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3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5.xml" ContentType="application/vnd.openxmlformats-officedocument.presentationml.tags+xml"/>
  <Override PartName="/ppt/notesSlides/notesSlide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tags/tag84.xml" ContentType="application/vnd.openxmlformats-officedocument.presentationml.tags+xml"/>
  <Override PartName="/ppt/notesSlides/notesSlide4.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2" r:id="rId2"/>
    <p:sldMasterId id="2147483689" r:id="rId3"/>
    <p:sldMasterId id="2147483702" r:id="rId4"/>
    <p:sldMasterId id="2147483740" r:id="rId5"/>
  </p:sldMasterIdLst>
  <p:notesMasterIdLst>
    <p:notesMasterId r:id="rId33"/>
  </p:notesMasterIdLst>
  <p:handoutMasterIdLst>
    <p:handoutMasterId r:id="rId34"/>
  </p:handoutMasterIdLst>
  <p:sldIdLst>
    <p:sldId id="551" r:id="rId6"/>
    <p:sldId id="2147375214" r:id="rId7"/>
    <p:sldId id="4227" r:id="rId8"/>
    <p:sldId id="4323" r:id="rId9"/>
    <p:sldId id="2147375238" r:id="rId10"/>
    <p:sldId id="2147375249" r:id="rId11"/>
    <p:sldId id="2147375239" r:id="rId12"/>
    <p:sldId id="2147375246" r:id="rId13"/>
    <p:sldId id="2147375240" r:id="rId14"/>
    <p:sldId id="4292" r:id="rId15"/>
    <p:sldId id="4288" r:id="rId16"/>
    <p:sldId id="4371" r:id="rId17"/>
    <p:sldId id="2147375241" r:id="rId18"/>
    <p:sldId id="2147375242" r:id="rId19"/>
    <p:sldId id="2147375237" r:id="rId20"/>
    <p:sldId id="4197" r:id="rId21"/>
    <p:sldId id="4270" r:id="rId22"/>
    <p:sldId id="4271" r:id="rId23"/>
    <p:sldId id="4272" r:id="rId24"/>
    <p:sldId id="4276" r:id="rId25"/>
    <p:sldId id="4277" r:id="rId26"/>
    <p:sldId id="2147375245" r:id="rId27"/>
    <p:sldId id="2147375250" r:id="rId28"/>
    <p:sldId id="4321" r:id="rId29"/>
    <p:sldId id="2147375247" r:id="rId30"/>
    <p:sldId id="2147375248" r:id="rId31"/>
    <p:sldId id="4269" r:id="rId32"/>
  </p:sldIdLst>
  <p:sldSz cx="12192000" cy="6858000"/>
  <p:notesSz cx="6797675" cy="9928225"/>
  <p:custDataLst>
    <p:tags r:id="rId3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i6fGI9HlNmKhRn+lIs1XnOrKIjN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07A3B-0F4C-B223-E187-00E5231EB42B}" name="Eirini Agapidaki" initials="EA" userId="Eirini Agapidaki" providerId="None"/>
  <p188:author id="{7422FABF-375A-B5AD-7763-7DC9D2B1428A}" name="Andriana Skyfta (GR)" initials="AS(" userId="S::andriana.skyfta@pwc.com::46bd1bba-2eec-4c8e-ad10-13ffd75117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7B8"/>
    <a:srgbClr val="FFFFCC"/>
    <a:srgbClr val="242852"/>
    <a:srgbClr val="FFCC99"/>
    <a:srgbClr val="BDDADF"/>
    <a:srgbClr val="9297CF"/>
    <a:srgbClr val="9D90A0"/>
    <a:srgbClr val="5AA2AE"/>
    <a:srgbClr val="7F8FA9"/>
    <a:srgbClr val="297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C003D98-E6D6-4E88-B830-D5AB96B772A7}">
  <a:tblStyle styleId="{7C003D98-E6D6-4E88-B830-D5AB96B772A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2" autoAdjust="0"/>
    <p:restoredTop sz="94604" autoAdjust="0"/>
  </p:normalViewPr>
  <p:slideViewPr>
    <p:cSldViewPr snapToGrid="0">
      <p:cViewPr varScale="1">
        <p:scale>
          <a:sx n="78" d="100"/>
          <a:sy n="78" d="100"/>
        </p:scale>
        <p:origin x="816" y="62"/>
      </p:cViewPr>
      <p:guideLst>
        <p:guide orient="horz" pos="2160"/>
        <p:guide pos="3840"/>
      </p:guideLst>
    </p:cSldViewPr>
  </p:slideViewPr>
  <p:notesTextViewPr>
    <p:cViewPr>
      <p:scale>
        <a:sx n="1" d="1"/>
        <a:sy n="1" d="1"/>
      </p:scale>
      <p:origin x="0" y="0"/>
    </p:cViewPr>
  </p:notesTextViewPr>
  <p:sorterViewPr>
    <p:cViewPr>
      <p:scale>
        <a:sx n="125" d="100"/>
        <a:sy n="125" d="100"/>
      </p:scale>
      <p:origin x="0" y="-9965"/>
    </p:cViewPr>
  </p:sorterViewPr>
  <p:notesViewPr>
    <p:cSldViewPr snapToGrid="0">
      <p:cViewPr varScale="1">
        <p:scale>
          <a:sx n="84" d="100"/>
          <a:sy n="84" d="100"/>
        </p:scale>
        <p:origin x="5496" y="8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handoutMaster" Target="handoutMasters/handoutMaster1.xml"/><Relationship Id="rId76" Type="http://schemas.microsoft.com/office/2018/10/relationships/authors" Target="authors.xml"/><Relationship Id="rId7" Type="http://schemas.openxmlformats.org/officeDocument/2006/relationships/slide" Target="slides/slide2.xml"/><Relationship Id="rId71"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title>
      <c:tx>
        <c:rich>
          <a:bodyPr/>
          <a:lstStyle/>
          <a:p>
            <a:pPr>
              <a:defRPr sz="1800">
                <a:solidFill>
                  <a:srgbClr val="002060"/>
                </a:solidFill>
              </a:defRPr>
            </a:pPr>
            <a:r>
              <a:rPr lang="el-GR" sz="1800" dirty="0">
                <a:solidFill>
                  <a:srgbClr val="002060"/>
                </a:solidFill>
              </a:rPr>
              <a:t>Κατανομή μελών Συμβουλευτικών Ομάδων σε εκπροσώπους τετραπλής έλικας</a:t>
            </a:r>
          </a:p>
          <a:p>
            <a:pPr>
              <a:defRPr sz="1800">
                <a:solidFill>
                  <a:srgbClr val="002060"/>
                </a:solidFill>
              </a:defRPr>
            </a:pPr>
            <a:r>
              <a:rPr lang="el-GR" sz="2000" dirty="0">
                <a:solidFill>
                  <a:srgbClr val="002060"/>
                </a:solidFill>
              </a:rPr>
              <a:t>Σύνολο μελών: 174</a:t>
            </a:r>
          </a:p>
        </c:rich>
      </c:tx>
      <c:layout>
        <c:manualLayout>
          <c:xMode val="edge"/>
          <c:yMode val="edge"/>
          <c:x val="0.15281936452807668"/>
          <c:y val="0"/>
        </c:manualLayout>
      </c:layout>
      <c:overlay val="0"/>
      <c:spPr>
        <a:solidFill>
          <a:srgbClr val="ED7D31">
            <a:lumMod val="20000"/>
            <a:lumOff val="80000"/>
          </a:srgbClr>
        </a:solidFill>
        <a:effectLst>
          <a:outerShdw blurRad="88900" dist="63500" dir="30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1.2365671434193249E-3"/>
          <c:y val="0.17837679380219856"/>
          <c:w val="0.99876344062929945"/>
          <c:h val="0.69775985206178803"/>
        </c:manualLayout>
      </c:layout>
      <c:pie3DChart>
        <c:varyColors val="1"/>
        <c:ser>
          <c:idx val="0"/>
          <c:order val="0"/>
          <c:explosion val="25"/>
          <c:dPt>
            <c:idx val="0"/>
            <c:bubble3D val="0"/>
            <c:explosion val="11"/>
            <c:extLst>
              <c:ext xmlns:c16="http://schemas.microsoft.com/office/drawing/2014/chart" uri="{C3380CC4-5D6E-409C-BE32-E72D297353CC}">
                <c16:uniqueId val="{00000001-64C8-427B-B7E9-01F1073551B4}"/>
              </c:ext>
            </c:extLst>
          </c:dPt>
          <c:dPt>
            <c:idx val="1"/>
            <c:bubble3D val="0"/>
            <c:spPr>
              <a:solidFill>
                <a:srgbClr val="92D050"/>
              </a:solidFill>
            </c:spPr>
            <c:extLst>
              <c:ext xmlns:c16="http://schemas.microsoft.com/office/drawing/2014/chart" uri="{C3380CC4-5D6E-409C-BE32-E72D297353CC}">
                <c16:uniqueId val="{00000003-64C8-427B-B7E9-01F1073551B4}"/>
              </c:ext>
            </c:extLst>
          </c:dPt>
          <c:dPt>
            <c:idx val="2"/>
            <c:bubble3D val="0"/>
            <c:explosion val="21"/>
            <c:extLst>
              <c:ext xmlns:c16="http://schemas.microsoft.com/office/drawing/2014/chart" uri="{C3380CC4-5D6E-409C-BE32-E72D297353CC}">
                <c16:uniqueId val="{00000005-64C8-427B-B7E9-01F1073551B4}"/>
              </c:ext>
            </c:extLst>
          </c:dPt>
          <c:dPt>
            <c:idx val="3"/>
            <c:bubble3D val="0"/>
            <c:explosion val="7"/>
            <c:extLst>
              <c:ext xmlns:c16="http://schemas.microsoft.com/office/drawing/2014/chart" uri="{C3380CC4-5D6E-409C-BE32-E72D297353CC}">
                <c16:uniqueId val="{00000007-64C8-427B-B7E9-01F1073551B4}"/>
              </c:ext>
            </c:extLst>
          </c:dPt>
          <c:dLbls>
            <c:dLbl>
              <c:idx val="0"/>
              <c:spPr/>
              <c:txPr>
                <a:bodyPr/>
                <a:lstStyle/>
                <a:p>
                  <a:pPr>
                    <a:defRPr sz="2800" b="1">
                      <a:solidFill>
                        <a:schemeClr val="bg1"/>
                      </a:solidFill>
                    </a:defRPr>
                  </a:pPr>
                  <a:endParaRPr lang="el-GR"/>
                </a:p>
              </c:txPr>
              <c:showLegendKey val="0"/>
              <c:showVal val="0"/>
              <c:showCatName val="0"/>
              <c:showSerName val="0"/>
              <c:showPercent val="1"/>
              <c:showBubbleSize val="0"/>
              <c:extLst>
                <c:ext xmlns:c16="http://schemas.microsoft.com/office/drawing/2014/chart" uri="{C3380CC4-5D6E-409C-BE32-E72D297353CC}">
                  <c16:uniqueId val="{00000001-64C8-427B-B7E9-01F1073551B4}"/>
                </c:ext>
              </c:extLst>
            </c:dLbl>
            <c:dLbl>
              <c:idx val="2"/>
              <c:layout>
                <c:manualLayout>
                  <c:x val="0.10175226860548488"/>
                  <c:y val="2.3256780402449693E-2"/>
                </c:manualLayout>
              </c:layout>
              <c:spPr/>
              <c:txPr>
                <a:bodyPr/>
                <a:lstStyle/>
                <a:p>
                  <a:pPr>
                    <a:defRPr sz="2800" b="1">
                      <a:solidFill>
                        <a:schemeClr val="bg1"/>
                      </a:solidFill>
                    </a:defRPr>
                  </a:pPr>
                  <a:endParaRPr lang="el-GR"/>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4C8-427B-B7E9-01F1073551B4}"/>
                </c:ext>
              </c:extLst>
            </c:dLbl>
            <c:spPr>
              <a:noFill/>
              <a:ln>
                <a:noFill/>
              </a:ln>
              <a:effectLst/>
            </c:spPr>
            <c:txPr>
              <a:bodyPr/>
              <a:lstStyle/>
              <a:p>
                <a:pPr>
                  <a:defRPr sz="2800" b="1">
                    <a:solidFill>
                      <a:srgbClr val="002060"/>
                    </a:solidFill>
                  </a:defRPr>
                </a:pPr>
                <a:endParaRPr lang="el-GR"/>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Sheet1!$B$16:$E$16</c:f>
              <c:strCache>
                <c:ptCount val="4"/>
                <c:pt idx="0">
                  <c:v>Επιχειρήσεις </c:v>
                </c:pt>
                <c:pt idx="1">
                  <c:v>Ερευνητικοί Οργανισμοί</c:v>
                </c:pt>
                <c:pt idx="2">
                  <c:v>Δημόσιοι Φορείς</c:v>
                </c:pt>
                <c:pt idx="3">
                  <c:v>Κοινωνικοί Εταίροι</c:v>
                </c:pt>
              </c:strCache>
            </c:strRef>
          </c:cat>
          <c:val>
            <c:numRef>
              <c:f>Sheet1!$B$17:$E$17</c:f>
              <c:numCache>
                <c:formatCode>General</c:formatCode>
                <c:ptCount val="4"/>
                <c:pt idx="0">
                  <c:v>59</c:v>
                </c:pt>
                <c:pt idx="1">
                  <c:v>56</c:v>
                </c:pt>
                <c:pt idx="2">
                  <c:v>35</c:v>
                </c:pt>
                <c:pt idx="3">
                  <c:v>24</c:v>
                </c:pt>
              </c:numCache>
            </c:numRef>
          </c:val>
          <c:extLst>
            <c:ext xmlns:c16="http://schemas.microsoft.com/office/drawing/2014/chart" uri="{C3380CC4-5D6E-409C-BE32-E72D297353CC}">
              <c16:uniqueId val="{00000008-64C8-427B-B7E9-01F1073551B4}"/>
            </c:ext>
          </c:extLst>
        </c:ser>
        <c:dLbls>
          <c:showLegendKey val="0"/>
          <c:showVal val="0"/>
          <c:showCatName val="0"/>
          <c:showSerName val="0"/>
          <c:showPercent val="1"/>
          <c:showBubbleSize val="0"/>
          <c:showLeaderLines val="1"/>
        </c:dLbls>
      </c:pie3DChart>
    </c:plotArea>
    <c:legend>
      <c:legendPos val="t"/>
      <c:layout>
        <c:manualLayout>
          <c:xMode val="edge"/>
          <c:yMode val="edge"/>
          <c:x val="0.11138687925834254"/>
          <c:y val="0.88975613576952628"/>
          <c:w val="0.77625827342234399"/>
          <c:h val="0.10878220274460437"/>
        </c:manualLayout>
      </c:layout>
      <c:overlay val="0"/>
      <c:txPr>
        <a:bodyPr/>
        <a:lstStyle/>
        <a:p>
          <a:pPr>
            <a:defRPr sz="1600" b="1">
              <a:solidFill>
                <a:srgbClr val="002060"/>
              </a:solidFill>
            </a:defRPr>
          </a:pPr>
          <a:endParaRPr lang="el-GR"/>
        </a:p>
      </c:txPr>
    </c:legend>
    <c:plotVisOnly val="1"/>
    <c:dispBlanksAs val="gap"/>
    <c:showDLblsOverMax val="0"/>
  </c:chart>
  <c:spPr>
    <a:effectLst>
      <a:outerShdw blurRad="139700" dist="127000" dir="3600000" algn="ctr" rotWithShape="0">
        <a:srgbClr val="A5A5A5">
          <a:lumMod val="50000"/>
        </a:srgbClr>
      </a:outerShdw>
    </a:effectLst>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1EA39-12EB-49C6-8733-C702E4A318CE}" type="doc">
      <dgm:prSet loTypeId="urn:microsoft.com/office/officeart/2005/8/layout/pyramid2" loCatId="list" qsTypeId="urn:microsoft.com/office/officeart/2005/8/quickstyle/simple1" qsCatId="simple" csTypeId="urn:microsoft.com/office/officeart/2005/8/colors/accent1_2" csCatId="accent1" phldr="1"/>
      <dgm:spPr/>
    </dgm:pt>
    <dgm:pt modelId="{6BD126D9-3EBF-4114-BF2C-718DFC45A877}">
      <dgm:prSet phldrT="[Text]"/>
      <dgm:spPr/>
      <dgm:t>
        <a:bodyPr/>
        <a:lstStyle/>
        <a:p>
          <a:r>
            <a:rPr lang="el-GR" b="1" dirty="0">
              <a:solidFill>
                <a:schemeClr val="accent5">
                  <a:lumMod val="75000"/>
                </a:schemeClr>
              </a:solidFill>
              <a:latin typeface="+mn-lt"/>
            </a:rPr>
            <a:t>Συντονιστής</a:t>
          </a:r>
        </a:p>
      </dgm:t>
    </dgm:pt>
    <dgm:pt modelId="{B38E9BC6-28C5-4C61-A445-F11D43672BEA}" type="parTrans" cxnId="{F5313D58-A834-4EF5-8DB6-482BBB6ECD3F}">
      <dgm:prSet/>
      <dgm:spPr/>
      <dgm:t>
        <a:bodyPr/>
        <a:lstStyle/>
        <a:p>
          <a:endParaRPr lang="el-GR"/>
        </a:p>
      </dgm:t>
    </dgm:pt>
    <dgm:pt modelId="{9A0A8606-D815-4683-A36B-2F3C66643929}" type="sibTrans" cxnId="{F5313D58-A834-4EF5-8DB6-482BBB6ECD3F}">
      <dgm:prSet/>
      <dgm:spPr/>
      <dgm:t>
        <a:bodyPr/>
        <a:lstStyle/>
        <a:p>
          <a:endParaRPr lang="el-GR"/>
        </a:p>
      </dgm:t>
    </dgm:pt>
    <dgm:pt modelId="{5FEE8712-7802-47C4-8566-4C1F888824DC}">
      <dgm:prSet phldrT="[Text]"/>
      <dgm:spPr/>
      <dgm:t>
        <a:bodyPr/>
        <a:lstStyle/>
        <a:p>
          <a:r>
            <a:rPr lang="el-GR" b="1" dirty="0">
              <a:solidFill>
                <a:schemeClr val="accent5">
                  <a:lumMod val="75000"/>
                </a:schemeClr>
              </a:solidFill>
              <a:latin typeface="+mn-lt"/>
            </a:rPr>
            <a:t>Συμβουλευτική Ομάδα Εργασίας</a:t>
          </a:r>
        </a:p>
      </dgm:t>
    </dgm:pt>
    <dgm:pt modelId="{83E94C14-EFFB-426A-93CC-5958000E28FC}" type="parTrans" cxnId="{60DC79D4-D3B3-4999-9660-BAED34F3CB2A}">
      <dgm:prSet/>
      <dgm:spPr/>
      <dgm:t>
        <a:bodyPr/>
        <a:lstStyle/>
        <a:p>
          <a:endParaRPr lang="el-GR"/>
        </a:p>
      </dgm:t>
    </dgm:pt>
    <dgm:pt modelId="{646E56CE-9EA5-43FF-BAA1-4D93A15492D5}" type="sibTrans" cxnId="{60DC79D4-D3B3-4999-9660-BAED34F3CB2A}">
      <dgm:prSet/>
      <dgm:spPr/>
      <dgm:t>
        <a:bodyPr/>
        <a:lstStyle/>
        <a:p>
          <a:endParaRPr lang="el-GR"/>
        </a:p>
      </dgm:t>
    </dgm:pt>
    <dgm:pt modelId="{C50325E4-90C8-47EB-85FA-7A08ABE929B0}">
      <dgm:prSet phldrT="[Text]"/>
      <dgm:spPr/>
      <dgm:t>
        <a:bodyPr/>
        <a:lstStyle/>
        <a:p>
          <a:r>
            <a:rPr lang="el-GR" b="1" dirty="0">
              <a:solidFill>
                <a:schemeClr val="accent5">
                  <a:lumMod val="75000"/>
                </a:schemeClr>
              </a:solidFill>
              <a:latin typeface="Arial" panose="020B0604020202020204" pitchFamily="34" charset="0"/>
              <a:cs typeface="Arial" panose="020B0604020202020204" pitchFamily="34" charset="0"/>
            </a:rPr>
            <a:t>Πλατφόρμα</a:t>
          </a:r>
        </a:p>
      </dgm:t>
    </dgm:pt>
    <dgm:pt modelId="{6416D5FE-05C8-4BFD-9AC2-6B83F17EAA72}" type="parTrans" cxnId="{E20E1069-0D52-4F13-A4CF-07A8D2AE48CE}">
      <dgm:prSet/>
      <dgm:spPr/>
      <dgm:t>
        <a:bodyPr/>
        <a:lstStyle/>
        <a:p>
          <a:endParaRPr lang="el-GR"/>
        </a:p>
      </dgm:t>
    </dgm:pt>
    <dgm:pt modelId="{2414CC69-2CDC-442B-8DB8-B162E3A85547}" type="sibTrans" cxnId="{E20E1069-0D52-4F13-A4CF-07A8D2AE48CE}">
      <dgm:prSet/>
      <dgm:spPr/>
      <dgm:t>
        <a:bodyPr/>
        <a:lstStyle/>
        <a:p>
          <a:endParaRPr lang="el-GR"/>
        </a:p>
      </dgm:t>
    </dgm:pt>
    <dgm:pt modelId="{51431794-26B9-4566-9347-2BBE9DA0EB22}" type="pres">
      <dgm:prSet presAssocID="{A4D1EA39-12EB-49C6-8733-C702E4A318CE}" presName="compositeShape" presStyleCnt="0">
        <dgm:presLayoutVars>
          <dgm:dir/>
          <dgm:resizeHandles/>
        </dgm:presLayoutVars>
      </dgm:prSet>
      <dgm:spPr/>
    </dgm:pt>
    <dgm:pt modelId="{DD6B8731-0D7E-44ED-975E-8F04A12F3870}" type="pres">
      <dgm:prSet presAssocID="{A4D1EA39-12EB-49C6-8733-C702E4A318CE}" presName="pyramid" presStyleLbl="node1" presStyleIdx="0" presStyleCnt="1"/>
      <dgm:spPr/>
    </dgm:pt>
    <dgm:pt modelId="{CFCFADCE-30B5-48ED-AA71-345836F8131E}" type="pres">
      <dgm:prSet presAssocID="{A4D1EA39-12EB-49C6-8733-C702E4A318CE}" presName="theList" presStyleCnt="0"/>
      <dgm:spPr/>
    </dgm:pt>
    <dgm:pt modelId="{7B0C2D52-6FFA-4C7A-9CEF-1F56DDD2E502}" type="pres">
      <dgm:prSet presAssocID="{6BD126D9-3EBF-4114-BF2C-718DFC45A877}" presName="aNode" presStyleLbl="fgAcc1" presStyleIdx="0" presStyleCnt="3" custLinFactNeighborX="-45706" custLinFactNeighborY="-27248">
        <dgm:presLayoutVars>
          <dgm:bulletEnabled val="1"/>
        </dgm:presLayoutVars>
      </dgm:prSet>
      <dgm:spPr/>
    </dgm:pt>
    <dgm:pt modelId="{FF31BB9E-10E0-483E-A1CE-5E321D9C78CF}" type="pres">
      <dgm:prSet presAssocID="{6BD126D9-3EBF-4114-BF2C-718DFC45A877}" presName="aSpace" presStyleCnt="0"/>
      <dgm:spPr/>
    </dgm:pt>
    <dgm:pt modelId="{43BCAE51-5F64-499B-86FC-E9B2AF1BAA3E}" type="pres">
      <dgm:prSet presAssocID="{5FEE8712-7802-47C4-8566-4C1F888824DC}" presName="aNode" presStyleLbl="fgAcc1" presStyleIdx="1" presStyleCnt="3" custLinFactNeighborX="-45706" custLinFactNeighborY="-29042">
        <dgm:presLayoutVars>
          <dgm:bulletEnabled val="1"/>
        </dgm:presLayoutVars>
      </dgm:prSet>
      <dgm:spPr/>
    </dgm:pt>
    <dgm:pt modelId="{D82F9135-93C7-4173-B96B-6A879E120358}" type="pres">
      <dgm:prSet presAssocID="{5FEE8712-7802-47C4-8566-4C1F888824DC}" presName="aSpace" presStyleCnt="0"/>
      <dgm:spPr/>
    </dgm:pt>
    <dgm:pt modelId="{A72E8A93-FD72-4C43-BF2F-9DD9CB23CFF3}" type="pres">
      <dgm:prSet presAssocID="{C50325E4-90C8-47EB-85FA-7A08ABE929B0}" presName="aNode" presStyleLbl="fgAcc1" presStyleIdx="2" presStyleCnt="3" custLinFactNeighborX="-48432" custLinFactNeighborY="88923">
        <dgm:presLayoutVars>
          <dgm:bulletEnabled val="1"/>
        </dgm:presLayoutVars>
      </dgm:prSet>
      <dgm:spPr/>
    </dgm:pt>
    <dgm:pt modelId="{86B7334A-1A09-4440-8CDC-47472C3906F5}" type="pres">
      <dgm:prSet presAssocID="{C50325E4-90C8-47EB-85FA-7A08ABE929B0}" presName="aSpace" presStyleCnt="0"/>
      <dgm:spPr/>
    </dgm:pt>
  </dgm:ptLst>
  <dgm:cxnLst>
    <dgm:cxn modelId="{E20E1069-0D52-4F13-A4CF-07A8D2AE48CE}" srcId="{A4D1EA39-12EB-49C6-8733-C702E4A318CE}" destId="{C50325E4-90C8-47EB-85FA-7A08ABE929B0}" srcOrd="2" destOrd="0" parTransId="{6416D5FE-05C8-4BFD-9AC2-6B83F17EAA72}" sibTransId="{2414CC69-2CDC-442B-8DB8-B162E3A85547}"/>
    <dgm:cxn modelId="{F5313D58-A834-4EF5-8DB6-482BBB6ECD3F}" srcId="{A4D1EA39-12EB-49C6-8733-C702E4A318CE}" destId="{6BD126D9-3EBF-4114-BF2C-718DFC45A877}" srcOrd="0" destOrd="0" parTransId="{B38E9BC6-28C5-4C61-A445-F11D43672BEA}" sibTransId="{9A0A8606-D815-4683-A36B-2F3C66643929}"/>
    <dgm:cxn modelId="{21555C7B-33DB-46E0-8F89-77D6814A5E48}" type="presOf" srcId="{A4D1EA39-12EB-49C6-8733-C702E4A318CE}" destId="{51431794-26B9-4566-9347-2BBE9DA0EB22}" srcOrd="0" destOrd="0" presId="urn:microsoft.com/office/officeart/2005/8/layout/pyramid2"/>
    <dgm:cxn modelId="{6604B38E-089C-4AAB-8A01-277F69EBC4BD}" type="presOf" srcId="{C50325E4-90C8-47EB-85FA-7A08ABE929B0}" destId="{A72E8A93-FD72-4C43-BF2F-9DD9CB23CFF3}" srcOrd="0" destOrd="0" presId="urn:microsoft.com/office/officeart/2005/8/layout/pyramid2"/>
    <dgm:cxn modelId="{0B540993-1351-4F30-8922-2EAB667946CD}" type="presOf" srcId="{5FEE8712-7802-47C4-8566-4C1F888824DC}" destId="{43BCAE51-5F64-499B-86FC-E9B2AF1BAA3E}" srcOrd="0" destOrd="0" presId="urn:microsoft.com/office/officeart/2005/8/layout/pyramid2"/>
    <dgm:cxn modelId="{664B7DAE-24AF-43F9-B4C0-64F627E2E886}" type="presOf" srcId="{6BD126D9-3EBF-4114-BF2C-718DFC45A877}" destId="{7B0C2D52-6FFA-4C7A-9CEF-1F56DDD2E502}" srcOrd="0" destOrd="0" presId="urn:microsoft.com/office/officeart/2005/8/layout/pyramid2"/>
    <dgm:cxn modelId="{60DC79D4-D3B3-4999-9660-BAED34F3CB2A}" srcId="{A4D1EA39-12EB-49C6-8733-C702E4A318CE}" destId="{5FEE8712-7802-47C4-8566-4C1F888824DC}" srcOrd="1" destOrd="0" parTransId="{83E94C14-EFFB-426A-93CC-5958000E28FC}" sibTransId="{646E56CE-9EA5-43FF-BAA1-4D93A15492D5}"/>
    <dgm:cxn modelId="{2A3D4726-52DC-4C97-87F0-143067DCCE93}" type="presParOf" srcId="{51431794-26B9-4566-9347-2BBE9DA0EB22}" destId="{DD6B8731-0D7E-44ED-975E-8F04A12F3870}" srcOrd="0" destOrd="0" presId="urn:microsoft.com/office/officeart/2005/8/layout/pyramid2"/>
    <dgm:cxn modelId="{D24BD89D-3DF5-4518-B904-8CE12165C8FA}" type="presParOf" srcId="{51431794-26B9-4566-9347-2BBE9DA0EB22}" destId="{CFCFADCE-30B5-48ED-AA71-345836F8131E}" srcOrd="1" destOrd="0" presId="urn:microsoft.com/office/officeart/2005/8/layout/pyramid2"/>
    <dgm:cxn modelId="{9964D243-7210-481B-A8E5-E737F0B56D3C}" type="presParOf" srcId="{CFCFADCE-30B5-48ED-AA71-345836F8131E}" destId="{7B0C2D52-6FFA-4C7A-9CEF-1F56DDD2E502}" srcOrd="0" destOrd="0" presId="urn:microsoft.com/office/officeart/2005/8/layout/pyramid2"/>
    <dgm:cxn modelId="{1620DB8E-6201-4647-9674-5D5CA62939F9}" type="presParOf" srcId="{CFCFADCE-30B5-48ED-AA71-345836F8131E}" destId="{FF31BB9E-10E0-483E-A1CE-5E321D9C78CF}" srcOrd="1" destOrd="0" presId="urn:microsoft.com/office/officeart/2005/8/layout/pyramid2"/>
    <dgm:cxn modelId="{96FD4CCA-4406-422E-B7D1-843D4FD00F3E}" type="presParOf" srcId="{CFCFADCE-30B5-48ED-AA71-345836F8131E}" destId="{43BCAE51-5F64-499B-86FC-E9B2AF1BAA3E}" srcOrd="2" destOrd="0" presId="urn:microsoft.com/office/officeart/2005/8/layout/pyramid2"/>
    <dgm:cxn modelId="{3EB2EA4D-94AE-4115-B58C-DD955D158115}" type="presParOf" srcId="{CFCFADCE-30B5-48ED-AA71-345836F8131E}" destId="{D82F9135-93C7-4173-B96B-6A879E120358}" srcOrd="3" destOrd="0" presId="urn:microsoft.com/office/officeart/2005/8/layout/pyramid2"/>
    <dgm:cxn modelId="{85566637-2E74-40E5-9C70-530C0314FE2E}" type="presParOf" srcId="{CFCFADCE-30B5-48ED-AA71-345836F8131E}" destId="{A72E8A93-FD72-4C43-BF2F-9DD9CB23CFF3}" srcOrd="4" destOrd="0" presId="urn:microsoft.com/office/officeart/2005/8/layout/pyramid2"/>
    <dgm:cxn modelId="{9D42A4C7-A54F-493C-A1FC-1010D593E248}" type="presParOf" srcId="{CFCFADCE-30B5-48ED-AA71-345836F8131E}" destId="{86B7334A-1A09-4440-8CDC-47472C3906F5}"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7F7BC6-45F6-400F-B2CA-98C7701A4AC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l-GR"/>
        </a:p>
      </dgm:t>
    </dgm:pt>
    <dgm:pt modelId="{D9001C8B-2A14-42B0-B0C6-530B17FB061F}">
      <dgm:prSet phldrT="[Text]" custT="1"/>
      <dgm:spPr>
        <a:xfrm>
          <a:off x="500768" y="91207"/>
          <a:ext cx="8499565" cy="442800"/>
        </a:xfr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dirty="0">
              <a:solidFill>
                <a:sysClr val="window" lastClr="FFFFFF"/>
              </a:solidFill>
              <a:latin typeface="Calibri" panose="020F0502020204030204" pitchFamily="34" charset="0"/>
              <a:ea typeface="+mn-ea"/>
              <a:cs typeface="Calibri" panose="020F0502020204030204" pitchFamily="34" charset="0"/>
            </a:rPr>
            <a:t> αλυσίδα</a:t>
          </a:r>
        </a:p>
      </dgm:t>
    </dgm:pt>
    <dgm:pt modelId="{3419DF1D-9EF7-46CD-BD4E-0C647206562B}" type="parTrans" cxnId="{50687EAB-2EFE-487D-9EF4-61010F569EFF}">
      <dgm:prSet/>
      <dgm:spPr/>
      <dgm:t>
        <a:bodyPr/>
        <a:lstStyle/>
        <a:p>
          <a:endParaRPr lang="el-GR" sz="1050"/>
        </a:p>
      </dgm:t>
    </dgm:pt>
    <dgm:pt modelId="{36A092C0-9201-4FBC-8DF8-A099EE8F7828}" type="sibTrans" cxnId="{50687EAB-2EFE-487D-9EF4-61010F569EFF}">
      <dgm:prSet/>
      <dgm:spPr/>
      <dgm:t>
        <a:bodyPr/>
        <a:lstStyle/>
        <a:p>
          <a:endParaRPr lang="el-GR" sz="1050"/>
        </a:p>
      </dgm:t>
    </dgm:pt>
    <dgm:pt modelId="{70BD1980-0041-49DC-B3BA-DCB719216E91}">
      <dgm:prSet phldrT="[Text]" custT="1"/>
      <dgm:spPr>
        <a:xfrm>
          <a:off x="500768" y="771607"/>
          <a:ext cx="8499565" cy="442800"/>
        </a:xfr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gm:t>
    </dgm:pt>
    <dgm:pt modelId="{2A2E71D8-23F9-4F18-8D41-F13E4E3F5C02}" type="parTrans" cxnId="{CC3630B2-68F2-4CE9-A08C-013590D192EA}">
      <dgm:prSet/>
      <dgm:spPr/>
      <dgm:t>
        <a:bodyPr/>
        <a:lstStyle/>
        <a:p>
          <a:endParaRPr lang="el-GR" sz="1050"/>
        </a:p>
      </dgm:t>
    </dgm:pt>
    <dgm:pt modelId="{838A4114-073E-4C34-B601-B9DD007EA434}" type="sibTrans" cxnId="{CC3630B2-68F2-4CE9-A08C-013590D192EA}">
      <dgm:prSet/>
      <dgm:spPr/>
      <dgm:t>
        <a:bodyPr/>
        <a:lstStyle/>
        <a:p>
          <a:endParaRPr lang="el-GR" sz="1050"/>
        </a:p>
      </dgm:t>
    </dgm:pt>
    <dgm:pt modelId="{8D898DBF-A363-4462-A40E-D6AC39EF1CBF}">
      <dgm:prSet phldrT="[Text]" custT="1"/>
      <dgm:spPr>
        <a:xfrm>
          <a:off x="500768" y="1452008"/>
          <a:ext cx="8499565" cy="442800"/>
        </a:xfr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Αειφόρος Ενέργεια</a:t>
          </a:r>
        </a:p>
      </dgm:t>
    </dgm:pt>
    <dgm:pt modelId="{1986452F-AAFD-4AC3-991C-1B94DD31CB53}" type="parTrans" cxnId="{9941A019-5E21-486B-9A04-B2587A3B1568}">
      <dgm:prSet/>
      <dgm:spPr/>
      <dgm:t>
        <a:bodyPr/>
        <a:lstStyle/>
        <a:p>
          <a:endParaRPr lang="el-GR" sz="1050"/>
        </a:p>
      </dgm:t>
    </dgm:pt>
    <dgm:pt modelId="{6725D58E-85D0-487A-A885-C973171B8CFD}" type="sibTrans" cxnId="{9941A019-5E21-486B-9A04-B2587A3B1568}">
      <dgm:prSet/>
      <dgm:spPr/>
      <dgm:t>
        <a:bodyPr/>
        <a:lstStyle/>
        <a:p>
          <a:endParaRPr lang="el-GR" sz="1050"/>
        </a:p>
      </dgm:t>
    </dgm:pt>
    <dgm:pt modelId="{140541D6-44BE-433E-B495-AD3B06BEFA0A}">
      <dgm:prSet phldrT="[Text]" custT="1"/>
      <dgm:spPr>
        <a:xfrm>
          <a:off x="500768" y="2812808"/>
          <a:ext cx="8361944" cy="442800"/>
        </a:xfr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Ψηφιακές Τεχνολογίες </a:t>
          </a:r>
        </a:p>
      </dgm:t>
    </dgm:pt>
    <dgm:pt modelId="{59D6DA21-8F78-4EE1-809D-8E62A68157EE}" type="parTrans" cxnId="{992992AD-2FFA-4202-8ADE-3E84876C953B}">
      <dgm:prSet/>
      <dgm:spPr/>
      <dgm:t>
        <a:bodyPr/>
        <a:lstStyle/>
        <a:p>
          <a:endParaRPr lang="el-GR" sz="1050"/>
        </a:p>
      </dgm:t>
    </dgm:pt>
    <dgm:pt modelId="{ABE59D8F-30C8-4111-AE54-440343C64561}" type="sibTrans" cxnId="{992992AD-2FFA-4202-8ADE-3E84876C953B}">
      <dgm:prSet/>
      <dgm:spPr/>
      <dgm:t>
        <a:bodyPr/>
        <a:lstStyle/>
        <a:p>
          <a:endParaRPr lang="el-GR" sz="1050"/>
        </a:p>
      </dgm:t>
    </dgm:pt>
    <dgm:pt modelId="{BA6BA8A0-4FC6-473D-B3AB-878EF4CBC3E6}">
      <dgm:prSet phldrT="[Text]" custT="1"/>
      <dgm:spPr>
        <a:xfrm>
          <a:off x="500768" y="3493208"/>
          <a:ext cx="8499565" cy="442800"/>
        </a:xfr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Υλικά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gm:t>
    </dgm:pt>
    <dgm:pt modelId="{66A2F281-A32D-44AE-9EAA-B0C3E1ABC037}" type="parTrans" cxnId="{D3C0F9BF-B406-4546-AC55-BB89CC13B2EA}">
      <dgm:prSet/>
      <dgm:spPr/>
      <dgm:t>
        <a:bodyPr/>
        <a:lstStyle/>
        <a:p>
          <a:endParaRPr lang="el-GR" sz="1050"/>
        </a:p>
      </dgm:t>
    </dgm:pt>
    <dgm:pt modelId="{EC019DBD-5A34-4329-95A8-008A5E54B6BF}" type="sibTrans" cxnId="{D3C0F9BF-B406-4546-AC55-BB89CC13B2EA}">
      <dgm:prSet/>
      <dgm:spPr/>
      <dgm:t>
        <a:bodyPr/>
        <a:lstStyle/>
        <a:p>
          <a:endParaRPr lang="el-GR" sz="1050"/>
        </a:p>
      </dgm:t>
    </dgm:pt>
    <dgm:pt modelId="{5E34171D-6E1A-4D90-99D3-3D4FA6B70589}">
      <dgm:prSet phldrT="[Text]" custT="1"/>
      <dgm:spPr>
        <a:xfrm>
          <a:off x="500768" y="4173608"/>
          <a:ext cx="8499565" cy="442800"/>
        </a:xfr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chemeClr val="bg1"/>
              </a:solidFill>
              <a:latin typeface="Calibri" panose="020F0502020204030204" pitchFamily="34" charset="0"/>
              <a:ea typeface="+mn-ea"/>
              <a:cs typeface="Calibri" panose="020F0502020204030204" pitchFamily="34" charset="0"/>
            </a:rPr>
            <a:t>Μεταφορές </a:t>
          </a:r>
          <a:r>
            <a:rPr lang="en-US" sz="2000" b="1" dirty="0">
              <a:solidFill>
                <a:schemeClr val="bg1"/>
              </a:solidFill>
              <a:latin typeface="Calibri" panose="020F0502020204030204" pitchFamily="34" charset="0"/>
              <a:ea typeface="+mn-ea"/>
              <a:cs typeface="Calibri" panose="020F0502020204030204" pitchFamily="34" charset="0"/>
            </a:rPr>
            <a:t>/ </a:t>
          </a:r>
          <a:r>
            <a:rPr lang="el-GR" sz="2000" b="1" dirty="0">
              <a:solidFill>
                <a:schemeClr val="bg1"/>
              </a:solidFill>
              <a:latin typeface="Calibri" panose="020F0502020204030204" pitchFamily="34" charset="0"/>
              <a:ea typeface="+mn-ea"/>
              <a:cs typeface="Calibri" panose="020F0502020204030204" pitchFamily="34" charset="0"/>
            </a:rPr>
            <a:t>Εφοδιαστική Αλυσίδα</a:t>
          </a:r>
        </a:p>
      </dgm:t>
    </dgm:pt>
    <dgm:pt modelId="{CC49F9A0-E47F-44F9-9B7F-E1B0BE53D7D9}" type="parTrans" cxnId="{16BF8AEC-AF6A-492A-A750-3D262D3A1E67}">
      <dgm:prSet/>
      <dgm:spPr/>
      <dgm:t>
        <a:bodyPr/>
        <a:lstStyle/>
        <a:p>
          <a:endParaRPr lang="el-GR" sz="1050"/>
        </a:p>
      </dgm:t>
    </dgm:pt>
    <dgm:pt modelId="{23AF4E6E-F828-4E4A-8A70-D06E46358827}" type="sibTrans" cxnId="{16BF8AEC-AF6A-492A-A750-3D262D3A1E67}">
      <dgm:prSet/>
      <dgm:spPr/>
      <dgm:t>
        <a:bodyPr/>
        <a:lstStyle/>
        <a:p>
          <a:endParaRPr lang="el-GR" sz="1050"/>
        </a:p>
      </dgm:t>
    </dgm:pt>
    <dgm:pt modelId="{8F1A50A6-F35D-4A53-9711-5FB8B1DD599D}">
      <dgm:prSet phldrT="[Text]" custT="1"/>
      <dgm:spPr>
        <a:xfrm>
          <a:off x="500768" y="2132408"/>
          <a:ext cx="8361944" cy="442800"/>
        </a:xfr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dirty="0">
              <a:solidFill>
                <a:sysClr val="window" lastClr="FFFFFF"/>
              </a:solidFill>
              <a:latin typeface="Calibri" panose="020F0502020204030204" pitchFamily="34" charset="0"/>
              <a:ea typeface="+mn-ea"/>
              <a:cs typeface="Calibri" panose="020F0502020204030204" pitchFamily="34" charset="0"/>
            </a:rPr>
            <a:t> / Υγεία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Φάρμακα</a:t>
          </a:r>
        </a:p>
      </dgm:t>
    </dgm:pt>
    <dgm:pt modelId="{ED16C2AD-846D-4A3E-900D-0229D8E11EE0}" type="parTrans" cxnId="{CDE97D88-FC76-4A9E-B894-90FA89371575}">
      <dgm:prSet/>
      <dgm:spPr/>
      <dgm:t>
        <a:bodyPr/>
        <a:lstStyle/>
        <a:p>
          <a:endParaRPr lang="el-GR" sz="1050"/>
        </a:p>
      </dgm:t>
    </dgm:pt>
    <dgm:pt modelId="{733FE19A-ADFB-445F-9CFA-FDBF87A206B1}" type="sibTrans" cxnId="{CDE97D88-FC76-4A9E-B894-90FA89371575}">
      <dgm:prSet/>
      <dgm:spPr/>
      <dgm:t>
        <a:bodyPr/>
        <a:lstStyle/>
        <a:p>
          <a:endParaRPr lang="el-GR" sz="1050"/>
        </a:p>
      </dgm:t>
    </dgm:pt>
    <dgm:pt modelId="{7A536298-C7BC-41A5-A524-4C5730D6F3EF}">
      <dgm:prSet phldrT="[Text]" custT="1"/>
      <dgm:spPr>
        <a:xfrm>
          <a:off x="500768" y="4854008"/>
          <a:ext cx="8499565" cy="442800"/>
        </a:xfr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l-GR" sz="2000" b="1"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gm:t>
    </dgm:pt>
    <dgm:pt modelId="{755D4C5C-8C35-4A26-A2D1-78AF9DF0AEA6}" type="parTrans" cxnId="{6EA953F9-3AFA-44B7-A11F-59E7C0263952}">
      <dgm:prSet/>
      <dgm:spPr/>
      <dgm:t>
        <a:bodyPr/>
        <a:lstStyle/>
        <a:p>
          <a:endParaRPr lang="el-GR" sz="1050"/>
        </a:p>
      </dgm:t>
    </dgm:pt>
    <dgm:pt modelId="{D83E7149-B9D6-4E4F-A272-173247211544}" type="sibTrans" cxnId="{6EA953F9-3AFA-44B7-A11F-59E7C0263952}">
      <dgm:prSet/>
      <dgm:spPr/>
      <dgm:t>
        <a:bodyPr/>
        <a:lstStyle/>
        <a:p>
          <a:endParaRPr lang="el-GR" sz="1050"/>
        </a:p>
      </dgm:t>
    </dgm:pt>
    <dgm:pt modelId="{A4EAB7D2-9F6D-4D9F-8FAD-41F571546C20}" type="pres">
      <dgm:prSet presAssocID="{017F7BC6-45F6-400F-B2CA-98C7701A4AC6}" presName="linear" presStyleCnt="0">
        <dgm:presLayoutVars>
          <dgm:dir/>
          <dgm:animLvl val="lvl"/>
          <dgm:resizeHandles val="exact"/>
        </dgm:presLayoutVars>
      </dgm:prSet>
      <dgm:spPr/>
    </dgm:pt>
    <dgm:pt modelId="{B43D20D6-EAD2-484E-8F8A-747BE395BEDD}" type="pres">
      <dgm:prSet presAssocID="{D9001C8B-2A14-42B0-B0C6-530B17FB061F}" presName="parentLin" presStyleCnt="0"/>
      <dgm:spPr/>
    </dgm:pt>
    <dgm:pt modelId="{91BFF08F-D8F2-4398-BFF1-BDFE2ACCDF90}" type="pres">
      <dgm:prSet presAssocID="{D9001C8B-2A14-42B0-B0C6-530B17FB061F}" presName="parentLeftMargin" presStyleLbl="node1" presStyleIdx="0" presStyleCnt="8"/>
      <dgm:spPr>
        <a:prstGeom prst="roundRect">
          <a:avLst/>
        </a:prstGeom>
      </dgm:spPr>
    </dgm:pt>
    <dgm:pt modelId="{2FA21FA0-78A2-4001-BB87-2CBB6D0F9446}" type="pres">
      <dgm:prSet presAssocID="{D9001C8B-2A14-42B0-B0C6-530B17FB061F}" presName="parentText" presStyleLbl="node1" presStyleIdx="0" presStyleCnt="8" custScaleX="121236">
        <dgm:presLayoutVars>
          <dgm:chMax val="0"/>
          <dgm:bulletEnabled val="1"/>
        </dgm:presLayoutVars>
      </dgm:prSet>
      <dgm:spPr/>
    </dgm:pt>
    <dgm:pt modelId="{974C184C-0332-48FB-BB0D-EF979F2F1FA2}" type="pres">
      <dgm:prSet presAssocID="{D9001C8B-2A14-42B0-B0C6-530B17FB061F}" presName="negativeSpace" presStyleCnt="0"/>
      <dgm:spPr/>
    </dgm:pt>
    <dgm:pt modelId="{22F7513D-31C7-493B-8DFB-23D076E400F3}" type="pres">
      <dgm:prSet presAssocID="{D9001C8B-2A14-42B0-B0C6-530B17FB061F}" presName="childText" presStyleLbl="conFgAcc1" presStyleIdx="0" presStyleCnt="8">
        <dgm:presLayoutVars>
          <dgm:bulletEnabled val="1"/>
        </dgm:presLayoutVars>
      </dgm:prSet>
      <dgm:spPr>
        <a:xfrm>
          <a:off x="0" y="312607"/>
          <a:ext cx="10015372" cy="3780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gm:spPr>
    </dgm:pt>
    <dgm:pt modelId="{3BEA5714-B0A5-49F0-9661-60647C26851B}" type="pres">
      <dgm:prSet presAssocID="{36A092C0-9201-4FBC-8DF8-A099EE8F7828}" presName="spaceBetweenRectangles" presStyleCnt="0"/>
      <dgm:spPr/>
    </dgm:pt>
    <dgm:pt modelId="{A7724309-EB90-4782-A328-6BB3E2D81123}" type="pres">
      <dgm:prSet presAssocID="{70BD1980-0041-49DC-B3BA-DCB719216E91}" presName="parentLin" presStyleCnt="0"/>
      <dgm:spPr/>
    </dgm:pt>
    <dgm:pt modelId="{AE9F1261-3ABD-4350-8E82-610125B88F53}" type="pres">
      <dgm:prSet presAssocID="{70BD1980-0041-49DC-B3BA-DCB719216E91}" presName="parentLeftMargin" presStyleLbl="node1" presStyleIdx="0" presStyleCnt="8"/>
      <dgm:spPr>
        <a:prstGeom prst="roundRect">
          <a:avLst/>
        </a:prstGeom>
      </dgm:spPr>
    </dgm:pt>
    <dgm:pt modelId="{B7F58AE3-189E-414E-8E75-4BC51316363A}" type="pres">
      <dgm:prSet presAssocID="{70BD1980-0041-49DC-B3BA-DCB719216E91}" presName="parentText" presStyleLbl="node1" presStyleIdx="1" presStyleCnt="8" custScaleX="121236">
        <dgm:presLayoutVars>
          <dgm:chMax val="0"/>
          <dgm:bulletEnabled val="1"/>
        </dgm:presLayoutVars>
      </dgm:prSet>
      <dgm:spPr/>
    </dgm:pt>
    <dgm:pt modelId="{9C8B7422-0D17-4AD7-A798-A0A044A879BB}" type="pres">
      <dgm:prSet presAssocID="{70BD1980-0041-49DC-B3BA-DCB719216E91}" presName="negativeSpace" presStyleCnt="0"/>
      <dgm:spPr/>
    </dgm:pt>
    <dgm:pt modelId="{8A753F65-479D-4A96-A469-23546882FC41}" type="pres">
      <dgm:prSet presAssocID="{70BD1980-0041-49DC-B3BA-DCB719216E91}" presName="childText" presStyleLbl="conFgAcc1" presStyleIdx="1" presStyleCnt="8">
        <dgm:presLayoutVars>
          <dgm:bulletEnabled val="1"/>
        </dgm:presLayoutVars>
      </dgm:prSet>
      <dgm:spPr>
        <a:xfrm>
          <a:off x="0" y="993008"/>
          <a:ext cx="10015372" cy="3780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gm:spPr>
    </dgm:pt>
    <dgm:pt modelId="{B9C0803A-9205-4708-8696-2F1363F8B0DF}" type="pres">
      <dgm:prSet presAssocID="{838A4114-073E-4C34-B601-B9DD007EA434}" presName="spaceBetweenRectangles" presStyleCnt="0"/>
      <dgm:spPr/>
    </dgm:pt>
    <dgm:pt modelId="{6AC0B382-F879-4F42-BCC9-B830BB02C457}" type="pres">
      <dgm:prSet presAssocID="{8D898DBF-A363-4462-A40E-D6AC39EF1CBF}" presName="parentLin" presStyleCnt="0"/>
      <dgm:spPr/>
    </dgm:pt>
    <dgm:pt modelId="{C7D85B8B-818F-4D76-BA54-7F378E5A675A}" type="pres">
      <dgm:prSet presAssocID="{8D898DBF-A363-4462-A40E-D6AC39EF1CBF}" presName="parentLeftMargin" presStyleLbl="node1" presStyleIdx="1" presStyleCnt="8"/>
      <dgm:spPr>
        <a:prstGeom prst="roundRect">
          <a:avLst/>
        </a:prstGeom>
      </dgm:spPr>
    </dgm:pt>
    <dgm:pt modelId="{E4DD8F7C-AD05-422A-8BD8-C2EBF4A875B5}" type="pres">
      <dgm:prSet presAssocID="{8D898DBF-A363-4462-A40E-D6AC39EF1CBF}" presName="parentText" presStyleLbl="node1" presStyleIdx="2" presStyleCnt="8" custScaleX="121236">
        <dgm:presLayoutVars>
          <dgm:chMax val="0"/>
          <dgm:bulletEnabled val="1"/>
        </dgm:presLayoutVars>
      </dgm:prSet>
      <dgm:spPr/>
    </dgm:pt>
    <dgm:pt modelId="{8FB3CB28-1BA2-4D44-882B-D6A2A07669CC}" type="pres">
      <dgm:prSet presAssocID="{8D898DBF-A363-4462-A40E-D6AC39EF1CBF}" presName="negativeSpace" presStyleCnt="0"/>
      <dgm:spPr/>
    </dgm:pt>
    <dgm:pt modelId="{33A33E18-9FB8-4C29-BCA5-3341386F5A17}" type="pres">
      <dgm:prSet presAssocID="{8D898DBF-A363-4462-A40E-D6AC39EF1CBF}" presName="childText" presStyleLbl="conFgAcc1" presStyleIdx="2" presStyleCnt="8">
        <dgm:presLayoutVars>
          <dgm:bulletEnabled val="1"/>
        </dgm:presLayoutVars>
      </dgm:prSet>
      <dgm:spPr>
        <a:xfrm>
          <a:off x="0" y="1673408"/>
          <a:ext cx="10015372" cy="3780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gm:spPr>
    </dgm:pt>
    <dgm:pt modelId="{C891C96A-B6BB-4259-8753-E7B5A1809720}" type="pres">
      <dgm:prSet presAssocID="{6725D58E-85D0-487A-A885-C973171B8CFD}" presName="spaceBetweenRectangles" presStyleCnt="0"/>
      <dgm:spPr/>
    </dgm:pt>
    <dgm:pt modelId="{AE1BE60C-16CA-45A4-BEEB-F6CECDE33322}" type="pres">
      <dgm:prSet presAssocID="{8F1A50A6-F35D-4A53-9711-5FB8B1DD599D}" presName="parentLin" presStyleCnt="0"/>
      <dgm:spPr/>
    </dgm:pt>
    <dgm:pt modelId="{D5673041-35A3-4BA1-ABB9-EEE81736289D}" type="pres">
      <dgm:prSet presAssocID="{8F1A50A6-F35D-4A53-9711-5FB8B1DD599D}" presName="parentLeftMargin" presStyleLbl="node1" presStyleIdx="2" presStyleCnt="8"/>
      <dgm:spPr>
        <a:prstGeom prst="roundRect">
          <a:avLst/>
        </a:prstGeom>
      </dgm:spPr>
    </dgm:pt>
    <dgm:pt modelId="{AC4F8DF6-1E4A-4250-BC1D-B97E83232455}" type="pres">
      <dgm:prSet presAssocID="{8F1A50A6-F35D-4A53-9711-5FB8B1DD599D}" presName="parentText" presStyleLbl="node1" presStyleIdx="3" presStyleCnt="8" custScaleX="121474">
        <dgm:presLayoutVars>
          <dgm:chMax val="0"/>
          <dgm:bulletEnabled val="1"/>
        </dgm:presLayoutVars>
      </dgm:prSet>
      <dgm:spPr/>
    </dgm:pt>
    <dgm:pt modelId="{9E51189B-C515-4728-951B-7AED4186B31E}" type="pres">
      <dgm:prSet presAssocID="{8F1A50A6-F35D-4A53-9711-5FB8B1DD599D}" presName="negativeSpace" presStyleCnt="0"/>
      <dgm:spPr/>
    </dgm:pt>
    <dgm:pt modelId="{C4F3912E-1A72-4FE3-BC4C-4B18B5CCEF78}" type="pres">
      <dgm:prSet presAssocID="{8F1A50A6-F35D-4A53-9711-5FB8B1DD599D}" presName="childText" presStyleLbl="conFgAcc1" presStyleIdx="3" presStyleCnt="8">
        <dgm:presLayoutVars>
          <dgm:bulletEnabled val="1"/>
        </dgm:presLayoutVars>
      </dgm:prSet>
      <dgm:spPr>
        <a:xfrm>
          <a:off x="0" y="2353808"/>
          <a:ext cx="10015372" cy="3780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gm:spPr>
    </dgm:pt>
    <dgm:pt modelId="{CC6E02DC-699A-4426-8EC4-21ECD02FA477}" type="pres">
      <dgm:prSet presAssocID="{733FE19A-ADFB-445F-9CFA-FDBF87A206B1}" presName="spaceBetweenRectangles" presStyleCnt="0"/>
      <dgm:spPr/>
    </dgm:pt>
    <dgm:pt modelId="{12E76A2C-56FF-4CAB-867F-80A9F91452F0}" type="pres">
      <dgm:prSet presAssocID="{140541D6-44BE-433E-B495-AD3B06BEFA0A}" presName="parentLin" presStyleCnt="0"/>
      <dgm:spPr/>
    </dgm:pt>
    <dgm:pt modelId="{0A9E21F4-4DFA-4484-96B7-69B5AF30CDBC}" type="pres">
      <dgm:prSet presAssocID="{140541D6-44BE-433E-B495-AD3B06BEFA0A}" presName="parentLeftMargin" presStyleLbl="node1" presStyleIdx="3" presStyleCnt="8"/>
      <dgm:spPr>
        <a:prstGeom prst="roundRect">
          <a:avLst/>
        </a:prstGeom>
      </dgm:spPr>
    </dgm:pt>
    <dgm:pt modelId="{6EAE3279-C2C1-4B83-B44B-488B29F647E5}" type="pres">
      <dgm:prSet presAssocID="{140541D6-44BE-433E-B495-AD3B06BEFA0A}" presName="parentText" presStyleLbl="node1" presStyleIdx="4" presStyleCnt="8" custScaleX="121909">
        <dgm:presLayoutVars>
          <dgm:chMax val="0"/>
          <dgm:bulletEnabled val="1"/>
        </dgm:presLayoutVars>
      </dgm:prSet>
      <dgm:spPr/>
    </dgm:pt>
    <dgm:pt modelId="{FFBE3412-5109-4927-BB79-D75EEF9A40DE}" type="pres">
      <dgm:prSet presAssocID="{140541D6-44BE-433E-B495-AD3B06BEFA0A}" presName="negativeSpace" presStyleCnt="0"/>
      <dgm:spPr/>
    </dgm:pt>
    <dgm:pt modelId="{B559966C-7B71-422D-AA6C-5793CF22AF86}" type="pres">
      <dgm:prSet presAssocID="{140541D6-44BE-433E-B495-AD3B06BEFA0A}" presName="childText" presStyleLbl="conFgAcc1" presStyleIdx="4" presStyleCnt="8">
        <dgm:presLayoutVars>
          <dgm:bulletEnabled val="1"/>
        </dgm:presLayoutVars>
      </dgm:prSet>
      <dgm:spPr>
        <a:xfrm>
          <a:off x="0" y="3034208"/>
          <a:ext cx="10015372" cy="3780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gm:spPr>
    </dgm:pt>
    <dgm:pt modelId="{DB41955A-CDA2-4BB4-A891-DD3DEB9DC0B0}" type="pres">
      <dgm:prSet presAssocID="{ABE59D8F-30C8-4111-AE54-440343C64561}" presName="spaceBetweenRectangles" presStyleCnt="0"/>
      <dgm:spPr/>
    </dgm:pt>
    <dgm:pt modelId="{B7E2689F-6427-4EB8-8B53-949CE23F0F55}" type="pres">
      <dgm:prSet presAssocID="{BA6BA8A0-4FC6-473D-B3AB-878EF4CBC3E6}" presName="parentLin" presStyleCnt="0"/>
      <dgm:spPr/>
    </dgm:pt>
    <dgm:pt modelId="{E97E0068-CE1E-47D1-866D-D4EBB869EAD2}" type="pres">
      <dgm:prSet presAssocID="{BA6BA8A0-4FC6-473D-B3AB-878EF4CBC3E6}" presName="parentLeftMargin" presStyleLbl="node1" presStyleIdx="4" presStyleCnt="8"/>
      <dgm:spPr>
        <a:prstGeom prst="roundRect">
          <a:avLst/>
        </a:prstGeom>
      </dgm:spPr>
    </dgm:pt>
    <dgm:pt modelId="{980DD267-4CC2-471F-8A75-BEF38D4A1B75}" type="pres">
      <dgm:prSet presAssocID="{BA6BA8A0-4FC6-473D-B3AB-878EF4CBC3E6}" presName="parentText" presStyleLbl="node1" presStyleIdx="5" presStyleCnt="8" custScaleX="121236">
        <dgm:presLayoutVars>
          <dgm:chMax val="0"/>
          <dgm:bulletEnabled val="1"/>
        </dgm:presLayoutVars>
      </dgm:prSet>
      <dgm:spPr/>
    </dgm:pt>
    <dgm:pt modelId="{4BAD7B33-0A7E-4B62-8B2A-EC45B6DFC199}" type="pres">
      <dgm:prSet presAssocID="{BA6BA8A0-4FC6-473D-B3AB-878EF4CBC3E6}" presName="negativeSpace" presStyleCnt="0"/>
      <dgm:spPr/>
    </dgm:pt>
    <dgm:pt modelId="{4846BA49-17A7-4C78-BC79-35D64733C363}" type="pres">
      <dgm:prSet presAssocID="{BA6BA8A0-4FC6-473D-B3AB-878EF4CBC3E6}" presName="childText" presStyleLbl="conFgAcc1" presStyleIdx="5" presStyleCnt="8">
        <dgm:presLayoutVars>
          <dgm:bulletEnabled val="1"/>
        </dgm:presLayoutVars>
      </dgm:prSet>
      <dgm:spPr>
        <a:xfrm>
          <a:off x="0" y="3714608"/>
          <a:ext cx="10015372" cy="3780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gm:spPr>
    </dgm:pt>
    <dgm:pt modelId="{2DA1E017-A35C-4EED-8F3B-6F7B87B0478E}" type="pres">
      <dgm:prSet presAssocID="{EC019DBD-5A34-4329-95A8-008A5E54B6BF}" presName="spaceBetweenRectangles" presStyleCnt="0"/>
      <dgm:spPr/>
    </dgm:pt>
    <dgm:pt modelId="{3DE4B044-3AC6-43C5-8274-C5DE46CCA446}" type="pres">
      <dgm:prSet presAssocID="{5E34171D-6E1A-4D90-99D3-3D4FA6B70589}" presName="parentLin" presStyleCnt="0"/>
      <dgm:spPr/>
    </dgm:pt>
    <dgm:pt modelId="{7E883ACE-1EE9-4585-B1AD-82F4F035CF8C}" type="pres">
      <dgm:prSet presAssocID="{5E34171D-6E1A-4D90-99D3-3D4FA6B70589}" presName="parentLeftMargin" presStyleLbl="node1" presStyleIdx="5" presStyleCnt="8"/>
      <dgm:spPr>
        <a:prstGeom prst="roundRect">
          <a:avLst/>
        </a:prstGeom>
      </dgm:spPr>
    </dgm:pt>
    <dgm:pt modelId="{C2A5F834-9A29-45AE-B0A9-E5F6624D92B8}" type="pres">
      <dgm:prSet presAssocID="{5E34171D-6E1A-4D90-99D3-3D4FA6B70589}" presName="parentText" presStyleLbl="node1" presStyleIdx="6" presStyleCnt="8" custScaleX="121236">
        <dgm:presLayoutVars>
          <dgm:chMax val="0"/>
          <dgm:bulletEnabled val="1"/>
        </dgm:presLayoutVars>
      </dgm:prSet>
      <dgm:spPr/>
    </dgm:pt>
    <dgm:pt modelId="{4AB80ED8-E0D5-462A-BBF5-51E0BF919D0B}" type="pres">
      <dgm:prSet presAssocID="{5E34171D-6E1A-4D90-99D3-3D4FA6B70589}" presName="negativeSpace" presStyleCnt="0"/>
      <dgm:spPr/>
    </dgm:pt>
    <dgm:pt modelId="{493C1E7C-B3D7-4D4E-8841-134503A2C320}" type="pres">
      <dgm:prSet presAssocID="{5E34171D-6E1A-4D90-99D3-3D4FA6B70589}" presName="childText" presStyleLbl="conFgAcc1" presStyleIdx="6" presStyleCnt="8">
        <dgm:presLayoutVars>
          <dgm:bulletEnabled val="1"/>
        </dgm:presLayoutVars>
      </dgm:prSet>
      <dgm:spPr>
        <a:xfrm>
          <a:off x="0" y="4395007"/>
          <a:ext cx="10015372" cy="3780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gm:spPr>
    </dgm:pt>
    <dgm:pt modelId="{B6708297-8AAB-49B4-8B70-F1B8C922EB8D}" type="pres">
      <dgm:prSet presAssocID="{23AF4E6E-F828-4E4A-8A70-D06E46358827}" presName="spaceBetweenRectangles" presStyleCnt="0"/>
      <dgm:spPr/>
    </dgm:pt>
    <dgm:pt modelId="{440EF9F5-A3DB-4CC0-907F-5E2B139013AE}" type="pres">
      <dgm:prSet presAssocID="{7A536298-C7BC-41A5-A524-4C5730D6F3EF}" presName="parentLin" presStyleCnt="0"/>
      <dgm:spPr/>
    </dgm:pt>
    <dgm:pt modelId="{AAB41366-9F40-4937-A590-D44EB0F9D981}" type="pres">
      <dgm:prSet presAssocID="{7A536298-C7BC-41A5-A524-4C5730D6F3EF}" presName="parentLeftMargin" presStyleLbl="node1" presStyleIdx="6" presStyleCnt="8"/>
      <dgm:spPr>
        <a:prstGeom prst="roundRect">
          <a:avLst/>
        </a:prstGeom>
      </dgm:spPr>
    </dgm:pt>
    <dgm:pt modelId="{D070B1D8-06D8-4A09-924C-93DEC992ABE4}" type="pres">
      <dgm:prSet presAssocID="{7A536298-C7BC-41A5-A524-4C5730D6F3EF}" presName="parentText" presStyleLbl="node1" presStyleIdx="7" presStyleCnt="8" custScaleX="121236">
        <dgm:presLayoutVars>
          <dgm:chMax val="0"/>
          <dgm:bulletEnabled val="1"/>
        </dgm:presLayoutVars>
      </dgm:prSet>
      <dgm:spPr/>
    </dgm:pt>
    <dgm:pt modelId="{AD5DB72C-42C0-43D2-B696-6A96BA94E22C}" type="pres">
      <dgm:prSet presAssocID="{7A536298-C7BC-41A5-A524-4C5730D6F3EF}" presName="negativeSpace" presStyleCnt="0"/>
      <dgm:spPr/>
    </dgm:pt>
    <dgm:pt modelId="{56FF25BE-0C11-4932-84BA-07385995718A}" type="pres">
      <dgm:prSet presAssocID="{7A536298-C7BC-41A5-A524-4C5730D6F3EF}" presName="childText" presStyleLbl="conFgAcc1" presStyleIdx="7" presStyleCnt="8">
        <dgm:presLayoutVars>
          <dgm:bulletEnabled val="1"/>
        </dgm:presLayoutVars>
      </dgm:prSet>
      <dgm:spPr>
        <a:xfrm>
          <a:off x="0" y="5075408"/>
          <a:ext cx="10015372" cy="3780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gm:spPr>
    </dgm:pt>
  </dgm:ptLst>
  <dgm:cxnLst>
    <dgm:cxn modelId="{9941A019-5E21-486B-9A04-B2587A3B1568}" srcId="{017F7BC6-45F6-400F-B2CA-98C7701A4AC6}" destId="{8D898DBF-A363-4462-A40E-D6AC39EF1CBF}" srcOrd="2" destOrd="0" parTransId="{1986452F-AAFD-4AC3-991C-1B94DD31CB53}" sibTransId="{6725D58E-85D0-487A-A885-C973171B8CFD}"/>
    <dgm:cxn modelId="{F4D30821-69E2-48A6-AAD0-B464AFEE23FF}" type="presOf" srcId="{8D898DBF-A363-4462-A40E-D6AC39EF1CBF}" destId="{E4DD8F7C-AD05-422A-8BD8-C2EBF4A875B5}" srcOrd="1" destOrd="0" presId="urn:microsoft.com/office/officeart/2005/8/layout/list1"/>
    <dgm:cxn modelId="{A5A16C2A-5C38-41FB-A2CD-8D5414BF589F}" type="presOf" srcId="{140541D6-44BE-433E-B495-AD3B06BEFA0A}" destId="{6EAE3279-C2C1-4B83-B44B-488B29F647E5}" srcOrd="1" destOrd="0" presId="urn:microsoft.com/office/officeart/2005/8/layout/list1"/>
    <dgm:cxn modelId="{875AC22E-17CC-4FB6-97E0-AAA1397783FA}" type="presOf" srcId="{017F7BC6-45F6-400F-B2CA-98C7701A4AC6}" destId="{A4EAB7D2-9F6D-4D9F-8FAD-41F571546C20}" srcOrd="0" destOrd="0" presId="urn:microsoft.com/office/officeart/2005/8/layout/list1"/>
    <dgm:cxn modelId="{186DDB2E-F1D3-419F-9FFE-BA615039625E}" type="presOf" srcId="{D9001C8B-2A14-42B0-B0C6-530B17FB061F}" destId="{2FA21FA0-78A2-4001-BB87-2CBB6D0F9446}" srcOrd="1" destOrd="0" presId="urn:microsoft.com/office/officeart/2005/8/layout/list1"/>
    <dgm:cxn modelId="{38883763-C887-4951-9B32-C33CFA9EF936}" type="presOf" srcId="{70BD1980-0041-49DC-B3BA-DCB719216E91}" destId="{B7F58AE3-189E-414E-8E75-4BC51316363A}" srcOrd="1" destOrd="0" presId="urn:microsoft.com/office/officeart/2005/8/layout/list1"/>
    <dgm:cxn modelId="{E64EF049-65F8-4F7B-9809-1D7D6BA71E9F}" type="presOf" srcId="{5E34171D-6E1A-4D90-99D3-3D4FA6B70589}" destId="{7E883ACE-1EE9-4585-B1AD-82F4F035CF8C}" srcOrd="0" destOrd="0" presId="urn:microsoft.com/office/officeart/2005/8/layout/list1"/>
    <dgm:cxn modelId="{B57CFF74-D2F2-4390-8CB6-F06CC1010D6C}" type="presOf" srcId="{7A536298-C7BC-41A5-A524-4C5730D6F3EF}" destId="{D070B1D8-06D8-4A09-924C-93DEC992ABE4}" srcOrd="1" destOrd="0" presId="urn:microsoft.com/office/officeart/2005/8/layout/list1"/>
    <dgm:cxn modelId="{9807485A-B353-4DC4-99ED-780B40BA9F79}" type="presOf" srcId="{8F1A50A6-F35D-4A53-9711-5FB8B1DD599D}" destId="{D5673041-35A3-4BA1-ABB9-EEE81736289D}" srcOrd="0" destOrd="0" presId="urn:microsoft.com/office/officeart/2005/8/layout/list1"/>
    <dgm:cxn modelId="{0206377D-AE1C-4115-BF6B-FB40A29137BC}" type="presOf" srcId="{140541D6-44BE-433E-B495-AD3B06BEFA0A}" destId="{0A9E21F4-4DFA-4484-96B7-69B5AF30CDBC}" srcOrd="0" destOrd="0" presId="urn:microsoft.com/office/officeart/2005/8/layout/list1"/>
    <dgm:cxn modelId="{2E2C2488-850F-40E9-A5AA-6383169EB039}" type="presOf" srcId="{70BD1980-0041-49DC-B3BA-DCB719216E91}" destId="{AE9F1261-3ABD-4350-8E82-610125B88F53}" srcOrd="0" destOrd="0" presId="urn:microsoft.com/office/officeart/2005/8/layout/list1"/>
    <dgm:cxn modelId="{CDE97D88-FC76-4A9E-B894-90FA89371575}" srcId="{017F7BC6-45F6-400F-B2CA-98C7701A4AC6}" destId="{8F1A50A6-F35D-4A53-9711-5FB8B1DD599D}" srcOrd="3" destOrd="0" parTransId="{ED16C2AD-846D-4A3E-900D-0229D8E11EE0}" sibTransId="{733FE19A-ADFB-445F-9CFA-FDBF87A206B1}"/>
    <dgm:cxn modelId="{64E9F4A8-FC6E-4D50-BAE2-220C8678E138}" type="presOf" srcId="{5E34171D-6E1A-4D90-99D3-3D4FA6B70589}" destId="{C2A5F834-9A29-45AE-B0A9-E5F6624D92B8}" srcOrd="1" destOrd="0" presId="urn:microsoft.com/office/officeart/2005/8/layout/list1"/>
    <dgm:cxn modelId="{50687EAB-2EFE-487D-9EF4-61010F569EFF}" srcId="{017F7BC6-45F6-400F-B2CA-98C7701A4AC6}" destId="{D9001C8B-2A14-42B0-B0C6-530B17FB061F}" srcOrd="0" destOrd="0" parTransId="{3419DF1D-9EF7-46CD-BD4E-0C647206562B}" sibTransId="{36A092C0-9201-4FBC-8DF8-A099EE8F7828}"/>
    <dgm:cxn modelId="{992992AD-2FFA-4202-8ADE-3E84876C953B}" srcId="{017F7BC6-45F6-400F-B2CA-98C7701A4AC6}" destId="{140541D6-44BE-433E-B495-AD3B06BEFA0A}" srcOrd="4" destOrd="0" parTransId="{59D6DA21-8F78-4EE1-809D-8E62A68157EE}" sibTransId="{ABE59D8F-30C8-4111-AE54-440343C64561}"/>
    <dgm:cxn modelId="{CC3630B2-68F2-4CE9-A08C-013590D192EA}" srcId="{017F7BC6-45F6-400F-B2CA-98C7701A4AC6}" destId="{70BD1980-0041-49DC-B3BA-DCB719216E91}" srcOrd="1" destOrd="0" parTransId="{2A2E71D8-23F9-4F18-8D41-F13E4E3F5C02}" sibTransId="{838A4114-073E-4C34-B601-B9DD007EA434}"/>
    <dgm:cxn modelId="{2C6965BD-3C0E-4FDC-A5DC-4AFAEB082F12}" type="presOf" srcId="{8D898DBF-A363-4462-A40E-D6AC39EF1CBF}" destId="{C7D85B8B-818F-4D76-BA54-7F378E5A675A}" srcOrd="0" destOrd="0" presId="urn:microsoft.com/office/officeart/2005/8/layout/list1"/>
    <dgm:cxn modelId="{6F07CEBE-EB4D-4883-A944-7E866AFB22DB}" type="presOf" srcId="{BA6BA8A0-4FC6-473D-B3AB-878EF4CBC3E6}" destId="{E97E0068-CE1E-47D1-866D-D4EBB869EAD2}" srcOrd="0" destOrd="0" presId="urn:microsoft.com/office/officeart/2005/8/layout/list1"/>
    <dgm:cxn modelId="{D3C0F9BF-B406-4546-AC55-BB89CC13B2EA}" srcId="{017F7BC6-45F6-400F-B2CA-98C7701A4AC6}" destId="{BA6BA8A0-4FC6-473D-B3AB-878EF4CBC3E6}" srcOrd="5" destOrd="0" parTransId="{66A2F281-A32D-44AE-9EAA-B0C3E1ABC037}" sibTransId="{EC019DBD-5A34-4329-95A8-008A5E54B6BF}"/>
    <dgm:cxn modelId="{42C9EEC0-EACD-4144-B0FA-CEC4AB2AC20E}" type="presOf" srcId="{D9001C8B-2A14-42B0-B0C6-530B17FB061F}" destId="{91BFF08F-D8F2-4398-BFF1-BDFE2ACCDF90}" srcOrd="0" destOrd="0" presId="urn:microsoft.com/office/officeart/2005/8/layout/list1"/>
    <dgm:cxn modelId="{FAE845E2-9293-4954-81EC-67EC217F968C}" type="presOf" srcId="{8F1A50A6-F35D-4A53-9711-5FB8B1DD599D}" destId="{AC4F8DF6-1E4A-4250-BC1D-B97E83232455}" srcOrd="1" destOrd="0" presId="urn:microsoft.com/office/officeart/2005/8/layout/list1"/>
    <dgm:cxn modelId="{D019F8E7-C8DF-4452-8506-4DDA31707ECD}" type="presOf" srcId="{7A536298-C7BC-41A5-A524-4C5730D6F3EF}" destId="{AAB41366-9F40-4937-A590-D44EB0F9D981}" srcOrd="0" destOrd="0" presId="urn:microsoft.com/office/officeart/2005/8/layout/list1"/>
    <dgm:cxn modelId="{16BF8AEC-AF6A-492A-A750-3D262D3A1E67}" srcId="{017F7BC6-45F6-400F-B2CA-98C7701A4AC6}" destId="{5E34171D-6E1A-4D90-99D3-3D4FA6B70589}" srcOrd="6" destOrd="0" parTransId="{CC49F9A0-E47F-44F9-9B7F-E1B0BE53D7D9}" sibTransId="{23AF4E6E-F828-4E4A-8A70-D06E46358827}"/>
    <dgm:cxn modelId="{794645F6-09DE-4B3E-9EAC-E6BD4FE7F983}" type="presOf" srcId="{BA6BA8A0-4FC6-473D-B3AB-878EF4CBC3E6}" destId="{980DD267-4CC2-471F-8A75-BEF38D4A1B75}" srcOrd="1" destOrd="0" presId="urn:microsoft.com/office/officeart/2005/8/layout/list1"/>
    <dgm:cxn modelId="{6EA953F9-3AFA-44B7-A11F-59E7C0263952}" srcId="{017F7BC6-45F6-400F-B2CA-98C7701A4AC6}" destId="{7A536298-C7BC-41A5-A524-4C5730D6F3EF}" srcOrd="7" destOrd="0" parTransId="{755D4C5C-8C35-4A26-A2D1-78AF9DF0AEA6}" sibTransId="{D83E7149-B9D6-4E4F-A272-173247211544}"/>
    <dgm:cxn modelId="{058849CF-BE1F-43DC-A469-FCA9C3EED6A2}" type="presParOf" srcId="{A4EAB7D2-9F6D-4D9F-8FAD-41F571546C20}" destId="{B43D20D6-EAD2-484E-8F8A-747BE395BEDD}" srcOrd="0" destOrd="0" presId="urn:microsoft.com/office/officeart/2005/8/layout/list1"/>
    <dgm:cxn modelId="{B2EA199A-FE04-4D1A-B4CB-7DD13A117CE0}" type="presParOf" srcId="{B43D20D6-EAD2-484E-8F8A-747BE395BEDD}" destId="{91BFF08F-D8F2-4398-BFF1-BDFE2ACCDF90}" srcOrd="0" destOrd="0" presId="urn:microsoft.com/office/officeart/2005/8/layout/list1"/>
    <dgm:cxn modelId="{EBC0575F-9D67-483D-9D19-8E63C67E4F79}" type="presParOf" srcId="{B43D20D6-EAD2-484E-8F8A-747BE395BEDD}" destId="{2FA21FA0-78A2-4001-BB87-2CBB6D0F9446}" srcOrd="1" destOrd="0" presId="urn:microsoft.com/office/officeart/2005/8/layout/list1"/>
    <dgm:cxn modelId="{D5343B81-E77F-434F-8D5A-9A59E2B65043}" type="presParOf" srcId="{A4EAB7D2-9F6D-4D9F-8FAD-41F571546C20}" destId="{974C184C-0332-48FB-BB0D-EF979F2F1FA2}" srcOrd="1" destOrd="0" presId="urn:microsoft.com/office/officeart/2005/8/layout/list1"/>
    <dgm:cxn modelId="{C4DE0BED-F5B7-4698-A9D9-50228B315DAD}" type="presParOf" srcId="{A4EAB7D2-9F6D-4D9F-8FAD-41F571546C20}" destId="{22F7513D-31C7-493B-8DFB-23D076E400F3}" srcOrd="2" destOrd="0" presId="urn:microsoft.com/office/officeart/2005/8/layout/list1"/>
    <dgm:cxn modelId="{01198414-E765-4ACC-AFA1-DCC473637D26}" type="presParOf" srcId="{A4EAB7D2-9F6D-4D9F-8FAD-41F571546C20}" destId="{3BEA5714-B0A5-49F0-9661-60647C26851B}" srcOrd="3" destOrd="0" presId="urn:microsoft.com/office/officeart/2005/8/layout/list1"/>
    <dgm:cxn modelId="{DE93E507-9C4D-4B5C-B206-57D4F451E390}" type="presParOf" srcId="{A4EAB7D2-9F6D-4D9F-8FAD-41F571546C20}" destId="{A7724309-EB90-4782-A328-6BB3E2D81123}" srcOrd="4" destOrd="0" presId="urn:microsoft.com/office/officeart/2005/8/layout/list1"/>
    <dgm:cxn modelId="{18A47CD6-A388-466D-988A-1980F00CF7DE}" type="presParOf" srcId="{A7724309-EB90-4782-A328-6BB3E2D81123}" destId="{AE9F1261-3ABD-4350-8E82-610125B88F53}" srcOrd="0" destOrd="0" presId="urn:microsoft.com/office/officeart/2005/8/layout/list1"/>
    <dgm:cxn modelId="{7C011F64-4EF9-404D-A3AC-1863FBEFC382}" type="presParOf" srcId="{A7724309-EB90-4782-A328-6BB3E2D81123}" destId="{B7F58AE3-189E-414E-8E75-4BC51316363A}" srcOrd="1" destOrd="0" presId="urn:microsoft.com/office/officeart/2005/8/layout/list1"/>
    <dgm:cxn modelId="{CFA91FCE-B926-4AA5-931D-0F3AB3ADBDB2}" type="presParOf" srcId="{A4EAB7D2-9F6D-4D9F-8FAD-41F571546C20}" destId="{9C8B7422-0D17-4AD7-A798-A0A044A879BB}" srcOrd="5" destOrd="0" presId="urn:microsoft.com/office/officeart/2005/8/layout/list1"/>
    <dgm:cxn modelId="{88582E54-82D6-4ADD-B4C8-B1D9920923AB}" type="presParOf" srcId="{A4EAB7D2-9F6D-4D9F-8FAD-41F571546C20}" destId="{8A753F65-479D-4A96-A469-23546882FC41}" srcOrd="6" destOrd="0" presId="urn:microsoft.com/office/officeart/2005/8/layout/list1"/>
    <dgm:cxn modelId="{9451EB0D-88C0-4C40-8468-744DC48AC0F3}" type="presParOf" srcId="{A4EAB7D2-9F6D-4D9F-8FAD-41F571546C20}" destId="{B9C0803A-9205-4708-8696-2F1363F8B0DF}" srcOrd="7" destOrd="0" presId="urn:microsoft.com/office/officeart/2005/8/layout/list1"/>
    <dgm:cxn modelId="{B421ECA0-FEC5-4BEE-B3F8-32E3A390D024}" type="presParOf" srcId="{A4EAB7D2-9F6D-4D9F-8FAD-41F571546C20}" destId="{6AC0B382-F879-4F42-BCC9-B830BB02C457}" srcOrd="8" destOrd="0" presId="urn:microsoft.com/office/officeart/2005/8/layout/list1"/>
    <dgm:cxn modelId="{EFC4ADEB-8DED-4354-A099-28E2C0B3120C}" type="presParOf" srcId="{6AC0B382-F879-4F42-BCC9-B830BB02C457}" destId="{C7D85B8B-818F-4D76-BA54-7F378E5A675A}" srcOrd="0" destOrd="0" presId="urn:microsoft.com/office/officeart/2005/8/layout/list1"/>
    <dgm:cxn modelId="{19479F64-31E9-4036-BD26-27F8C84612FF}" type="presParOf" srcId="{6AC0B382-F879-4F42-BCC9-B830BB02C457}" destId="{E4DD8F7C-AD05-422A-8BD8-C2EBF4A875B5}" srcOrd="1" destOrd="0" presId="urn:microsoft.com/office/officeart/2005/8/layout/list1"/>
    <dgm:cxn modelId="{17020351-A39F-464F-97A1-37BD28AD4F12}" type="presParOf" srcId="{A4EAB7D2-9F6D-4D9F-8FAD-41F571546C20}" destId="{8FB3CB28-1BA2-4D44-882B-D6A2A07669CC}" srcOrd="9" destOrd="0" presId="urn:microsoft.com/office/officeart/2005/8/layout/list1"/>
    <dgm:cxn modelId="{830D5964-95FE-423F-93F6-91441DE9DE0A}" type="presParOf" srcId="{A4EAB7D2-9F6D-4D9F-8FAD-41F571546C20}" destId="{33A33E18-9FB8-4C29-BCA5-3341386F5A17}" srcOrd="10" destOrd="0" presId="urn:microsoft.com/office/officeart/2005/8/layout/list1"/>
    <dgm:cxn modelId="{A14FC646-B656-4950-A7BF-F480B875E38B}" type="presParOf" srcId="{A4EAB7D2-9F6D-4D9F-8FAD-41F571546C20}" destId="{C891C96A-B6BB-4259-8753-E7B5A1809720}" srcOrd="11" destOrd="0" presId="urn:microsoft.com/office/officeart/2005/8/layout/list1"/>
    <dgm:cxn modelId="{67348289-A351-4080-8ACF-EF1EEDBD36AC}" type="presParOf" srcId="{A4EAB7D2-9F6D-4D9F-8FAD-41F571546C20}" destId="{AE1BE60C-16CA-45A4-BEEB-F6CECDE33322}" srcOrd="12" destOrd="0" presId="urn:microsoft.com/office/officeart/2005/8/layout/list1"/>
    <dgm:cxn modelId="{42D2895D-7701-44FB-B678-36A940274DBA}" type="presParOf" srcId="{AE1BE60C-16CA-45A4-BEEB-F6CECDE33322}" destId="{D5673041-35A3-4BA1-ABB9-EEE81736289D}" srcOrd="0" destOrd="0" presId="urn:microsoft.com/office/officeart/2005/8/layout/list1"/>
    <dgm:cxn modelId="{BE5406A3-0F26-4298-8A8B-65F2725CD866}" type="presParOf" srcId="{AE1BE60C-16CA-45A4-BEEB-F6CECDE33322}" destId="{AC4F8DF6-1E4A-4250-BC1D-B97E83232455}" srcOrd="1" destOrd="0" presId="urn:microsoft.com/office/officeart/2005/8/layout/list1"/>
    <dgm:cxn modelId="{D6EF3ECB-4829-4DE4-BB27-10369DCC5791}" type="presParOf" srcId="{A4EAB7D2-9F6D-4D9F-8FAD-41F571546C20}" destId="{9E51189B-C515-4728-951B-7AED4186B31E}" srcOrd="13" destOrd="0" presId="urn:microsoft.com/office/officeart/2005/8/layout/list1"/>
    <dgm:cxn modelId="{96DB8AC8-C363-4CA0-93DE-6B6E10A375C3}" type="presParOf" srcId="{A4EAB7D2-9F6D-4D9F-8FAD-41F571546C20}" destId="{C4F3912E-1A72-4FE3-BC4C-4B18B5CCEF78}" srcOrd="14" destOrd="0" presId="urn:microsoft.com/office/officeart/2005/8/layout/list1"/>
    <dgm:cxn modelId="{1EBE6915-B76E-43AE-BFAE-22487B0F5AAA}" type="presParOf" srcId="{A4EAB7D2-9F6D-4D9F-8FAD-41F571546C20}" destId="{CC6E02DC-699A-4426-8EC4-21ECD02FA477}" srcOrd="15" destOrd="0" presId="urn:microsoft.com/office/officeart/2005/8/layout/list1"/>
    <dgm:cxn modelId="{CA6060B0-D1D5-4E07-B833-24C5BC894ADE}" type="presParOf" srcId="{A4EAB7D2-9F6D-4D9F-8FAD-41F571546C20}" destId="{12E76A2C-56FF-4CAB-867F-80A9F91452F0}" srcOrd="16" destOrd="0" presId="urn:microsoft.com/office/officeart/2005/8/layout/list1"/>
    <dgm:cxn modelId="{CE5D7289-6FEF-4CED-B9A5-A52D93B9593A}" type="presParOf" srcId="{12E76A2C-56FF-4CAB-867F-80A9F91452F0}" destId="{0A9E21F4-4DFA-4484-96B7-69B5AF30CDBC}" srcOrd="0" destOrd="0" presId="urn:microsoft.com/office/officeart/2005/8/layout/list1"/>
    <dgm:cxn modelId="{664DEBFE-D1CF-446F-8FDB-6BA21C68D193}" type="presParOf" srcId="{12E76A2C-56FF-4CAB-867F-80A9F91452F0}" destId="{6EAE3279-C2C1-4B83-B44B-488B29F647E5}" srcOrd="1" destOrd="0" presId="urn:microsoft.com/office/officeart/2005/8/layout/list1"/>
    <dgm:cxn modelId="{1BA11B2C-51B7-424B-BC7A-2DC93CC1E5CE}" type="presParOf" srcId="{A4EAB7D2-9F6D-4D9F-8FAD-41F571546C20}" destId="{FFBE3412-5109-4927-BB79-D75EEF9A40DE}" srcOrd="17" destOrd="0" presId="urn:microsoft.com/office/officeart/2005/8/layout/list1"/>
    <dgm:cxn modelId="{F186E959-CB63-4884-BE3E-CE3D46875FA3}" type="presParOf" srcId="{A4EAB7D2-9F6D-4D9F-8FAD-41F571546C20}" destId="{B559966C-7B71-422D-AA6C-5793CF22AF86}" srcOrd="18" destOrd="0" presId="urn:microsoft.com/office/officeart/2005/8/layout/list1"/>
    <dgm:cxn modelId="{330C0E41-674C-4C74-BE4B-9DAA88E1EBF4}" type="presParOf" srcId="{A4EAB7D2-9F6D-4D9F-8FAD-41F571546C20}" destId="{DB41955A-CDA2-4BB4-A891-DD3DEB9DC0B0}" srcOrd="19" destOrd="0" presId="urn:microsoft.com/office/officeart/2005/8/layout/list1"/>
    <dgm:cxn modelId="{94B6C849-D1ED-4688-A6FC-CB6871442E16}" type="presParOf" srcId="{A4EAB7D2-9F6D-4D9F-8FAD-41F571546C20}" destId="{B7E2689F-6427-4EB8-8B53-949CE23F0F55}" srcOrd="20" destOrd="0" presId="urn:microsoft.com/office/officeart/2005/8/layout/list1"/>
    <dgm:cxn modelId="{78D2944C-F496-4F9E-856A-20C841941525}" type="presParOf" srcId="{B7E2689F-6427-4EB8-8B53-949CE23F0F55}" destId="{E97E0068-CE1E-47D1-866D-D4EBB869EAD2}" srcOrd="0" destOrd="0" presId="urn:microsoft.com/office/officeart/2005/8/layout/list1"/>
    <dgm:cxn modelId="{4FB87B49-04C3-44D3-B6FC-0C1A3B39F68D}" type="presParOf" srcId="{B7E2689F-6427-4EB8-8B53-949CE23F0F55}" destId="{980DD267-4CC2-471F-8A75-BEF38D4A1B75}" srcOrd="1" destOrd="0" presId="urn:microsoft.com/office/officeart/2005/8/layout/list1"/>
    <dgm:cxn modelId="{E8E82E02-4ED7-43A9-B01C-FFAD60EC8114}" type="presParOf" srcId="{A4EAB7D2-9F6D-4D9F-8FAD-41F571546C20}" destId="{4BAD7B33-0A7E-4B62-8B2A-EC45B6DFC199}" srcOrd="21" destOrd="0" presId="urn:microsoft.com/office/officeart/2005/8/layout/list1"/>
    <dgm:cxn modelId="{BEAB886D-D048-43E8-8F39-34386F163A5A}" type="presParOf" srcId="{A4EAB7D2-9F6D-4D9F-8FAD-41F571546C20}" destId="{4846BA49-17A7-4C78-BC79-35D64733C363}" srcOrd="22" destOrd="0" presId="urn:microsoft.com/office/officeart/2005/8/layout/list1"/>
    <dgm:cxn modelId="{6FDF20CA-9311-4C4C-BDA5-56B7F3284BA0}" type="presParOf" srcId="{A4EAB7D2-9F6D-4D9F-8FAD-41F571546C20}" destId="{2DA1E017-A35C-4EED-8F3B-6F7B87B0478E}" srcOrd="23" destOrd="0" presId="urn:microsoft.com/office/officeart/2005/8/layout/list1"/>
    <dgm:cxn modelId="{539D81FB-5DE2-43DD-A9F5-D435333A8C80}" type="presParOf" srcId="{A4EAB7D2-9F6D-4D9F-8FAD-41F571546C20}" destId="{3DE4B044-3AC6-43C5-8274-C5DE46CCA446}" srcOrd="24" destOrd="0" presId="urn:microsoft.com/office/officeart/2005/8/layout/list1"/>
    <dgm:cxn modelId="{144FD9A3-C93F-45A6-8B98-DC16EFC3A9AC}" type="presParOf" srcId="{3DE4B044-3AC6-43C5-8274-C5DE46CCA446}" destId="{7E883ACE-1EE9-4585-B1AD-82F4F035CF8C}" srcOrd="0" destOrd="0" presId="urn:microsoft.com/office/officeart/2005/8/layout/list1"/>
    <dgm:cxn modelId="{B6F638F1-75A9-4752-B7CA-C5E4DC9893E5}" type="presParOf" srcId="{3DE4B044-3AC6-43C5-8274-C5DE46CCA446}" destId="{C2A5F834-9A29-45AE-B0A9-E5F6624D92B8}" srcOrd="1" destOrd="0" presId="urn:microsoft.com/office/officeart/2005/8/layout/list1"/>
    <dgm:cxn modelId="{83A4BCBE-033C-4405-9E52-5FF6146C3831}" type="presParOf" srcId="{A4EAB7D2-9F6D-4D9F-8FAD-41F571546C20}" destId="{4AB80ED8-E0D5-462A-BBF5-51E0BF919D0B}" srcOrd="25" destOrd="0" presId="urn:microsoft.com/office/officeart/2005/8/layout/list1"/>
    <dgm:cxn modelId="{20424AD1-01C7-4113-A467-B4E994EB3993}" type="presParOf" srcId="{A4EAB7D2-9F6D-4D9F-8FAD-41F571546C20}" destId="{493C1E7C-B3D7-4D4E-8841-134503A2C320}" srcOrd="26" destOrd="0" presId="urn:microsoft.com/office/officeart/2005/8/layout/list1"/>
    <dgm:cxn modelId="{064A74A5-9DD4-4C9B-A7B6-3CE63977C7F6}" type="presParOf" srcId="{A4EAB7D2-9F6D-4D9F-8FAD-41F571546C20}" destId="{B6708297-8AAB-49B4-8B70-F1B8C922EB8D}" srcOrd="27" destOrd="0" presId="urn:microsoft.com/office/officeart/2005/8/layout/list1"/>
    <dgm:cxn modelId="{40C9BA44-765D-4227-BDC1-0A178F6E0B6A}" type="presParOf" srcId="{A4EAB7D2-9F6D-4D9F-8FAD-41F571546C20}" destId="{440EF9F5-A3DB-4CC0-907F-5E2B139013AE}" srcOrd="28" destOrd="0" presId="urn:microsoft.com/office/officeart/2005/8/layout/list1"/>
    <dgm:cxn modelId="{CFC6C2D3-4994-44BC-9971-4A70A7B9EB01}" type="presParOf" srcId="{440EF9F5-A3DB-4CC0-907F-5E2B139013AE}" destId="{AAB41366-9F40-4937-A590-D44EB0F9D981}" srcOrd="0" destOrd="0" presId="urn:microsoft.com/office/officeart/2005/8/layout/list1"/>
    <dgm:cxn modelId="{95A8D9F2-5807-4995-B701-FEE9308A1046}" type="presParOf" srcId="{440EF9F5-A3DB-4CC0-907F-5E2B139013AE}" destId="{D070B1D8-06D8-4A09-924C-93DEC992ABE4}" srcOrd="1" destOrd="0" presId="urn:microsoft.com/office/officeart/2005/8/layout/list1"/>
    <dgm:cxn modelId="{C37B24AD-7D5B-426F-9EE8-90E5D26A38B6}" type="presParOf" srcId="{A4EAB7D2-9F6D-4D9F-8FAD-41F571546C20}" destId="{AD5DB72C-42C0-43D2-B696-6A96BA94E22C}" srcOrd="29" destOrd="0" presId="urn:microsoft.com/office/officeart/2005/8/layout/list1"/>
    <dgm:cxn modelId="{22E906AD-1FC8-4B8E-96F9-0A15A8516F06}" type="presParOf" srcId="{A4EAB7D2-9F6D-4D9F-8FAD-41F571546C20}" destId="{56FF25BE-0C11-4932-84BA-07385995718A}" srcOrd="3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08100D-78CE-48B8-A2BA-83794F9A742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6E7A3658-08A7-45CA-A2C4-372B0A391C5F}">
      <dgm:prSet custT="1"/>
      <dgm:spPr>
        <a:xfrm>
          <a:off x="3883515" y="365313"/>
          <a:ext cx="3542319" cy="2125391"/>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BE03D0B7-FE14-4A8D-881A-6DF8A926A1C4}" type="parTrans" cxnId="{1BAE1456-D42A-4443-A81B-325749C545F5}">
      <dgm:prSet/>
      <dgm:spPr/>
      <dgm:t>
        <a:bodyPr/>
        <a:lstStyle/>
        <a:p>
          <a:endParaRPr lang="en-US" sz="1400">
            <a:latin typeface="+mn-lt"/>
          </a:endParaRPr>
        </a:p>
      </dgm:t>
    </dgm:pt>
    <dgm:pt modelId="{15DF108A-2FA5-4715-BFBF-BB862C08958A}" type="sibTrans" cxnId="{1BAE1456-D42A-4443-A81B-325749C545F5}">
      <dgm:prSet/>
      <dgm:spPr/>
      <dgm:t>
        <a:bodyPr/>
        <a:lstStyle/>
        <a:p>
          <a:endParaRPr lang="en-US" sz="1400">
            <a:latin typeface="+mn-lt"/>
          </a:endParaRPr>
        </a:p>
      </dgm:t>
    </dgm:pt>
    <dgm:pt modelId="{76EB724F-5D91-4AF6-864D-6AC844682569}">
      <dgm:prSet custT="1"/>
      <dgm:spPr>
        <a:xfrm>
          <a:off x="7793103" y="365313"/>
          <a:ext cx="3542319" cy="2125391"/>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gm:spPr>
      <dgm:t>
        <a:bodyPr/>
        <a:lstStyle/>
        <a:p>
          <a:pPr>
            <a:buNone/>
          </a:pPr>
          <a:endParaRPr lang="el-GR" sz="1600" kern="1200" dirty="0">
            <a:solidFill>
              <a:prstClr val="white"/>
            </a:solidFill>
            <a:latin typeface="Arial"/>
            <a:ea typeface="+mn-ea"/>
            <a:cs typeface="+mn-cs"/>
          </a:endParaRPr>
        </a:p>
        <a:p>
          <a:pPr>
            <a:buNone/>
          </a:pP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l-GR" sz="1100" kern="1200" dirty="0">
            <a:solidFill>
              <a:srgbClr val="FFFFFF"/>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9D55068B-1A6D-45DA-924C-7036D287FF08}" type="parTrans" cxnId="{8E171BEA-2C46-480B-B90E-AF08D8623E87}">
      <dgm:prSet/>
      <dgm:spPr/>
      <dgm:t>
        <a:bodyPr/>
        <a:lstStyle/>
        <a:p>
          <a:endParaRPr lang="en-US" sz="1400">
            <a:latin typeface="+mn-lt"/>
          </a:endParaRPr>
        </a:p>
      </dgm:t>
    </dgm:pt>
    <dgm:pt modelId="{139BE491-87F5-42A7-9E71-24BA992BAF1C}" type="sibTrans" cxnId="{8E171BEA-2C46-480B-B90E-AF08D8623E87}">
      <dgm:prSet/>
      <dgm:spPr/>
      <dgm:t>
        <a:bodyPr/>
        <a:lstStyle/>
        <a:p>
          <a:endParaRPr lang="en-US" sz="1400">
            <a:latin typeface="+mn-lt"/>
          </a:endParaRPr>
        </a:p>
      </dgm:t>
    </dgm:pt>
    <dgm:pt modelId="{8CAF1150-D367-4953-857B-CC9E18BA3FF2}">
      <dgm:prSet custT="1"/>
      <dgm:spPr>
        <a:xfrm>
          <a:off x="0" y="2847232"/>
          <a:ext cx="3542319" cy="2125391"/>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gm:spPr>
      <dgm:t>
        <a:bodyPr/>
        <a:lstStyle/>
        <a:p>
          <a:pPr marL="0" lvl="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gm:t>
    </dgm:pt>
    <dgm:pt modelId="{52693575-D43C-4E44-A4F8-1DFDDEA9AB52}" type="parTrans" cxnId="{6F718FAB-E625-457B-A456-2808C7062F66}">
      <dgm:prSet/>
      <dgm:spPr/>
      <dgm:t>
        <a:bodyPr/>
        <a:lstStyle/>
        <a:p>
          <a:endParaRPr lang="en-US" sz="1400">
            <a:latin typeface="+mn-lt"/>
          </a:endParaRPr>
        </a:p>
      </dgm:t>
    </dgm:pt>
    <dgm:pt modelId="{80661E1E-CABC-4772-B39C-DB0D9199EDE9}" type="sibTrans" cxnId="{6F718FAB-E625-457B-A456-2808C7062F66}">
      <dgm:prSet/>
      <dgm:spPr/>
      <dgm:t>
        <a:bodyPr/>
        <a:lstStyle/>
        <a:p>
          <a:endParaRPr lang="en-US" sz="1400">
            <a:latin typeface="+mn-lt"/>
          </a:endParaRPr>
        </a:p>
      </dgm:t>
    </dgm:pt>
    <dgm:pt modelId="{E78B6E52-5D30-4E13-A116-AB241E869DF9}">
      <dgm:prSet custT="1"/>
      <dgm:spPr>
        <a:xfrm>
          <a:off x="3896551" y="2857243"/>
          <a:ext cx="3542319" cy="2125391"/>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gm:t>
    </dgm:pt>
    <dgm:pt modelId="{C72FE962-7B8E-46D5-8303-55384DC70682}" type="parTrans" cxnId="{70092045-B62C-4CBA-BAE7-622818A2D825}">
      <dgm:prSet/>
      <dgm:spPr/>
      <dgm:t>
        <a:bodyPr/>
        <a:lstStyle/>
        <a:p>
          <a:endParaRPr lang="en-US" sz="1400">
            <a:latin typeface="+mn-lt"/>
          </a:endParaRPr>
        </a:p>
      </dgm:t>
    </dgm:pt>
    <dgm:pt modelId="{5DE37099-03DA-43AA-9450-94BA20C59486}" type="sibTrans" cxnId="{70092045-B62C-4CBA-BAE7-622818A2D825}">
      <dgm:prSet/>
      <dgm:spPr/>
      <dgm:t>
        <a:bodyPr/>
        <a:lstStyle/>
        <a:p>
          <a:endParaRPr lang="en-US" sz="1400">
            <a:latin typeface="+mn-lt"/>
          </a:endParaRPr>
        </a:p>
      </dgm:t>
    </dgm:pt>
    <dgm:pt modelId="{53054643-0BE5-4BCE-961B-FD919A4D2929}">
      <dgm:prSet custT="1"/>
      <dgm:spPr>
        <a:xfrm>
          <a:off x="7793103" y="2847232"/>
          <a:ext cx="3542319" cy="2125391"/>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gm:t>
    </dgm:pt>
    <dgm:pt modelId="{F010BA6B-8B11-42FB-9193-292A9707EBAD}" type="parTrans" cxnId="{5B2D3DD3-617A-4904-B6FE-3FA03532D701}">
      <dgm:prSet/>
      <dgm:spPr/>
      <dgm:t>
        <a:bodyPr/>
        <a:lstStyle/>
        <a:p>
          <a:endParaRPr lang="en-US" sz="1400">
            <a:latin typeface="+mn-lt"/>
          </a:endParaRPr>
        </a:p>
      </dgm:t>
    </dgm:pt>
    <dgm:pt modelId="{37A69E6C-F72A-493B-B52A-BE3ECC775847}" type="sibTrans" cxnId="{5B2D3DD3-617A-4904-B6FE-3FA03532D701}">
      <dgm:prSet/>
      <dgm:spPr/>
      <dgm:t>
        <a:bodyPr/>
        <a:lstStyle/>
        <a:p>
          <a:endParaRPr lang="en-US" sz="1400">
            <a:latin typeface="+mn-lt"/>
          </a:endParaRPr>
        </a:p>
      </dgm:t>
    </dgm:pt>
    <dgm:pt modelId="{63759D0F-037C-4843-B412-B7F3AA36D3D5}">
      <dgm:prSet custT="1"/>
      <dgm:spPr>
        <a:xfrm>
          <a:off x="0" y="367608"/>
          <a:ext cx="3542319" cy="2125391"/>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gm:t>
    </dgm:pt>
    <dgm:pt modelId="{C5A4F04B-E2D4-4D92-9B1F-3A130D9AE9B7}" type="parTrans" cxnId="{5DFE398F-8EDF-4C4B-9AE1-B7FF4E089186}">
      <dgm:prSet/>
      <dgm:spPr/>
      <dgm:t>
        <a:bodyPr/>
        <a:lstStyle/>
        <a:p>
          <a:endParaRPr lang="el-GR" sz="1400">
            <a:latin typeface="+mn-lt"/>
          </a:endParaRPr>
        </a:p>
      </dgm:t>
    </dgm:pt>
    <dgm:pt modelId="{8E690215-D254-43AE-A2A4-1B722D4EBEAE}" type="sibTrans" cxnId="{5DFE398F-8EDF-4C4B-9AE1-B7FF4E089186}">
      <dgm:prSet/>
      <dgm:spPr/>
      <dgm:t>
        <a:bodyPr/>
        <a:lstStyle/>
        <a:p>
          <a:endParaRPr lang="el-GR" sz="1400">
            <a:latin typeface="+mn-lt"/>
          </a:endParaRPr>
        </a:p>
      </dgm:t>
    </dgm:pt>
    <dgm:pt modelId="{7FECF6CF-B72F-47F8-ACF0-586561DCBB25}" type="pres">
      <dgm:prSet presAssocID="{F608100D-78CE-48B8-A2BA-83794F9A742C}" presName="diagram" presStyleCnt="0">
        <dgm:presLayoutVars>
          <dgm:dir/>
          <dgm:resizeHandles val="exact"/>
        </dgm:presLayoutVars>
      </dgm:prSet>
      <dgm:spPr/>
    </dgm:pt>
    <dgm:pt modelId="{4240D31F-8183-4982-9F7F-0169E998603F}" type="pres">
      <dgm:prSet presAssocID="{63759D0F-037C-4843-B412-B7F3AA36D3D5}" presName="node" presStyleLbl="node1" presStyleIdx="0" presStyleCnt="6">
        <dgm:presLayoutVars>
          <dgm:bulletEnabled val="1"/>
        </dgm:presLayoutVars>
      </dgm:prSet>
      <dgm:spPr/>
    </dgm:pt>
    <dgm:pt modelId="{86BBF9E9-4058-4660-92C3-112FAC128F57}" type="pres">
      <dgm:prSet presAssocID="{8E690215-D254-43AE-A2A4-1B722D4EBEAE}" presName="sibTrans" presStyleCnt="0"/>
      <dgm:spPr/>
    </dgm:pt>
    <dgm:pt modelId="{B13F28C8-93D8-4075-A587-8206C1E93809}" type="pres">
      <dgm:prSet presAssocID="{6E7A3658-08A7-45CA-A2C4-372B0A391C5F}" presName="node" presStyleLbl="node1" presStyleIdx="1" presStyleCnt="6" custLinFactNeighborX="-368" custLinFactNeighborY="-108">
        <dgm:presLayoutVars>
          <dgm:bulletEnabled val="1"/>
        </dgm:presLayoutVars>
      </dgm:prSet>
      <dgm:spPr/>
    </dgm:pt>
    <dgm:pt modelId="{9534BE16-F823-4D17-AAC2-1C1A9E08C3E9}" type="pres">
      <dgm:prSet presAssocID="{15DF108A-2FA5-4715-BFBF-BB862C08958A}" presName="sibTrans" presStyleCnt="0"/>
      <dgm:spPr/>
    </dgm:pt>
    <dgm:pt modelId="{59AEC16B-41B1-4D36-9CD4-8267875CD41A}" type="pres">
      <dgm:prSet presAssocID="{76EB724F-5D91-4AF6-864D-6AC844682569}" presName="node" presStyleLbl="node1" presStyleIdx="2" presStyleCnt="6" custLinFactNeighborX="674" custLinFactNeighborY="-108">
        <dgm:presLayoutVars>
          <dgm:bulletEnabled val="1"/>
        </dgm:presLayoutVars>
      </dgm:prSet>
      <dgm:spPr/>
    </dgm:pt>
    <dgm:pt modelId="{5E6D95AD-D620-4AA8-B99B-134B4DEFF8FF}" type="pres">
      <dgm:prSet presAssocID="{139BE491-87F5-42A7-9E71-24BA992BAF1C}" presName="sibTrans" presStyleCnt="0"/>
      <dgm:spPr/>
    </dgm:pt>
    <dgm:pt modelId="{779A3935-0F15-4D92-9106-DB354AF5B9D8}" type="pres">
      <dgm:prSet presAssocID="{8CAF1150-D367-4953-857B-CC9E18BA3FF2}" presName="node" presStyleLbl="node1" presStyleIdx="3" presStyleCnt="6">
        <dgm:presLayoutVars>
          <dgm:bulletEnabled val="1"/>
        </dgm:presLayoutVars>
      </dgm:prSet>
      <dgm:spPr/>
    </dgm:pt>
    <dgm:pt modelId="{FB5710E7-E38C-4685-9306-10618DF53F07}" type="pres">
      <dgm:prSet presAssocID="{80661E1E-CABC-4772-B39C-DB0D9199EDE9}" presName="sibTrans" presStyleCnt="0"/>
      <dgm:spPr/>
    </dgm:pt>
    <dgm:pt modelId="{41D114FC-CF87-42F6-8FC9-799564E670DD}" type="pres">
      <dgm:prSet presAssocID="{E78B6E52-5D30-4E13-A116-AB241E869DF9}" presName="node" presStyleLbl="node1" presStyleIdx="4" presStyleCnt="6" custLinFactNeighborX="0" custLinFactNeighborY="471">
        <dgm:presLayoutVars>
          <dgm:bulletEnabled val="1"/>
        </dgm:presLayoutVars>
      </dgm:prSet>
      <dgm:spPr/>
    </dgm:pt>
    <dgm:pt modelId="{B3A10C96-CFA5-44F6-B30F-7525AC37DE3C}" type="pres">
      <dgm:prSet presAssocID="{5DE37099-03DA-43AA-9450-94BA20C59486}" presName="sibTrans" presStyleCnt="0"/>
      <dgm:spPr/>
    </dgm:pt>
    <dgm:pt modelId="{2E3529ED-04D0-4DA3-815F-7E1523E54E06}" type="pres">
      <dgm:prSet presAssocID="{53054643-0BE5-4BCE-961B-FD919A4D2929}" presName="node" presStyleLbl="node1" presStyleIdx="5" presStyleCnt="6">
        <dgm:presLayoutVars>
          <dgm:bulletEnabled val="1"/>
        </dgm:presLayoutVars>
      </dgm:prSet>
      <dgm:spPr/>
    </dgm:pt>
  </dgm:ptLst>
  <dgm:cxnLst>
    <dgm:cxn modelId="{7F289025-A181-4EC8-BF24-75657B0E32B1}" type="presOf" srcId="{F608100D-78CE-48B8-A2BA-83794F9A742C}" destId="{7FECF6CF-B72F-47F8-ACF0-586561DCBB25}" srcOrd="0" destOrd="0" presId="urn:microsoft.com/office/officeart/2005/8/layout/default"/>
    <dgm:cxn modelId="{6967D42B-E148-41D2-8D65-C14BC45E06D2}" type="presOf" srcId="{8CAF1150-D367-4953-857B-CC9E18BA3FF2}" destId="{779A3935-0F15-4D92-9106-DB354AF5B9D8}" srcOrd="0" destOrd="0" presId="urn:microsoft.com/office/officeart/2005/8/layout/default"/>
    <dgm:cxn modelId="{437D8B5F-FD49-45E1-A7C6-B4E8884435DD}" type="presOf" srcId="{53054643-0BE5-4BCE-961B-FD919A4D2929}" destId="{2E3529ED-04D0-4DA3-815F-7E1523E54E06}" srcOrd="0" destOrd="0" presId="urn:microsoft.com/office/officeart/2005/8/layout/default"/>
    <dgm:cxn modelId="{86F37363-67FA-4747-8B70-69C4B779BB82}" type="presOf" srcId="{6E7A3658-08A7-45CA-A2C4-372B0A391C5F}" destId="{B13F28C8-93D8-4075-A587-8206C1E93809}" srcOrd="0" destOrd="0" presId="urn:microsoft.com/office/officeart/2005/8/layout/default"/>
    <dgm:cxn modelId="{70092045-B62C-4CBA-BAE7-622818A2D825}" srcId="{F608100D-78CE-48B8-A2BA-83794F9A742C}" destId="{E78B6E52-5D30-4E13-A116-AB241E869DF9}" srcOrd="4" destOrd="0" parTransId="{C72FE962-7B8E-46D5-8303-55384DC70682}" sibTransId="{5DE37099-03DA-43AA-9450-94BA20C59486}"/>
    <dgm:cxn modelId="{C0E0564B-7400-4FAE-BDC3-A48A9EC64BA8}" type="presOf" srcId="{63759D0F-037C-4843-B412-B7F3AA36D3D5}" destId="{4240D31F-8183-4982-9F7F-0169E998603F}" srcOrd="0" destOrd="0" presId="urn:microsoft.com/office/officeart/2005/8/layout/default"/>
    <dgm:cxn modelId="{0C676A4D-5C77-4CF8-80FB-9C4C424B5857}" type="presOf" srcId="{E78B6E52-5D30-4E13-A116-AB241E869DF9}" destId="{41D114FC-CF87-42F6-8FC9-799564E670DD}" srcOrd="0" destOrd="0" presId="urn:microsoft.com/office/officeart/2005/8/layout/default"/>
    <dgm:cxn modelId="{1BAE1456-D42A-4443-A81B-325749C545F5}" srcId="{F608100D-78CE-48B8-A2BA-83794F9A742C}" destId="{6E7A3658-08A7-45CA-A2C4-372B0A391C5F}" srcOrd="1" destOrd="0" parTransId="{BE03D0B7-FE14-4A8D-881A-6DF8A926A1C4}" sibTransId="{15DF108A-2FA5-4715-BFBF-BB862C08958A}"/>
    <dgm:cxn modelId="{5DFE398F-8EDF-4C4B-9AE1-B7FF4E089186}" srcId="{F608100D-78CE-48B8-A2BA-83794F9A742C}" destId="{63759D0F-037C-4843-B412-B7F3AA36D3D5}" srcOrd="0" destOrd="0" parTransId="{C5A4F04B-E2D4-4D92-9B1F-3A130D9AE9B7}" sibTransId="{8E690215-D254-43AE-A2A4-1B722D4EBEAE}"/>
    <dgm:cxn modelId="{F9B7DF9C-3087-439D-A97A-9A31432F1426}" type="presOf" srcId="{76EB724F-5D91-4AF6-864D-6AC844682569}" destId="{59AEC16B-41B1-4D36-9CD4-8267875CD41A}" srcOrd="0" destOrd="0" presId="urn:microsoft.com/office/officeart/2005/8/layout/default"/>
    <dgm:cxn modelId="{6F718FAB-E625-457B-A456-2808C7062F66}" srcId="{F608100D-78CE-48B8-A2BA-83794F9A742C}" destId="{8CAF1150-D367-4953-857B-CC9E18BA3FF2}" srcOrd="3" destOrd="0" parTransId="{52693575-D43C-4E44-A4F8-1DFDDEA9AB52}" sibTransId="{80661E1E-CABC-4772-B39C-DB0D9199EDE9}"/>
    <dgm:cxn modelId="{5B2D3DD3-617A-4904-B6FE-3FA03532D701}" srcId="{F608100D-78CE-48B8-A2BA-83794F9A742C}" destId="{53054643-0BE5-4BCE-961B-FD919A4D2929}" srcOrd="5" destOrd="0" parTransId="{F010BA6B-8B11-42FB-9193-292A9707EBAD}" sibTransId="{37A69E6C-F72A-493B-B52A-BE3ECC775847}"/>
    <dgm:cxn modelId="{8E171BEA-2C46-480B-B90E-AF08D8623E87}" srcId="{F608100D-78CE-48B8-A2BA-83794F9A742C}" destId="{76EB724F-5D91-4AF6-864D-6AC844682569}" srcOrd="2" destOrd="0" parTransId="{9D55068B-1A6D-45DA-924C-7036D287FF08}" sibTransId="{139BE491-87F5-42A7-9E71-24BA992BAF1C}"/>
    <dgm:cxn modelId="{00F232E0-1C8A-4EA9-B4BE-456DE3AC87A1}" type="presParOf" srcId="{7FECF6CF-B72F-47F8-ACF0-586561DCBB25}" destId="{4240D31F-8183-4982-9F7F-0169E998603F}" srcOrd="0" destOrd="0" presId="urn:microsoft.com/office/officeart/2005/8/layout/default"/>
    <dgm:cxn modelId="{3FE18C24-D1EA-4E24-B875-2D0B2A4A8062}" type="presParOf" srcId="{7FECF6CF-B72F-47F8-ACF0-586561DCBB25}" destId="{86BBF9E9-4058-4660-92C3-112FAC128F57}" srcOrd="1" destOrd="0" presId="urn:microsoft.com/office/officeart/2005/8/layout/default"/>
    <dgm:cxn modelId="{3D6276B2-F438-4DC4-A5F8-8FAA672F0DE0}" type="presParOf" srcId="{7FECF6CF-B72F-47F8-ACF0-586561DCBB25}" destId="{B13F28C8-93D8-4075-A587-8206C1E93809}" srcOrd="2" destOrd="0" presId="urn:microsoft.com/office/officeart/2005/8/layout/default"/>
    <dgm:cxn modelId="{14927DB3-A611-4C57-A36F-7281C5E66658}" type="presParOf" srcId="{7FECF6CF-B72F-47F8-ACF0-586561DCBB25}" destId="{9534BE16-F823-4D17-AAC2-1C1A9E08C3E9}" srcOrd="3" destOrd="0" presId="urn:microsoft.com/office/officeart/2005/8/layout/default"/>
    <dgm:cxn modelId="{CB08E9E8-0C8E-437C-A058-B44109AB28B6}" type="presParOf" srcId="{7FECF6CF-B72F-47F8-ACF0-586561DCBB25}" destId="{59AEC16B-41B1-4D36-9CD4-8267875CD41A}" srcOrd="4" destOrd="0" presId="urn:microsoft.com/office/officeart/2005/8/layout/default"/>
    <dgm:cxn modelId="{A34A6C76-3C57-417B-99B9-7A0B0F70134B}" type="presParOf" srcId="{7FECF6CF-B72F-47F8-ACF0-586561DCBB25}" destId="{5E6D95AD-D620-4AA8-B99B-134B4DEFF8FF}" srcOrd="5" destOrd="0" presId="urn:microsoft.com/office/officeart/2005/8/layout/default"/>
    <dgm:cxn modelId="{9318AABB-A096-45C7-8432-1E15B86ACB20}" type="presParOf" srcId="{7FECF6CF-B72F-47F8-ACF0-586561DCBB25}" destId="{779A3935-0F15-4D92-9106-DB354AF5B9D8}" srcOrd="6" destOrd="0" presId="urn:microsoft.com/office/officeart/2005/8/layout/default"/>
    <dgm:cxn modelId="{99E683CC-4659-4E73-83D1-2D645950A569}" type="presParOf" srcId="{7FECF6CF-B72F-47F8-ACF0-586561DCBB25}" destId="{FB5710E7-E38C-4685-9306-10618DF53F07}" srcOrd="7" destOrd="0" presId="urn:microsoft.com/office/officeart/2005/8/layout/default"/>
    <dgm:cxn modelId="{555C6DE6-3483-401E-98DB-51798D13D7A1}" type="presParOf" srcId="{7FECF6CF-B72F-47F8-ACF0-586561DCBB25}" destId="{41D114FC-CF87-42F6-8FC9-799564E670DD}" srcOrd="8" destOrd="0" presId="urn:microsoft.com/office/officeart/2005/8/layout/default"/>
    <dgm:cxn modelId="{8036A485-B0C8-42E4-AA9F-DD474F3F79A4}" type="presParOf" srcId="{7FECF6CF-B72F-47F8-ACF0-586561DCBB25}" destId="{B3A10C96-CFA5-44F6-B30F-7525AC37DE3C}" srcOrd="9" destOrd="0" presId="urn:microsoft.com/office/officeart/2005/8/layout/default"/>
    <dgm:cxn modelId="{0ACF6A50-8A7F-41A0-9F05-8C1A79308B82}" type="presParOf" srcId="{7FECF6CF-B72F-47F8-ACF0-586561DCBB25}" destId="{2E3529ED-04D0-4DA3-815F-7E1523E54E06}"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B8731-0D7E-44ED-975E-8F04A12F3870}">
      <dsp:nvSpPr>
        <dsp:cNvPr id="0" name=""/>
        <dsp:cNvSpPr/>
      </dsp:nvSpPr>
      <dsp:spPr>
        <a:xfrm>
          <a:off x="1115910" y="0"/>
          <a:ext cx="3801715" cy="380171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0C2D52-6FFA-4C7A-9CEF-1F56DDD2E502}">
      <dsp:nvSpPr>
        <dsp:cNvPr id="0" name=""/>
        <dsp:cNvSpPr/>
      </dsp:nvSpPr>
      <dsp:spPr>
        <a:xfrm>
          <a:off x="1887320" y="351561"/>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Συντονιστής</a:t>
          </a:r>
        </a:p>
      </dsp:txBody>
      <dsp:txXfrm>
        <a:off x="1931251" y="395492"/>
        <a:ext cx="2383252" cy="812075"/>
      </dsp:txXfrm>
    </dsp:sp>
    <dsp:sp modelId="{43BCAE51-5F64-499B-86FC-E9B2AF1BAA3E}">
      <dsp:nvSpPr>
        <dsp:cNvPr id="0" name=""/>
        <dsp:cNvSpPr/>
      </dsp:nvSpPr>
      <dsp:spPr>
        <a:xfrm>
          <a:off x="1887320" y="1361972"/>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Συμβουλευτική Ομάδα Εργασίας</a:t>
          </a:r>
        </a:p>
      </dsp:txBody>
      <dsp:txXfrm>
        <a:off x="1931251" y="1405903"/>
        <a:ext cx="2383252" cy="812075"/>
      </dsp:txXfrm>
    </dsp:sp>
    <dsp:sp modelId="{A72E8A93-FD72-4C43-BF2F-9DD9CB23CFF3}">
      <dsp:nvSpPr>
        <dsp:cNvPr id="0" name=""/>
        <dsp:cNvSpPr/>
      </dsp:nvSpPr>
      <dsp:spPr>
        <a:xfrm>
          <a:off x="1819958" y="2507103"/>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Arial" panose="020B0604020202020204" pitchFamily="34" charset="0"/>
              <a:cs typeface="Arial" panose="020B0604020202020204" pitchFamily="34" charset="0"/>
            </a:rPr>
            <a:t>Πλατφόρμα</a:t>
          </a:r>
        </a:p>
      </dsp:txBody>
      <dsp:txXfrm>
        <a:off x="1863889" y="2551034"/>
        <a:ext cx="2383252" cy="812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7513D-31C7-493B-8DFB-23D076E400F3}">
      <dsp:nvSpPr>
        <dsp:cNvPr id="0" name=""/>
        <dsp:cNvSpPr/>
      </dsp:nvSpPr>
      <dsp:spPr>
        <a:xfrm>
          <a:off x="0" y="195191"/>
          <a:ext cx="10615130" cy="3276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FA21FA0-78A2-4001-BB87-2CBB6D0F9446}">
      <dsp:nvSpPr>
        <dsp:cNvPr id="0" name=""/>
        <dsp:cNvSpPr/>
      </dsp:nvSpPr>
      <dsp:spPr>
        <a:xfrm>
          <a:off x="530756" y="3311"/>
          <a:ext cx="9008551" cy="383760"/>
        </a:xfrm>
        <a:prstGeom prst="roundRect">
          <a:avLst/>
        </a:prstGeo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kern="1200" dirty="0">
              <a:solidFill>
                <a:sysClr val="window" lastClr="FFFFFF"/>
              </a:solidFill>
              <a:latin typeface="Calibri" panose="020F0502020204030204" pitchFamily="34" charset="0"/>
              <a:ea typeface="+mn-ea"/>
              <a:cs typeface="Calibri" panose="020F0502020204030204" pitchFamily="34" charset="0"/>
            </a:rPr>
            <a:t> αλυσίδα</a:t>
          </a:r>
        </a:p>
      </dsp:txBody>
      <dsp:txXfrm>
        <a:off x="549490" y="22045"/>
        <a:ext cx="8971083" cy="346292"/>
      </dsp:txXfrm>
    </dsp:sp>
    <dsp:sp modelId="{8A753F65-479D-4A96-A469-23546882FC41}">
      <dsp:nvSpPr>
        <dsp:cNvPr id="0" name=""/>
        <dsp:cNvSpPr/>
      </dsp:nvSpPr>
      <dsp:spPr>
        <a:xfrm>
          <a:off x="0" y="784871"/>
          <a:ext cx="10615130" cy="3276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sp:spPr>
      <dsp:style>
        <a:lnRef idx="2">
          <a:scrgbClr r="0" g="0" b="0"/>
        </a:lnRef>
        <a:fillRef idx="1">
          <a:scrgbClr r="0" g="0" b="0"/>
        </a:fillRef>
        <a:effectRef idx="0">
          <a:scrgbClr r="0" g="0" b="0"/>
        </a:effectRef>
        <a:fontRef idx="minor"/>
      </dsp:style>
    </dsp:sp>
    <dsp:sp modelId="{B7F58AE3-189E-414E-8E75-4BC51316363A}">
      <dsp:nvSpPr>
        <dsp:cNvPr id="0" name=""/>
        <dsp:cNvSpPr/>
      </dsp:nvSpPr>
      <dsp:spPr>
        <a:xfrm>
          <a:off x="530756" y="592991"/>
          <a:ext cx="9008551" cy="383760"/>
        </a:xfrm>
        <a:prstGeom prst="roundRect">
          <a:avLst/>
        </a:prstGeo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sp:txBody>
      <dsp:txXfrm>
        <a:off x="549490" y="611725"/>
        <a:ext cx="8971083" cy="346292"/>
      </dsp:txXfrm>
    </dsp:sp>
    <dsp:sp modelId="{33A33E18-9FB8-4C29-BCA5-3341386F5A17}">
      <dsp:nvSpPr>
        <dsp:cNvPr id="0" name=""/>
        <dsp:cNvSpPr/>
      </dsp:nvSpPr>
      <dsp:spPr>
        <a:xfrm>
          <a:off x="0" y="1374551"/>
          <a:ext cx="10615130" cy="3276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sp:spPr>
      <dsp:style>
        <a:lnRef idx="2">
          <a:scrgbClr r="0" g="0" b="0"/>
        </a:lnRef>
        <a:fillRef idx="1">
          <a:scrgbClr r="0" g="0" b="0"/>
        </a:fillRef>
        <a:effectRef idx="0">
          <a:scrgbClr r="0" g="0" b="0"/>
        </a:effectRef>
        <a:fontRef idx="minor"/>
      </dsp:style>
    </dsp:sp>
    <dsp:sp modelId="{E4DD8F7C-AD05-422A-8BD8-C2EBF4A875B5}">
      <dsp:nvSpPr>
        <dsp:cNvPr id="0" name=""/>
        <dsp:cNvSpPr/>
      </dsp:nvSpPr>
      <dsp:spPr>
        <a:xfrm>
          <a:off x="530756" y="1182671"/>
          <a:ext cx="9008551" cy="383760"/>
        </a:xfrm>
        <a:prstGeom prst="roundRect">
          <a:avLst/>
        </a:prstGeo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Αειφόρος Ενέργεια</a:t>
          </a:r>
        </a:p>
      </dsp:txBody>
      <dsp:txXfrm>
        <a:off x="549490" y="1201405"/>
        <a:ext cx="8971083" cy="346292"/>
      </dsp:txXfrm>
    </dsp:sp>
    <dsp:sp modelId="{C4F3912E-1A72-4FE3-BC4C-4B18B5CCEF78}">
      <dsp:nvSpPr>
        <dsp:cNvPr id="0" name=""/>
        <dsp:cNvSpPr/>
      </dsp:nvSpPr>
      <dsp:spPr>
        <a:xfrm>
          <a:off x="0" y="1964231"/>
          <a:ext cx="10615130" cy="3276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sp:spPr>
      <dsp:style>
        <a:lnRef idx="2">
          <a:scrgbClr r="0" g="0" b="0"/>
        </a:lnRef>
        <a:fillRef idx="1">
          <a:scrgbClr r="0" g="0" b="0"/>
        </a:fillRef>
        <a:effectRef idx="0">
          <a:scrgbClr r="0" g="0" b="0"/>
        </a:effectRef>
        <a:fontRef idx="minor"/>
      </dsp:style>
    </dsp:sp>
    <dsp:sp modelId="{AC4F8DF6-1E4A-4250-BC1D-B97E83232455}">
      <dsp:nvSpPr>
        <dsp:cNvPr id="0" name=""/>
        <dsp:cNvSpPr/>
      </dsp:nvSpPr>
      <dsp:spPr>
        <a:xfrm>
          <a:off x="530756" y="1772351"/>
          <a:ext cx="9026236" cy="383760"/>
        </a:xfrm>
        <a:prstGeom prst="roundRect">
          <a:avLst/>
        </a:prstGeo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kern="1200" dirty="0">
              <a:solidFill>
                <a:sysClr val="window" lastClr="FFFFFF"/>
              </a:solidFill>
              <a:latin typeface="Calibri" panose="020F0502020204030204" pitchFamily="34" charset="0"/>
              <a:ea typeface="+mn-ea"/>
              <a:cs typeface="Calibri" panose="020F0502020204030204" pitchFamily="34" charset="0"/>
            </a:rPr>
            <a:t> / Υγεία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Φάρμακα</a:t>
          </a:r>
        </a:p>
      </dsp:txBody>
      <dsp:txXfrm>
        <a:off x="549490" y="1791085"/>
        <a:ext cx="8988768" cy="346292"/>
      </dsp:txXfrm>
    </dsp:sp>
    <dsp:sp modelId="{B559966C-7B71-422D-AA6C-5793CF22AF86}">
      <dsp:nvSpPr>
        <dsp:cNvPr id="0" name=""/>
        <dsp:cNvSpPr/>
      </dsp:nvSpPr>
      <dsp:spPr>
        <a:xfrm>
          <a:off x="0" y="2553911"/>
          <a:ext cx="10615130" cy="3276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sp:spPr>
      <dsp:style>
        <a:lnRef idx="2">
          <a:scrgbClr r="0" g="0" b="0"/>
        </a:lnRef>
        <a:fillRef idx="1">
          <a:scrgbClr r="0" g="0" b="0"/>
        </a:fillRef>
        <a:effectRef idx="0">
          <a:scrgbClr r="0" g="0" b="0"/>
        </a:effectRef>
        <a:fontRef idx="minor"/>
      </dsp:style>
    </dsp:sp>
    <dsp:sp modelId="{6EAE3279-C2C1-4B83-B44B-488B29F647E5}">
      <dsp:nvSpPr>
        <dsp:cNvPr id="0" name=""/>
        <dsp:cNvSpPr/>
      </dsp:nvSpPr>
      <dsp:spPr>
        <a:xfrm>
          <a:off x="530756" y="2362031"/>
          <a:ext cx="9058559" cy="383760"/>
        </a:xfrm>
        <a:prstGeom prst="roundRect">
          <a:avLst/>
        </a:prstGeo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Ψηφιακές Τεχνολογίες </a:t>
          </a:r>
        </a:p>
      </dsp:txBody>
      <dsp:txXfrm>
        <a:off x="549490" y="2380765"/>
        <a:ext cx="9021091" cy="346292"/>
      </dsp:txXfrm>
    </dsp:sp>
    <dsp:sp modelId="{4846BA49-17A7-4C78-BC79-35D64733C363}">
      <dsp:nvSpPr>
        <dsp:cNvPr id="0" name=""/>
        <dsp:cNvSpPr/>
      </dsp:nvSpPr>
      <dsp:spPr>
        <a:xfrm>
          <a:off x="0" y="3143591"/>
          <a:ext cx="10615130" cy="3276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sp:spPr>
      <dsp:style>
        <a:lnRef idx="2">
          <a:scrgbClr r="0" g="0" b="0"/>
        </a:lnRef>
        <a:fillRef idx="1">
          <a:scrgbClr r="0" g="0" b="0"/>
        </a:fillRef>
        <a:effectRef idx="0">
          <a:scrgbClr r="0" g="0" b="0"/>
        </a:effectRef>
        <a:fontRef idx="minor"/>
      </dsp:style>
    </dsp:sp>
    <dsp:sp modelId="{980DD267-4CC2-471F-8A75-BEF38D4A1B75}">
      <dsp:nvSpPr>
        <dsp:cNvPr id="0" name=""/>
        <dsp:cNvSpPr/>
      </dsp:nvSpPr>
      <dsp:spPr>
        <a:xfrm>
          <a:off x="530756" y="2951711"/>
          <a:ext cx="9008551" cy="383760"/>
        </a:xfrm>
        <a:prstGeom prst="roundRect">
          <a:avLst/>
        </a:prstGeo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Υλικά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sp:txBody>
      <dsp:txXfrm>
        <a:off x="549490" y="2970445"/>
        <a:ext cx="8971083" cy="346292"/>
      </dsp:txXfrm>
    </dsp:sp>
    <dsp:sp modelId="{493C1E7C-B3D7-4D4E-8841-134503A2C320}">
      <dsp:nvSpPr>
        <dsp:cNvPr id="0" name=""/>
        <dsp:cNvSpPr/>
      </dsp:nvSpPr>
      <dsp:spPr>
        <a:xfrm>
          <a:off x="0" y="3733271"/>
          <a:ext cx="10615130" cy="3276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sp:spPr>
      <dsp:style>
        <a:lnRef idx="2">
          <a:scrgbClr r="0" g="0" b="0"/>
        </a:lnRef>
        <a:fillRef idx="1">
          <a:scrgbClr r="0" g="0" b="0"/>
        </a:fillRef>
        <a:effectRef idx="0">
          <a:scrgbClr r="0" g="0" b="0"/>
        </a:effectRef>
        <a:fontRef idx="minor"/>
      </dsp:style>
    </dsp:sp>
    <dsp:sp modelId="{C2A5F834-9A29-45AE-B0A9-E5F6624D92B8}">
      <dsp:nvSpPr>
        <dsp:cNvPr id="0" name=""/>
        <dsp:cNvSpPr/>
      </dsp:nvSpPr>
      <dsp:spPr>
        <a:xfrm>
          <a:off x="530756" y="3541391"/>
          <a:ext cx="9008551" cy="383760"/>
        </a:xfrm>
        <a:prstGeom prst="roundRect">
          <a:avLst/>
        </a:prstGeo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chemeClr val="bg1"/>
              </a:solidFill>
              <a:latin typeface="Calibri" panose="020F0502020204030204" pitchFamily="34" charset="0"/>
              <a:ea typeface="+mn-ea"/>
              <a:cs typeface="Calibri" panose="020F0502020204030204" pitchFamily="34" charset="0"/>
            </a:rPr>
            <a:t>Μεταφορές </a:t>
          </a:r>
          <a:r>
            <a:rPr lang="en-US" sz="2000" b="1" kern="1200" dirty="0">
              <a:solidFill>
                <a:schemeClr val="bg1"/>
              </a:solidFill>
              <a:latin typeface="Calibri" panose="020F0502020204030204" pitchFamily="34" charset="0"/>
              <a:ea typeface="+mn-ea"/>
              <a:cs typeface="Calibri" panose="020F0502020204030204" pitchFamily="34" charset="0"/>
            </a:rPr>
            <a:t>/ </a:t>
          </a:r>
          <a:r>
            <a:rPr lang="el-GR" sz="2000" b="1" kern="1200" dirty="0">
              <a:solidFill>
                <a:schemeClr val="bg1"/>
              </a:solidFill>
              <a:latin typeface="Calibri" panose="020F0502020204030204" pitchFamily="34" charset="0"/>
              <a:ea typeface="+mn-ea"/>
              <a:cs typeface="Calibri" panose="020F0502020204030204" pitchFamily="34" charset="0"/>
            </a:rPr>
            <a:t>Εφοδιαστική Αλυσίδα</a:t>
          </a:r>
        </a:p>
      </dsp:txBody>
      <dsp:txXfrm>
        <a:off x="549490" y="3560125"/>
        <a:ext cx="8971083" cy="346292"/>
      </dsp:txXfrm>
    </dsp:sp>
    <dsp:sp modelId="{56FF25BE-0C11-4932-84BA-07385995718A}">
      <dsp:nvSpPr>
        <dsp:cNvPr id="0" name=""/>
        <dsp:cNvSpPr/>
      </dsp:nvSpPr>
      <dsp:spPr>
        <a:xfrm>
          <a:off x="0" y="4322951"/>
          <a:ext cx="10615130" cy="3276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sp:spPr>
      <dsp:style>
        <a:lnRef idx="2">
          <a:scrgbClr r="0" g="0" b="0"/>
        </a:lnRef>
        <a:fillRef idx="1">
          <a:scrgbClr r="0" g="0" b="0"/>
        </a:fillRef>
        <a:effectRef idx="0">
          <a:scrgbClr r="0" g="0" b="0"/>
        </a:effectRef>
        <a:fontRef idx="minor"/>
      </dsp:style>
    </dsp:sp>
    <dsp:sp modelId="{D070B1D8-06D8-4A09-924C-93DEC992ABE4}">
      <dsp:nvSpPr>
        <dsp:cNvPr id="0" name=""/>
        <dsp:cNvSpPr/>
      </dsp:nvSpPr>
      <dsp:spPr>
        <a:xfrm>
          <a:off x="530756" y="4131071"/>
          <a:ext cx="9008551" cy="383760"/>
        </a:xfrm>
        <a:prstGeom prst="roundRect">
          <a:avLst/>
        </a:prstGeo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l-GR" sz="2000" b="1" kern="1200"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sp:txBody>
      <dsp:txXfrm>
        <a:off x="549490" y="4149805"/>
        <a:ext cx="8971083"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0D31F-8183-4982-9F7F-0169E998603F}">
      <dsp:nvSpPr>
        <dsp:cNvPr id="0" name=""/>
        <dsp:cNvSpPr/>
      </dsp:nvSpPr>
      <dsp:spPr>
        <a:xfrm>
          <a:off x="0" y="380944"/>
          <a:ext cx="2830594" cy="1698356"/>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sp:txBody>
      <dsp:txXfrm>
        <a:off x="0" y="380944"/>
        <a:ext cx="2830594" cy="1698356"/>
      </dsp:txXfrm>
    </dsp:sp>
    <dsp:sp modelId="{B13F28C8-93D8-4075-A587-8206C1E93809}">
      <dsp:nvSpPr>
        <dsp:cNvPr id="0" name=""/>
        <dsp:cNvSpPr/>
      </dsp:nvSpPr>
      <dsp:spPr>
        <a:xfrm>
          <a:off x="3103237" y="379110"/>
          <a:ext cx="2830594" cy="1698356"/>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marL="0" lvl="0" indent="0" algn="ctr" defTabSz="711200">
            <a:lnSpc>
              <a:spcPct val="90000"/>
            </a:lnSpc>
            <a:spcBef>
              <a:spcPct val="0"/>
            </a:spcBef>
            <a:spcAft>
              <a:spcPct val="35000"/>
            </a:spcAft>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3103237" y="379110"/>
        <a:ext cx="2830594" cy="1698356"/>
      </dsp:txXfrm>
    </dsp:sp>
    <dsp:sp modelId="{59AEC16B-41B1-4D36-9CD4-8267875CD41A}">
      <dsp:nvSpPr>
        <dsp:cNvPr id="0" name=""/>
        <dsp:cNvSpPr/>
      </dsp:nvSpPr>
      <dsp:spPr>
        <a:xfrm>
          <a:off x="6227307" y="379110"/>
          <a:ext cx="2830594" cy="1698356"/>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100" kern="1200" dirty="0">
            <a:solidFill>
              <a:srgbClr val="FFFFFF"/>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6227307" y="379110"/>
        <a:ext cx="2830594" cy="1698356"/>
      </dsp:txXfrm>
    </dsp:sp>
    <dsp:sp modelId="{779A3935-0F15-4D92-9106-DB354AF5B9D8}">
      <dsp:nvSpPr>
        <dsp:cNvPr id="0" name=""/>
        <dsp:cNvSpPr/>
      </dsp:nvSpPr>
      <dsp:spPr>
        <a:xfrm>
          <a:off x="0" y="2362360"/>
          <a:ext cx="2830594" cy="1698356"/>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indent="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sp:txBody>
      <dsp:txXfrm>
        <a:off x="0" y="2362360"/>
        <a:ext cx="2830594" cy="1698356"/>
      </dsp:txXfrm>
    </dsp:sp>
    <dsp:sp modelId="{41D114FC-CF87-42F6-8FC9-799564E670DD}">
      <dsp:nvSpPr>
        <dsp:cNvPr id="0" name=""/>
        <dsp:cNvSpPr/>
      </dsp:nvSpPr>
      <dsp:spPr>
        <a:xfrm>
          <a:off x="3113653" y="2370359"/>
          <a:ext cx="2830594" cy="1698356"/>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marL="0" lvl="0" indent="0" algn="ctr" defTabSz="711200">
            <a:lnSpc>
              <a:spcPct val="90000"/>
            </a:lnSpc>
            <a:spcBef>
              <a:spcPct val="0"/>
            </a:spcBef>
            <a:spcAft>
              <a:spcPct val="35000"/>
            </a:spcAft>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sp:txBody>
      <dsp:txXfrm>
        <a:off x="3113653" y="2370359"/>
        <a:ext cx="2830594" cy="1698356"/>
      </dsp:txXfrm>
    </dsp:sp>
    <dsp:sp modelId="{2E3529ED-04D0-4DA3-815F-7E1523E54E06}">
      <dsp:nvSpPr>
        <dsp:cNvPr id="0" name=""/>
        <dsp:cNvSpPr/>
      </dsp:nvSpPr>
      <dsp:spPr>
        <a:xfrm>
          <a:off x="6227307" y="2362360"/>
          <a:ext cx="2830594" cy="1698356"/>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marL="0" lvl="0" indent="0" algn="ctr" defTabSz="711200">
            <a:lnSpc>
              <a:spcPct val="90000"/>
            </a:lnSpc>
            <a:spcBef>
              <a:spcPct val="0"/>
            </a:spcBef>
            <a:spcAft>
              <a:spcPct val="35000"/>
            </a:spcAft>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sp:txBody>
      <dsp:txXfrm>
        <a:off x="6227307" y="2362360"/>
        <a:ext cx="2830594" cy="169835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3CD69E-79F8-2F3E-CD03-51F08D0ECCDD}"/>
              </a:ext>
            </a:extLst>
          </p:cNvPr>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l-GR" dirty="0"/>
          </a:p>
        </p:txBody>
      </p:sp>
      <p:sp>
        <p:nvSpPr>
          <p:cNvPr id="3" name="Date Placeholder 2">
            <a:extLst>
              <a:ext uri="{FF2B5EF4-FFF2-40B4-BE49-F238E27FC236}">
                <a16:creationId xmlns:a16="http://schemas.microsoft.com/office/drawing/2014/main" id="{50CE7986-0E8B-3714-EDFB-FF38F94C5F9D}"/>
              </a:ext>
            </a:extLst>
          </p:cNvPr>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CE3D92DA-353F-4E74-AD39-FFF275E68C23}" type="datetimeFigureOut">
              <a:rPr lang="el-GR" smtClean="0"/>
              <a:t>15/5/2026</a:t>
            </a:fld>
            <a:endParaRPr lang="el-GR" dirty="0"/>
          </a:p>
        </p:txBody>
      </p:sp>
      <p:sp>
        <p:nvSpPr>
          <p:cNvPr id="4" name="Footer Placeholder 3">
            <a:extLst>
              <a:ext uri="{FF2B5EF4-FFF2-40B4-BE49-F238E27FC236}">
                <a16:creationId xmlns:a16="http://schemas.microsoft.com/office/drawing/2014/main" id="{AA561F9F-9CDA-9C42-530B-2FF2E5BA96E2}"/>
              </a:ext>
            </a:extLst>
          </p:cNvPr>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r>
              <a:rPr lang="en-US" dirty="0"/>
              <a:t>Add footer here</a:t>
            </a:r>
            <a:endParaRPr lang="el-GR" dirty="0"/>
          </a:p>
        </p:txBody>
      </p:sp>
      <p:sp>
        <p:nvSpPr>
          <p:cNvPr id="5" name="Slide Number Placeholder 4">
            <a:extLst>
              <a:ext uri="{FF2B5EF4-FFF2-40B4-BE49-F238E27FC236}">
                <a16:creationId xmlns:a16="http://schemas.microsoft.com/office/drawing/2014/main" id="{D639D14A-8829-8F4D-2EFA-08EFCDC956D1}"/>
              </a:ext>
            </a:extLst>
          </p:cNvPr>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36FACC25-0C2C-4EBD-8635-83D123702DD6}" type="slidenum">
              <a:rPr lang="el-GR" smtClean="0"/>
              <a:t>‹#›</a:t>
            </a:fld>
            <a:endParaRPr lang="el-GR" dirty="0"/>
          </a:p>
        </p:txBody>
      </p:sp>
    </p:spTree>
    <p:extLst>
      <p:ext uri="{BB962C8B-B14F-4D97-AF65-F5344CB8AC3E}">
        <p14:creationId xmlns:p14="http://schemas.microsoft.com/office/powerpoint/2010/main" val="26406103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 y="0"/>
            <a:ext cx="2945659" cy="49813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50446" y="0"/>
            <a:ext cx="2945659" cy="49813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9"/>
            <a:ext cx="5438140" cy="390923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 y="9430093"/>
            <a:ext cx="2945659" cy="49813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en-US" dirty="0"/>
              <a:t>Add footer here</a:t>
            </a:r>
            <a:endParaRPr dirty="0"/>
          </a:p>
        </p:txBody>
      </p:sp>
      <p:sp>
        <p:nvSpPr>
          <p:cNvPr id="8" name="Google Shape;8;n"/>
          <p:cNvSpPr txBox="1">
            <a:spLocks noGrp="1"/>
          </p:cNvSpPr>
          <p:nvPr>
            <p:ph type="sldNum" idx="12"/>
          </p:nvPr>
        </p:nvSpPr>
        <p:spPr>
          <a:xfrm>
            <a:off x="3850446" y="9430093"/>
            <a:ext cx="2945659" cy="49813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l-GR" sz="1200" b="0" i="0" u="none" strike="noStrike" cap="none">
                <a:solidFill>
                  <a:schemeClr val="dk1"/>
                </a:solidFill>
                <a:latin typeface="Roboto"/>
                <a:ea typeface="Roboto"/>
                <a:cs typeface="Roboto"/>
                <a:sym typeface="Roboto"/>
              </a:rPr>
              <a:t>‹#›</a:t>
            </a:fld>
            <a:endParaRPr sz="1200" b="0" i="0" u="none" strike="noStrike" cap="none" dirty="0">
              <a:solidFill>
                <a:schemeClr val="dk1"/>
              </a:solidFill>
              <a:latin typeface="Roboto"/>
              <a:ea typeface="Roboto"/>
              <a:cs typeface="Roboto"/>
              <a:sym typeface="Roboto"/>
            </a:endParaRPr>
          </a:p>
        </p:txBody>
      </p:sp>
    </p:spTree>
    <p:extLst>
      <p:ext uri="{BB962C8B-B14F-4D97-AF65-F5344CB8AC3E}">
        <p14:creationId xmlns:p14="http://schemas.microsoft.com/office/powerpoint/2010/main" val="2771711120"/>
      </p:ext>
    </p:extLst>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803013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10075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95074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212827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35.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37.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49.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50.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51.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60.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74.xml"/><Relationship Id="rId5" Type="http://schemas.openxmlformats.org/officeDocument/2006/relationships/image" Target="../media/image4.png"/><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103258414"/>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14537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47412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86441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15283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30164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0460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126407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95859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171095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631097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18867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444398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4939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997728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85197474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708928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33415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61224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5001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7683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76135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Footer Placeholder 5">
            <a:extLst>
              <a:ext uri="{FF2B5EF4-FFF2-40B4-BE49-F238E27FC236}">
                <a16:creationId xmlns:a16="http://schemas.microsoft.com/office/drawing/2014/main" id="{C6C70BCA-680C-810F-1796-8CAE6B7314D4}"/>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Tree>
    <p:extLst>
      <p:ext uri="{BB962C8B-B14F-4D97-AF65-F5344CB8AC3E}">
        <p14:creationId xmlns:p14="http://schemas.microsoft.com/office/powerpoint/2010/main" val="3432213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78666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74922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870841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6669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5822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10219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6400799"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4766732"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00000" y="148548"/>
            <a:ext cx="1188703" cy="1193399"/>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6945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188134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E4F655-0B4F-EBDF-4391-81C436E15B70}"/>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2359529-564D-0E4F-0F12-D4A8D82CE2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90002C0-9648-2998-1ADB-080988CD054E}"/>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E4565B9A-E003-1A58-71C7-90F273A8C48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8955581-159B-C9C6-3DEA-5757C106F1F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53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008724-BF80-662C-9438-B40140BC373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3E2E3BE-71FA-51F0-7669-39F65379512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5A8A474-EEFE-32FF-7B9A-12F621174998}"/>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7987E86E-809B-DD0F-1A77-0F39DAE052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4DF7D90-5947-5CC8-86F2-E71B2ADE9D8E}"/>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428778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00386D-B197-DA9F-E1D0-534ECB00B00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9556F33-4A7F-6083-5218-61ACB2644B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7B7DE134-5018-E85D-AF97-A5F392875FF0}"/>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C4E33C8E-B4AA-AE1D-DAA5-368DA8D8C70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E592B4C-F71C-CB4F-7CB3-5DA553AC7277}"/>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2343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CD986A-7955-3009-8458-6659DD7AD77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24A4A3C-A762-7559-B80B-B6A563ACABE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2F1AAB9-0C75-0AC4-E572-477EBFB5A01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632CBE3-0C2A-F8EB-0550-20B25C2D3B18}"/>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6" name="Θέση υποσέλιδου 5">
            <a:extLst>
              <a:ext uri="{FF2B5EF4-FFF2-40B4-BE49-F238E27FC236}">
                <a16:creationId xmlns:a16="http://schemas.microsoft.com/office/drawing/2014/main" id="{302F2585-59AD-77F5-3196-839A5D95DE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084DF36-2046-D3F0-9763-81CD81FEA9B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647250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8D2015-0474-5159-25AE-C81B4CA3EE8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5C8946E-F12C-2F39-35E2-BBDA88074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9EBA51E-377F-7738-75C9-8134234BEF7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5DFEDA3-A664-3C37-6536-88CE0E26A7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63A4431D-1B3C-DDAA-0B73-E47A634EC4F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B465EC2-EE0D-FBC5-10AB-D336273148F9}"/>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8" name="Θέση υποσέλιδου 7">
            <a:extLst>
              <a:ext uri="{FF2B5EF4-FFF2-40B4-BE49-F238E27FC236}">
                <a16:creationId xmlns:a16="http://schemas.microsoft.com/office/drawing/2014/main" id="{25E0C8C7-77AC-D25D-A40C-49B3346F0A5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F018E17C-75C0-F141-2694-14DC5BB1582C}"/>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5794968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5A9605-CEC9-F54B-4108-10312BEE197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326B0C5F-9DC9-988E-9731-F902B3B27D49}"/>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4" name="Θέση υποσέλιδου 3">
            <a:extLst>
              <a:ext uri="{FF2B5EF4-FFF2-40B4-BE49-F238E27FC236}">
                <a16:creationId xmlns:a16="http://schemas.microsoft.com/office/drawing/2014/main" id="{DF4AEC93-EA33-90E5-F3B8-0470EE99027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D989859-93BB-F1DE-66CA-A9296B4059D0}"/>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30256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3B5CA14-0B3F-5345-6EA4-8849BC68FC62}"/>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3" name="Θέση υποσέλιδου 2">
            <a:extLst>
              <a:ext uri="{FF2B5EF4-FFF2-40B4-BE49-F238E27FC236}">
                <a16:creationId xmlns:a16="http://schemas.microsoft.com/office/drawing/2014/main" id="{744E9290-01BE-69FC-1228-67157188457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DFC341D-300E-D068-73C9-E26DD01779DA}"/>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730948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92AEE6-8B99-D754-8712-3DC6D3C325A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23C0857-8C10-ED20-6519-A18F33C70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69F31418-8986-1A9B-D867-0F997171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FDDB5C9-EB7D-99C8-0A1D-68798CE137F6}"/>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6" name="Θέση υποσέλιδου 5">
            <a:extLst>
              <a:ext uri="{FF2B5EF4-FFF2-40B4-BE49-F238E27FC236}">
                <a16:creationId xmlns:a16="http://schemas.microsoft.com/office/drawing/2014/main" id="{893665E5-622A-C6D0-FF32-736BCA63DD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DE0A7EE-4064-9999-748E-F37521417351}"/>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1033776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CD493D-9856-761D-D95E-B32176B1430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88FDDEE-F6D7-2F4F-D65B-8E5BD2B166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07D8B57-7CD0-720B-1F5C-1B4DA45776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2661BFA-B93E-E789-EE79-2A195FD530CC}"/>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6" name="Θέση υποσέλιδου 5">
            <a:extLst>
              <a:ext uri="{FF2B5EF4-FFF2-40B4-BE49-F238E27FC236}">
                <a16:creationId xmlns:a16="http://schemas.microsoft.com/office/drawing/2014/main" id="{11EAC065-85EF-F024-5945-5BA0C22BC4B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6FB737F-FF0A-448A-0491-305EB437BA1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87520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D90C6E-65FF-5A93-20F7-861A848D5C0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3649CD5-C44C-7C00-1F7B-0F5E09D76A29}"/>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BD3CED-8022-E947-D427-B24958B3DED3}"/>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80B0E084-2F6E-FFC2-C297-CAF211EC8D5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08EF2F0-0436-256D-F1B1-FF0E562E283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86058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8CF75A2-C6BB-F01C-9376-E7B9A619623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9C11B90-BECD-4E30-3E96-9C8DF70A95D7}"/>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AEBCE43-B903-9249-B56E-A353EA12A8E0}"/>
              </a:ext>
            </a:extLst>
          </p:cNvPr>
          <p:cNvSpPr>
            <a:spLocks noGrp="1"/>
          </p:cNvSpPr>
          <p:nvPr>
            <p:ph type="dt" sz="half" idx="10"/>
          </p:nvPr>
        </p:nvSpPr>
        <p:spPr/>
        <p:txBody>
          <a:body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347ADF5F-369E-26B7-8D5F-2278AAC4E9D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99C2224-2234-A5BC-D61D-EDB0FEBB164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091675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4642480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593302338"/>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64784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141383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844943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099525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371555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87630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9904419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02627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7858401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680239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7865573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589066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7153275"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5519208"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81085" y="225465"/>
            <a:ext cx="937526" cy="976187"/>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765166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Tree>
    <p:extLst>
      <p:ext uri="{BB962C8B-B14F-4D97-AF65-F5344CB8AC3E}">
        <p14:creationId xmlns:p14="http://schemas.microsoft.com/office/powerpoint/2010/main" val="276777828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5330767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98212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645598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884324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8224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347125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261083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233226929"/>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0569774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293363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57123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9644548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6474971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345431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24954432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80589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940939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1177154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507085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2803560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88352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2000" b="1"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196400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ags" Target="../tags/tag1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image" Target="../media/image1.emf"/><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oleObject" Target="../embeddings/oleObject1.bin"/><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3.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image" Target="../media/image1.emf"/><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oleObject" Target="../embeddings/oleObject1.bin"/><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tags" Target="../tags/tag36.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oleObject" Target="../embeddings/oleObject1.bin"/><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ags" Target="../tags/tag59.xml"/><Relationship Id="rId2" Type="http://schemas.openxmlformats.org/officeDocument/2006/relationships/slideLayout" Target="../slideLayouts/slideLayout67.xml"/><Relationship Id="rId16" Type="http://schemas.openxmlformats.org/officeDocument/2006/relationships/theme" Target="../theme/theme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image" Target="../media/image1.emf"/><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cSld>
  <p:clrMap bg1="lt1" tx1="dk1" bg2="dk2" tx2="lt2" accent1="accent1" accent2="accent2" accent3="accent3" accent4="accent4" accent5="accent5" accent6="accent6" hlink="hlink" folHlink="folHlink"/>
  <p:sldLayoutIdLst>
    <p:sldLayoutId id="2147483664" r:id="rId1"/>
    <p:sldLayoutId id="2147483656" r:id="rId2"/>
    <p:sldLayoutId id="2147483657" r:id="rId3"/>
    <p:sldLayoutId id="2147483658" r:id="rId4"/>
    <p:sldLayoutId id="2147483662" r:id="rId5"/>
    <p:sldLayoutId id="2147483667" r:id="rId6"/>
    <p:sldLayoutId id="2147483659" r:id="rId7"/>
    <p:sldLayoutId id="2147483668" r:id="rId8"/>
    <p:sldLayoutId id="2147483660" r:id="rId9"/>
    <p:sldLayoutId id="2147483663" r:id="rId10"/>
    <p:sldLayoutId id="2147483669" r:id="rId11"/>
    <p:sldLayoutId id="2147483661" r:id="rId12"/>
    <p:sldLayoutId id="2147483665" r:id="rId13"/>
    <p:sldLayoutId id="2147483666" r:id="rId14"/>
    <p:sldLayoutId id="2147483671"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8"/>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95" imgH="394" progId="TCLayout.ActiveDocument.1">
                  <p:embed/>
                </p:oleObj>
              </mc:Choice>
              <mc:Fallback>
                <p:oleObj name="think-cell Slide" r:id="rId19"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9369436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16A66E05-0AA8-82A2-AA12-9DAE72B6B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1F537AB-6225-EA13-7058-C200E8D22D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E1A676-F022-AD94-DCE8-46427315A0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732405-4EE4-4DA1-81A9-03B5CF13832C}" type="datetimeFigureOut">
              <a:rPr lang="el-GR" smtClean="0"/>
              <a:t>15/5/2026</a:t>
            </a:fld>
            <a:endParaRPr lang="el-GR"/>
          </a:p>
        </p:txBody>
      </p:sp>
      <p:sp>
        <p:nvSpPr>
          <p:cNvPr id="5" name="Θέση υποσέλιδου 4">
            <a:extLst>
              <a:ext uri="{FF2B5EF4-FFF2-40B4-BE49-F238E27FC236}">
                <a16:creationId xmlns:a16="http://schemas.microsoft.com/office/drawing/2014/main" id="{C3695DE7-C05A-5B6A-2FFD-DCFE8049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22A190-C7CC-0990-AB6F-2435BA3D4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AD7026-E307-45A4-BAFD-52A4B492BD4A}" type="slidenum">
              <a:rPr lang="el-GR" smtClean="0"/>
              <a:t>‹#›</a:t>
            </a:fld>
            <a:endParaRPr lang="el-GR"/>
          </a:p>
        </p:txBody>
      </p:sp>
    </p:spTree>
    <p:extLst>
      <p:ext uri="{BB962C8B-B14F-4D97-AF65-F5344CB8AC3E}">
        <p14:creationId xmlns:p14="http://schemas.microsoft.com/office/powerpoint/2010/main" val="90114466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24"/>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95" imgH="394" progId="TCLayout.ActiveDocument.1">
                  <p:embed/>
                </p:oleObj>
              </mc:Choice>
              <mc:Fallback>
                <p:oleObj name="think-cell Slide" r:id="rId25"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114919826"/>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610223941"/>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75.xml"/><Relationship Id="rId6" Type="http://schemas.openxmlformats.org/officeDocument/2006/relationships/image" Target="../media/image9.png"/><Relationship Id="rId5" Type="http://schemas.openxmlformats.org/officeDocument/2006/relationships/image" Target="../media/image8.emf"/><Relationship Id="rId10" Type="http://schemas.openxmlformats.org/officeDocument/2006/relationships/image" Target="../media/image13.png"/><Relationship Id="rId4" Type="http://schemas.openxmlformats.org/officeDocument/2006/relationships/oleObject" Target="../embeddings/oleObject5.bin"/><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7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2.xml"/><Relationship Id="rId7" Type="http://schemas.openxmlformats.org/officeDocument/2006/relationships/image" Target="../media/image15.jpeg"/><Relationship Id="rId2" Type="http://schemas.openxmlformats.org/officeDocument/2006/relationships/slideLayout" Target="../slideLayouts/slideLayout43.xml"/><Relationship Id="rId1" Type="http://schemas.openxmlformats.org/officeDocument/2006/relationships/tags" Target="../tags/tag77.xml"/><Relationship Id="rId6" Type="http://schemas.openxmlformats.org/officeDocument/2006/relationships/image" Target="../media/image14.png"/><Relationship Id="rId5" Type="http://schemas.openxmlformats.org/officeDocument/2006/relationships/image" Target="../media/image7.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5.xml"/><Relationship Id="rId1" Type="http://schemas.openxmlformats.org/officeDocument/2006/relationships/tags" Target="../tags/tag78.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80.xml"/><Relationship Id="rId1" Type="http://schemas.openxmlformats.org/officeDocument/2006/relationships/tags" Target="../tags/tag79.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5.xml"/><Relationship Id="rId1" Type="http://schemas.openxmlformats.org/officeDocument/2006/relationships/tags" Target="../tags/tag80.x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1.xml"/><Relationship Id="rId5" Type="http://schemas.openxmlformats.org/officeDocument/2006/relationships/image" Target="../media/image19.pn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5.xml"/><Relationship Id="rId1" Type="http://schemas.openxmlformats.org/officeDocument/2006/relationships/tags" Target="../tags/tag82.xml"/><Relationship Id="rId6" Type="http://schemas.openxmlformats.org/officeDocument/2006/relationships/image" Target="../media/image21.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xml"/><Relationship Id="rId7" Type="http://schemas.openxmlformats.org/officeDocument/2006/relationships/diagramLayout" Target="../diagrams/layout1.xml"/><Relationship Id="rId2" Type="http://schemas.openxmlformats.org/officeDocument/2006/relationships/slideLayout" Target="../slideLayouts/slideLayout80.xml"/><Relationship Id="rId1" Type="http://schemas.openxmlformats.org/officeDocument/2006/relationships/tags" Target="../tags/tag83.xml"/><Relationship Id="rId6" Type="http://schemas.openxmlformats.org/officeDocument/2006/relationships/diagramData" Target="../diagrams/data1.xml"/><Relationship Id="rId11" Type="http://schemas.openxmlformats.org/officeDocument/2006/relationships/chart" Target="../charts/chart1.xml"/><Relationship Id="rId5" Type="http://schemas.openxmlformats.org/officeDocument/2006/relationships/image" Target="../media/image7.emf"/><Relationship Id="rId10" Type="http://schemas.microsoft.com/office/2007/relationships/diagramDrawing" Target="../diagrams/drawing1.xml"/><Relationship Id="rId4" Type="http://schemas.openxmlformats.org/officeDocument/2006/relationships/oleObject" Target="../embeddings/oleObject5.bin"/><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4.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80.xml"/><Relationship Id="rId1" Type="http://schemas.openxmlformats.org/officeDocument/2006/relationships/tags" Target="../tags/tag8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7.emf"/><Relationship Id="rId10" Type="http://schemas.openxmlformats.org/officeDocument/2006/relationships/image" Target="../media/image26.png"/><Relationship Id="rId4" Type="http://schemas.openxmlformats.org/officeDocument/2006/relationships/oleObject" Target="../embeddings/oleObject5.bin"/><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3.png"/><Relationship Id="rId2" Type="http://schemas.openxmlformats.org/officeDocument/2006/relationships/slideLayout" Target="../slideLayouts/slideLayout56.xml"/><Relationship Id="rId1" Type="http://schemas.openxmlformats.org/officeDocument/2006/relationships/tags" Target="../tags/tag85.xml"/><Relationship Id="rId6" Type="http://schemas.openxmlformats.org/officeDocument/2006/relationships/image" Target="../media/image22.png"/><Relationship Id="rId5" Type="http://schemas.openxmlformats.org/officeDocument/2006/relationships/image" Target="../media/image29.png"/><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0.jpeg"/><Relationship Id="rId7" Type="http://schemas.openxmlformats.org/officeDocument/2006/relationships/diagramLayout" Target="../diagrams/layout2.xml"/><Relationship Id="rId2" Type="http://schemas.openxmlformats.org/officeDocument/2006/relationships/slideLayout" Target="../slideLayouts/slideLayout15.xml"/><Relationship Id="rId1" Type="http://schemas.openxmlformats.org/officeDocument/2006/relationships/tags" Target="../tags/tag86.xml"/><Relationship Id="rId6" Type="http://schemas.openxmlformats.org/officeDocument/2006/relationships/diagramData" Target="../diagrams/data2.xml"/><Relationship Id="rId5" Type="http://schemas.openxmlformats.org/officeDocument/2006/relationships/image" Target="../media/image7.emf"/><Relationship Id="rId10" Type="http://schemas.microsoft.com/office/2007/relationships/diagramDrawing" Target="../diagrams/drawing2.xml"/><Relationship Id="rId4" Type="http://schemas.openxmlformats.org/officeDocument/2006/relationships/oleObject" Target="../embeddings/oleObject8.bin"/><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5.xml"/><Relationship Id="rId1" Type="http://schemas.openxmlformats.org/officeDocument/2006/relationships/tags" Target="../tags/tag88.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89.xml"/><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0.x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1.xml"/><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2.xml"/><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3.xml"/><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4.xml"/><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15.xml"/><Relationship Id="rId1" Type="http://schemas.openxmlformats.org/officeDocument/2006/relationships/tags" Target="../tags/tag95.xml"/><Relationship Id="rId5" Type="http://schemas.openxmlformats.org/officeDocument/2006/relationships/image" Target="../media/image7.e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oleObject" Target="../embeddings/oleObject5.bin"/><Relationship Id="rId7" Type="http://schemas.openxmlformats.org/officeDocument/2006/relationships/diagramQuickStyle" Target="../diagrams/quickStyle3.xml"/><Relationship Id="rId2" Type="http://schemas.openxmlformats.org/officeDocument/2006/relationships/slideLayout" Target="../slideLayouts/slideLayout80.xml"/><Relationship Id="rId1" Type="http://schemas.openxmlformats.org/officeDocument/2006/relationships/tags" Target="../tags/tag96.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4.png"/><Relationship Id="rId4" Type="http://schemas.openxmlformats.org/officeDocument/2006/relationships/image" Target="../media/image7.emf"/><Relationship Id="rId9" Type="http://schemas.microsoft.com/office/2007/relationships/diagramDrawing" Target="../diagrams/drawing3.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56.xml"/><Relationship Id="rId1" Type="http://schemas.openxmlformats.org/officeDocument/2006/relationships/tags" Target="../tags/tag97.xml"/><Relationship Id="rId4" Type="http://schemas.openxmlformats.org/officeDocument/2006/relationships/image" Target="../media/image7.emf"/></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5.jpeg"/><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8.xml"/><Relationship Id="rId6" Type="http://schemas.openxmlformats.org/officeDocument/2006/relationships/image" Target="../media/image29.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2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8.bin"/><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9.xml"/><Relationship Id="rId6" Type="http://schemas.openxmlformats.org/officeDocument/2006/relationships/image" Target="../media/image29.png"/><Relationship Id="rId5" Type="http://schemas.openxmlformats.org/officeDocument/2006/relationships/image" Target="../media/image19.png"/><Relationship Id="rId4" Type="http://schemas.openxmlformats.org/officeDocument/2006/relationships/image" Target="../media/image7.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0.xml"/><Relationship Id="rId1" Type="http://schemas.openxmlformats.org/officeDocument/2006/relationships/tags" Target="../tags/tag100.xml"/><Relationship Id="rId5" Type="http://schemas.openxmlformats.org/officeDocument/2006/relationships/image" Target="../media/image9.png"/><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38B7B7-455D-F1BA-7C5E-4D1BA69B2746}"/>
              </a:ext>
            </a:extLst>
          </p:cNvPr>
          <p:cNvGraphicFramePr>
            <a:graphicFrameLocks noChangeAspect="1"/>
          </p:cNvGraphicFramePr>
          <p:nvPr>
            <p:custDataLst>
              <p:tags r:id="rId1"/>
            </p:custDataLst>
            <p:extLst>
              <p:ext uri="{D42A27DB-BD31-4B8C-83A1-F6EECF244321}">
                <p14:modId xmlns:p14="http://schemas.microsoft.com/office/powerpoint/2010/main" val="7988135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3" imgH="273" progId="TCLayout.ActiveDocument.1">
                  <p:embed/>
                </p:oleObj>
              </mc:Choice>
              <mc:Fallback>
                <p:oleObj name="think-cell Slide" r:id="rId4" imgW="273" imgH="27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ext Placeholder 8">
            <a:extLst>
              <a:ext uri="{FF2B5EF4-FFF2-40B4-BE49-F238E27FC236}">
                <a16:creationId xmlns:a16="http://schemas.microsoft.com/office/drawing/2014/main" id="{2FE61A65-4BEF-FA24-D66F-8D42B122692F}"/>
              </a:ext>
            </a:extLst>
          </p:cNvPr>
          <p:cNvSpPr>
            <a:spLocks noGrp="1"/>
          </p:cNvSpPr>
          <p:nvPr>
            <p:ph type="body" sz="quarter" idx="10"/>
          </p:nvPr>
        </p:nvSpPr>
        <p:spPr>
          <a:xfrm>
            <a:off x="8671796" y="4853055"/>
            <a:ext cx="2235968" cy="471529"/>
          </a:xfrm>
        </p:spPr>
        <p:txBody>
          <a:bodyPr>
            <a:normAutofit fontScale="92500"/>
          </a:bodyPr>
          <a:lstStyle/>
          <a:p>
            <a:r>
              <a:rPr lang="en-US" dirty="0">
                <a:latin typeface="Aptos" panose="020B0004020202020204" pitchFamily="34" charset="0"/>
              </a:rPr>
              <a:t>Λα</a:t>
            </a:r>
            <a:r>
              <a:rPr lang="en-US" dirty="0" err="1">
                <a:latin typeface="Aptos" panose="020B0004020202020204" pitchFamily="34" charset="0"/>
              </a:rPr>
              <a:t>μί</a:t>
            </a:r>
            <a:r>
              <a:rPr lang="en-US" dirty="0">
                <a:latin typeface="Aptos" panose="020B0004020202020204" pitchFamily="34" charset="0"/>
              </a:rPr>
              <a:t>α, 14</a:t>
            </a:r>
            <a:r>
              <a:rPr lang="el-GR" dirty="0">
                <a:latin typeface="Aptos" panose="020B0004020202020204" pitchFamily="34" charset="0"/>
              </a:rPr>
              <a:t> Μαΐου 2026</a:t>
            </a:r>
            <a:endParaRPr lang="en-GB" dirty="0">
              <a:latin typeface="Aptos" panose="020B0004020202020204" pitchFamily="34" charset="0"/>
            </a:endParaRPr>
          </a:p>
        </p:txBody>
      </p:sp>
      <p:sp>
        <p:nvSpPr>
          <p:cNvPr id="10" name="Text Placeholder 9">
            <a:extLst>
              <a:ext uri="{FF2B5EF4-FFF2-40B4-BE49-F238E27FC236}">
                <a16:creationId xmlns:a16="http://schemas.microsoft.com/office/drawing/2014/main" id="{F15A146F-172B-9FAB-A263-493EC51BDA01}"/>
              </a:ext>
            </a:extLst>
          </p:cNvPr>
          <p:cNvSpPr>
            <a:spLocks noGrp="1"/>
          </p:cNvSpPr>
          <p:nvPr>
            <p:ph type="body" sz="quarter" idx="13"/>
          </p:nvPr>
        </p:nvSpPr>
        <p:spPr/>
        <p:txBody>
          <a:bodyPr>
            <a:normAutofit fontScale="92500" lnSpcReduction="10000"/>
          </a:bodyPr>
          <a:lstStyle/>
          <a:p>
            <a:r>
              <a:rPr lang="el-GR" sz="2800" b="1" dirty="0">
                <a:latin typeface="+mj-lt"/>
              </a:rPr>
              <a:t>Υπουργείο</a:t>
            </a:r>
            <a:r>
              <a:rPr lang="en-US" sz="2800" b="1" dirty="0">
                <a:latin typeface="+mj-lt"/>
              </a:rPr>
              <a:t> </a:t>
            </a:r>
            <a:r>
              <a:rPr lang="el-GR" sz="2800" b="1" dirty="0">
                <a:latin typeface="+mj-lt"/>
              </a:rPr>
              <a:t>Ανάπτυξης</a:t>
            </a:r>
            <a:endParaRPr lang="en-GB" sz="2800" b="1" dirty="0">
              <a:latin typeface="+mj-lt"/>
            </a:endParaRPr>
          </a:p>
        </p:txBody>
      </p:sp>
      <p:sp>
        <p:nvSpPr>
          <p:cNvPr id="4" name="Ορθογώνιο 6">
            <a:extLst>
              <a:ext uri="{FF2B5EF4-FFF2-40B4-BE49-F238E27FC236}">
                <a16:creationId xmlns:a16="http://schemas.microsoft.com/office/drawing/2014/main" id="{DE748BAB-9D62-5D52-2A47-DE17D3EA7710}"/>
              </a:ext>
            </a:extLst>
          </p:cNvPr>
          <p:cNvSpPr/>
          <p:nvPr/>
        </p:nvSpPr>
        <p:spPr>
          <a:xfrm>
            <a:off x="907776" y="1870595"/>
            <a:ext cx="9260352" cy="13849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ClrTx/>
              <a:buFontTx/>
              <a:buNone/>
            </a:pPr>
            <a:r>
              <a:rPr lang="el-GR" sz="2800" b="1" dirty="0">
                <a:solidFill>
                  <a:srgbClr val="FFC000"/>
                </a:solidFill>
                <a:latin typeface="Aptos" panose="020B0004020202020204" pitchFamily="34" charset="0"/>
                <a:cs typeface="Calibri" panose="020F0502020204030204" pitchFamily="34" charset="0"/>
              </a:rPr>
              <a:t>“Η Εθνική Στρατηγική Έξυπνης Εξειδίκευσης 2021-2027 </a:t>
            </a:r>
            <a:endParaRPr lang="en-US" sz="2800" b="1" dirty="0">
              <a:solidFill>
                <a:srgbClr val="FFC000"/>
              </a:solidFill>
              <a:latin typeface="Aptos" panose="020B0004020202020204" pitchFamily="34" charset="0"/>
              <a:cs typeface="Calibri" panose="020F0502020204030204" pitchFamily="34" charset="0"/>
            </a:endParaRPr>
          </a:p>
          <a:p>
            <a:pPr>
              <a:buClrTx/>
              <a:buFontTx/>
              <a:buNone/>
            </a:pPr>
            <a:r>
              <a:rPr lang="el-GR" sz="2800" b="1" dirty="0">
                <a:solidFill>
                  <a:srgbClr val="FFC000"/>
                </a:solidFill>
                <a:latin typeface="Aptos" panose="020B0004020202020204" pitchFamily="34" charset="0"/>
                <a:cs typeface="Calibri" panose="020F0502020204030204" pitchFamily="34" charset="0"/>
              </a:rPr>
              <a:t>και η σχέση της με τις </a:t>
            </a:r>
            <a:endParaRPr lang="en-US" sz="2800" b="1" dirty="0">
              <a:solidFill>
                <a:srgbClr val="FFC000"/>
              </a:solidFill>
              <a:latin typeface="Aptos" panose="020B0004020202020204" pitchFamily="34" charset="0"/>
              <a:cs typeface="Calibri" panose="020F0502020204030204" pitchFamily="34" charset="0"/>
            </a:endParaRPr>
          </a:p>
          <a:p>
            <a:pPr>
              <a:buClrTx/>
              <a:buFontTx/>
              <a:buNone/>
            </a:pPr>
            <a:r>
              <a:rPr lang="el-GR" sz="2800" b="1" dirty="0">
                <a:solidFill>
                  <a:srgbClr val="FFC000"/>
                </a:solidFill>
                <a:latin typeface="Aptos" panose="020B0004020202020204" pitchFamily="34" charset="0"/>
                <a:cs typeface="Calibri" panose="020F0502020204030204" pitchFamily="34" charset="0"/>
              </a:rPr>
              <a:t>Περιφερειακές Στρατηγικές Έξυπνης Εξειδίκευσης”</a:t>
            </a:r>
            <a:endParaRPr lang="el-GR" sz="1800" b="1" dirty="0">
              <a:solidFill>
                <a:schemeClr val="bg1"/>
              </a:solidFill>
              <a:latin typeface="Aptos" panose="020B0004020202020204" pitchFamily="34" charset="0"/>
              <a:cs typeface="Calibri" panose="020F0502020204030204" pitchFamily="34" charset="0"/>
            </a:endParaRPr>
          </a:p>
        </p:txBody>
      </p:sp>
      <p:sp>
        <p:nvSpPr>
          <p:cNvPr id="13" name="8 - TextBox">
            <a:extLst>
              <a:ext uri="{FF2B5EF4-FFF2-40B4-BE49-F238E27FC236}">
                <a16:creationId xmlns:a16="http://schemas.microsoft.com/office/drawing/2014/main" id="{C086FF01-9374-6729-D759-543ABDA925C4}"/>
              </a:ext>
            </a:extLst>
          </p:cNvPr>
          <p:cNvSpPr txBox="1"/>
          <p:nvPr/>
        </p:nvSpPr>
        <p:spPr>
          <a:xfrm>
            <a:off x="907775" y="4070807"/>
            <a:ext cx="3458156"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Δρ</a:t>
            </a:r>
            <a:r>
              <a:rPr kumimoji="0" lang="el-GR"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de-DE"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Αντώνιος </a:t>
            </a:r>
            <a:r>
              <a:rPr kumimoji="0" lang="de-DE" sz="18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Γυ</a:t>
            </a:r>
            <a:r>
              <a:rPr kumimoji="0" lang="de-DE"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πάκης</a:t>
            </a:r>
            <a:endParaRPr kumimoji="0" lang="el-GR"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Προϊστάμενος</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Δ/</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νση</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ς</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Σχεδι</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ασμού και Προγραμματισμού</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Έρευν</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ας και Καινοτομίας</a:t>
            </a:r>
          </a:p>
        </p:txBody>
      </p:sp>
      <p:pic>
        <p:nvPicPr>
          <p:cNvPr id="6" name="Picture 12">
            <a:extLst>
              <a:ext uri="{FF2B5EF4-FFF2-40B4-BE49-F238E27FC236}">
                <a16:creationId xmlns:a16="http://schemas.microsoft.com/office/drawing/2014/main" id="{31BC7317-C1F7-A39D-0F6B-902A26EED7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1315" y="619452"/>
            <a:ext cx="1944014" cy="837452"/>
          </a:xfrm>
          <a:prstGeom prst="rect">
            <a:avLst/>
          </a:prstGeom>
        </p:spPr>
      </p:pic>
      <p:sp>
        <p:nvSpPr>
          <p:cNvPr id="3" name="TextBox 2">
            <a:extLst>
              <a:ext uri="{FF2B5EF4-FFF2-40B4-BE49-F238E27FC236}">
                <a16:creationId xmlns:a16="http://schemas.microsoft.com/office/drawing/2014/main" id="{C6C9B35F-2118-357D-477F-39D6A54C489B}"/>
              </a:ext>
            </a:extLst>
          </p:cNvPr>
          <p:cNvSpPr txBox="1"/>
          <p:nvPr/>
        </p:nvSpPr>
        <p:spPr>
          <a:xfrm>
            <a:off x="907775" y="3429000"/>
            <a:ext cx="7791381" cy="369332"/>
          </a:xfrm>
          <a:prstGeom prst="rect">
            <a:avLst/>
          </a:prstGeom>
          <a:noFill/>
        </p:spPr>
        <p:txBody>
          <a:bodyPr wrap="square">
            <a:spAutoFit/>
          </a:bodyPr>
          <a:lstStyle/>
          <a:p>
            <a:pPr>
              <a:buClrTx/>
              <a:buFontTx/>
              <a:buNone/>
            </a:pPr>
            <a:r>
              <a:rPr lang="el-GR" sz="1800" b="1" dirty="0">
                <a:solidFill>
                  <a:srgbClr val="FFC000"/>
                </a:solidFill>
                <a:latin typeface="Calibri" panose="020F0502020204030204" pitchFamily="34" charset="0"/>
                <a:cs typeface="Calibri" panose="020F0502020204030204" pitchFamily="34" charset="0"/>
              </a:rPr>
              <a:t>Θεματικές Παρεμβάσεις και Προτεραιότητες </a:t>
            </a:r>
            <a:r>
              <a:rPr lang="el-GR" sz="1800" b="1" dirty="0" err="1">
                <a:solidFill>
                  <a:srgbClr val="FFC000"/>
                </a:solidFill>
                <a:latin typeface="Calibri" panose="020F0502020204030204" pitchFamily="34" charset="0"/>
                <a:cs typeface="Calibri" panose="020F0502020204030204" pitchFamily="34" charset="0"/>
              </a:rPr>
              <a:t>Αγροδιατροφικού</a:t>
            </a:r>
            <a:r>
              <a:rPr lang="el-GR" sz="1800" b="1" dirty="0">
                <a:solidFill>
                  <a:srgbClr val="FFC000"/>
                </a:solidFill>
                <a:latin typeface="Calibri" panose="020F0502020204030204" pitchFamily="34" charset="0"/>
                <a:cs typeface="Calibri" panose="020F0502020204030204" pitchFamily="34" charset="0"/>
              </a:rPr>
              <a:t> Τομέα</a:t>
            </a:r>
            <a:r>
              <a:rPr lang="el-GR" b="1" dirty="0">
                <a:solidFill>
                  <a:schemeClr val="bg1"/>
                </a:solidFill>
                <a:latin typeface="Calibri" panose="020F0502020204030204" pitchFamily="34" charset="0"/>
                <a:cs typeface="Calibri" panose="020F0502020204030204" pitchFamily="34" charset="0"/>
              </a:rPr>
              <a:t> </a:t>
            </a:r>
          </a:p>
        </p:txBody>
      </p:sp>
      <p:sp>
        <p:nvSpPr>
          <p:cNvPr id="7" name="TextBox 11">
            <a:extLst>
              <a:ext uri="{FF2B5EF4-FFF2-40B4-BE49-F238E27FC236}">
                <a16:creationId xmlns:a16="http://schemas.microsoft.com/office/drawing/2014/main" id="{412030E3-FE1C-7944-4224-A349C2E3D6ED}"/>
              </a:ext>
            </a:extLst>
          </p:cNvPr>
          <p:cNvSpPr txBox="1"/>
          <p:nvPr/>
        </p:nvSpPr>
        <p:spPr>
          <a:xfrm>
            <a:off x="907775" y="5730427"/>
            <a:ext cx="5132440" cy="830997"/>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l-GR"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Εξειδίκευση των δράσεων της Περιφερειακής Στρατηγικής Έξυπνης Εξειδίκευσης Στερεάς Ελλάδας, στο πλαίσιο της ΔΕΑ, στον τομέα της </a:t>
            </a:r>
            <a:r>
              <a:rPr lang="el-GR" sz="1600" kern="100" dirty="0" err="1">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Αγροδιατροφής</a:t>
            </a:r>
            <a:endParaRPr lang="en-US"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4" name="Εικόνα 13">
            <a:extLst>
              <a:ext uri="{FF2B5EF4-FFF2-40B4-BE49-F238E27FC236}">
                <a16:creationId xmlns:a16="http://schemas.microsoft.com/office/drawing/2014/main" id="{E3AC4A9E-E190-CC8D-0ABD-EAB4736B18D8}"/>
              </a:ext>
            </a:extLst>
          </p:cNvPr>
          <p:cNvPicPr>
            <a:picLocks noChangeAspect="1"/>
          </p:cNvPicPr>
          <p:nvPr/>
        </p:nvPicPr>
        <p:blipFill>
          <a:blip r:embed="rId7"/>
          <a:stretch>
            <a:fillRect/>
          </a:stretch>
        </p:blipFill>
        <p:spPr>
          <a:xfrm>
            <a:off x="8031892" y="5743536"/>
            <a:ext cx="1678156" cy="437338"/>
          </a:xfrm>
          <a:prstGeom prst="rect">
            <a:avLst/>
          </a:prstGeom>
        </p:spPr>
      </p:pic>
      <p:pic>
        <p:nvPicPr>
          <p:cNvPr id="16" name="Εικόνα 15">
            <a:extLst>
              <a:ext uri="{FF2B5EF4-FFF2-40B4-BE49-F238E27FC236}">
                <a16:creationId xmlns:a16="http://schemas.microsoft.com/office/drawing/2014/main" id="{BECABF4C-F2B6-904D-4621-ACBFD0EAD5CD}"/>
              </a:ext>
            </a:extLst>
          </p:cNvPr>
          <p:cNvPicPr>
            <a:picLocks noChangeAspect="1"/>
          </p:cNvPicPr>
          <p:nvPr/>
        </p:nvPicPr>
        <p:blipFill>
          <a:blip r:embed="rId8"/>
          <a:stretch>
            <a:fillRect/>
          </a:stretch>
        </p:blipFill>
        <p:spPr>
          <a:xfrm>
            <a:off x="9765672" y="5730427"/>
            <a:ext cx="1144728" cy="437338"/>
          </a:xfrm>
          <a:prstGeom prst="rect">
            <a:avLst/>
          </a:prstGeom>
        </p:spPr>
      </p:pic>
      <p:pic>
        <p:nvPicPr>
          <p:cNvPr id="18" name="Εικόνα 17">
            <a:extLst>
              <a:ext uri="{FF2B5EF4-FFF2-40B4-BE49-F238E27FC236}">
                <a16:creationId xmlns:a16="http://schemas.microsoft.com/office/drawing/2014/main" id="{2879FC46-9FEC-2190-13BD-F079E637FED1}"/>
              </a:ext>
            </a:extLst>
          </p:cNvPr>
          <p:cNvPicPr>
            <a:picLocks noChangeAspect="1"/>
          </p:cNvPicPr>
          <p:nvPr/>
        </p:nvPicPr>
        <p:blipFill>
          <a:blip r:embed="rId9"/>
          <a:stretch>
            <a:fillRect/>
          </a:stretch>
        </p:blipFill>
        <p:spPr>
          <a:xfrm>
            <a:off x="8031892" y="6217570"/>
            <a:ext cx="2875872" cy="443055"/>
          </a:xfrm>
          <a:prstGeom prst="rect">
            <a:avLst/>
          </a:prstGeom>
        </p:spPr>
      </p:pic>
      <p:pic>
        <p:nvPicPr>
          <p:cNvPr id="1026" name="Picture 2" descr="Περιφέρεια Στερεάς Ελλάδας">
            <a:extLst>
              <a:ext uri="{FF2B5EF4-FFF2-40B4-BE49-F238E27FC236}">
                <a16:creationId xmlns:a16="http://schemas.microsoft.com/office/drawing/2014/main" id="{AE1B4A57-8D28-6067-FAE1-3DA16B857F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5814" y="5697948"/>
            <a:ext cx="1830454" cy="939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925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D357-BCE1-7508-8FA6-44F4AA530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52BF7-AA04-0FDA-389D-769398E5C468}"/>
              </a:ext>
            </a:extLst>
          </p:cNvPr>
          <p:cNvSpPr>
            <a:spLocks noGrp="1"/>
          </p:cNvSpPr>
          <p:nvPr>
            <p:ph type="title"/>
          </p:nvPr>
        </p:nvSpPr>
        <p:spPr>
          <a:xfrm>
            <a:off x="388363" y="216973"/>
            <a:ext cx="7003750" cy="811852"/>
          </a:xfrm>
          <a:solidFill>
            <a:schemeClr val="accent2">
              <a:lumMod val="40000"/>
              <a:lumOff val="60000"/>
            </a:schemeClr>
          </a:solidFill>
          <a:ln>
            <a:noFill/>
          </a:ln>
        </p:spPr>
        <p:txBody>
          <a:bodyPr spcFirstLastPara="1" vert="horz" wrap="square" lIns="108000" tIns="45700" rIns="91425" bIns="45700" rtlCol="0" anchor="t" anchorCtr="0">
            <a:noAutofit/>
          </a:bodyPr>
          <a:lstStyle/>
          <a:p>
            <a:pPr>
              <a:lnSpc>
                <a:spcPct val="90000"/>
              </a:lnSpc>
              <a:buSzPts val="3200"/>
            </a:pPr>
            <a:r>
              <a:rPr lang="el-GR" sz="2800" dirty="0">
                <a:solidFill>
                  <a:srgbClr val="1F3762"/>
                </a:solidFill>
                <a:latin typeface="Aptos Narrow" panose="020B0004020202020204" pitchFamily="34" charset="0"/>
              </a:rPr>
              <a:t>Περιεχόμενα</a:t>
            </a:r>
          </a:p>
        </p:txBody>
      </p:sp>
      <p:sp>
        <p:nvSpPr>
          <p:cNvPr id="5" name="TextBox 4">
            <a:extLst>
              <a:ext uri="{FF2B5EF4-FFF2-40B4-BE49-F238E27FC236}">
                <a16:creationId xmlns:a16="http://schemas.microsoft.com/office/drawing/2014/main" id="{5FCBB9A8-1B00-D108-0B8A-3EF70E8EDF14}"/>
              </a:ext>
            </a:extLst>
          </p:cNvPr>
          <p:cNvSpPr txBox="1"/>
          <p:nvPr/>
        </p:nvSpPr>
        <p:spPr>
          <a:xfrm>
            <a:off x="1101608" y="1028825"/>
            <a:ext cx="5999266" cy="4934492"/>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Λίγα Λόγια για την Γενική Γραμματεία Έρευνας και Καινοτομίας</a:t>
            </a: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ΠΠ 2021-2027 (ΕΣΕΕ 2021-2027)</a:t>
            </a:r>
            <a:endParaRPr kumimoji="0" lang="en-US"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363636"/>
                </a:solidFill>
                <a:effectLst/>
                <a:uLnTx/>
                <a:uFillTx/>
                <a:latin typeface="Aptos" panose="020B0004020202020204" pitchFamily="34" charset="0"/>
                <a:cs typeface="Arial"/>
                <a:sym typeface="Arial"/>
              </a:rPr>
              <a:t>Όραμα ΕΣΕΕ 2021-2027</a:t>
            </a: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Στρατηγικοί Στόχοι και Άξονες για την ανάπτυξη έρευνας και καινοτομίας</a:t>
            </a: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5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 Βασικές Παρεμβάσεις ΕΤΑΚ</a:t>
            </a:r>
          </a:p>
          <a:p>
            <a:pPr lvl="1">
              <a:lnSpc>
                <a:spcPct val="150000"/>
              </a:lnSpc>
              <a:defRPr/>
            </a:pPr>
            <a:endParaRPr lang="el-GR" sz="1100" b="1" dirty="0">
              <a:solidFill>
                <a:srgbClr val="242852"/>
              </a:solidFill>
              <a:latin typeface="Aptos" panose="020B0004020202020204" pitchFamily="34" charset="0"/>
            </a:endParaRPr>
          </a:p>
          <a:p>
            <a:pPr lvl="1">
              <a:lnSpc>
                <a:spcPct val="150000"/>
              </a:lnSpc>
              <a:defRPr/>
            </a:pPr>
            <a:r>
              <a:rPr lang="el-GR" sz="1800" b="1" dirty="0">
                <a:solidFill>
                  <a:srgbClr val="242852"/>
                </a:solidFill>
                <a:latin typeface="Aptos" panose="020B0004020202020204" pitchFamily="34" charset="0"/>
              </a:rPr>
              <a:t>Διαδικασία Επιχειρηματικής Ανακάλυψης</a:t>
            </a:r>
            <a:endParaRPr lang="en-US" sz="1800" b="1" dirty="0">
              <a:solidFill>
                <a:srgbClr val="242852"/>
              </a:solidFill>
              <a:latin typeface="Aptos" panose="020B0004020202020204" pitchFamily="34" charset="0"/>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Νέες Προοπτικές της ΠΠ 2021 – 2027</a:t>
            </a:r>
          </a:p>
        </p:txBody>
      </p:sp>
      <p:grpSp>
        <p:nvGrpSpPr>
          <p:cNvPr id="6" name="Ομάδα 5">
            <a:extLst>
              <a:ext uri="{FF2B5EF4-FFF2-40B4-BE49-F238E27FC236}">
                <a16:creationId xmlns:a16="http://schemas.microsoft.com/office/drawing/2014/main" id="{BADF5F69-4D55-5D89-33B4-CCE74859BEB7}"/>
              </a:ext>
            </a:extLst>
          </p:cNvPr>
          <p:cNvGrpSpPr>
            <a:grpSpLocks/>
          </p:cNvGrpSpPr>
          <p:nvPr/>
        </p:nvGrpSpPr>
        <p:grpSpPr bwMode="auto">
          <a:xfrm flipH="1">
            <a:off x="10890670" y="5700637"/>
            <a:ext cx="890905" cy="977900"/>
            <a:chOff x="13" y="12871"/>
            <a:chExt cx="1425" cy="1540"/>
          </a:xfrm>
        </p:grpSpPr>
        <p:grpSp>
          <p:nvGrpSpPr>
            <p:cNvPr id="7" name="Group 2">
              <a:extLst>
                <a:ext uri="{FF2B5EF4-FFF2-40B4-BE49-F238E27FC236}">
                  <a16:creationId xmlns:a16="http://schemas.microsoft.com/office/drawing/2014/main" id="{227F242B-8924-EEE2-0FE2-80EFDA669F9D}"/>
                </a:ext>
              </a:extLst>
            </p:cNvPr>
            <p:cNvGrpSpPr>
              <a:grpSpLocks/>
            </p:cNvGrpSpPr>
            <p:nvPr/>
          </p:nvGrpSpPr>
          <p:grpSpPr bwMode="auto">
            <a:xfrm flipV="1">
              <a:off x="13" y="14340"/>
              <a:ext cx="1410" cy="71"/>
              <a:chOff x="-83" y="540"/>
              <a:chExt cx="1218" cy="71"/>
            </a:xfrm>
          </p:grpSpPr>
          <p:sp>
            <p:nvSpPr>
              <p:cNvPr id="9" name="Rectangle 3">
                <a:extLst>
                  <a:ext uri="{FF2B5EF4-FFF2-40B4-BE49-F238E27FC236}">
                    <a16:creationId xmlns:a16="http://schemas.microsoft.com/office/drawing/2014/main" id="{AA03B444-D4CB-9119-19A4-17B5A8FEDF8D}"/>
                  </a:ext>
                </a:extLst>
              </p:cNvPr>
              <p:cNvSpPr>
                <a:spLocks noChangeArrowheads="1"/>
              </p:cNvSpPr>
              <p:nvPr/>
            </p:nvSpPr>
            <p:spPr bwMode="auto">
              <a:xfrm>
                <a:off x="678" y="540"/>
                <a:ext cx="457" cy="71"/>
              </a:xfrm>
              <a:prstGeom prst="rect">
                <a:avLst/>
              </a:prstGeom>
              <a:solidFill>
                <a:srgbClr val="5F497A"/>
              </a:solidFill>
              <a:ln w="9525">
                <a:solidFill>
                  <a:srgbClr val="5F497A"/>
                </a:solidFill>
                <a:miter lim="800000"/>
                <a:headEnd/>
                <a:tailEnd/>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0" name="AutoShape 4">
                <a:extLst>
                  <a:ext uri="{FF2B5EF4-FFF2-40B4-BE49-F238E27FC236}">
                    <a16:creationId xmlns:a16="http://schemas.microsoft.com/office/drawing/2014/main" id="{573BD610-DFE6-324A-35B1-15C252DA9EDA}"/>
                  </a:ext>
                </a:extLst>
              </p:cNvPr>
              <p:cNvCxnSpPr>
                <a:cxnSpLocks noChangeShapeType="1"/>
              </p:cNvCxnSpPr>
              <p:nvPr/>
            </p:nvCxnSpPr>
            <p:spPr bwMode="auto">
              <a:xfrm flipH="1">
                <a:off x="-83" y="540"/>
                <a:ext cx="761" cy="0"/>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grpSp>
        <p:sp>
          <p:nvSpPr>
            <p:cNvPr id="8" name="Rectangle 5">
              <a:extLst>
                <a:ext uri="{FF2B5EF4-FFF2-40B4-BE49-F238E27FC236}">
                  <a16:creationId xmlns:a16="http://schemas.microsoft.com/office/drawing/2014/main" id="{6C950DA8-747E-9A7C-109C-FB8144E40FB4}"/>
                </a:ext>
              </a:extLst>
            </p:cNvPr>
            <p:cNvSpPr>
              <a:spLocks noChangeArrowheads="1"/>
            </p:cNvSpPr>
            <p:nvPr/>
          </p:nvSpPr>
          <p:spPr bwMode="auto">
            <a:xfrm>
              <a:off x="692" y="12871"/>
              <a:ext cx="746" cy="13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 wrap="square" lIns="0" tIns="0" rIns="0" bIns="0" anchor="b"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Slide Number Placeholder 2">
            <a:extLst>
              <a:ext uri="{FF2B5EF4-FFF2-40B4-BE49-F238E27FC236}">
                <a16:creationId xmlns:a16="http://schemas.microsoft.com/office/drawing/2014/main" id="{C93AA0CB-7AA0-65D2-3EF6-7B8570065BA1}"/>
              </a:ext>
            </a:extLst>
          </p:cNvPr>
          <p:cNvSpPr>
            <a:spLocks noGrp="1"/>
          </p:cNvSpPr>
          <p:nvPr>
            <p:ph type="sldNum" idx="12"/>
          </p:nvPr>
        </p:nvSpPr>
        <p:spPr>
          <a:xfrm rot="5400000">
            <a:off x="10830542" y="6085645"/>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cs typeface="Calibri"/>
              <a:sym typeface="Calibri"/>
            </a:endParaRPr>
          </a:p>
        </p:txBody>
      </p:sp>
      <p:sp>
        <p:nvSpPr>
          <p:cNvPr id="13" name="Ορθογώνιο 12">
            <a:extLst>
              <a:ext uri="{FF2B5EF4-FFF2-40B4-BE49-F238E27FC236}">
                <a16:creationId xmlns:a16="http://schemas.microsoft.com/office/drawing/2014/main" id="{1A9006E3-FF64-3E96-1048-C65CD4903EBD}"/>
              </a:ext>
            </a:extLst>
          </p:cNvPr>
          <p:cNvSpPr/>
          <p:nvPr/>
        </p:nvSpPr>
        <p:spPr>
          <a:xfrm>
            <a:off x="509083" y="1118338"/>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4" name="Ορθογώνιο 13">
            <a:extLst>
              <a:ext uri="{FF2B5EF4-FFF2-40B4-BE49-F238E27FC236}">
                <a16:creationId xmlns:a16="http://schemas.microsoft.com/office/drawing/2014/main" id="{B6E43304-7A06-A8DE-409E-CE0AF1BE656F}"/>
              </a:ext>
            </a:extLst>
          </p:cNvPr>
          <p:cNvSpPr/>
          <p:nvPr/>
        </p:nvSpPr>
        <p:spPr>
          <a:xfrm>
            <a:off x="509082" y="5903151"/>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5" name="Ορθογώνιο 14">
            <a:extLst>
              <a:ext uri="{FF2B5EF4-FFF2-40B4-BE49-F238E27FC236}">
                <a16:creationId xmlns:a16="http://schemas.microsoft.com/office/drawing/2014/main" id="{420F848D-73FF-6212-E592-0B76BC2097FA}"/>
              </a:ext>
            </a:extLst>
          </p:cNvPr>
          <p:cNvSpPr/>
          <p:nvPr/>
        </p:nvSpPr>
        <p:spPr>
          <a:xfrm>
            <a:off x="509082" y="1996393"/>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3" name="Ορθογώνιο 2">
            <a:extLst>
              <a:ext uri="{FF2B5EF4-FFF2-40B4-BE49-F238E27FC236}">
                <a16:creationId xmlns:a16="http://schemas.microsoft.com/office/drawing/2014/main" id="{D7747766-1CAA-F919-B19E-CFBCC836F47D}"/>
              </a:ext>
            </a:extLst>
          </p:cNvPr>
          <p:cNvSpPr/>
          <p:nvPr/>
        </p:nvSpPr>
        <p:spPr>
          <a:xfrm>
            <a:off x="509082" y="5166052"/>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1" name="Ορθογώνιο 10">
            <a:extLst>
              <a:ext uri="{FF2B5EF4-FFF2-40B4-BE49-F238E27FC236}">
                <a16:creationId xmlns:a16="http://schemas.microsoft.com/office/drawing/2014/main" id="{C2BAA888-B786-89FC-431E-A69B2A7B8AE3}"/>
              </a:ext>
            </a:extLst>
          </p:cNvPr>
          <p:cNvSpPr/>
          <p:nvPr/>
        </p:nvSpPr>
        <p:spPr>
          <a:xfrm>
            <a:off x="509082" y="4278854"/>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Tree>
    <p:extLst>
      <p:ext uri="{BB962C8B-B14F-4D97-AF65-F5344CB8AC3E}">
        <p14:creationId xmlns:p14="http://schemas.microsoft.com/office/powerpoint/2010/main" val="1893003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Υπουργείο Ανάπτυξης / Γενική Γραμματεία Έρευνας και Καινοτομίας</a:t>
            </a:r>
          </a:p>
        </p:txBody>
      </p:sp>
      <p:pic>
        <p:nvPicPr>
          <p:cNvPr id="2" name="Εικόνα 1">
            <a:extLst>
              <a:ext uri="{FF2B5EF4-FFF2-40B4-BE49-F238E27FC236}">
                <a16:creationId xmlns:a16="http://schemas.microsoft.com/office/drawing/2014/main" id="{DB760A1F-48F8-FFAA-9F01-0EFE145D2F7A}"/>
              </a:ext>
            </a:extLst>
          </p:cNvPr>
          <p:cNvPicPr>
            <a:picLocks noChangeAspect="1"/>
          </p:cNvPicPr>
          <p:nvPr/>
        </p:nvPicPr>
        <p:blipFill>
          <a:blip r:embed="rId5"/>
          <a:stretch>
            <a:fillRect/>
          </a:stretch>
        </p:blipFill>
        <p:spPr>
          <a:xfrm>
            <a:off x="1834512" y="1146451"/>
            <a:ext cx="10357488" cy="5036468"/>
          </a:xfrm>
          <a:prstGeom prst="rect">
            <a:avLst/>
          </a:prstGeom>
          <a:solidFill>
            <a:srgbClr val="000099"/>
          </a:solidFill>
          <a:ln>
            <a:noFill/>
          </a:ln>
          <a:effectLst>
            <a:outerShdw blurRad="127000" dist="152400" dir="8100000" algn="tr" rotWithShape="0">
              <a:prstClr val="black">
                <a:alpha val="35000"/>
              </a:prstClr>
            </a:outerShdw>
          </a:effectLst>
        </p:spPr>
      </p:pic>
      <p:grpSp>
        <p:nvGrpSpPr>
          <p:cNvPr id="10" name="Ομάδα 9">
            <a:extLst>
              <a:ext uri="{FF2B5EF4-FFF2-40B4-BE49-F238E27FC236}">
                <a16:creationId xmlns:a16="http://schemas.microsoft.com/office/drawing/2014/main" id="{6ABB6475-01F7-8DE9-34EC-DF66EC8F11CF}"/>
              </a:ext>
            </a:extLst>
          </p:cNvPr>
          <p:cNvGrpSpPr/>
          <p:nvPr/>
        </p:nvGrpSpPr>
        <p:grpSpPr>
          <a:xfrm>
            <a:off x="407496" y="1167054"/>
            <a:ext cx="11693185" cy="4715773"/>
            <a:chOff x="407496" y="833565"/>
            <a:chExt cx="11693185" cy="4715773"/>
          </a:xfrm>
        </p:grpSpPr>
        <p:sp>
          <p:nvSpPr>
            <p:cNvPr id="11" name="TextBox 10">
              <a:extLst>
                <a:ext uri="{FF2B5EF4-FFF2-40B4-BE49-F238E27FC236}">
                  <a16:creationId xmlns:a16="http://schemas.microsoft.com/office/drawing/2014/main" id="{23E1CF78-9E32-E6C4-6A41-2821F56613CE}"/>
                </a:ext>
              </a:extLst>
            </p:cNvPr>
            <p:cNvSpPr txBox="1"/>
            <p:nvPr/>
          </p:nvSpPr>
          <p:spPr>
            <a:xfrm>
              <a:off x="2434125" y="2681624"/>
              <a:ext cx="277711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Από τον Ιούλιο του 2019</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η ΓΓΕΚ ανήκει στο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Υπουργείο Ανάπτυξης</a:t>
              </a:r>
            </a:p>
          </p:txBody>
        </p:sp>
        <p:sp>
          <p:nvSpPr>
            <p:cNvPr id="12" name="TextBox 11">
              <a:extLst>
                <a:ext uri="{FF2B5EF4-FFF2-40B4-BE49-F238E27FC236}">
                  <a16:creationId xmlns:a16="http://schemas.microsoft.com/office/drawing/2014/main" id="{3D69BD40-8821-7E07-D893-B8E3DBF85A05}"/>
                </a:ext>
              </a:extLst>
            </p:cNvPr>
            <p:cNvSpPr txBox="1"/>
            <p:nvPr/>
          </p:nvSpPr>
          <p:spPr>
            <a:xfrm>
              <a:off x="6951844" y="2681624"/>
              <a:ext cx="5148837" cy="1477328"/>
            </a:xfrm>
            <a:prstGeom prst="rect">
              <a:avLst/>
            </a:prstGeom>
            <a:noFill/>
          </p:spPr>
          <p:txBody>
            <a:bodyPr wrap="square">
              <a:spAutoFit/>
            </a:bodyPr>
            <a:lstStyle/>
            <a:p>
              <a:pPr marL="0" marR="0" lvl="0" indent="0" algn="l" defTabSz="412741" rtl="0" eaLnBrk="1" fontAlgn="auto" latinLnBrk="0" hangingPunct="0">
                <a:lnSpc>
                  <a:spcPct val="100000"/>
                </a:lnSpc>
                <a:spcBef>
                  <a:spcPts val="0"/>
                </a:spcBef>
                <a:spcAft>
                  <a:spcPts val="0"/>
                </a:spcAft>
                <a:buClrTx/>
                <a:buSzTx/>
                <a:buFont typeface="Arial"/>
                <a:buNone/>
                <a:tabLst/>
                <a:defRPr/>
              </a:pP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Η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Γενική Γραμματεία Έρευνας και Καινοτομίας </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είναι μια δημόσια υπηρεσία που είναι υπεύθυνη για τον σχεδιασμό και τον συντονισμό της εφαρμογής της πολιτικής για την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Έρευνα, την Τεχνολογική Ανάπτυξη και την Καινοτομία</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 (ΕΤΑΚ).</a:t>
              </a:r>
            </a:p>
          </p:txBody>
        </p:sp>
        <p:sp>
          <p:nvSpPr>
            <p:cNvPr id="13" name="TextBox 12">
              <a:extLst>
                <a:ext uri="{FF2B5EF4-FFF2-40B4-BE49-F238E27FC236}">
                  <a16:creationId xmlns:a16="http://schemas.microsoft.com/office/drawing/2014/main" id="{F21B05E2-9021-3840-34BF-D3DC625447BC}"/>
                </a:ext>
              </a:extLst>
            </p:cNvPr>
            <p:cNvSpPr txBox="1"/>
            <p:nvPr/>
          </p:nvSpPr>
          <p:spPr>
            <a:xfrm>
              <a:off x="8170034" y="1943822"/>
              <a:ext cx="1740311"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Άλλα ΥΠΟΥΡΓΕΙΑ</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nvGrpSpPr>
            <p:cNvPr id="14" name="Ομάδα 13">
              <a:extLst>
                <a:ext uri="{FF2B5EF4-FFF2-40B4-BE49-F238E27FC236}">
                  <a16:creationId xmlns:a16="http://schemas.microsoft.com/office/drawing/2014/main" id="{67EFFBCF-A930-C283-E7BC-1AF9F98CC327}"/>
                </a:ext>
              </a:extLst>
            </p:cNvPr>
            <p:cNvGrpSpPr/>
            <p:nvPr/>
          </p:nvGrpSpPr>
          <p:grpSpPr>
            <a:xfrm>
              <a:off x="5083889" y="833565"/>
              <a:ext cx="1964326" cy="4715773"/>
              <a:chOff x="6756068" y="1696640"/>
              <a:chExt cx="3928652" cy="9431546"/>
            </a:xfrm>
          </p:grpSpPr>
          <p:sp>
            <p:nvSpPr>
              <p:cNvPr id="31" name="TextBox 30">
                <a:extLst>
                  <a:ext uri="{FF2B5EF4-FFF2-40B4-BE49-F238E27FC236}">
                    <a16:creationId xmlns:a16="http://schemas.microsoft.com/office/drawing/2014/main" id="{FBAA10C1-AA65-42D2-58BE-832073ACC96C}"/>
                  </a:ext>
                </a:extLst>
              </p:cNvPr>
              <p:cNvSpPr txBox="1"/>
              <p:nvPr/>
            </p:nvSpPr>
            <p:spPr>
              <a:xfrm>
                <a:off x="6917540" y="6918286"/>
                <a:ext cx="3543166" cy="1908214"/>
              </a:xfrm>
              <a:prstGeom prst="rect">
                <a:avLst/>
              </a:prstGeom>
              <a:solidFill>
                <a:schemeClr val="tx2">
                  <a:lumMod val="60000"/>
                  <a:lumOff val="4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sp>
            <p:nvSpPr>
              <p:cNvPr id="32" name="TextBox 31">
                <a:extLst>
                  <a:ext uri="{FF2B5EF4-FFF2-40B4-BE49-F238E27FC236}">
                    <a16:creationId xmlns:a16="http://schemas.microsoft.com/office/drawing/2014/main" id="{66AAE071-71C3-C818-B758-22B4DFC768A9}"/>
                  </a:ext>
                </a:extLst>
              </p:cNvPr>
              <p:cNvSpPr txBox="1"/>
              <p:nvPr/>
            </p:nvSpPr>
            <p:spPr>
              <a:xfrm>
                <a:off x="6980082" y="1696640"/>
                <a:ext cx="3480622" cy="1415772"/>
              </a:xfrm>
              <a:prstGeom prst="rect">
                <a:avLst/>
              </a:prstGeom>
              <a:solidFill>
                <a:srgbClr val="FF9900"/>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2000" b="1" i="0" u="none" strike="noStrike" kern="0" cap="none" spc="0" normalizeH="0" baseline="0" noProof="0" dirty="0">
                    <a:ln>
                      <a:noFill/>
                    </a:ln>
                    <a:solidFill>
                      <a:prstClr val="white"/>
                    </a:solidFill>
                    <a:effectLst/>
                    <a:uLnTx/>
                    <a:uFillTx/>
                    <a:latin typeface="Calibri"/>
                    <a:ea typeface="+mn-ea"/>
                    <a:cs typeface="Arial"/>
                    <a:sym typeface="Helvetica Light"/>
                  </a:rPr>
                  <a:t>ΕΛΛΗΝΙΚΗ ΚΥΒΕΡΝΗΣΗ</a:t>
                </a:r>
              </a:p>
            </p:txBody>
          </p:sp>
          <p:sp>
            <p:nvSpPr>
              <p:cNvPr id="33" name="TextBox 32">
                <a:extLst>
                  <a:ext uri="{FF2B5EF4-FFF2-40B4-BE49-F238E27FC236}">
                    <a16:creationId xmlns:a16="http://schemas.microsoft.com/office/drawing/2014/main" id="{FF92240B-5A2C-5C80-480E-A5C2F3E54210}"/>
                  </a:ext>
                </a:extLst>
              </p:cNvPr>
              <p:cNvSpPr txBox="1"/>
              <p:nvPr/>
            </p:nvSpPr>
            <p:spPr>
              <a:xfrm>
                <a:off x="6756068" y="9466192"/>
                <a:ext cx="3928652" cy="1661994"/>
              </a:xfrm>
              <a:prstGeom prst="rect">
                <a:avLst/>
              </a:prstGeom>
              <a:solidFill>
                <a:schemeClr val="accent1">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11 ΕΡΕΥΝΗΤΙΚΑ ΚΕΝΤΡΑ</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(Βασικής &amp; Εφαρμοσμένης Έρευνας)</a:t>
                </a:r>
              </a:p>
            </p:txBody>
          </p:sp>
          <p:cxnSp>
            <p:nvCxnSpPr>
              <p:cNvPr id="34" name="Γραμμή σύνδεσης: Γωνιώδης 33">
                <a:extLst>
                  <a:ext uri="{FF2B5EF4-FFF2-40B4-BE49-F238E27FC236}">
                    <a16:creationId xmlns:a16="http://schemas.microsoft.com/office/drawing/2014/main" id="{8F47CEC9-EC8C-4B09-1472-786A4DF7C9E1}"/>
                  </a:ext>
                </a:extLst>
              </p:cNvPr>
              <p:cNvCxnSpPr>
                <a:cxnSpLocks/>
                <a:stCxn id="32" idx="2"/>
                <a:endCxn id="31" idx="0"/>
              </p:cNvCxnSpPr>
              <p:nvPr/>
            </p:nvCxnSpPr>
            <p:spPr>
              <a:xfrm rot="5400000">
                <a:off x="6801824" y="4999714"/>
                <a:ext cx="3805874" cy="31270"/>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35" name="Ευθεία γραμμή σύνδεσης 34">
                <a:extLst>
                  <a:ext uri="{FF2B5EF4-FFF2-40B4-BE49-F238E27FC236}">
                    <a16:creationId xmlns:a16="http://schemas.microsoft.com/office/drawing/2014/main" id="{9AD93CFE-E911-D6E0-8042-4187A22415CD}"/>
                  </a:ext>
                </a:extLst>
              </p:cNvPr>
              <p:cNvCxnSpPr>
                <a:cxnSpLocks/>
                <a:stCxn id="31" idx="2"/>
                <a:endCxn id="33" idx="0"/>
              </p:cNvCxnSpPr>
              <p:nvPr/>
            </p:nvCxnSpPr>
            <p:spPr>
              <a:xfrm>
                <a:off x="8689124" y="8826500"/>
                <a:ext cx="31270" cy="6396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EE4CD5-C4AE-B836-46ED-95535BC1BB18}"/>
                  </a:ext>
                </a:extLst>
              </p:cNvPr>
              <p:cNvSpPr txBox="1"/>
              <p:nvPr/>
            </p:nvSpPr>
            <p:spPr>
              <a:xfrm>
                <a:off x="6917540" y="3958882"/>
                <a:ext cx="3480622" cy="1477328"/>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ΑΝΑΠΤΥΞΗΣ</a:t>
                </a:r>
                <a:endParaRPr kumimoji="0" lang="de-DE"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sp>
          <p:nvSpPr>
            <p:cNvPr id="15" name="TextBox 14">
              <a:extLst>
                <a:ext uri="{FF2B5EF4-FFF2-40B4-BE49-F238E27FC236}">
                  <a16:creationId xmlns:a16="http://schemas.microsoft.com/office/drawing/2014/main" id="{B649E42D-3232-1D65-145E-E990C0642438}"/>
                </a:ext>
              </a:extLst>
            </p:cNvPr>
            <p:cNvSpPr txBox="1"/>
            <p:nvPr/>
          </p:nvSpPr>
          <p:spPr>
            <a:xfrm>
              <a:off x="439992" y="1943821"/>
              <a:ext cx="1870037"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ΠΑΙΔΕΙΑΣ ΘΡΗΣΚΕΥΜΑΤΩΝ ΚΑΙ ΑΘΛΗΤΙΣΜΟΥ</a:t>
              </a:r>
            </a:p>
          </p:txBody>
        </p:sp>
        <p:sp>
          <p:nvSpPr>
            <p:cNvPr id="16" name="TextBox 15">
              <a:extLst>
                <a:ext uri="{FF2B5EF4-FFF2-40B4-BE49-F238E27FC236}">
                  <a16:creationId xmlns:a16="http://schemas.microsoft.com/office/drawing/2014/main" id="{37263956-BEB0-710B-6CAF-FA6E4FDA6995}"/>
                </a:ext>
              </a:extLst>
            </p:cNvPr>
            <p:cNvSpPr txBox="1"/>
            <p:nvPr/>
          </p:nvSpPr>
          <p:spPr>
            <a:xfrm>
              <a:off x="7264975" y="4691126"/>
              <a:ext cx="1964326" cy="830997"/>
            </a:xfrm>
            <a:prstGeom prst="rect">
              <a:avLst/>
            </a:prstGeom>
            <a:solidFill>
              <a:srgbClr val="F2E7B8"/>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3 ΤΕΧΝΟΛΟΓΙΚΟΙ </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ΦΟΡΕΙΣ</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7" name="TextBox 16">
              <a:extLst>
                <a:ext uri="{FF2B5EF4-FFF2-40B4-BE49-F238E27FC236}">
                  <a16:creationId xmlns:a16="http://schemas.microsoft.com/office/drawing/2014/main" id="{59AA34FB-4618-3B40-FE5C-5D8CB9D90C68}"/>
                </a:ext>
              </a:extLst>
            </p:cNvPr>
            <p:cNvSpPr txBox="1"/>
            <p:nvPr/>
          </p:nvSpPr>
          <p:spPr>
            <a:xfrm>
              <a:off x="2817833" y="4718341"/>
              <a:ext cx="1964326" cy="830997"/>
            </a:xfrm>
            <a:prstGeom prst="rect">
              <a:avLst/>
            </a:prstGeom>
            <a:solidFill>
              <a:schemeClr val="accent6">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ΕΛΛΗΝΙΚΟ ΙΔΡΥΜΑ ΕΡΕΥΝΑΣ ΚΑΙ ΚΑΙΝΟΤΟΜΙΑΣ</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(ΕΛ.ΙΔ.Ε.Κ.)</a:t>
              </a: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8" name="TextBox 17">
              <a:extLst>
                <a:ext uri="{FF2B5EF4-FFF2-40B4-BE49-F238E27FC236}">
                  <a16:creationId xmlns:a16="http://schemas.microsoft.com/office/drawing/2014/main" id="{283FF652-8414-08AE-5798-4A39A6751093}"/>
                </a:ext>
              </a:extLst>
            </p:cNvPr>
            <p:cNvSpPr txBox="1"/>
            <p:nvPr/>
          </p:nvSpPr>
          <p:spPr>
            <a:xfrm>
              <a:off x="407496" y="4660348"/>
              <a:ext cx="1964326" cy="830997"/>
            </a:xfrm>
            <a:prstGeom prst="rect">
              <a:avLst/>
            </a:prstGeom>
            <a:solidFill>
              <a:srgbClr val="66C63C"/>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25 ΑΝΩΤΑΤΑ ΕΚΠΑΙΔΕΥΤΙΚΑ ΙΔΡΥΜΑΤΑ (Α.Ε.Ι.)</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cxnSp>
          <p:nvCxnSpPr>
            <p:cNvPr id="20" name="Ευθεία γραμμή σύνδεσης 19">
              <a:extLst>
                <a:ext uri="{FF2B5EF4-FFF2-40B4-BE49-F238E27FC236}">
                  <a16:creationId xmlns:a16="http://schemas.microsoft.com/office/drawing/2014/main" id="{2B09E872-11AB-BF1A-FCF7-11810E8455E4}"/>
                </a:ext>
              </a:extLst>
            </p:cNvPr>
            <p:cNvCxnSpPr>
              <a:cxnSpLocks/>
              <a:stCxn id="13" idx="0"/>
            </p:cNvCxnSpPr>
            <p:nvPr/>
          </p:nvCxnSpPr>
          <p:spPr>
            <a:xfrm flipH="1" flipV="1">
              <a:off x="9040189" y="1692356"/>
              <a:ext cx="1" cy="25146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a:extLst>
                <a:ext uri="{FF2B5EF4-FFF2-40B4-BE49-F238E27FC236}">
                  <a16:creationId xmlns:a16="http://schemas.microsoft.com/office/drawing/2014/main" id="{21403F22-E602-A2A8-9EDD-8963D6B74083}"/>
                </a:ext>
              </a:extLst>
            </p:cNvPr>
            <p:cNvCxnSpPr>
              <a:cxnSpLocks/>
              <a:stCxn id="15" idx="0"/>
            </p:cNvCxnSpPr>
            <p:nvPr/>
          </p:nvCxnSpPr>
          <p:spPr>
            <a:xfrm flipV="1">
              <a:off x="1375011" y="1692356"/>
              <a:ext cx="0" cy="2514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Ευθεία γραμμή σύνδεσης 21">
              <a:extLst>
                <a:ext uri="{FF2B5EF4-FFF2-40B4-BE49-F238E27FC236}">
                  <a16:creationId xmlns:a16="http://schemas.microsoft.com/office/drawing/2014/main" id="{00146EC5-AF54-E8C6-859A-A812E3C6F137}"/>
                </a:ext>
              </a:extLst>
            </p:cNvPr>
            <p:cNvCxnSpPr>
              <a:cxnSpLocks/>
            </p:cNvCxnSpPr>
            <p:nvPr/>
          </p:nvCxnSpPr>
          <p:spPr>
            <a:xfrm>
              <a:off x="1375011" y="1692356"/>
              <a:ext cx="766517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Ευθεία γραμμή σύνδεσης 22">
              <a:extLst>
                <a:ext uri="{FF2B5EF4-FFF2-40B4-BE49-F238E27FC236}">
                  <a16:creationId xmlns:a16="http://schemas.microsoft.com/office/drawing/2014/main" id="{3359585D-7D98-C561-F33C-3FBF1CC5F67B}"/>
                </a:ext>
              </a:extLst>
            </p:cNvPr>
            <p:cNvCxnSpPr>
              <a:cxnSpLocks/>
              <a:stCxn id="15" idx="2"/>
              <a:endCxn id="18" idx="0"/>
            </p:cNvCxnSpPr>
            <p:nvPr/>
          </p:nvCxnSpPr>
          <p:spPr>
            <a:xfrm>
              <a:off x="1375011" y="2682485"/>
              <a:ext cx="14648" cy="197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Ευθεία γραμμή σύνδεσης 23">
              <a:extLst>
                <a:ext uri="{FF2B5EF4-FFF2-40B4-BE49-F238E27FC236}">
                  <a16:creationId xmlns:a16="http://schemas.microsoft.com/office/drawing/2014/main" id="{6CC09219-E0A5-CD00-BE1F-F37BB77424D9}"/>
                </a:ext>
              </a:extLst>
            </p:cNvPr>
            <p:cNvCxnSpPr>
              <a:cxnSpLocks/>
              <a:stCxn id="17" idx="0"/>
            </p:cNvCxnSpPr>
            <p:nvPr/>
          </p:nvCxnSpPr>
          <p:spPr>
            <a:xfrm flipV="1">
              <a:off x="3799996" y="4535335"/>
              <a:ext cx="0" cy="1830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Ευθεία γραμμή σύνδεσης 24">
              <a:extLst>
                <a:ext uri="{FF2B5EF4-FFF2-40B4-BE49-F238E27FC236}">
                  <a16:creationId xmlns:a16="http://schemas.microsoft.com/office/drawing/2014/main" id="{A4C60F38-C71E-D2F2-FDE9-732748C181DA}"/>
                </a:ext>
              </a:extLst>
            </p:cNvPr>
            <p:cNvCxnSpPr>
              <a:cxnSpLocks/>
            </p:cNvCxnSpPr>
            <p:nvPr/>
          </p:nvCxnSpPr>
          <p:spPr>
            <a:xfrm flipV="1">
              <a:off x="8247138" y="4530176"/>
              <a:ext cx="0" cy="180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Ευθεία γραμμή σύνδεσης 25">
              <a:extLst>
                <a:ext uri="{FF2B5EF4-FFF2-40B4-BE49-F238E27FC236}">
                  <a16:creationId xmlns:a16="http://schemas.microsoft.com/office/drawing/2014/main" id="{440B7741-4B2F-4990-4CA8-A260BA74F88A}"/>
                </a:ext>
              </a:extLst>
            </p:cNvPr>
            <p:cNvCxnSpPr>
              <a:cxnSpLocks/>
            </p:cNvCxnSpPr>
            <p:nvPr/>
          </p:nvCxnSpPr>
          <p:spPr>
            <a:xfrm>
              <a:off x="3799996" y="4535335"/>
              <a:ext cx="444714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Βέλος: Δεξιό 26">
              <a:extLst>
                <a:ext uri="{FF2B5EF4-FFF2-40B4-BE49-F238E27FC236}">
                  <a16:creationId xmlns:a16="http://schemas.microsoft.com/office/drawing/2014/main" id="{4F6955B7-8F1F-C4C4-B0D1-21949D81F2C1}"/>
                </a:ext>
              </a:extLst>
            </p:cNvPr>
            <p:cNvSpPr/>
            <p:nvPr/>
          </p:nvSpPr>
          <p:spPr>
            <a:xfrm>
              <a:off x="4161443" y="4075635"/>
              <a:ext cx="888875" cy="15363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sp>
          <p:nvSpPr>
            <p:cNvPr id="28" name="Βέλος: Αριστερό 27">
              <a:extLst>
                <a:ext uri="{FF2B5EF4-FFF2-40B4-BE49-F238E27FC236}">
                  <a16:creationId xmlns:a16="http://schemas.microsoft.com/office/drawing/2014/main" id="{05F7AAB4-8D4A-EC49-8436-44390AA77A4F}"/>
                </a:ext>
              </a:extLst>
            </p:cNvPr>
            <p:cNvSpPr/>
            <p:nvPr/>
          </p:nvSpPr>
          <p:spPr>
            <a:xfrm>
              <a:off x="6953682" y="4075635"/>
              <a:ext cx="813595" cy="153634"/>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cxnSp>
          <p:nvCxnSpPr>
            <p:cNvPr id="29" name="Ευθύγραμμο βέλος σύνδεσης 28">
              <a:extLst>
                <a:ext uri="{FF2B5EF4-FFF2-40B4-BE49-F238E27FC236}">
                  <a16:creationId xmlns:a16="http://schemas.microsoft.com/office/drawing/2014/main" id="{4293A4A5-1C6A-E180-B8C8-DA59765C14A0}"/>
                </a:ext>
              </a:extLst>
            </p:cNvPr>
            <p:cNvCxnSpPr/>
            <p:nvPr/>
          </p:nvCxnSpPr>
          <p:spPr>
            <a:xfrm>
              <a:off x="2557463" y="2343150"/>
              <a:ext cx="1928813"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a:extLst>
                <a:ext uri="{FF2B5EF4-FFF2-40B4-BE49-F238E27FC236}">
                  <a16:creationId xmlns:a16="http://schemas.microsoft.com/office/drawing/2014/main" id="{90324F38-1361-D864-196C-C4505CA21BAF}"/>
                </a:ext>
              </a:extLst>
            </p:cNvPr>
            <p:cNvCxnSpPr>
              <a:cxnSpLocks/>
            </p:cNvCxnSpPr>
            <p:nvPr/>
          </p:nvCxnSpPr>
          <p:spPr>
            <a:xfrm>
              <a:off x="7029032" y="2343150"/>
              <a:ext cx="900531"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grpSp>
      <p:pic>
        <p:nvPicPr>
          <p:cNvPr id="61" name="Picture 12">
            <a:extLst>
              <a:ext uri="{FF2B5EF4-FFF2-40B4-BE49-F238E27FC236}">
                <a16:creationId xmlns:a16="http://schemas.microsoft.com/office/drawing/2014/main" id="{375F34CE-6097-A45A-27FD-CE59A51A5E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0983" y="3942545"/>
            <a:ext cx="1529110" cy="658718"/>
          </a:xfrm>
          <a:prstGeom prst="rect">
            <a:avLst/>
          </a:prstGeom>
        </p:spPr>
      </p:pic>
      <p:sp>
        <p:nvSpPr>
          <p:cNvPr id="7" name="Slide Number Placeholder 2">
            <a:extLst>
              <a:ext uri="{FF2B5EF4-FFF2-40B4-BE49-F238E27FC236}">
                <a16:creationId xmlns:a16="http://schemas.microsoft.com/office/drawing/2014/main" id="{40D786B2-01F4-BC82-E548-314345BA3540}"/>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3</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Tree>
    <p:extLst>
      <p:ext uri="{BB962C8B-B14F-4D97-AF65-F5344CB8AC3E}">
        <p14:creationId xmlns:p14="http://schemas.microsoft.com/office/powerpoint/2010/main" val="81501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idx="4294967295"/>
          </p:nvPr>
        </p:nvSpPr>
        <p:spPr>
          <a:xfrm>
            <a:off x="424200" y="446996"/>
            <a:ext cx="11343600" cy="461665"/>
          </a:xfrm>
          <a:noFill/>
        </p:spPr>
        <p:txBody>
          <a:bodyPr vert="horz" wrap="square" lIns="91440" tIns="45720" rIns="91440" bIns="45720" rtlCol="0" anchor="ctr">
            <a:spAutoFit/>
          </a:bodyPr>
          <a:lstStyle/>
          <a:p>
            <a:r>
              <a:rPr lang="el-GR" sz="2400" b="1" kern="1200" spc="-5" dirty="0">
                <a:solidFill>
                  <a:srgbClr val="002060"/>
                </a:solidFill>
                <a:latin typeface="Century Gothic" panose="020B0502020202020204" pitchFamily="34" charset="0"/>
                <a:ea typeface="+mj-ea"/>
                <a:cs typeface="+mj-cs"/>
              </a:rPr>
              <a:t>Η Αποστολή της Γενικής Γραμματείας Έρευνας και Καινοτομίας</a:t>
            </a:r>
            <a:endParaRPr lang="en-GB" sz="2400" b="1" kern="1200" spc="-5" dirty="0">
              <a:solidFill>
                <a:srgbClr val="002060"/>
              </a:solidFill>
              <a:latin typeface="Century Gothic" panose="020B0502020202020204" pitchFamily="34" charset="0"/>
              <a:ea typeface="+mj-ea"/>
              <a:cs typeface="+mj-cs"/>
            </a:endParaRPr>
          </a:p>
        </p:txBody>
      </p:sp>
      <p:pic>
        <p:nvPicPr>
          <p:cNvPr id="11" name="Εικόνα 10">
            <a:extLst>
              <a:ext uri="{FF2B5EF4-FFF2-40B4-BE49-F238E27FC236}">
                <a16:creationId xmlns:a16="http://schemas.microsoft.com/office/drawing/2014/main" id="{43FA9CFD-85F4-49E3-CF88-928ED23DDF01}"/>
              </a:ext>
            </a:extLst>
          </p:cNvPr>
          <p:cNvPicPr>
            <a:picLocks noChangeAspect="1"/>
          </p:cNvPicPr>
          <p:nvPr/>
        </p:nvPicPr>
        <p:blipFill>
          <a:blip r:embed="rId6"/>
          <a:stretch>
            <a:fillRect/>
          </a:stretch>
        </p:blipFill>
        <p:spPr>
          <a:xfrm>
            <a:off x="520331" y="1508979"/>
            <a:ext cx="8401884" cy="4088679"/>
          </a:xfrm>
          <a:prstGeom prst="rect">
            <a:avLst/>
          </a:prstGeom>
          <a:solidFill>
            <a:srgbClr val="000099"/>
          </a:solidFill>
          <a:ln>
            <a:noFill/>
          </a:ln>
          <a:effectLst>
            <a:outerShdw blurRad="127000" dist="152400" dir="8100000" algn="tr" rotWithShape="0">
              <a:prstClr val="black">
                <a:alpha val="35000"/>
              </a:prstClr>
            </a:outerShdw>
          </a:effectLst>
        </p:spPr>
      </p:pic>
      <p:sp>
        <p:nvSpPr>
          <p:cNvPr id="12" name="Content Placeholder 7">
            <a:extLst>
              <a:ext uri="{FF2B5EF4-FFF2-40B4-BE49-F238E27FC236}">
                <a16:creationId xmlns:a16="http://schemas.microsoft.com/office/drawing/2014/main" id="{DBE6C6FC-0A7D-06B6-ED86-8A88D04AA92D}"/>
              </a:ext>
            </a:extLst>
          </p:cNvPr>
          <p:cNvSpPr txBox="1">
            <a:spLocks/>
          </p:cNvSpPr>
          <p:nvPr/>
        </p:nvSpPr>
        <p:spPr>
          <a:xfrm>
            <a:off x="554900" y="1788617"/>
            <a:ext cx="6756552" cy="3766539"/>
          </a:xfrm>
          <a:prstGeom prst="rect">
            <a:avLst/>
          </a:prstGeom>
          <a:solidFill>
            <a:srgbClr val="44546A">
              <a:lumMod val="20000"/>
              <a:lumOff val="80000"/>
              <a:alpha val="18000"/>
            </a:srgbClr>
          </a:solidFill>
          <a:effectLst>
            <a:outerShdw blurRad="127000" dist="152400" dir="8100000" algn="tr" rotWithShape="0">
              <a:prstClr val="black">
                <a:alpha val="35000"/>
              </a:prstClr>
            </a:outerShdw>
          </a:effectLst>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Σχεδιασμός, εφαρμογή, παρακολούθηση και αξιολόγηση της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Εθνικής Στρατηγικής Έρευνας και Καινοτομίας</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Έναρξη και χρηματοδότηση ανταγωνιστικών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προγραμμάτων έρευνας και καινοτομίας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δίνοντας έμφαση τόσο στην οικονομική ανάπτυξη όσο και στην κοινωνική δικαιοσύνη</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Εποπτεία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 χρηματοδότηση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11 Ερευνητικών Κέντρων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 3 Τεχνολογικών Φορέων</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Εκπροσώπηση στην Ευρωπαϊκή Ένωση,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τον ΟΟΣΑ και τους Διεθνείς Ερευνητικούς Οργανισμούς (CERN, EMBL κ.λπ.</a:t>
            </a:r>
            <a:r>
              <a:rPr kumimoji="0" lang="en-US" sz="2000" b="0" i="0" u="none" strike="noStrike" kern="1200" cap="none" spc="0" normalizeH="0" baseline="0" noProof="0" dirty="0">
                <a:ln>
                  <a:noFill/>
                </a:ln>
                <a:solidFill>
                  <a:srgbClr val="002060"/>
                </a:solidFill>
                <a:effectLst/>
                <a:uLnTx/>
                <a:uFillTx/>
                <a:latin typeface="Calibri"/>
                <a:ea typeface="+mn-ea"/>
                <a:cs typeface="+mn-cs"/>
                <a:sym typeface="Arial"/>
              </a:rPr>
              <a: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Προώθηση της ευαισθητοποίησης του κοινού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σε θέματα Επιστήμης, Έρευνας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Τεχνολογίας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και Κα</a:t>
            </a:r>
            <a:r>
              <a:rPr kumimoji="0" lang="de-DE" sz="2000" b="0" i="0" u="none" strike="noStrike" kern="1200" cap="none" spc="0" normalizeH="0" baseline="0" noProof="0" dirty="0" err="1">
                <a:ln>
                  <a:noFill/>
                </a:ln>
                <a:solidFill>
                  <a:srgbClr val="002060"/>
                </a:solidFill>
                <a:effectLst/>
                <a:uLnTx/>
                <a:uFillTx/>
                <a:latin typeface="Calibri"/>
                <a:ea typeface="+mn-ea"/>
                <a:cs typeface="+mn-cs"/>
                <a:sym typeface="Arial"/>
              </a:rPr>
              <a:t>ινοτομί</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ας</a:t>
            </a:r>
            <a:endParaRPr kumimoji="0" lang="el-GR" sz="2000" b="0" i="0" u="none" strike="noStrike" kern="1200" cap="none" spc="0" normalizeH="0" baseline="0" noProof="0" dirty="0">
              <a:ln>
                <a:noFill/>
              </a:ln>
              <a:solidFill>
                <a:srgbClr val="002060"/>
              </a:solidFill>
              <a:effectLst/>
              <a:uLnTx/>
              <a:uFillTx/>
              <a:latin typeface="Calibri"/>
              <a:ea typeface="+mn-ea"/>
              <a:cs typeface="+mn-cs"/>
              <a:sym typeface="Arial"/>
            </a:endParaRPr>
          </a:p>
        </p:txBody>
      </p:sp>
      <p:pic>
        <p:nvPicPr>
          <p:cNvPr id="7" name="Picture 2" descr="Mission-based science and innovation programmes to start in autumn with  almost €78 million | Ministry of the Economy and Innovation of the Republic  of Lithuania">
            <a:extLst>
              <a:ext uri="{FF2B5EF4-FFF2-40B4-BE49-F238E27FC236}">
                <a16:creationId xmlns:a16="http://schemas.microsoft.com/office/drawing/2014/main" id="{84D083FB-5DAF-4882-1426-B44CFABD993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367" b="16368"/>
          <a:stretch/>
        </p:blipFill>
        <p:spPr bwMode="auto">
          <a:xfrm>
            <a:off x="7339780" y="4324199"/>
            <a:ext cx="4852220" cy="2052882"/>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4" descr="How to Write a Mission Statement">
            <a:extLst>
              <a:ext uri="{FF2B5EF4-FFF2-40B4-BE49-F238E27FC236}">
                <a16:creationId xmlns:a16="http://schemas.microsoft.com/office/drawing/2014/main" id="{4376BD7A-9181-5647-F508-E915B6A7A2E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806" r="10095" b="-1"/>
          <a:stretch/>
        </p:blipFill>
        <p:spPr bwMode="auto">
          <a:xfrm>
            <a:off x="8666325" y="1157943"/>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
        <p:nvSpPr>
          <p:cNvPr id="2" name="Οβάλ 1">
            <a:extLst>
              <a:ext uri="{FF2B5EF4-FFF2-40B4-BE49-F238E27FC236}">
                <a16:creationId xmlns:a16="http://schemas.microsoft.com/office/drawing/2014/main" id="{4B940C39-CDAD-B68A-D4A2-A319A69F694C}"/>
              </a:ext>
            </a:extLst>
          </p:cNvPr>
          <p:cNvSpPr/>
          <p:nvPr/>
        </p:nvSpPr>
        <p:spPr>
          <a:xfrm>
            <a:off x="109914" y="1601492"/>
            <a:ext cx="7409343" cy="10604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9" name="Slide Number Placeholder 2">
            <a:extLst>
              <a:ext uri="{FF2B5EF4-FFF2-40B4-BE49-F238E27FC236}">
                <a16:creationId xmlns:a16="http://schemas.microsoft.com/office/drawing/2014/main" id="{1EBB2C99-3FB3-4E48-F499-9067DFFCBFC2}"/>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4</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286400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FEF16B40-9507-4377-C5A0-3C47225F01D5}"/>
              </a:ext>
            </a:extLst>
          </p:cNvPr>
          <p:cNvGrpSpPr/>
          <p:nvPr/>
        </p:nvGrpSpPr>
        <p:grpSpPr>
          <a:xfrm>
            <a:off x="2992489" y="1028699"/>
            <a:ext cx="6208661" cy="5603835"/>
            <a:chOff x="3003377" y="1055914"/>
            <a:chExt cx="7501337" cy="5594565"/>
          </a:xfrm>
          <a:solidFill>
            <a:schemeClr val="accent3">
              <a:lumMod val="20000"/>
              <a:lumOff val="80000"/>
            </a:schemeClr>
          </a:solidFill>
        </p:grpSpPr>
        <p:sp>
          <p:nvSpPr>
            <p:cNvPr id="14" name="AGION OROS (Mount Athos) autonomous area">
              <a:extLst>
                <a:ext uri="{FF2B5EF4-FFF2-40B4-BE49-F238E27FC236}">
                  <a16:creationId xmlns:a16="http://schemas.microsoft.com/office/drawing/2014/main" id="{86D74CEE-79E5-3BCA-495B-5BD7FF2CC88F}"/>
                </a:ext>
              </a:extLst>
            </p:cNvPr>
            <p:cNvSpPr>
              <a:spLocks/>
            </p:cNvSpPr>
            <p:nvPr/>
          </p:nvSpPr>
          <p:spPr bwMode="gray">
            <a:xfrm>
              <a:off x="6814033" y="2190087"/>
              <a:ext cx="265660" cy="191779"/>
            </a:xfrm>
            <a:custGeom>
              <a:avLst/>
              <a:gdLst/>
              <a:ahLst/>
              <a:cxnLst>
                <a:cxn ang="0">
                  <a:pos x="28" y="0"/>
                </a:cxn>
                <a:cxn ang="0">
                  <a:pos x="34" y="8"/>
                </a:cxn>
                <a:cxn ang="0">
                  <a:pos x="42" y="8"/>
                </a:cxn>
                <a:cxn ang="0">
                  <a:pos x="42" y="18"/>
                </a:cxn>
                <a:cxn ang="0">
                  <a:pos x="54" y="20"/>
                </a:cxn>
                <a:cxn ang="0">
                  <a:pos x="66" y="34"/>
                </a:cxn>
                <a:cxn ang="0">
                  <a:pos x="80" y="52"/>
                </a:cxn>
                <a:cxn ang="0">
                  <a:pos x="90" y="66"/>
                </a:cxn>
                <a:cxn ang="0">
                  <a:pos x="104" y="76"/>
                </a:cxn>
                <a:cxn ang="0">
                  <a:pos x="108" y="84"/>
                </a:cxn>
                <a:cxn ang="0">
                  <a:pos x="102" y="94"/>
                </a:cxn>
                <a:cxn ang="0">
                  <a:pos x="96" y="104"/>
                </a:cxn>
                <a:cxn ang="0">
                  <a:pos x="88" y="104"/>
                </a:cxn>
                <a:cxn ang="0">
                  <a:pos x="84" y="108"/>
                </a:cxn>
                <a:cxn ang="0">
                  <a:pos x="76" y="106"/>
                </a:cxn>
                <a:cxn ang="0">
                  <a:pos x="74" y="96"/>
                </a:cxn>
                <a:cxn ang="0">
                  <a:pos x="64" y="86"/>
                </a:cxn>
                <a:cxn ang="0">
                  <a:pos x="56" y="78"/>
                </a:cxn>
                <a:cxn ang="0">
                  <a:pos x="48" y="68"/>
                </a:cxn>
                <a:cxn ang="0">
                  <a:pos x="48" y="62"/>
                </a:cxn>
                <a:cxn ang="0">
                  <a:pos x="38" y="52"/>
                </a:cxn>
                <a:cxn ang="0">
                  <a:pos x="34" y="38"/>
                </a:cxn>
                <a:cxn ang="0">
                  <a:pos x="24" y="32"/>
                </a:cxn>
                <a:cxn ang="0">
                  <a:pos x="14" y="30"/>
                </a:cxn>
                <a:cxn ang="0">
                  <a:pos x="0" y="32"/>
                </a:cxn>
                <a:cxn ang="0">
                  <a:pos x="16" y="14"/>
                </a:cxn>
                <a:cxn ang="0">
                  <a:pos x="28" y="0"/>
                </a:cxn>
              </a:cxnLst>
              <a:rect l="0" t="0" r="r" b="b"/>
              <a:pathLst>
                <a:path w="108" h="108">
                  <a:moveTo>
                    <a:pt x="28" y="0"/>
                  </a:moveTo>
                  <a:lnTo>
                    <a:pt x="34" y="8"/>
                  </a:lnTo>
                  <a:lnTo>
                    <a:pt x="42" y="8"/>
                  </a:lnTo>
                  <a:lnTo>
                    <a:pt x="42" y="18"/>
                  </a:lnTo>
                  <a:lnTo>
                    <a:pt x="54" y="20"/>
                  </a:lnTo>
                  <a:lnTo>
                    <a:pt x="66" y="34"/>
                  </a:lnTo>
                  <a:lnTo>
                    <a:pt x="80" y="52"/>
                  </a:lnTo>
                  <a:lnTo>
                    <a:pt x="90" y="66"/>
                  </a:lnTo>
                  <a:lnTo>
                    <a:pt x="104" y="76"/>
                  </a:lnTo>
                  <a:lnTo>
                    <a:pt x="108" y="84"/>
                  </a:lnTo>
                  <a:lnTo>
                    <a:pt x="102" y="94"/>
                  </a:lnTo>
                  <a:lnTo>
                    <a:pt x="96" y="104"/>
                  </a:lnTo>
                  <a:lnTo>
                    <a:pt x="88" y="104"/>
                  </a:lnTo>
                  <a:lnTo>
                    <a:pt x="84" y="108"/>
                  </a:lnTo>
                  <a:lnTo>
                    <a:pt x="76" y="106"/>
                  </a:lnTo>
                  <a:lnTo>
                    <a:pt x="74" y="96"/>
                  </a:lnTo>
                  <a:lnTo>
                    <a:pt x="64" y="86"/>
                  </a:lnTo>
                  <a:lnTo>
                    <a:pt x="56" y="78"/>
                  </a:lnTo>
                  <a:lnTo>
                    <a:pt x="48" y="68"/>
                  </a:lnTo>
                  <a:lnTo>
                    <a:pt x="48" y="62"/>
                  </a:lnTo>
                  <a:lnTo>
                    <a:pt x="38" y="52"/>
                  </a:lnTo>
                  <a:lnTo>
                    <a:pt x="34" y="38"/>
                  </a:lnTo>
                  <a:lnTo>
                    <a:pt x="24" y="32"/>
                  </a:lnTo>
                  <a:lnTo>
                    <a:pt x="14" y="30"/>
                  </a:lnTo>
                  <a:lnTo>
                    <a:pt x="0" y="32"/>
                  </a:lnTo>
                  <a:lnTo>
                    <a:pt x="16" y="14"/>
                  </a:lnTo>
                  <a:lnTo>
                    <a:pt x="2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15" name="PIRAEUS">
              <a:extLst>
                <a:ext uri="{FF2B5EF4-FFF2-40B4-BE49-F238E27FC236}">
                  <a16:creationId xmlns:a16="http://schemas.microsoft.com/office/drawing/2014/main" id="{789E382F-6309-802B-BCCE-B80EF2794576}"/>
                </a:ext>
              </a:extLst>
            </p:cNvPr>
            <p:cNvGrpSpPr/>
            <p:nvPr/>
          </p:nvGrpSpPr>
          <p:grpSpPr bwMode="gray">
            <a:xfrm>
              <a:off x="5762818" y="4091372"/>
              <a:ext cx="3527856" cy="1486797"/>
              <a:chOff x="4194175" y="4797426"/>
              <a:chExt cx="1960562" cy="1144587"/>
            </a:xfrm>
            <a:grpFill/>
          </p:grpSpPr>
          <p:sp>
            <p:nvSpPr>
              <p:cNvPr id="159" name="PIRAEUS Aegina">
                <a:extLst>
                  <a:ext uri="{FF2B5EF4-FFF2-40B4-BE49-F238E27FC236}">
                    <a16:creationId xmlns:a16="http://schemas.microsoft.com/office/drawing/2014/main" id="{23CAB8DE-98B1-4E9B-B3D8-420DDF81EE00}"/>
                  </a:ext>
                </a:extLst>
              </p:cNvPr>
              <p:cNvSpPr>
                <a:spLocks/>
              </p:cNvSpPr>
              <p:nvPr/>
            </p:nvSpPr>
            <p:spPr bwMode="gray">
              <a:xfrm>
                <a:off x="4462463" y="4938713"/>
                <a:ext cx="63500" cy="58738"/>
              </a:xfrm>
              <a:custGeom>
                <a:avLst/>
                <a:gdLst/>
                <a:ahLst/>
                <a:cxnLst>
                  <a:cxn ang="0">
                    <a:pos x="0" y="6"/>
                  </a:cxn>
                  <a:cxn ang="0">
                    <a:pos x="12" y="4"/>
                  </a:cxn>
                  <a:cxn ang="0">
                    <a:pos x="26" y="0"/>
                  </a:cxn>
                  <a:cxn ang="0">
                    <a:pos x="34" y="0"/>
                  </a:cxn>
                  <a:cxn ang="0">
                    <a:pos x="46" y="2"/>
                  </a:cxn>
                  <a:cxn ang="0">
                    <a:pos x="46" y="12"/>
                  </a:cxn>
                  <a:cxn ang="0">
                    <a:pos x="38" y="16"/>
                  </a:cxn>
                  <a:cxn ang="0">
                    <a:pos x="38" y="24"/>
                  </a:cxn>
                  <a:cxn ang="0">
                    <a:pos x="32" y="34"/>
                  </a:cxn>
                  <a:cxn ang="0">
                    <a:pos x="28" y="34"/>
                  </a:cxn>
                  <a:cxn ang="0">
                    <a:pos x="26" y="42"/>
                  </a:cxn>
                  <a:cxn ang="0">
                    <a:pos x="14" y="40"/>
                  </a:cxn>
                  <a:cxn ang="0">
                    <a:pos x="12" y="28"/>
                  </a:cxn>
                  <a:cxn ang="0">
                    <a:pos x="2" y="24"/>
                  </a:cxn>
                  <a:cxn ang="0">
                    <a:pos x="0" y="18"/>
                  </a:cxn>
                  <a:cxn ang="0">
                    <a:pos x="0" y="6"/>
                  </a:cxn>
                </a:cxnLst>
                <a:rect l="0" t="0" r="r" b="b"/>
                <a:pathLst>
                  <a:path w="46" h="42">
                    <a:moveTo>
                      <a:pt x="0" y="6"/>
                    </a:moveTo>
                    <a:lnTo>
                      <a:pt x="12" y="4"/>
                    </a:lnTo>
                    <a:lnTo>
                      <a:pt x="26" y="0"/>
                    </a:lnTo>
                    <a:lnTo>
                      <a:pt x="34" y="0"/>
                    </a:lnTo>
                    <a:lnTo>
                      <a:pt x="46" y="2"/>
                    </a:lnTo>
                    <a:lnTo>
                      <a:pt x="46" y="12"/>
                    </a:lnTo>
                    <a:lnTo>
                      <a:pt x="38" y="16"/>
                    </a:lnTo>
                    <a:lnTo>
                      <a:pt x="38" y="24"/>
                    </a:lnTo>
                    <a:lnTo>
                      <a:pt x="32" y="34"/>
                    </a:lnTo>
                    <a:lnTo>
                      <a:pt x="28" y="34"/>
                    </a:lnTo>
                    <a:lnTo>
                      <a:pt x="26" y="42"/>
                    </a:lnTo>
                    <a:lnTo>
                      <a:pt x="14" y="40"/>
                    </a:lnTo>
                    <a:lnTo>
                      <a:pt x="12" y="28"/>
                    </a:lnTo>
                    <a:lnTo>
                      <a:pt x="2" y="24"/>
                    </a:lnTo>
                    <a:lnTo>
                      <a:pt x="0" y="18"/>
                    </a:lnTo>
                    <a:lnTo>
                      <a:pt x="0"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0" name="PIRAEUS Kythira">
                <a:extLst>
                  <a:ext uri="{FF2B5EF4-FFF2-40B4-BE49-F238E27FC236}">
                    <a16:creationId xmlns:a16="http://schemas.microsoft.com/office/drawing/2014/main" id="{C550E507-02B0-7C2E-206B-31D46D0F2511}"/>
                  </a:ext>
                </a:extLst>
              </p:cNvPr>
              <p:cNvSpPr>
                <a:spLocks/>
              </p:cNvSpPr>
              <p:nvPr/>
            </p:nvSpPr>
            <p:spPr bwMode="gray">
              <a:xfrm>
                <a:off x="4194175" y="5792788"/>
                <a:ext cx="98425" cy="149225"/>
              </a:xfrm>
              <a:custGeom>
                <a:avLst/>
                <a:gdLst/>
                <a:ahLst/>
                <a:cxnLst>
                  <a:cxn ang="0">
                    <a:pos x="18" y="0"/>
                  </a:cxn>
                  <a:cxn ang="0">
                    <a:pos x="32" y="14"/>
                  </a:cxn>
                  <a:cxn ang="0">
                    <a:pos x="34" y="28"/>
                  </a:cxn>
                  <a:cxn ang="0">
                    <a:pos x="54" y="42"/>
                  </a:cxn>
                  <a:cxn ang="0">
                    <a:pos x="64" y="56"/>
                  </a:cxn>
                  <a:cxn ang="0">
                    <a:pos x="72" y="60"/>
                  </a:cxn>
                  <a:cxn ang="0">
                    <a:pos x="72" y="72"/>
                  </a:cxn>
                  <a:cxn ang="0">
                    <a:pos x="60" y="74"/>
                  </a:cxn>
                  <a:cxn ang="0">
                    <a:pos x="56" y="82"/>
                  </a:cxn>
                  <a:cxn ang="0">
                    <a:pos x="56" y="98"/>
                  </a:cxn>
                  <a:cxn ang="0">
                    <a:pos x="58" y="108"/>
                  </a:cxn>
                  <a:cxn ang="0">
                    <a:pos x="48" y="108"/>
                  </a:cxn>
                  <a:cxn ang="0">
                    <a:pos x="32" y="104"/>
                  </a:cxn>
                  <a:cxn ang="0">
                    <a:pos x="22" y="96"/>
                  </a:cxn>
                  <a:cxn ang="0">
                    <a:pos x="8" y="82"/>
                  </a:cxn>
                  <a:cxn ang="0">
                    <a:pos x="4" y="62"/>
                  </a:cxn>
                  <a:cxn ang="0">
                    <a:pos x="8" y="38"/>
                  </a:cxn>
                  <a:cxn ang="0">
                    <a:pos x="0" y="22"/>
                  </a:cxn>
                  <a:cxn ang="0">
                    <a:pos x="8" y="8"/>
                  </a:cxn>
                  <a:cxn ang="0">
                    <a:pos x="18" y="0"/>
                  </a:cxn>
                </a:cxnLst>
                <a:rect l="0" t="0" r="r" b="b"/>
                <a:pathLst>
                  <a:path w="72" h="108">
                    <a:moveTo>
                      <a:pt x="18" y="0"/>
                    </a:moveTo>
                    <a:lnTo>
                      <a:pt x="32" y="14"/>
                    </a:lnTo>
                    <a:lnTo>
                      <a:pt x="34" y="28"/>
                    </a:lnTo>
                    <a:lnTo>
                      <a:pt x="54" y="42"/>
                    </a:lnTo>
                    <a:lnTo>
                      <a:pt x="64" y="56"/>
                    </a:lnTo>
                    <a:lnTo>
                      <a:pt x="72" y="60"/>
                    </a:lnTo>
                    <a:lnTo>
                      <a:pt x="72" y="72"/>
                    </a:lnTo>
                    <a:lnTo>
                      <a:pt x="60" y="74"/>
                    </a:lnTo>
                    <a:lnTo>
                      <a:pt x="56" y="82"/>
                    </a:lnTo>
                    <a:lnTo>
                      <a:pt x="56" y="98"/>
                    </a:lnTo>
                    <a:lnTo>
                      <a:pt x="58" y="108"/>
                    </a:lnTo>
                    <a:lnTo>
                      <a:pt x="48" y="108"/>
                    </a:lnTo>
                    <a:lnTo>
                      <a:pt x="32" y="104"/>
                    </a:lnTo>
                    <a:lnTo>
                      <a:pt x="22" y="96"/>
                    </a:lnTo>
                    <a:lnTo>
                      <a:pt x="8" y="82"/>
                    </a:lnTo>
                    <a:lnTo>
                      <a:pt x="4" y="62"/>
                    </a:lnTo>
                    <a:lnTo>
                      <a:pt x="8" y="38"/>
                    </a:lnTo>
                    <a:lnTo>
                      <a:pt x="0" y="22"/>
                    </a:lnTo>
                    <a:lnTo>
                      <a:pt x="8" y="8"/>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1" name="PIRAEUS Troezen">
                <a:extLst>
                  <a:ext uri="{FF2B5EF4-FFF2-40B4-BE49-F238E27FC236}">
                    <a16:creationId xmlns:a16="http://schemas.microsoft.com/office/drawing/2014/main" id="{18C68AC0-7331-EF90-D421-CB5690C34138}"/>
                  </a:ext>
                </a:extLst>
              </p:cNvPr>
              <p:cNvSpPr>
                <a:spLocks/>
              </p:cNvSpPr>
              <p:nvPr/>
            </p:nvSpPr>
            <p:spPr bwMode="gray">
              <a:xfrm>
                <a:off x="4340225" y="5022851"/>
                <a:ext cx="166687" cy="141288"/>
              </a:xfrm>
              <a:custGeom>
                <a:avLst/>
                <a:gdLst/>
                <a:ahLst/>
                <a:cxnLst>
                  <a:cxn ang="0">
                    <a:pos x="94" y="102"/>
                  </a:cxn>
                  <a:cxn ang="0">
                    <a:pos x="94" y="84"/>
                  </a:cxn>
                  <a:cxn ang="0">
                    <a:pos x="70" y="88"/>
                  </a:cxn>
                  <a:cxn ang="0">
                    <a:pos x="52" y="74"/>
                  </a:cxn>
                  <a:cxn ang="0">
                    <a:pos x="26" y="64"/>
                  </a:cxn>
                  <a:cxn ang="0">
                    <a:pos x="2" y="52"/>
                  </a:cxn>
                  <a:cxn ang="0">
                    <a:pos x="0" y="30"/>
                  </a:cxn>
                  <a:cxn ang="0">
                    <a:pos x="6" y="18"/>
                  </a:cxn>
                  <a:cxn ang="0">
                    <a:pos x="18" y="26"/>
                  </a:cxn>
                  <a:cxn ang="0">
                    <a:pos x="42" y="42"/>
                  </a:cxn>
                  <a:cxn ang="0">
                    <a:pos x="52" y="46"/>
                  </a:cxn>
                  <a:cxn ang="0">
                    <a:pos x="60" y="42"/>
                  </a:cxn>
                  <a:cxn ang="0">
                    <a:pos x="60" y="32"/>
                  </a:cxn>
                  <a:cxn ang="0">
                    <a:pos x="56" y="24"/>
                  </a:cxn>
                  <a:cxn ang="0">
                    <a:pos x="50" y="14"/>
                  </a:cxn>
                  <a:cxn ang="0">
                    <a:pos x="50" y="2"/>
                  </a:cxn>
                  <a:cxn ang="0">
                    <a:pos x="60" y="0"/>
                  </a:cxn>
                  <a:cxn ang="0">
                    <a:pos x="74" y="2"/>
                  </a:cxn>
                  <a:cxn ang="0">
                    <a:pos x="78" y="10"/>
                  </a:cxn>
                  <a:cxn ang="0">
                    <a:pos x="78" y="18"/>
                  </a:cxn>
                  <a:cxn ang="0">
                    <a:pos x="74" y="28"/>
                  </a:cxn>
                  <a:cxn ang="0">
                    <a:pos x="74" y="38"/>
                  </a:cxn>
                  <a:cxn ang="0">
                    <a:pos x="80" y="44"/>
                  </a:cxn>
                  <a:cxn ang="0">
                    <a:pos x="78" y="54"/>
                  </a:cxn>
                  <a:cxn ang="0">
                    <a:pos x="86" y="60"/>
                  </a:cxn>
                  <a:cxn ang="0">
                    <a:pos x="94" y="64"/>
                  </a:cxn>
                  <a:cxn ang="0">
                    <a:pos x="108" y="70"/>
                  </a:cxn>
                  <a:cxn ang="0">
                    <a:pos x="116" y="80"/>
                  </a:cxn>
                  <a:cxn ang="0">
                    <a:pos x="120" y="90"/>
                  </a:cxn>
                  <a:cxn ang="0">
                    <a:pos x="112" y="96"/>
                  </a:cxn>
                  <a:cxn ang="0">
                    <a:pos x="100" y="98"/>
                  </a:cxn>
                  <a:cxn ang="0">
                    <a:pos x="94" y="102"/>
                  </a:cxn>
                </a:cxnLst>
                <a:rect l="0" t="0" r="r" b="b"/>
                <a:pathLst>
                  <a:path w="120" h="102">
                    <a:moveTo>
                      <a:pt x="94" y="102"/>
                    </a:moveTo>
                    <a:lnTo>
                      <a:pt x="94" y="84"/>
                    </a:lnTo>
                    <a:lnTo>
                      <a:pt x="70" y="88"/>
                    </a:lnTo>
                    <a:lnTo>
                      <a:pt x="52" y="74"/>
                    </a:lnTo>
                    <a:lnTo>
                      <a:pt x="26" y="64"/>
                    </a:lnTo>
                    <a:lnTo>
                      <a:pt x="2" y="52"/>
                    </a:lnTo>
                    <a:lnTo>
                      <a:pt x="0" y="30"/>
                    </a:lnTo>
                    <a:lnTo>
                      <a:pt x="6" y="18"/>
                    </a:lnTo>
                    <a:lnTo>
                      <a:pt x="18" y="26"/>
                    </a:lnTo>
                    <a:lnTo>
                      <a:pt x="42" y="42"/>
                    </a:lnTo>
                    <a:lnTo>
                      <a:pt x="52" y="46"/>
                    </a:lnTo>
                    <a:lnTo>
                      <a:pt x="60" y="42"/>
                    </a:lnTo>
                    <a:lnTo>
                      <a:pt x="60" y="32"/>
                    </a:lnTo>
                    <a:lnTo>
                      <a:pt x="56" y="24"/>
                    </a:lnTo>
                    <a:lnTo>
                      <a:pt x="50" y="14"/>
                    </a:lnTo>
                    <a:lnTo>
                      <a:pt x="50" y="2"/>
                    </a:lnTo>
                    <a:lnTo>
                      <a:pt x="60" y="0"/>
                    </a:lnTo>
                    <a:lnTo>
                      <a:pt x="74" y="2"/>
                    </a:lnTo>
                    <a:lnTo>
                      <a:pt x="78" y="10"/>
                    </a:lnTo>
                    <a:lnTo>
                      <a:pt x="78" y="18"/>
                    </a:lnTo>
                    <a:lnTo>
                      <a:pt x="74" y="28"/>
                    </a:lnTo>
                    <a:lnTo>
                      <a:pt x="74" y="38"/>
                    </a:lnTo>
                    <a:lnTo>
                      <a:pt x="80" y="44"/>
                    </a:lnTo>
                    <a:lnTo>
                      <a:pt x="78" y="54"/>
                    </a:lnTo>
                    <a:lnTo>
                      <a:pt x="86" y="60"/>
                    </a:lnTo>
                    <a:lnTo>
                      <a:pt x="94" y="64"/>
                    </a:lnTo>
                    <a:lnTo>
                      <a:pt x="108" y="70"/>
                    </a:lnTo>
                    <a:lnTo>
                      <a:pt x="116" y="80"/>
                    </a:lnTo>
                    <a:lnTo>
                      <a:pt x="120" y="90"/>
                    </a:lnTo>
                    <a:lnTo>
                      <a:pt x="112" y="96"/>
                    </a:lnTo>
                    <a:lnTo>
                      <a:pt x="100" y="98"/>
                    </a:lnTo>
                    <a:lnTo>
                      <a:pt x="94" y="10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2" name="PIRAEUS Salamis">
                <a:extLst>
                  <a:ext uri="{FF2B5EF4-FFF2-40B4-BE49-F238E27FC236}">
                    <a16:creationId xmlns:a16="http://schemas.microsoft.com/office/drawing/2014/main" id="{F829265A-6666-E827-6EA1-2F05A92E5194}"/>
                  </a:ext>
                </a:extLst>
              </p:cNvPr>
              <p:cNvSpPr>
                <a:spLocks/>
              </p:cNvSpPr>
              <p:nvPr/>
            </p:nvSpPr>
            <p:spPr bwMode="gray">
              <a:xfrm>
                <a:off x="4451350" y="4797426"/>
                <a:ext cx="66675" cy="80963"/>
              </a:xfrm>
              <a:custGeom>
                <a:avLst/>
                <a:gdLst/>
                <a:ahLst/>
                <a:cxnLst>
                  <a:cxn ang="0">
                    <a:pos x="24" y="22"/>
                  </a:cxn>
                  <a:cxn ang="0">
                    <a:pos x="18" y="22"/>
                  </a:cxn>
                  <a:cxn ang="0">
                    <a:pos x="10" y="20"/>
                  </a:cxn>
                  <a:cxn ang="0">
                    <a:pos x="12" y="8"/>
                  </a:cxn>
                  <a:cxn ang="0">
                    <a:pos x="24" y="4"/>
                  </a:cxn>
                  <a:cxn ang="0">
                    <a:pos x="32" y="0"/>
                  </a:cxn>
                  <a:cxn ang="0">
                    <a:pos x="42" y="6"/>
                  </a:cxn>
                  <a:cxn ang="0">
                    <a:pos x="48" y="8"/>
                  </a:cxn>
                  <a:cxn ang="0">
                    <a:pos x="48" y="20"/>
                  </a:cxn>
                  <a:cxn ang="0">
                    <a:pos x="48" y="32"/>
                  </a:cxn>
                  <a:cxn ang="0">
                    <a:pos x="44" y="40"/>
                  </a:cxn>
                  <a:cxn ang="0">
                    <a:pos x="36" y="42"/>
                  </a:cxn>
                  <a:cxn ang="0">
                    <a:pos x="30" y="48"/>
                  </a:cxn>
                  <a:cxn ang="0">
                    <a:pos x="22" y="54"/>
                  </a:cxn>
                  <a:cxn ang="0">
                    <a:pos x="16" y="58"/>
                  </a:cxn>
                  <a:cxn ang="0">
                    <a:pos x="8" y="52"/>
                  </a:cxn>
                  <a:cxn ang="0">
                    <a:pos x="0" y="50"/>
                  </a:cxn>
                  <a:cxn ang="0">
                    <a:pos x="0" y="40"/>
                  </a:cxn>
                  <a:cxn ang="0">
                    <a:pos x="6" y="32"/>
                  </a:cxn>
                  <a:cxn ang="0">
                    <a:pos x="16" y="32"/>
                  </a:cxn>
                  <a:cxn ang="0">
                    <a:pos x="24" y="30"/>
                  </a:cxn>
                  <a:cxn ang="0">
                    <a:pos x="28" y="24"/>
                  </a:cxn>
                  <a:cxn ang="0">
                    <a:pos x="24" y="22"/>
                  </a:cxn>
                </a:cxnLst>
                <a:rect l="0" t="0" r="r" b="b"/>
                <a:pathLst>
                  <a:path w="48" h="58">
                    <a:moveTo>
                      <a:pt x="24" y="22"/>
                    </a:moveTo>
                    <a:lnTo>
                      <a:pt x="18" y="22"/>
                    </a:lnTo>
                    <a:lnTo>
                      <a:pt x="10" y="20"/>
                    </a:lnTo>
                    <a:lnTo>
                      <a:pt x="12" y="8"/>
                    </a:lnTo>
                    <a:lnTo>
                      <a:pt x="24" y="4"/>
                    </a:lnTo>
                    <a:lnTo>
                      <a:pt x="32" y="0"/>
                    </a:lnTo>
                    <a:lnTo>
                      <a:pt x="42" y="6"/>
                    </a:lnTo>
                    <a:lnTo>
                      <a:pt x="48" y="8"/>
                    </a:lnTo>
                    <a:lnTo>
                      <a:pt x="48" y="20"/>
                    </a:lnTo>
                    <a:lnTo>
                      <a:pt x="48" y="32"/>
                    </a:lnTo>
                    <a:lnTo>
                      <a:pt x="44" y="40"/>
                    </a:lnTo>
                    <a:lnTo>
                      <a:pt x="36" y="42"/>
                    </a:lnTo>
                    <a:lnTo>
                      <a:pt x="30" y="48"/>
                    </a:lnTo>
                    <a:lnTo>
                      <a:pt x="22" y="54"/>
                    </a:lnTo>
                    <a:lnTo>
                      <a:pt x="16" y="58"/>
                    </a:lnTo>
                    <a:lnTo>
                      <a:pt x="8" y="52"/>
                    </a:lnTo>
                    <a:lnTo>
                      <a:pt x="0" y="50"/>
                    </a:lnTo>
                    <a:lnTo>
                      <a:pt x="0" y="40"/>
                    </a:lnTo>
                    <a:lnTo>
                      <a:pt x="6" y="32"/>
                    </a:lnTo>
                    <a:lnTo>
                      <a:pt x="16" y="32"/>
                    </a:lnTo>
                    <a:lnTo>
                      <a:pt x="24" y="30"/>
                    </a:lnTo>
                    <a:lnTo>
                      <a:pt x="28" y="24"/>
                    </a:lnTo>
                    <a:lnTo>
                      <a:pt x="24"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3" name="PIRAEUS Leros">
                <a:extLst>
                  <a:ext uri="{FF2B5EF4-FFF2-40B4-BE49-F238E27FC236}">
                    <a16:creationId xmlns:a16="http://schemas.microsoft.com/office/drawing/2014/main" id="{FBFAE633-3F88-77F4-8DE3-9FB78E3F8E5F}"/>
                  </a:ext>
                </a:extLst>
              </p:cNvPr>
              <p:cNvSpPr>
                <a:spLocks/>
              </p:cNvSpPr>
              <p:nvPr/>
            </p:nvSpPr>
            <p:spPr bwMode="gray">
              <a:xfrm>
                <a:off x="6096000" y="5281613"/>
                <a:ext cx="58737" cy="69850"/>
              </a:xfrm>
              <a:custGeom>
                <a:avLst/>
                <a:gdLst/>
                <a:ahLst/>
                <a:cxnLst>
                  <a:cxn ang="0">
                    <a:pos x="2" y="0"/>
                  </a:cxn>
                  <a:cxn ang="0">
                    <a:pos x="8" y="2"/>
                  </a:cxn>
                  <a:cxn ang="0">
                    <a:pos x="10" y="8"/>
                  </a:cxn>
                  <a:cxn ang="0">
                    <a:pos x="22" y="10"/>
                  </a:cxn>
                  <a:cxn ang="0">
                    <a:pos x="30" y="10"/>
                  </a:cxn>
                  <a:cxn ang="0">
                    <a:pos x="32" y="18"/>
                  </a:cxn>
                  <a:cxn ang="0">
                    <a:pos x="36" y="26"/>
                  </a:cxn>
                  <a:cxn ang="0">
                    <a:pos x="40" y="36"/>
                  </a:cxn>
                  <a:cxn ang="0">
                    <a:pos x="42" y="46"/>
                  </a:cxn>
                  <a:cxn ang="0">
                    <a:pos x="32" y="50"/>
                  </a:cxn>
                  <a:cxn ang="0">
                    <a:pos x="28" y="42"/>
                  </a:cxn>
                  <a:cxn ang="0">
                    <a:pos x="18" y="40"/>
                  </a:cxn>
                  <a:cxn ang="0">
                    <a:pos x="18" y="30"/>
                  </a:cxn>
                  <a:cxn ang="0">
                    <a:pos x="16" y="24"/>
                  </a:cxn>
                  <a:cxn ang="0">
                    <a:pos x="6" y="22"/>
                  </a:cxn>
                  <a:cxn ang="0">
                    <a:pos x="2" y="14"/>
                  </a:cxn>
                  <a:cxn ang="0">
                    <a:pos x="0" y="4"/>
                  </a:cxn>
                  <a:cxn ang="0">
                    <a:pos x="2" y="0"/>
                  </a:cxn>
                </a:cxnLst>
                <a:rect l="0" t="0" r="r" b="b"/>
                <a:pathLst>
                  <a:path w="42" h="50">
                    <a:moveTo>
                      <a:pt x="2" y="0"/>
                    </a:moveTo>
                    <a:lnTo>
                      <a:pt x="8" y="2"/>
                    </a:lnTo>
                    <a:lnTo>
                      <a:pt x="10" y="8"/>
                    </a:lnTo>
                    <a:lnTo>
                      <a:pt x="22" y="10"/>
                    </a:lnTo>
                    <a:lnTo>
                      <a:pt x="30" y="10"/>
                    </a:lnTo>
                    <a:lnTo>
                      <a:pt x="32" y="18"/>
                    </a:lnTo>
                    <a:lnTo>
                      <a:pt x="36" y="26"/>
                    </a:lnTo>
                    <a:lnTo>
                      <a:pt x="40" y="36"/>
                    </a:lnTo>
                    <a:lnTo>
                      <a:pt x="42" y="46"/>
                    </a:lnTo>
                    <a:lnTo>
                      <a:pt x="32" y="50"/>
                    </a:lnTo>
                    <a:lnTo>
                      <a:pt x="28" y="42"/>
                    </a:lnTo>
                    <a:lnTo>
                      <a:pt x="18" y="40"/>
                    </a:lnTo>
                    <a:lnTo>
                      <a:pt x="18" y="30"/>
                    </a:lnTo>
                    <a:lnTo>
                      <a:pt x="16" y="24"/>
                    </a:lnTo>
                    <a:lnTo>
                      <a:pt x="6" y="22"/>
                    </a:lnTo>
                    <a:lnTo>
                      <a:pt x="2" y="14"/>
                    </a:lnTo>
                    <a:lnTo>
                      <a:pt x="0" y="4"/>
                    </a:lnTo>
                    <a:lnTo>
                      <a:pt x="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 name="ATTICA Nísos Ýdra">
              <a:extLst>
                <a:ext uri="{FF2B5EF4-FFF2-40B4-BE49-F238E27FC236}">
                  <a16:creationId xmlns:a16="http://schemas.microsoft.com/office/drawing/2014/main" id="{29F822C9-A4BE-23A4-E07C-FDAEFA0EF534}"/>
                </a:ext>
              </a:extLst>
            </p:cNvPr>
            <p:cNvSpPr>
              <a:spLocks/>
            </p:cNvSpPr>
            <p:nvPr/>
          </p:nvSpPr>
          <p:spPr bwMode="gray">
            <a:xfrm>
              <a:off x="6199873" y="4602781"/>
              <a:ext cx="145684" cy="59802"/>
            </a:xfrm>
            <a:custGeom>
              <a:avLst/>
              <a:gdLst/>
              <a:ahLst/>
              <a:cxnLst>
                <a:cxn ang="0">
                  <a:pos x="36" y="26"/>
                </a:cxn>
                <a:cxn ang="0">
                  <a:pos x="24" y="26"/>
                </a:cxn>
                <a:cxn ang="0">
                  <a:pos x="12" y="32"/>
                </a:cxn>
                <a:cxn ang="0">
                  <a:pos x="0" y="34"/>
                </a:cxn>
                <a:cxn ang="0">
                  <a:pos x="4" y="18"/>
                </a:cxn>
                <a:cxn ang="0">
                  <a:pos x="22" y="10"/>
                </a:cxn>
                <a:cxn ang="0">
                  <a:pos x="26" y="6"/>
                </a:cxn>
                <a:cxn ang="0">
                  <a:pos x="32" y="4"/>
                </a:cxn>
                <a:cxn ang="0">
                  <a:pos x="36" y="2"/>
                </a:cxn>
                <a:cxn ang="0">
                  <a:pos x="52" y="0"/>
                </a:cxn>
                <a:cxn ang="0">
                  <a:pos x="58" y="0"/>
                </a:cxn>
                <a:cxn ang="0">
                  <a:pos x="56" y="12"/>
                </a:cxn>
                <a:cxn ang="0">
                  <a:pos x="44" y="16"/>
                </a:cxn>
                <a:cxn ang="0">
                  <a:pos x="36" y="26"/>
                </a:cxn>
              </a:cxnLst>
              <a:rect l="0" t="0" r="r" b="b"/>
              <a:pathLst>
                <a:path w="58" h="34">
                  <a:moveTo>
                    <a:pt x="36" y="26"/>
                  </a:moveTo>
                  <a:lnTo>
                    <a:pt x="24" y="26"/>
                  </a:lnTo>
                  <a:lnTo>
                    <a:pt x="12" y="32"/>
                  </a:lnTo>
                  <a:lnTo>
                    <a:pt x="0" y="34"/>
                  </a:lnTo>
                  <a:lnTo>
                    <a:pt x="4" y="18"/>
                  </a:lnTo>
                  <a:lnTo>
                    <a:pt x="22" y="10"/>
                  </a:lnTo>
                  <a:lnTo>
                    <a:pt x="26" y="6"/>
                  </a:lnTo>
                  <a:lnTo>
                    <a:pt x="32" y="4"/>
                  </a:lnTo>
                  <a:lnTo>
                    <a:pt x="36" y="2"/>
                  </a:lnTo>
                  <a:lnTo>
                    <a:pt x="52" y="0"/>
                  </a:lnTo>
                  <a:lnTo>
                    <a:pt x="58" y="0"/>
                  </a:lnTo>
                  <a:lnTo>
                    <a:pt x="56" y="12"/>
                  </a:lnTo>
                  <a:lnTo>
                    <a:pt x="44" y="16"/>
                  </a:lnTo>
                  <a:lnTo>
                    <a:pt x="36" y="2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7" name="KOZANI">
              <a:extLst>
                <a:ext uri="{FF2B5EF4-FFF2-40B4-BE49-F238E27FC236}">
                  <a16:creationId xmlns:a16="http://schemas.microsoft.com/office/drawing/2014/main" id="{3086D6AF-15A7-0092-3B78-8C4783F3DF69}"/>
                </a:ext>
              </a:extLst>
            </p:cNvPr>
            <p:cNvSpPr>
              <a:spLocks/>
            </p:cNvSpPr>
            <p:nvPr/>
          </p:nvSpPr>
          <p:spPr bwMode="gray">
            <a:xfrm>
              <a:off x="4220273" y="1876643"/>
              <a:ext cx="1002653" cy="633075"/>
            </a:xfrm>
            <a:custGeom>
              <a:avLst/>
              <a:gdLst/>
              <a:ahLst/>
              <a:cxnLst>
                <a:cxn ang="0">
                  <a:pos x="6" y="250"/>
                </a:cxn>
                <a:cxn ang="0">
                  <a:pos x="8" y="220"/>
                </a:cxn>
                <a:cxn ang="0">
                  <a:pos x="0" y="188"/>
                </a:cxn>
                <a:cxn ang="0">
                  <a:pos x="24" y="178"/>
                </a:cxn>
                <a:cxn ang="0">
                  <a:pos x="38" y="168"/>
                </a:cxn>
                <a:cxn ang="0">
                  <a:pos x="56" y="146"/>
                </a:cxn>
                <a:cxn ang="0">
                  <a:pos x="78" y="148"/>
                </a:cxn>
                <a:cxn ang="0">
                  <a:pos x="88" y="136"/>
                </a:cxn>
                <a:cxn ang="0">
                  <a:pos x="108" y="138"/>
                </a:cxn>
                <a:cxn ang="0">
                  <a:pos x="120" y="154"/>
                </a:cxn>
                <a:cxn ang="0">
                  <a:pos x="142" y="150"/>
                </a:cxn>
                <a:cxn ang="0">
                  <a:pos x="156" y="138"/>
                </a:cxn>
                <a:cxn ang="0">
                  <a:pos x="154" y="104"/>
                </a:cxn>
                <a:cxn ang="0">
                  <a:pos x="158" y="92"/>
                </a:cxn>
                <a:cxn ang="0">
                  <a:pos x="184" y="68"/>
                </a:cxn>
                <a:cxn ang="0">
                  <a:pos x="204" y="66"/>
                </a:cxn>
                <a:cxn ang="0">
                  <a:pos x="224" y="46"/>
                </a:cxn>
                <a:cxn ang="0">
                  <a:pos x="258" y="48"/>
                </a:cxn>
                <a:cxn ang="0">
                  <a:pos x="262" y="22"/>
                </a:cxn>
                <a:cxn ang="0">
                  <a:pos x="254" y="8"/>
                </a:cxn>
                <a:cxn ang="0">
                  <a:pos x="258" y="0"/>
                </a:cxn>
                <a:cxn ang="0">
                  <a:pos x="276" y="18"/>
                </a:cxn>
                <a:cxn ang="0">
                  <a:pos x="302" y="20"/>
                </a:cxn>
                <a:cxn ang="0">
                  <a:pos x="292" y="46"/>
                </a:cxn>
                <a:cxn ang="0">
                  <a:pos x="298" y="60"/>
                </a:cxn>
                <a:cxn ang="0">
                  <a:pos x="296" y="84"/>
                </a:cxn>
                <a:cxn ang="0">
                  <a:pos x="308" y="110"/>
                </a:cxn>
                <a:cxn ang="0">
                  <a:pos x="332" y="118"/>
                </a:cxn>
                <a:cxn ang="0">
                  <a:pos x="340" y="130"/>
                </a:cxn>
                <a:cxn ang="0">
                  <a:pos x="358" y="126"/>
                </a:cxn>
                <a:cxn ang="0">
                  <a:pos x="364" y="136"/>
                </a:cxn>
                <a:cxn ang="0">
                  <a:pos x="362" y="150"/>
                </a:cxn>
                <a:cxn ang="0">
                  <a:pos x="372" y="162"/>
                </a:cxn>
                <a:cxn ang="0">
                  <a:pos x="372" y="182"/>
                </a:cxn>
                <a:cxn ang="0">
                  <a:pos x="388" y="182"/>
                </a:cxn>
                <a:cxn ang="0">
                  <a:pos x="404" y="196"/>
                </a:cxn>
                <a:cxn ang="0">
                  <a:pos x="398" y="210"/>
                </a:cxn>
                <a:cxn ang="0">
                  <a:pos x="388" y="228"/>
                </a:cxn>
                <a:cxn ang="0">
                  <a:pos x="368" y="244"/>
                </a:cxn>
                <a:cxn ang="0">
                  <a:pos x="366" y="258"/>
                </a:cxn>
                <a:cxn ang="0">
                  <a:pos x="362" y="278"/>
                </a:cxn>
                <a:cxn ang="0">
                  <a:pos x="332" y="304"/>
                </a:cxn>
                <a:cxn ang="0">
                  <a:pos x="312" y="336"/>
                </a:cxn>
                <a:cxn ang="0">
                  <a:pos x="290" y="352"/>
                </a:cxn>
                <a:cxn ang="0">
                  <a:pos x="262" y="346"/>
                </a:cxn>
                <a:cxn ang="0">
                  <a:pos x="266" y="304"/>
                </a:cxn>
                <a:cxn ang="0">
                  <a:pos x="262" y="290"/>
                </a:cxn>
                <a:cxn ang="0">
                  <a:pos x="226" y="276"/>
                </a:cxn>
                <a:cxn ang="0">
                  <a:pos x="216" y="252"/>
                </a:cxn>
                <a:cxn ang="0">
                  <a:pos x="196" y="232"/>
                </a:cxn>
                <a:cxn ang="0">
                  <a:pos x="164" y="232"/>
                </a:cxn>
                <a:cxn ang="0">
                  <a:pos x="150" y="220"/>
                </a:cxn>
                <a:cxn ang="0">
                  <a:pos x="132" y="218"/>
                </a:cxn>
                <a:cxn ang="0">
                  <a:pos x="112" y="222"/>
                </a:cxn>
                <a:cxn ang="0">
                  <a:pos x="92" y="224"/>
                </a:cxn>
                <a:cxn ang="0">
                  <a:pos x="88" y="242"/>
                </a:cxn>
                <a:cxn ang="0">
                  <a:pos x="78" y="246"/>
                </a:cxn>
                <a:cxn ang="0">
                  <a:pos x="64" y="240"/>
                </a:cxn>
                <a:cxn ang="0">
                  <a:pos x="56" y="252"/>
                </a:cxn>
                <a:cxn ang="0">
                  <a:pos x="40" y="246"/>
                </a:cxn>
                <a:cxn ang="0">
                  <a:pos x="30" y="254"/>
                </a:cxn>
                <a:cxn ang="0">
                  <a:pos x="6" y="250"/>
                </a:cxn>
              </a:cxnLst>
              <a:rect l="0" t="0" r="r" b="b"/>
              <a:pathLst>
                <a:path w="404" h="352">
                  <a:moveTo>
                    <a:pt x="6" y="250"/>
                  </a:moveTo>
                  <a:lnTo>
                    <a:pt x="8" y="220"/>
                  </a:lnTo>
                  <a:lnTo>
                    <a:pt x="0" y="188"/>
                  </a:lnTo>
                  <a:lnTo>
                    <a:pt x="24" y="178"/>
                  </a:lnTo>
                  <a:lnTo>
                    <a:pt x="38" y="168"/>
                  </a:lnTo>
                  <a:lnTo>
                    <a:pt x="56" y="146"/>
                  </a:lnTo>
                  <a:lnTo>
                    <a:pt x="78" y="148"/>
                  </a:lnTo>
                  <a:lnTo>
                    <a:pt x="88" y="136"/>
                  </a:lnTo>
                  <a:lnTo>
                    <a:pt x="108" y="138"/>
                  </a:lnTo>
                  <a:lnTo>
                    <a:pt x="120" y="154"/>
                  </a:lnTo>
                  <a:lnTo>
                    <a:pt x="142" y="150"/>
                  </a:lnTo>
                  <a:lnTo>
                    <a:pt x="156" y="138"/>
                  </a:lnTo>
                  <a:lnTo>
                    <a:pt x="154" y="104"/>
                  </a:lnTo>
                  <a:lnTo>
                    <a:pt x="158" y="92"/>
                  </a:lnTo>
                  <a:lnTo>
                    <a:pt x="184" y="68"/>
                  </a:lnTo>
                  <a:lnTo>
                    <a:pt x="204" y="66"/>
                  </a:lnTo>
                  <a:lnTo>
                    <a:pt x="224" y="46"/>
                  </a:lnTo>
                  <a:lnTo>
                    <a:pt x="258" y="48"/>
                  </a:lnTo>
                  <a:lnTo>
                    <a:pt x="262" y="22"/>
                  </a:lnTo>
                  <a:lnTo>
                    <a:pt x="254" y="8"/>
                  </a:lnTo>
                  <a:lnTo>
                    <a:pt x="258" y="0"/>
                  </a:lnTo>
                  <a:lnTo>
                    <a:pt x="276" y="18"/>
                  </a:lnTo>
                  <a:lnTo>
                    <a:pt x="302" y="20"/>
                  </a:lnTo>
                  <a:lnTo>
                    <a:pt x="292" y="46"/>
                  </a:lnTo>
                  <a:lnTo>
                    <a:pt x="298" y="60"/>
                  </a:lnTo>
                  <a:lnTo>
                    <a:pt x="296" y="84"/>
                  </a:lnTo>
                  <a:lnTo>
                    <a:pt x="308" y="110"/>
                  </a:lnTo>
                  <a:lnTo>
                    <a:pt x="332" y="118"/>
                  </a:lnTo>
                  <a:lnTo>
                    <a:pt x="340" y="130"/>
                  </a:lnTo>
                  <a:lnTo>
                    <a:pt x="358" y="126"/>
                  </a:lnTo>
                  <a:lnTo>
                    <a:pt x="364" y="136"/>
                  </a:lnTo>
                  <a:lnTo>
                    <a:pt x="362" y="150"/>
                  </a:lnTo>
                  <a:lnTo>
                    <a:pt x="372" y="162"/>
                  </a:lnTo>
                  <a:lnTo>
                    <a:pt x="372" y="182"/>
                  </a:lnTo>
                  <a:lnTo>
                    <a:pt x="388" y="182"/>
                  </a:lnTo>
                  <a:lnTo>
                    <a:pt x="404" y="196"/>
                  </a:lnTo>
                  <a:lnTo>
                    <a:pt x="398" y="210"/>
                  </a:lnTo>
                  <a:lnTo>
                    <a:pt x="388" y="228"/>
                  </a:lnTo>
                  <a:lnTo>
                    <a:pt x="368" y="244"/>
                  </a:lnTo>
                  <a:lnTo>
                    <a:pt x="366" y="258"/>
                  </a:lnTo>
                  <a:lnTo>
                    <a:pt x="362" y="278"/>
                  </a:lnTo>
                  <a:lnTo>
                    <a:pt x="332" y="304"/>
                  </a:lnTo>
                  <a:lnTo>
                    <a:pt x="312" y="336"/>
                  </a:lnTo>
                  <a:lnTo>
                    <a:pt x="290" y="352"/>
                  </a:lnTo>
                  <a:lnTo>
                    <a:pt x="262" y="346"/>
                  </a:lnTo>
                  <a:lnTo>
                    <a:pt x="266" y="304"/>
                  </a:lnTo>
                  <a:lnTo>
                    <a:pt x="262" y="290"/>
                  </a:lnTo>
                  <a:lnTo>
                    <a:pt x="226" y="276"/>
                  </a:lnTo>
                  <a:lnTo>
                    <a:pt x="216" y="252"/>
                  </a:lnTo>
                  <a:lnTo>
                    <a:pt x="196" y="232"/>
                  </a:lnTo>
                  <a:lnTo>
                    <a:pt x="164" y="232"/>
                  </a:lnTo>
                  <a:lnTo>
                    <a:pt x="150" y="220"/>
                  </a:lnTo>
                  <a:lnTo>
                    <a:pt x="132" y="218"/>
                  </a:lnTo>
                  <a:lnTo>
                    <a:pt x="112" y="222"/>
                  </a:lnTo>
                  <a:lnTo>
                    <a:pt x="92" y="224"/>
                  </a:lnTo>
                  <a:lnTo>
                    <a:pt x="88" y="242"/>
                  </a:lnTo>
                  <a:lnTo>
                    <a:pt x="78" y="246"/>
                  </a:lnTo>
                  <a:lnTo>
                    <a:pt x="64" y="240"/>
                  </a:lnTo>
                  <a:lnTo>
                    <a:pt x="56" y="252"/>
                  </a:lnTo>
                  <a:lnTo>
                    <a:pt x="40" y="246"/>
                  </a:lnTo>
                  <a:lnTo>
                    <a:pt x="30" y="254"/>
                  </a:lnTo>
                  <a:lnTo>
                    <a:pt x="6" y="2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8" name="KASTORIA">
              <a:extLst>
                <a:ext uri="{FF2B5EF4-FFF2-40B4-BE49-F238E27FC236}">
                  <a16:creationId xmlns:a16="http://schemas.microsoft.com/office/drawing/2014/main" id="{C4B5DE81-BAFC-DD2D-BB43-5655A9381B38}"/>
                </a:ext>
              </a:extLst>
            </p:cNvPr>
            <p:cNvSpPr>
              <a:spLocks/>
            </p:cNvSpPr>
            <p:nvPr/>
          </p:nvSpPr>
          <p:spPr bwMode="gray">
            <a:xfrm>
              <a:off x="3994606" y="1847773"/>
              <a:ext cx="619873" cy="492850"/>
            </a:xfrm>
            <a:custGeom>
              <a:avLst/>
              <a:gdLst/>
              <a:ahLst/>
              <a:cxnLst>
                <a:cxn ang="0">
                  <a:pos x="0" y="180"/>
                </a:cxn>
                <a:cxn ang="0">
                  <a:pos x="8" y="168"/>
                </a:cxn>
                <a:cxn ang="0">
                  <a:pos x="6" y="142"/>
                </a:cxn>
                <a:cxn ang="0">
                  <a:pos x="20" y="138"/>
                </a:cxn>
                <a:cxn ang="0">
                  <a:pos x="30" y="122"/>
                </a:cxn>
                <a:cxn ang="0">
                  <a:pos x="46" y="122"/>
                </a:cxn>
                <a:cxn ang="0">
                  <a:pos x="50" y="132"/>
                </a:cxn>
                <a:cxn ang="0">
                  <a:pos x="62" y="128"/>
                </a:cxn>
                <a:cxn ang="0">
                  <a:pos x="68" y="116"/>
                </a:cxn>
                <a:cxn ang="0">
                  <a:pos x="68" y="104"/>
                </a:cxn>
                <a:cxn ang="0">
                  <a:pos x="98" y="86"/>
                </a:cxn>
                <a:cxn ang="0">
                  <a:pos x="96" y="58"/>
                </a:cxn>
                <a:cxn ang="0">
                  <a:pos x="124" y="58"/>
                </a:cxn>
                <a:cxn ang="0">
                  <a:pos x="152" y="46"/>
                </a:cxn>
                <a:cxn ang="0">
                  <a:pos x="160" y="30"/>
                </a:cxn>
                <a:cxn ang="0">
                  <a:pos x="160" y="10"/>
                </a:cxn>
                <a:cxn ang="0">
                  <a:pos x="168" y="0"/>
                </a:cxn>
                <a:cxn ang="0">
                  <a:pos x="182" y="4"/>
                </a:cxn>
                <a:cxn ang="0">
                  <a:pos x="186" y="26"/>
                </a:cxn>
                <a:cxn ang="0">
                  <a:pos x="206" y="22"/>
                </a:cxn>
                <a:cxn ang="0">
                  <a:pos x="218" y="32"/>
                </a:cxn>
                <a:cxn ang="0">
                  <a:pos x="218" y="50"/>
                </a:cxn>
                <a:cxn ang="0">
                  <a:pos x="216" y="68"/>
                </a:cxn>
                <a:cxn ang="0">
                  <a:pos x="236" y="64"/>
                </a:cxn>
                <a:cxn ang="0">
                  <a:pos x="246" y="74"/>
                </a:cxn>
                <a:cxn ang="0">
                  <a:pos x="242" y="100"/>
                </a:cxn>
                <a:cxn ang="0">
                  <a:pos x="248" y="108"/>
                </a:cxn>
                <a:cxn ang="0">
                  <a:pos x="244" y="120"/>
                </a:cxn>
                <a:cxn ang="0">
                  <a:pos x="246" y="154"/>
                </a:cxn>
                <a:cxn ang="0">
                  <a:pos x="232" y="166"/>
                </a:cxn>
                <a:cxn ang="0">
                  <a:pos x="210" y="170"/>
                </a:cxn>
                <a:cxn ang="0">
                  <a:pos x="198" y="154"/>
                </a:cxn>
                <a:cxn ang="0">
                  <a:pos x="178" y="152"/>
                </a:cxn>
                <a:cxn ang="0">
                  <a:pos x="168" y="164"/>
                </a:cxn>
                <a:cxn ang="0">
                  <a:pos x="146" y="162"/>
                </a:cxn>
                <a:cxn ang="0">
                  <a:pos x="128" y="184"/>
                </a:cxn>
                <a:cxn ang="0">
                  <a:pos x="114" y="194"/>
                </a:cxn>
                <a:cxn ang="0">
                  <a:pos x="90" y="204"/>
                </a:cxn>
                <a:cxn ang="0">
                  <a:pos x="98" y="236"/>
                </a:cxn>
                <a:cxn ang="0">
                  <a:pos x="96" y="266"/>
                </a:cxn>
                <a:cxn ang="0">
                  <a:pos x="92" y="272"/>
                </a:cxn>
                <a:cxn ang="0">
                  <a:pos x="82" y="274"/>
                </a:cxn>
                <a:cxn ang="0">
                  <a:pos x="72" y="268"/>
                </a:cxn>
                <a:cxn ang="0">
                  <a:pos x="78" y="248"/>
                </a:cxn>
                <a:cxn ang="0">
                  <a:pos x="66" y="236"/>
                </a:cxn>
                <a:cxn ang="0">
                  <a:pos x="64" y="212"/>
                </a:cxn>
                <a:cxn ang="0">
                  <a:pos x="34" y="192"/>
                </a:cxn>
                <a:cxn ang="0">
                  <a:pos x="0" y="180"/>
                </a:cxn>
              </a:cxnLst>
              <a:rect l="0" t="0" r="r" b="b"/>
              <a:pathLst>
                <a:path w="248" h="274">
                  <a:moveTo>
                    <a:pt x="0" y="180"/>
                  </a:moveTo>
                  <a:lnTo>
                    <a:pt x="8" y="168"/>
                  </a:lnTo>
                  <a:lnTo>
                    <a:pt x="6" y="142"/>
                  </a:lnTo>
                  <a:lnTo>
                    <a:pt x="20" y="138"/>
                  </a:lnTo>
                  <a:lnTo>
                    <a:pt x="30" y="122"/>
                  </a:lnTo>
                  <a:lnTo>
                    <a:pt x="46" y="122"/>
                  </a:lnTo>
                  <a:lnTo>
                    <a:pt x="50" y="132"/>
                  </a:lnTo>
                  <a:lnTo>
                    <a:pt x="62" y="128"/>
                  </a:lnTo>
                  <a:lnTo>
                    <a:pt x="68" y="116"/>
                  </a:lnTo>
                  <a:lnTo>
                    <a:pt x="68" y="104"/>
                  </a:lnTo>
                  <a:lnTo>
                    <a:pt x="98" y="86"/>
                  </a:lnTo>
                  <a:lnTo>
                    <a:pt x="96" y="58"/>
                  </a:lnTo>
                  <a:lnTo>
                    <a:pt x="124" y="58"/>
                  </a:lnTo>
                  <a:lnTo>
                    <a:pt x="152" y="46"/>
                  </a:lnTo>
                  <a:lnTo>
                    <a:pt x="160" y="30"/>
                  </a:lnTo>
                  <a:lnTo>
                    <a:pt x="160" y="10"/>
                  </a:lnTo>
                  <a:lnTo>
                    <a:pt x="168" y="0"/>
                  </a:lnTo>
                  <a:lnTo>
                    <a:pt x="182" y="4"/>
                  </a:lnTo>
                  <a:lnTo>
                    <a:pt x="186" y="26"/>
                  </a:lnTo>
                  <a:lnTo>
                    <a:pt x="206" y="22"/>
                  </a:lnTo>
                  <a:lnTo>
                    <a:pt x="218" y="32"/>
                  </a:lnTo>
                  <a:lnTo>
                    <a:pt x="218" y="50"/>
                  </a:lnTo>
                  <a:lnTo>
                    <a:pt x="216" y="68"/>
                  </a:lnTo>
                  <a:lnTo>
                    <a:pt x="236" y="64"/>
                  </a:lnTo>
                  <a:lnTo>
                    <a:pt x="246" y="74"/>
                  </a:lnTo>
                  <a:lnTo>
                    <a:pt x="242" y="100"/>
                  </a:lnTo>
                  <a:lnTo>
                    <a:pt x="248" y="108"/>
                  </a:lnTo>
                  <a:lnTo>
                    <a:pt x="244" y="120"/>
                  </a:lnTo>
                  <a:lnTo>
                    <a:pt x="246" y="154"/>
                  </a:lnTo>
                  <a:lnTo>
                    <a:pt x="232" y="166"/>
                  </a:lnTo>
                  <a:lnTo>
                    <a:pt x="210" y="170"/>
                  </a:lnTo>
                  <a:lnTo>
                    <a:pt x="198" y="154"/>
                  </a:lnTo>
                  <a:lnTo>
                    <a:pt x="178" y="152"/>
                  </a:lnTo>
                  <a:lnTo>
                    <a:pt x="168" y="164"/>
                  </a:lnTo>
                  <a:lnTo>
                    <a:pt x="146" y="162"/>
                  </a:lnTo>
                  <a:lnTo>
                    <a:pt x="128" y="184"/>
                  </a:lnTo>
                  <a:lnTo>
                    <a:pt x="114" y="194"/>
                  </a:lnTo>
                  <a:lnTo>
                    <a:pt x="90" y="204"/>
                  </a:lnTo>
                  <a:lnTo>
                    <a:pt x="98" y="236"/>
                  </a:lnTo>
                  <a:lnTo>
                    <a:pt x="96" y="266"/>
                  </a:lnTo>
                  <a:lnTo>
                    <a:pt x="92" y="272"/>
                  </a:lnTo>
                  <a:lnTo>
                    <a:pt x="82" y="274"/>
                  </a:lnTo>
                  <a:lnTo>
                    <a:pt x="72" y="268"/>
                  </a:lnTo>
                  <a:lnTo>
                    <a:pt x="78" y="248"/>
                  </a:lnTo>
                  <a:lnTo>
                    <a:pt x="66" y="236"/>
                  </a:lnTo>
                  <a:lnTo>
                    <a:pt x="64" y="212"/>
                  </a:lnTo>
                  <a:lnTo>
                    <a:pt x="34" y="192"/>
                  </a:lnTo>
                  <a:lnTo>
                    <a:pt x="0" y="1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9" name="GREVENA">
              <a:extLst>
                <a:ext uri="{FF2B5EF4-FFF2-40B4-BE49-F238E27FC236}">
                  <a16:creationId xmlns:a16="http://schemas.microsoft.com/office/drawing/2014/main" id="{211692D0-0292-7017-0DC8-24B4D457074A}"/>
                </a:ext>
              </a:extLst>
            </p:cNvPr>
            <p:cNvSpPr>
              <a:spLocks/>
            </p:cNvSpPr>
            <p:nvPr/>
          </p:nvSpPr>
          <p:spPr bwMode="gray">
            <a:xfrm>
              <a:off x="4160286" y="2266385"/>
              <a:ext cx="802694" cy="332004"/>
            </a:xfrm>
            <a:custGeom>
              <a:avLst/>
              <a:gdLst/>
              <a:ahLst/>
              <a:cxnLst>
                <a:cxn ang="0">
                  <a:pos x="6" y="34"/>
                </a:cxn>
                <a:cxn ang="0">
                  <a:pos x="16" y="40"/>
                </a:cxn>
                <a:cxn ang="0">
                  <a:pos x="26" y="38"/>
                </a:cxn>
                <a:cxn ang="0">
                  <a:pos x="30" y="32"/>
                </a:cxn>
                <a:cxn ang="0">
                  <a:pos x="54" y="36"/>
                </a:cxn>
                <a:cxn ang="0">
                  <a:pos x="64" y="28"/>
                </a:cxn>
                <a:cxn ang="0">
                  <a:pos x="80" y="34"/>
                </a:cxn>
                <a:cxn ang="0">
                  <a:pos x="88" y="22"/>
                </a:cxn>
                <a:cxn ang="0">
                  <a:pos x="102" y="28"/>
                </a:cxn>
                <a:cxn ang="0">
                  <a:pos x="112" y="24"/>
                </a:cxn>
                <a:cxn ang="0">
                  <a:pos x="116" y="6"/>
                </a:cxn>
                <a:cxn ang="0">
                  <a:pos x="134" y="4"/>
                </a:cxn>
                <a:cxn ang="0">
                  <a:pos x="156" y="0"/>
                </a:cxn>
                <a:cxn ang="0">
                  <a:pos x="174" y="2"/>
                </a:cxn>
                <a:cxn ang="0">
                  <a:pos x="188" y="14"/>
                </a:cxn>
                <a:cxn ang="0">
                  <a:pos x="220" y="14"/>
                </a:cxn>
                <a:cxn ang="0">
                  <a:pos x="240" y="34"/>
                </a:cxn>
                <a:cxn ang="0">
                  <a:pos x="250" y="58"/>
                </a:cxn>
                <a:cxn ang="0">
                  <a:pos x="286" y="72"/>
                </a:cxn>
                <a:cxn ang="0">
                  <a:pos x="290" y="86"/>
                </a:cxn>
                <a:cxn ang="0">
                  <a:pos x="286" y="128"/>
                </a:cxn>
                <a:cxn ang="0">
                  <a:pos x="314" y="134"/>
                </a:cxn>
                <a:cxn ang="0">
                  <a:pos x="322" y="178"/>
                </a:cxn>
                <a:cxn ang="0">
                  <a:pos x="282" y="182"/>
                </a:cxn>
                <a:cxn ang="0">
                  <a:pos x="258" y="170"/>
                </a:cxn>
                <a:cxn ang="0">
                  <a:pos x="234" y="180"/>
                </a:cxn>
                <a:cxn ang="0">
                  <a:pos x="214" y="162"/>
                </a:cxn>
                <a:cxn ang="0">
                  <a:pos x="194" y="162"/>
                </a:cxn>
                <a:cxn ang="0">
                  <a:pos x="166" y="150"/>
                </a:cxn>
                <a:cxn ang="0">
                  <a:pos x="154" y="174"/>
                </a:cxn>
                <a:cxn ang="0">
                  <a:pos x="138" y="184"/>
                </a:cxn>
                <a:cxn ang="0">
                  <a:pos x="120" y="168"/>
                </a:cxn>
                <a:cxn ang="0">
                  <a:pos x="104" y="166"/>
                </a:cxn>
                <a:cxn ang="0">
                  <a:pos x="96" y="156"/>
                </a:cxn>
                <a:cxn ang="0">
                  <a:pos x="42" y="158"/>
                </a:cxn>
                <a:cxn ang="0">
                  <a:pos x="42" y="136"/>
                </a:cxn>
                <a:cxn ang="0">
                  <a:pos x="28" y="122"/>
                </a:cxn>
                <a:cxn ang="0">
                  <a:pos x="18" y="102"/>
                </a:cxn>
                <a:cxn ang="0">
                  <a:pos x="36" y="92"/>
                </a:cxn>
                <a:cxn ang="0">
                  <a:pos x="34" y="78"/>
                </a:cxn>
                <a:cxn ang="0">
                  <a:pos x="8" y="76"/>
                </a:cxn>
                <a:cxn ang="0">
                  <a:pos x="2" y="60"/>
                </a:cxn>
                <a:cxn ang="0">
                  <a:pos x="0" y="40"/>
                </a:cxn>
                <a:cxn ang="0">
                  <a:pos x="6" y="34"/>
                </a:cxn>
              </a:cxnLst>
              <a:rect l="0" t="0" r="r" b="b"/>
              <a:pathLst>
                <a:path w="322" h="184">
                  <a:moveTo>
                    <a:pt x="6" y="34"/>
                  </a:moveTo>
                  <a:lnTo>
                    <a:pt x="16" y="40"/>
                  </a:lnTo>
                  <a:lnTo>
                    <a:pt x="26" y="38"/>
                  </a:lnTo>
                  <a:lnTo>
                    <a:pt x="30" y="32"/>
                  </a:lnTo>
                  <a:lnTo>
                    <a:pt x="54" y="36"/>
                  </a:lnTo>
                  <a:lnTo>
                    <a:pt x="64" y="28"/>
                  </a:lnTo>
                  <a:lnTo>
                    <a:pt x="80" y="34"/>
                  </a:lnTo>
                  <a:lnTo>
                    <a:pt x="88" y="22"/>
                  </a:lnTo>
                  <a:lnTo>
                    <a:pt x="102" y="28"/>
                  </a:lnTo>
                  <a:lnTo>
                    <a:pt x="112" y="24"/>
                  </a:lnTo>
                  <a:lnTo>
                    <a:pt x="116" y="6"/>
                  </a:lnTo>
                  <a:lnTo>
                    <a:pt x="134" y="4"/>
                  </a:lnTo>
                  <a:lnTo>
                    <a:pt x="156" y="0"/>
                  </a:lnTo>
                  <a:lnTo>
                    <a:pt x="174" y="2"/>
                  </a:lnTo>
                  <a:lnTo>
                    <a:pt x="188" y="14"/>
                  </a:lnTo>
                  <a:lnTo>
                    <a:pt x="220" y="14"/>
                  </a:lnTo>
                  <a:lnTo>
                    <a:pt x="240" y="34"/>
                  </a:lnTo>
                  <a:lnTo>
                    <a:pt x="250" y="58"/>
                  </a:lnTo>
                  <a:lnTo>
                    <a:pt x="286" y="72"/>
                  </a:lnTo>
                  <a:lnTo>
                    <a:pt x="290" y="86"/>
                  </a:lnTo>
                  <a:lnTo>
                    <a:pt x="286" y="128"/>
                  </a:lnTo>
                  <a:lnTo>
                    <a:pt x="314" y="134"/>
                  </a:lnTo>
                  <a:lnTo>
                    <a:pt x="322" y="178"/>
                  </a:lnTo>
                  <a:lnTo>
                    <a:pt x="282" y="182"/>
                  </a:lnTo>
                  <a:lnTo>
                    <a:pt x="258" y="170"/>
                  </a:lnTo>
                  <a:lnTo>
                    <a:pt x="234" y="180"/>
                  </a:lnTo>
                  <a:lnTo>
                    <a:pt x="214" y="162"/>
                  </a:lnTo>
                  <a:lnTo>
                    <a:pt x="194" y="162"/>
                  </a:lnTo>
                  <a:lnTo>
                    <a:pt x="166" y="150"/>
                  </a:lnTo>
                  <a:lnTo>
                    <a:pt x="154" y="174"/>
                  </a:lnTo>
                  <a:lnTo>
                    <a:pt x="138" y="184"/>
                  </a:lnTo>
                  <a:lnTo>
                    <a:pt x="120" y="168"/>
                  </a:lnTo>
                  <a:lnTo>
                    <a:pt x="104" y="166"/>
                  </a:lnTo>
                  <a:lnTo>
                    <a:pt x="96" y="156"/>
                  </a:lnTo>
                  <a:lnTo>
                    <a:pt x="42" y="158"/>
                  </a:lnTo>
                  <a:lnTo>
                    <a:pt x="42" y="136"/>
                  </a:lnTo>
                  <a:lnTo>
                    <a:pt x="28" y="122"/>
                  </a:lnTo>
                  <a:lnTo>
                    <a:pt x="18" y="102"/>
                  </a:lnTo>
                  <a:lnTo>
                    <a:pt x="36" y="92"/>
                  </a:lnTo>
                  <a:lnTo>
                    <a:pt x="34" y="78"/>
                  </a:lnTo>
                  <a:lnTo>
                    <a:pt x="8" y="76"/>
                  </a:lnTo>
                  <a:lnTo>
                    <a:pt x="2" y="60"/>
                  </a:lnTo>
                  <a:lnTo>
                    <a:pt x="0" y="40"/>
                  </a:lnTo>
                  <a:lnTo>
                    <a:pt x="6"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0" name="FLÓRINA">
              <a:extLst>
                <a:ext uri="{FF2B5EF4-FFF2-40B4-BE49-F238E27FC236}">
                  <a16:creationId xmlns:a16="http://schemas.microsoft.com/office/drawing/2014/main" id="{DB647F35-C752-8EE2-6A94-0D77B4D02403}"/>
                </a:ext>
              </a:extLst>
            </p:cNvPr>
            <p:cNvSpPr>
              <a:spLocks/>
            </p:cNvSpPr>
            <p:nvPr/>
          </p:nvSpPr>
          <p:spPr bwMode="gray">
            <a:xfrm>
              <a:off x="4177426" y="1701361"/>
              <a:ext cx="728423" cy="340252"/>
            </a:xfrm>
            <a:custGeom>
              <a:avLst/>
              <a:gdLst/>
              <a:ahLst/>
              <a:cxnLst>
                <a:cxn ang="0">
                  <a:pos x="22" y="140"/>
                </a:cxn>
                <a:cxn ang="0">
                  <a:pos x="24" y="112"/>
                </a:cxn>
                <a:cxn ang="0">
                  <a:pos x="0" y="84"/>
                </a:cxn>
                <a:cxn ang="0">
                  <a:pos x="2" y="34"/>
                </a:cxn>
                <a:cxn ang="0">
                  <a:pos x="56" y="34"/>
                </a:cxn>
                <a:cxn ang="0">
                  <a:pos x="82" y="22"/>
                </a:cxn>
                <a:cxn ang="0">
                  <a:pos x="96" y="30"/>
                </a:cxn>
                <a:cxn ang="0">
                  <a:pos x="128" y="32"/>
                </a:cxn>
                <a:cxn ang="0">
                  <a:pos x="148" y="12"/>
                </a:cxn>
                <a:cxn ang="0">
                  <a:pos x="194" y="12"/>
                </a:cxn>
                <a:cxn ang="0">
                  <a:pos x="196" y="26"/>
                </a:cxn>
                <a:cxn ang="0">
                  <a:pos x="210" y="30"/>
                </a:cxn>
                <a:cxn ang="0">
                  <a:pos x="230" y="20"/>
                </a:cxn>
                <a:cxn ang="0">
                  <a:pos x="238" y="18"/>
                </a:cxn>
                <a:cxn ang="0">
                  <a:pos x="248" y="0"/>
                </a:cxn>
                <a:cxn ang="0">
                  <a:pos x="264" y="8"/>
                </a:cxn>
                <a:cxn ang="0">
                  <a:pos x="280" y="6"/>
                </a:cxn>
                <a:cxn ang="0">
                  <a:pos x="292" y="22"/>
                </a:cxn>
                <a:cxn ang="0">
                  <a:pos x="292" y="40"/>
                </a:cxn>
                <a:cxn ang="0">
                  <a:pos x="274" y="42"/>
                </a:cxn>
                <a:cxn ang="0">
                  <a:pos x="260" y="50"/>
                </a:cxn>
                <a:cxn ang="0">
                  <a:pos x="258" y="62"/>
                </a:cxn>
                <a:cxn ang="0">
                  <a:pos x="268" y="74"/>
                </a:cxn>
                <a:cxn ang="0">
                  <a:pos x="274" y="86"/>
                </a:cxn>
                <a:cxn ang="0">
                  <a:pos x="274" y="98"/>
                </a:cxn>
                <a:cxn ang="0">
                  <a:pos x="270" y="106"/>
                </a:cxn>
                <a:cxn ang="0">
                  <a:pos x="278" y="120"/>
                </a:cxn>
                <a:cxn ang="0">
                  <a:pos x="274" y="146"/>
                </a:cxn>
                <a:cxn ang="0">
                  <a:pos x="240" y="144"/>
                </a:cxn>
                <a:cxn ang="0">
                  <a:pos x="220" y="164"/>
                </a:cxn>
                <a:cxn ang="0">
                  <a:pos x="200" y="166"/>
                </a:cxn>
                <a:cxn ang="0">
                  <a:pos x="174" y="190"/>
                </a:cxn>
                <a:cxn ang="0">
                  <a:pos x="168" y="182"/>
                </a:cxn>
                <a:cxn ang="0">
                  <a:pos x="172" y="156"/>
                </a:cxn>
                <a:cxn ang="0">
                  <a:pos x="162" y="146"/>
                </a:cxn>
                <a:cxn ang="0">
                  <a:pos x="142" y="150"/>
                </a:cxn>
                <a:cxn ang="0">
                  <a:pos x="144" y="134"/>
                </a:cxn>
                <a:cxn ang="0">
                  <a:pos x="144" y="114"/>
                </a:cxn>
                <a:cxn ang="0">
                  <a:pos x="132" y="104"/>
                </a:cxn>
                <a:cxn ang="0">
                  <a:pos x="112" y="108"/>
                </a:cxn>
                <a:cxn ang="0">
                  <a:pos x="108" y="86"/>
                </a:cxn>
                <a:cxn ang="0">
                  <a:pos x="94" y="82"/>
                </a:cxn>
                <a:cxn ang="0">
                  <a:pos x="86" y="92"/>
                </a:cxn>
                <a:cxn ang="0">
                  <a:pos x="86" y="112"/>
                </a:cxn>
                <a:cxn ang="0">
                  <a:pos x="78" y="128"/>
                </a:cxn>
                <a:cxn ang="0">
                  <a:pos x="50" y="140"/>
                </a:cxn>
                <a:cxn ang="0">
                  <a:pos x="22" y="140"/>
                </a:cxn>
              </a:cxnLst>
              <a:rect l="0" t="0" r="r" b="b"/>
              <a:pathLst>
                <a:path w="292" h="190">
                  <a:moveTo>
                    <a:pt x="22" y="140"/>
                  </a:moveTo>
                  <a:lnTo>
                    <a:pt x="24" y="112"/>
                  </a:lnTo>
                  <a:lnTo>
                    <a:pt x="0" y="84"/>
                  </a:lnTo>
                  <a:lnTo>
                    <a:pt x="2" y="34"/>
                  </a:lnTo>
                  <a:lnTo>
                    <a:pt x="56" y="34"/>
                  </a:lnTo>
                  <a:lnTo>
                    <a:pt x="82" y="22"/>
                  </a:lnTo>
                  <a:lnTo>
                    <a:pt x="96" y="30"/>
                  </a:lnTo>
                  <a:lnTo>
                    <a:pt x="128" y="32"/>
                  </a:lnTo>
                  <a:lnTo>
                    <a:pt x="148" y="12"/>
                  </a:lnTo>
                  <a:lnTo>
                    <a:pt x="194" y="12"/>
                  </a:lnTo>
                  <a:lnTo>
                    <a:pt x="196" y="26"/>
                  </a:lnTo>
                  <a:lnTo>
                    <a:pt x="210" y="30"/>
                  </a:lnTo>
                  <a:lnTo>
                    <a:pt x="230" y="20"/>
                  </a:lnTo>
                  <a:lnTo>
                    <a:pt x="238" y="18"/>
                  </a:lnTo>
                  <a:lnTo>
                    <a:pt x="248" y="0"/>
                  </a:lnTo>
                  <a:lnTo>
                    <a:pt x="264" y="8"/>
                  </a:lnTo>
                  <a:lnTo>
                    <a:pt x="280" y="6"/>
                  </a:lnTo>
                  <a:lnTo>
                    <a:pt x="292" y="22"/>
                  </a:lnTo>
                  <a:lnTo>
                    <a:pt x="292" y="40"/>
                  </a:lnTo>
                  <a:lnTo>
                    <a:pt x="274" y="42"/>
                  </a:lnTo>
                  <a:lnTo>
                    <a:pt x="260" y="50"/>
                  </a:lnTo>
                  <a:lnTo>
                    <a:pt x="258" y="62"/>
                  </a:lnTo>
                  <a:lnTo>
                    <a:pt x="268" y="74"/>
                  </a:lnTo>
                  <a:lnTo>
                    <a:pt x="274" y="86"/>
                  </a:lnTo>
                  <a:lnTo>
                    <a:pt x="274" y="98"/>
                  </a:lnTo>
                  <a:lnTo>
                    <a:pt x="270" y="106"/>
                  </a:lnTo>
                  <a:lnTo>
                    <a:pt x="278" y="120"/>
                  </a:lnTo>
                  <a:lnTo>
                    <a:pt x="274" y="146"/>
                  </a:lnTo>
                  <a:lnTo>
                    <a:pt x="240" y="144"/>
                  </a:lnTo>
                  <a:lnTo>
                    <a:pt x="220" y="164"/>
                  </a:lnTo>
                  <a:lnTo>
                    <a:pt x="200" y="166"/>
                  </a:lnTo>
                  <a:lnTo>
                    <a:pt x="174" y="190"/>
                  </a:lnTo>
                  <a:lnTo>
                    <a:pt x="168" y="182"/>
                  </a:lnTo>
                  <a:lnTo>
                    <a:pt x="172" y="156"/>
                  </a:lnTo>
                  <a:lnTo>
                    <a:pt x="162" y="146"/>
                  </a:lnTo>
                  <a:lnTo>
                    <a:pt x="142" y="150"/>
                  </a:lnTo>
                  <a:lnTo>
                    <a:pt x="144" y="134"/>
                  </a:lnTo>
                  <a:lnTo>
                    <a:pt x="144" y="114"/>
                  </a:lnTo>
                  <a:lnTo>
                    <a:pt x="132" y="104"/>
                  </a:lnTo>
                  <a:lnTo>
                    <a:pt x="112" y="108"/>
                  </a:lnTo>
                  <a:lnTo>
                    <a:pt x="108" y="86"/>
                  </a:lnTo>
                  <a:lnTo>
                    <a:pt x="94" y="82"/>
                  </a:lnTo>
                  <a:lnTo>
                    <a:pt x="86" y="92"/>
                  </a:lnTo>
                  <a:lnTo>
                    <a:pt x="86" y="112"/>
                  </a:lnTo>
                  <a:lnTo>
                    <a:pt x="78" y="128"/>
                  </a:lnTo>
                  <a:lnTo>
                    <a:pt x="50" y="140"/>
                  </a:lnTo>
                  <a:lnTo>
                    <a:pt x="22" y="14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1" name="ILIA">
              <a:extLst>
                <a:ext uri="{FF2B5EF4-FFF2-40B4-BE49-F238E27FC236}">
                  <a16:creationId xmlns:a16="http://schemas.microsoft.com/office/drawing/2014/main" id="{800C642B-2990-F463-BEC7-44133174C9AC}"/>
                </a:ext>
              </a:extLst>
            </p:cNvPr>
            <p:cNvSpPr>
              <a:spLocks/>
            </p:cNvSpPr>
            <p:nvPr/>
          </p:nvSpPr>
          <p:spPr bwMode="gray">
            <a:xfrm>
              <a:off x="4203134" y="4000639"/>
              <a:ext cx="776985" cy="579460"/>
            </a:xfrm>
            <a:custGeom>
              <a:avLst/>
              <a:gdLst/>
              <a:ahLst/>
              <a:cxnLst>
                <a:cxn ang="0">
                  <a:pos x="92" y="0"/>
                </a:cxn>
                <a:cxn ang="0">
                  <a:pos x="162" y="26"/>
                </a:cxn>
                <a:cxn ang="0">
                  <a:pos x="158" y="44"/>
                </a:cxn>
                <a:cxn ang="0">
                  <a:pos x="132" y="46"/>
                </a:cxn>
                <a:cxn ang="0">
                  <a:pos x="126" y="62"/>
                </a:cxn>
                <a:cxn ang="0">
                  <a:pos x="132" y="74"/>
                </a:cxn>
                <a:cxn ang="0">
                  <a:pos x="170" y="82"/>
                </a:cxn>
                <a:cxn ang="0">
                  <a:pos x="206" y="112"/>
                </a:cxn>
                <a:cxn ang="0">
                  <a:pos x="222" y="78"/>
                </a:cxn>
                <a:cxn ang="0">
                  <a:pos x="244" y="70"/>
                </a:cxn>
                <a:cxn ang="0">
                  <a:pos x="274" y="54"/>
                </a:cxn>
                <a:cxn ang="0">
                  <a:pos x="272" y="88"/>
                </a:cxn>
                <a:cxn ang="0">
                  <a:pos x="276" y="114"/>
                </a:cxn>
                <a:cxn ang="0">
                  <a:pos x="242" y="148"/>
                </a:cxn>
                <a:cxn ang="0">
                  <a:pos x="248" y="174"/>
                </a:cxn>
                <a:cxn ang="0">
                  <a:pos x="252" y="188"/>
                </a:cxn>
                <a:cxn ang="0">
                  <a:pos x="240" y="206"/>
                </a:cxn>
                <a:cxn ang="0">
                  <a:pos x="240" y="218"/>
                </a:cxn>
                <a:cxn ang="0">
                  <a:pos x="254" y="228"/>
                </a:cxn>
                <a:cxn ang="0">
                  <a:pos x="268" y="220"/>
                </a:cxn>
                <a:cxn ang="0">
                  <a:pos x="286" y="244"/>
                </a:cxn>
                <a:cxn ang="0">
                  <a:pos x="310" y="256"/>
                </a:cxn>
                <a:cxn ang="0">
                  <a:pos x="312" y="286"/>
                </a:cxn>
                <a:cxn ang="0">
                  <a:pos x="292" y="286"/>
                </a:cxn>
                <a:cxn ang="0">
                  <a:pos x="272" y="294"/>
                </a:cxn>
                <a:cxn ang="0">
                  <a:pos x="268" y="322"/>
                </a:cxn>
                <a:cxn ang="0">
                  <a:pos x="226" y="314"/>
                </a:cxn>
                <a:cxn ang="0">
                  <a:pos x="202" y="318"/>
                </a:cxn>
                <a:cxn ang="0">
                  <a:pos x="180" y="272"/>
                </a:cxn>
                <a:cxn ang="0">
                  <a:pos x="158" y="238"/>
                </a:cxn>
                <a:cxn ang="0">
                  <a:pos x="114" y="210"/>
                </a:cxn>
                <a:cxn ang="0">
                  <a:pos x="102" y="186"/>
                </a:cxn>
                <a:cxn ang="0">
                  <a:pos x="80" y="188"/>
                </a:cxn>
                <a:cxn ang="0">
                  <a:pos x="74" y="202"/>
                </a:cxn>
                <a:cxn ang="0">
                  <a:pos x="70" y="178"/>
                </a:cxn>
                <a:cxn ang="0">
                  <a:pos x="74" y="142"/>
                </a:cxn>
                <a:cxn ang="0">
                  <a:pos x="46" y="122"/>
                </a:cxn>
                <a:cxn ang="0">
                  <a:pos x="0" y="114"/>
                </a:cxn>
                <a:cxn ang="0">
                  <a:pos x="10" y="62"/>
                </a:cxn>
                <a:cxn ang="0">
                  <a:pos x="28" y="70"/>
                </a:cxn>
                <a:cxn ang="0">
                  <a:pos x="62" y="44"/>
                </a:cxn>
                <a:cxn ang="0">
                  <a:pos x="78" y="12"/>
                </a:cxn>
                <a:cxn ang="0">
                  <a:pos x="92" y="0"/>
                </a:cxn>
              </a:cxnLst>
              <a:rect l="0" t="0" r="r" b="b"/>
              <a:pathLst>
                <a:path w="312" h="322">
                  <a:moveTo>
                    <a:pt x="92" y="0"/>
                  </a:moveTo>
                  <a:lnTo>
                    <a:pt x="162" y="26"/>
                  </a:lnTo>
                  <a:lnTo>
                    <a:pt x="158" y="44"/>
                  </a:lnTo>
                  <a:lnTo>
                    <a:pt x="132" y="46"/>
                  </a:lnTo>
                  <a:lnTo>
                    <a:pt x="126" y="62"/>
                  </a:lnTo>
                  <a:lnTo>
                    <a:pt x="132" y="74"/>
                  </a:lnTo>
                  <a:lnTo>
                    <a:pt x="170" y="82"/>
                  </a:lnTo>
                  <a:lnTo>
                    <a:pt x="206" y="112"/>
                  </a:lnTo>
                  <a:lnTo>
                    <a:pt x="222" y="78"/>
                  </a:lnTo>
                  <a:lnTo>
                    <a:pt x="244" y="70"/>
                  </a:lnTo>
                  <a:lnTo>
                    <a:pt x="274" y="54"/>
                  </a:lnTo>
                  <a:lnTo>
                    <a:pt x="272" y="88"/>
                  </a:lnTo>
                  <a:lnTo>
                    <a:pt x="276" y="114"/>
                  </a:lnTo>
                  <a:lnTo>
                    <a:pt x="242" y="148"/>
                  </a:lnTo>
                  <a:lnTo>
                    <a:pt x="248" y="174"/>
                  </a:lnTo>
                  <a:lnTo>
                    <a:pt x="252" y="188"/>
                  </a:lnTo>
                  <a:lnTo>
                    <a:pt x="240" y="206"/>
                  </a:lnTo>
                  <a:lnTo>
                    <a:pt x="240" y="218"/>
                  </a:lnTo>
                  <a:lnTo>
                    <a:pt x="254" y="228"/>
                  </a:lnTo>
                  <a:lnTo>
                    <a:pt x="268" y="220"/>
                  </a:lnTo>
                  <a:lnTo>
                    <a:pt x="286" y="244"/>
                  </a:lnTo>
                  <a:lnTo>
                    <a:pt x="310" y="256"/>
                  </a:lnTo>
                  <a:lnTo>
                    <a:pt x="312" y="286"/>
                  </a:lnTo>
                  <a:lnTo>
                    <a:pt x="292" y="286"/>
                  </a:lnTo>
                  <a:lnTo>
                    <a:pt x="272" y="294"/>
                  </a:lnTo>
                  <a:lnTo>
                    <a:pt x="268" y="322"/>
                  </a:lnTo>
                  <a:lnTo>
                    <a:pt x="226" y="314"/>
                  </a:lnTo>
                  <a:lnTo>
                    <a:pt x="202" y="318"/>
                  </a:lnTo>
                  <a:lnTo>
                    <a:pt x="180" y="272"/>
                  </a:lnTo>
                  <a:lnTo>
                    <a:pt x="158" y="238"/>
                  </a:lnTo>
                  <a:lnTo>
                    <a:pt x="114" y="210"/>
                  </a:lnTo>
                  <a:lnTo>
                    <a:pt x="102" y="186"/>
                  </a:lnTo>
                  <a:lnTo>
                    <a:pt x="80" y="188"/>
                  </a:lnTo>
                  <a:lnTo>
                    <a:pt x="74" y="202"/>
                  </a:lnTo>
                  <a:lnTo>
                    <a:pt x="70" y="178"/>
                  </a:lnTo>
                  <a:lnTo>
                    <a:pt x="74" y="142"/>
                  </a:lnTo>
                  <a:lnTo>
                    <a:pt x="46" y="122"/>
                  </a:lnTo>
                  <a:lnTo>
                    <a:pt x="0" y="114"/>
                  </a:lnTo>
                  <a:lnTo>
                    <a:pt x="10" y="62"/>
                  </a:lnTo>
                  <a:lnTo>
                    <a:pt x="28" y="70"/>
                  </a:lnTo>
                  <a:lnTo>
                    <a:pt x="62" y="44"/>
                  </a:lnTo>
                  <a:lnTo>
                    <a:pt x="78" y="12"/>
                  </a:lnTo>
                  <a:lnTo>
                    <a:pt x="9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2" name="AETOLIA-ACARNANIA">
              <a:extLst>
                <a:ext uri="{FF2B5EF4-FFF2-40B4-BE49-F238E27FC236}">
                  <a16:creationId xmlns:a16="http://schemas.microsoft.com/office/drawing/2014/main" id="{CB68854F-7FB4-4C7F-B6E1-25BD3AFC7495}"/>
                </a:ext>
              </a:extLst>
            </p:cNvPr>
            <p:cNvSpPr>
              <a:spLocks/>
            </p:cNvSpPr>
            <p:nvPr/>
          </p:nvSpPr>
          <p:spPr bwMode="gray">
            <a:xfrm>
              <a:off x="3914622" y="3120108"/>
              <a:ext cx="1119773" cy="711436"/>
            </a:xfrm>
            <a:custGeom>
              <a:avLst/>
              <a:gdLst/>
              <a:ahLst/>
              <a:cxnLst>
                <a:cxn ang="0">
                  <a:pos x="44" y="168"/>
                </a:cxn>
                <a:cxn ang="0">
                  <a:pos x="28" y="180"/>
                </a:cxn>
                <a:cxn ang="0">
                  <a:pos x="6" y="180"/>
                </a:cxn>
                <a:cxn ang="0">
                  <a:pos x="0" y="148"/>
                </a:cxn>
                <a:cxn ang="0">
                  <a:pos x="20" y="134"/>
                </a:cxn>
                <a:cxn ang="0">
                  <a:pos x="6" y="102"/>
                </a:cxn>
                <a:cxn ang="0">
                  <a:pos x="32" y="112"/>
                </a:cxn>
                <a:cxn ang="0">
                  <a:pos x="50" y="108"/>
                </a:cxn>
                <a:cxn ang="0">
                  <a:pos x="86" y="104"/>
                </a:cxn>
                <a:cxn ang="0">
                  <a:pos x="112" y="134"/>
                </a:cxn>
                <a:cxn ang="0">
                  <a:pos x="132" y="120"/>
                </a:cxn>
                <a:cxn ang="0">
                  <a:pos x="152" y="136"/>
                </a:cxn>
                <a:cxn ang="0">
                  <a:pos x="140" y="100"/>
                </a:cxn>
                <a:cxn ang="0">
                  <a:pos x="136" y="62"/>
                </a:cxn>
                <a:cxn ang="0">
                  <a:pos x="168" y="20"/>
                </a:cxn>
                <a:cxn ang="0">
                  <a:pos x="222" y="0"/>
                </a:cxn>
                <a:cxn ang="0">
                  <a:pos x="244" y="28"/>
                </a:cxn>
                <a:cxn ang="0">
                  <a:pos x="236" y="66"/>
                </a:cxn>
                <a:cxn ang="0">
                  <a:pos x="260" y="92"/>
                </a:cxn>
                <a:cxn ang="0">
                  <a:pos x="278" y="124"/>
                </a:cxn>
                <a:cxn ang="0">
                  <a:pos x="324" y="138"/>
                </a:cxn>
                <a:cxn ang="0">
                  <a:pos x="300" y="152"/>
                </a:cxn>
                <a:cxn ang="0">
                  <a:pos x="296" y="196"/>
                </a:cxn>
                <a:cxn ang="0">
                  <a:pos x="364" y="214"/>
                </a:cxn>
                <a:cxn ang="0">
                  <a:pos x="388" y="210"/>
                </a:cxn>
                <a:cxn ang="0">
                  <a:pos x="416" y="204"/>
                </a:cxn>
                <a:cxn ang="0">
                  <a:pos x="450" y="192"/>
                </a:cxn>
                <a:cxn ang="0">
                  <a:pos x="438" y="268"/>
                </a:cxn>
                <a:cxn ang="0">
                  <a:pos x="418" y="314"/>
                </a:cxn>
                <a:cxn ang="0">
                  <a:pos x="388" y="364"/>
                </a:cxn>
                <a:cxn ang="0">
                  <a:pos x="370" y="366"/>
                </a:cxn>
                <a:cxn ang="0">
                  <a:pos x="358" y="381"/>
                </a:cxn>
                <a:cxn ang="0">
                  <a:pos x="324" y="379"/>
                </a:cxn>
                <a:cxn ang="0">
                  <a:pos x="284" y="385"/>
                </a:cxn>
                <a:cxn ang="0">
                  <a:pos x="260" y="393"/>
                </a:cxn>
                <a:cxn ang="0">
                  <a:pos x="246" y="366"/>
                </a:cxn>
                <a:cxn ang="0">
                  <a:pos x="224" y="356"/>
                </a:cxn>
                <a:cxn ang="0">
                  <a:pos x="214" y="328"/>
                </a:cxn>
                <a:cxn ang="0">
                  <a:pos x="206" y="330"/>
                </a:cxn>
                <a:cxn ang="0">
                  <a:pos x="200" y="358"/>
                </a:cxn>
                <a:cxn ang="0">
                  <a:pos x="180" y="364"/>
                </a:cxn>
                <a:cxn ang="0">
                  <a:pos x="164" y="385"/>
                </a:cxn>
                <a:cxn ang="0">
                  <a:pos x="148" y="393"/>
                </a:cxn>
                <a:cxn ang="0">
                  <a:pos x="126" y="379"/>
                </a:cxn>
                <a:cxn ang="0">
                  <a:pos x="130" y="356"/>
                </a:cxn>
                <a:cxn ang="0">
                  <a:pos x="118" y="346"/>
                </a:cxn>
                <a:cxn ang="0">
                  <a:pos x="124" y="320"/>
                </a:cxn>
                <a:cxn ang="0">
                  <a:pos x="116" y="288"/>
                </a:cxn>
                <a:cxn ang="0">
                  <a:pos x="96" y="282"/>
                </a:cxn>
                <a:cxn ang="0">
                  <a:pos x="90" y="246"/>
                </a:cxn>
                <a:cxn ang="0">
                  <a:pos x="68" y="228"/>
                </a:cxn>
                <a:cxn ang="0">
                  <a:pos x="52" y="184"/>
                </a:cxn>
              </a:cxnLst>
              <a:rect l="0" t="0" r="r" b="b"/>
              <a:pathLst>
                <a:path w="450" h="397">
                  <a:moveTo>
                    <a:pt x="52" y="184"/>
                  </a:moveTo>
                  <a:lnTo>
                    <a:pt x="50" y="174"/>
                  </a:lnTo>
                  <a:lnTo>
                    <a:pt x="44" y="168"/>
                  </a:lnTo>
                  <a:lnTo>
                    <a:pt x="38" y="168"/>
                  </a:lnTo>
                  <a:lnTo>
                    <a:pt x="32" y="178"/>
                  </a:lnTo>
                  <a:lnTo>
                    <a:pt x="28" y="180"/>
                  </a:lnTo>
                  <a:lnTo>
                    <a:pt x="22" y="182"/>
                  </a:lnTo>
                  <a:lnTo>
                    <a:pt x="14" y="184"/>
                  </a:lnTo>
                  <a:lnTo>
                    <a:pt x="6" y="180"/>
                  </a:lnTo>
                  <a:lnTo>
                    <a:pt x="8" y="166"/>
                  </a:lnTo>
                  <a:lnTo>
                    <a:pt x="2" y="156"/>
                  </a:lnTo>
                  <a:lnTo>
                    <a:pt x="0" y="148"/>
                  </a:lnTo>
                  <a:lnTo>
                    <a:pt x="2" y="142"/>
                  </a:lnTo>
                  <a:lnTo>
                    <a:pt x="16" y="138"/>
                  </a:lnTo>
                  <a:lnTo>
                    <a:pt x="20" y="134"/>
                  </a:lnTo>
                  <a:lnTo>
                    <a:pt x="14" y="126"/>
                  </a:lnTo>
                  <a:lnTo>
                    <a:pt x="6" y="114"/>
                  </a:lnTo>
                  <a:lnTo>
                    <a:pt x="6" y="102"/>
                  </a:lnTo>
                  <a:lnTo>
                    <a:pt x="12" y="102"/>
                  </a:lnTo>
                  <a:lnTo>
                    <a:pt x="24" y="114"/>
                  </a:lnTo>
                  <a:lnTo>
                    <a:pt x="32" y="112"/>
                  </a:lnTo>
                  <a:lnTo>
                    <a:pt x="38" y="102"/>
                  </a:lnTo>
                  <a:lnTo>
                    <a:pt x="46" y="96"/>
                  </a:lnTo>
                  <a:lnTo>
                    <a:pt x="50" y="108"/>
                  </a:lnTo>
                  <a:lnTo>
                    <a:pt x="60" y="112"/>
                  </a:lnTo>
                  <a:lnTo>
                    <a:pt x="70" y="106"/>
                  </a:lnTo>
                  <a:lnTo>
                    <a:pt x="86" y="104"/>
                  </a:lnTo>
                  <a:lnTo>
                    <a:pt x="100" y="110"/>
                  </a:lnTo>
                  <a:lnTo>
                    <a:pt x="104" y="122"/>
                  </a:lnTo>
                  <a:lnTo>
                    <a:pt x="112" y="134"/>
                  </a:lnTo>
                  <a:lnTo>
                    <a:pt x="122" y="136"/>
                  </a:lnTo>
                  <a:lnTo>
                    <a:pt x="126" y="122"/>
                  </a:lnTo>
                  <a:lnTo>
                    <a:pt x="132" y="120"/>
                  </a:lnTo>
                  <a:lnTo>
                    <a:pt x="140" y="122"/>
                  </a:lnTo>
                  <a:lnTo>
                    <a:pt x="144" y="130"/>
                  </a:lnTo>
                  <a:lnTo>
                    <a:pt x="152" y="136"/>
                  </a:lnTo>
                  <a:lnTo>
                    <a:pt x="152" y="126"/>
                  </a:lnTo>
                  <a:lnTo>
                    <a:pt x="144" y="114"/>
                  </a:lnTo>
                  <a:lnTo>
                    <a:pt x="140" y="100"/>
                  </a:lnTo>
                  <a:lnTo>
                    <a:pt x="148" y="88"/>
                  </a:lnTo>
                  <a:lnTo>
                    <a:pt x="144" y="74"/>
                  </a:lnTo>
                  <a:lnTo>
                    <a:pt x="136" y="62"/>
                  </a:lnTo>
                  <a:lnTo>
                    <a:pt x="138" y="32"/>
                  </a:lnTo>
                  <a:lnTo>
                    <a:pt x="152" y="22"/>
                  </a:lnTo>
                  <a:lnTo>
                    <a:pt x="168" y="20"/>
                  </a:lnTo>
                  <a:lnTo>
                    <a:pt x="192" y="26"/>
                  </a:lnTo>
                  <a:lnTo>
                    <a:pt x="210" y="12"/>
                  </a:lnTo>
                  <a:lnTo>
                    <a:pt x="222" y="0"/>
                  </a:lnTo>
                  <a:lnTo>
                    <a:pt x="234" y="2"/>
                  </a:lnTo>
                  <a:lnTo>
                    <a:pt x="238" y="14"/>
                  </a:lnTo>
                  <a:lnTo>
                    <a:pt x="244" y="28"/>
                  </a:lnTo>
                  <a:lnTo>
                    <a:pt x="246" y="48"/>
                  </a:lnTo>
                  <a:lnTo>
                    <a:pt x="244" y="58"/>
                  </a:lnTo>
                  <a:lnTo>
                    <a:pt x="236" y="66"/>
                  </a:lnTo>
                  <a:lnTo>
                    <a:pt x="234" y="78"/>
                  </a:lnTo>
                  <a:lnTo>
                    <a:pt x="244" y="86"/>
                  </a:lnTo>
                  <a:lnTo>
                    <a:pt x="260" y="92"/>
                  </a:lnTo>
                  <a:lnTo>
                    <a:pt x="272" y="98"/>
                  </a:lnTo>
                  <a:lnTo>
                    <a:pt x="274" y="110"/>
                  </a:lnTo>
                  <a:lnTo>
                    <a:pt x="278" y="124"/>
                  </a:lnTo>
                  <a:lnTo>
                    <a:pt x="296" y="136"/>
                  </a:lnTo>
                  <a:lnTo>
                    <a:pt x="310" y="134"/>
                  </a:lnTo>
                  <a:lnTo>
                    <a:pt x="324" y="138"/>
                  </a:lnTo>
                  <a:lnTo>
                    <a:pt x="324" y="148"/>
                  </a:lnTo>
                  <a:lnTo>
                    <a:pt x="312" y="152"/>
                  </a:lnTo>
                  <a:lnTo>
                    <a:pt x="300" y="152"/>
                  </a:lnTo>
                  <a:lnTo>
                    <a:pt x="292" y="158"/>
                  </a:lnTo>
                  <a:lnTo>
                    <a:pt x="292" y="178"/>
                  </a:lnTo>
                  <a:lnTo>
                    <a:pt x="296" y="196"/>
                  </a:lnTo>
                  <a:lnTo>
                    <a:pt x="318" y="210"/>
                  </a:lnTo>
                  <a:lnTo>
                    <a:pt x="342" y="216"/>
                  </a:lnTo>
                  <a:lnTo>
                    <a:pt x="364" y="214"/>
                  </a:lnTo>
                  <a:lnTo>
                    <a:pt x="364" y="224"/>
                  </a:lnTo>
                  <a:lnTo>
                    <a:pt x="386" y="226"/>
                  </a:lnTo>
                  <a:lnTo>
                    <a:pt x="388" y="210"/>
                  </a:lnTo>
                  <a:lnTo>
                    <a:pt x="392" y="198"/>
                  </a:lnTo>
                  <a:lnTo>
                    <a:pt x="402" y="196"/>
                  </a:lnTo>
                  <a:lnTo>
                    <a:pt x="416" y="204"/>
                  </a:lnTo>
                  <a:lnTo>
                    <a:pt x="426" y="202"/>
                  </a:lnTo>
                  <a:lnTo>
                    <a:pt x="428" y="190"/>
                  </a:lnTo>
                  <a:lnTo>
                    <a:pt x="450" y="192"/>
                  </a:lnTo>
                  <a:lnTo>
                    <a:pt x="442" y="226"/>
                  </a:lnTo>
                  <a:lnTo>
                    <a:pt x="428" y="260"/>
                  </a:lnTo>
                  <a:lnTo>
                    <a:pt x="438" y="268"/>
                  </a:lnTo>
                  <a:lnTo>
                    <a:pt x="446" y="278"/>
                  </a:lnTo>
                  <a:lnTo>
                    <a:pt x="444" y="304"/>
                  </a:lnTo>
                  <a:lnTo>
                    <a:pt x="418" y="314"/>
                  </a:lnTo>
                  <a:lnTo>
                    <a:pt x="400" y="328"/>
                  </a:lnTo>
                  <a:lnTo>
                    <a:pt x="398" y="364"/>
                  </a:lnTo>
                  <a:lnTo>
                    <a:pt x="388" y="364"/>
                  </a:lnTo>
                  <a:lnTo>
                    <a:pt x="382" y="358"/>
                  </a:lnTo>
                  <a:lnTo>
                    <a:pt x="376" y="362"/>
                  </a:lnTo>
                  <a:lnTo>
                    <a:pt x="370" y="366"/>
                  </a:lnTo>
                  <a:lnTo>
                    <a:pt x="364" y="366"/>
                  </a:lnTo>
                  <a:lnTo>
                    <a:pt x="360" y="372"/>
                  </a:lnTo>
                  <a:lnTo>
                    <a:pt x="358" y="381"/>
                  </a:lnTo>
                  <a:lnTo>
                    <a:pt x="344" y="383"/>
                  </a:lnTo>
                  <a:lnTo>
                    <a:pt x="340" y="376"/>
                  </a:lnTo>
                  <a:lnTo>
                    <a:pt x="324" y="379"/>
                  </a:lnTo>
                  <a:lnTo>
                    <a:pt x="312" y="374"/>
                  </a:lnTo>
                  <a:lnTo>
                    <a:pt x="298" y="379"/>
                  </a:lnTo>
                  <a:lnTo>
                    <a:pt x="284" y="385"/>
                  </a:lnTo>
                  <a:lnTo>
                    <a:pt x="274" y="391"/>
                  </a:lnTo>
                  <a:lnTo>
                    <a:pt x="264" y="397"/>
                  </a:lnTo>
                  <a:lnTo>
                    <a:pt x="260" y="393"/>
                  </a:lnTo>
                  <a:lnTo>
                    <a:pt x="256" y="379"/>
                  </a:lnTo>
                  <a:lnTo>
                    <a:pt x="252" y="370"/>
                  </a:lnTo>
                  <a:lnTo>
                    <a:pt x="246" y="366"/>
                  </a:lnTo>
                  <a:lnTo>
                    <a:pt x="240" y="368"/>
                  </a:lnTo>
                  <a:lnTo>
                    <a:pt x="232" y="364"/>
                  </a:lnTo>
                  <a:lnTo>
                    <a:pt x="224" y="356"/>
                  </a:lnTo>
                  <a:lnTo>
                    <a:pt x="216" y="348"/>
                  </a:lnTo>
                  <a:lnTo>
                    <a:pt x="216" y="340"/>
                  </a:lnTo>
                  <a:lnTo>
                    <a:pt x="214" y="328"/>
                  </a:lnTo>
                  <a:lnTo>
                    <a:pt x="214" y="322"/>
                  </a:lnTo>
                  <a:lnTo>
                    <a:pt x="208" y="320"/>
                  </a:lnTo>
                  <a:lnTo>
                    <a:pt x="206" y="330"/>
                  </a:lnTo>
                  <a:lnTo>
                    <a:pt x="208" y="342"/>
                  </a:lnTo>
                  <a:lnTo>
                    <a:pt x="208" y="354"/>
                  </a:lnTo>
                  <a:lnTo>
                    <a:pt x="200" y="358"/>
                  </a:lnTo>
                  <a:lnTo>
                    <a:pt x="192" y="360"/>
                  </a:lnTo>
                  <a:lnTo>
                    <a:pt x="188" y="364"/>
                  </a:lnTo>
                  <a:lnTo>
                    <a:pt x="180" y="364"/>
                  </a:lnTo>
                  <a:lnTo>
                    <a:pt x="180" y="376"/>
                  </a:lnTo>
                  <a:lnTo>
                    <a:pt x="172" y="381"/>
                  </a:lnTo>
                  <a:lnTo>
                    <a:pt x="164" y="385"/>
                  </a:lnTo>
                  <a:lnTo>
                    <a:pt x="154" y="381"/>
                  </a:lnTo>
                  <a:lnTo>
                    <a:pt x="154" y="387"/>
                  </a:lnTo>
                  <a:lnTo>
                    <a:pt x="148" y="393"/>
                  </a:lnTo>
                  <a:lnTo>
                    <a:pt x="138" y="391"/>
                  </a:lnTo>
                  <a:lnTo>
                    <a:pt x="132" y="383"/>
                  </a:lnTo>
                  <a:lnTo>
                    <a:pt x="126" y="379"/>
                  </a:lnTo>
                  <a:lnTo>
                    <a:pt x="126" y="366"/>
                  </a:lnTo>
                  <a:lnTo>
                    <a:pt x="124" y="360"/>
                  </a:lnTo>
                  <a:lnTo>
                    <a:pt x="130" y="356"/>
                  </a:lnTo>
                  <a:lnTo>
                    <a:pt x="134" y="348"/>
                  </a:lnTo>
                  <a:lnTo>
                    <a:pt x="128" y="348"/>
                  </a:lnTo>
                  <a:lnTo>
                    <a:pt x="118" y="346"/>
                  </a:lnTo>
                  <a:lnTo>
                    <a:pt x="118" y="334"/>
                  </a:lnTo>
                  <a:lnTo>
                    <a:pt x="126" y="334"/>
                  </a:lnTo>
                  <a:lnTo>
                    <a:pt x="124" y="320"/>
                  </a:lnTo>
                  <a:lnTo>
                    <a:pt x="120" y="308"/>
                  </a:lnTo>
                  <a:lnTo>
                    <a:pt x="122" y="292"/>
                  </a:lnTo>
                  <a:lnTo>
                    <a:pt x="116" y="288"/>
                  </a:lnTo>
                  <a:lnTo>
                    <a:pt x="106" y="296"/>
                  </a:lnTo>
                  <a:lnTo>
                    <a:pt x="98" y="296"/>
                  </a:lnTo>
                  <a:lnTo>
                    <a:pt x="96" y="282"/>
                  </a:lnTo>
                  <a:lnTo>
                    <a:pt x="94" y="268"/>
                  </a:lnTo>
                  <a:lnTo>
                    <a:pt x="98" y="260"/>
                  </a:lnTo>
                  <a:lnTo>
                    <a:pt x="90" y="246"/>
                  </a:lnTo>
                  <a:lnTo>
                    <a:pt x="88" y="230"/>
                  </a:lnTo>
                  <a:lnTo>
                    <a:pt x="76" y="228"/>
                  </a:lnTo>
                  <a:lnTo>
                    <a:pt x="68" y="228"/>
                  </a:lnTo>
                  <a:lnTo>
                    <a:pt x="56" y="222"/>
                  </a:lnTo>
                  <a:lnTo>
                    <a:pt x="56" y="200"/>
                  </a:lnTo>
                  <a:lnTo>
                    <a:pt x="52"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3" name="ACHAEA">
              <a:extLst>
                <a:ext uri="{FF2B5EF4-FFF2-40B4-BE49-F238E27FC236}">
                  <a16:creationId xmlns:a16="http://schemas.microsoft.com/office/drawing/2014/main" id="{31CFA23F-7137-CC0D-1512-B3C92C32D468}"/>
                </a:ext>
              </a:extLst>
            </p:cNvPr>
            <p:cNvSpPr>
              <a:spLocks/>
            </p:cNvSpPr>
            <p:nvPr/>
          </p:nvSpPr>
          <p:spPr bwMode="gray">
            <a:xfrm>
              <a:off x="4431659" y="3804735"/>
              <a:ext cx="916956" cy="453669"/>
            </a:xfrm>
            <a:custGeom>
              <a:avLst/>
              <a:gdLst/>
              <a:ahLst/>
              <a:cxnLst>
                <a:cxn ang="0">
                  <a:pos x="0" y="110"/>
                </a:cxn>
                <a:cxn ang="0">
                  <a:pos x="6" y="98"/>
                </a:cxn>
                <a:cxn ang="0">
                  <a:pos x="6" y="56"/>
                </a:cxn>
                <a:cxn ang="0">
                  <a:pos x="20" y="64"/>
                </a:cxn>
                <a:cxn ang="0">
                  <a:pos x="42" y="62"/>
                </a:cxn>
                <a:cxn ang="0">
                  <a:pos x="58" y="74"/>
                </a:cxn>
                <a:cxn ang="0">
                  <a:pos x="78" y="88"/>
                </a:cxn>
                <a:cxn ang="0">
                  <a:pos x="104" y="84"/>
                </a:cxn>
                <a:cxn ang="0">
                  <a:pos x="124" y="62"/>
                </a:cxn>
                <a:cxn ang="0">
                  <a:pos x="124" y="48"/>
                </a:cxn>
                <a:cxn ang="0">
                  <a:pos x="132" y="34"/>
                </a:cxn>
                <a:cxn ang="0">
                  <a:pos x="152" y="16"/>
                </a:cxn>
                <a:cxn ang="0">
                  <a:pos x="170" y="12"/>
                </a:cxn>
                <a:cxn ang="0">
                  <a:pos x="178" y="0"/>
                </a:cxn>
                <a:cxn ang="0">
                  <a:pos x="188" y="8"/>
                </a:cxn>
                <a:cxn ang="0">
                  <a:pos x="224" y="10"/>
                </a:cxn>
                <a:cxn ang="0">
                  <a:pos x="228" y="16"/>
                </a:cxn>
                <a:cxn ang="0">
                  <a:pos x="236" y="18"/>
                </a:cxn>
                <a:cxn ang="0">
                  <a:pos x="242" y="34"/>
                </a:cxn>
                <a:cxn ang="0">
                  <a:pos x="254" y="38"/>
                </a:cxn>
                <a:cxn ang="0">
                  <a:pos x="274" y="40"/>
                </a:cxn>
                <a:cxn ang="0">
                  <a:pos x="280" y="54"/>
                </a:cxn>
                <a:cxn ang="0">
                  <a:pos x="290" y="64"/>
                </a:cxn>
                <a:cxn ang="0">
                  <a:pos x="300" y="66"/>
                </a:cxn>
                <a:cxn ang="0">
                  <a:pos x="312" y="80"/>
                </a:cxn>
                <a:cxn ang="0">
                  <a:pos x="338" y="78"/>
                </a:cxn>
                <a:cxn ang="0">
                  <a:pos x="344" y="78"/>
                </a:cxn>
                <a:cxn ang="0">
                  <a:pos x="354" y="88"/>
                </a:cxn>
                <a:cxn ang="0">
                  <a:pos x="368" y="96"/>
                </a:cxn>
                <a:cxn ang="0">
                  <a:pos x="366" y="120"/>
                </a:cxn>
                <a:cxn ang="0">
                  <a:pos x="354" y="150"/>
                </a:cxn>
                <a:cxn ang="0">
                  <a:pos x="340" y="160"/>
                </a:cxn>
                <a:cxn ang="0">
                  <a:pos x="324" y="162"/>
                </a:cxn>
                <a:cxn ang="0">
                  <a:pos x="308" y="176"/>
                </a:cxn>
                <a:cxn ang="0">
                  <a:pos x="310" y="224"/>
                </a:cxn>
                <a:cxn ang="0">
                  <a:pos x="282" y="244"/>
                </a:cxn>
                <a:cxn ang="0">
                  <a:pos x="264" y="238"/>
                </a:cxn>
                <a:cxn ang="0">
                  <a:pos x="244" y="252"/>
                </a:cxn>
                <a:cxn ang="0">
                  <a:pos x="224" y="250"/>
                </a:cxn>
                <a:cxn ang="0">
                  <a:pos x="202" y="236"/>
                </a:cxn>
                <a:cxn ang="0">
                  <a:pos x="184" y="224"/>
                </a:cxn>
                <a:cxn ang="0">
                  <a:pos x="180" y="196"/>
                </a:cxn>
                <a:cxn ang="0">
                  <a:pos x="182" y="164"/>
                </a:cxn>
                <a:cxn ang="0">
                  <a:pos x="156" y="178"/>
                </a:cxn>
                <a:cxn ang="0">
                  <a:pos x="130" y="188"/>
                </a:cxn>
                <a:cxn ang="0">
                  <a:pos x="114" y="222"/>
                </a:cxn>
                <a:cxn ang="0">
                  <a:pos x="78" y="192"/>
                </a:cxn>
                <a:cxn ang="0">
                  <a:pos x="40" y="184"/>
                </a:cxn>
                <a:cxn ang="0">
                  <a:pos x="34" y="172"/>
                </a:cxn>
                <a:cxn ang="0">
                  <a:pos x="40" y="156"/>
                </a:cxn>
                <a:cxn ang="0">
                  <a:pos x="66" y="154"/>
                </a:cxn>
                <a:cxn ang="0">
                  <a:pos x="70" y="136"/>
                </a:cxn>
                <a:cxn ang="0">
                  <a:pos x="0" y="110"/>
                </a:cxn>
              </a:cxnLst>
              <a:rect l="0" t="0" r="r" b="b"/>
              <a:pathLst>
                <a:path w="368" h="252">
                  <a:moveTo>
                    <a:pt x="0" y="110"/>
                  </a:moveTo>
                  <a:lnTo>
                    <a:pt x="6" y="98"/>
                  </a:lnTo>
                  <a:lnTo>
                    <a:pt x="6" y="56"/>
                  </a:lnTo>
                  <a:lnTo>
                    <a:pt x="20" y="64"/>
                  </a:lnTo>
                  <a:lnTo>
                    <a:pt x="42" y="62"/>
                  </a:lnTo>
                  <a:lnTo>
                    <a:pt x="58" y="74"/>
                  </a:lnTo>
                  <a:lnTo>
                    <a:pt x="78" y="88"/>
                  </a:lnTo>
                  <a:lnTo>
                    <a:pt x="104" y="84"/>
                  </a:lnTo>
                  <a:lnTo>
                    <a:pt x="124" y="62"/>
                  </a:lnTo>
                  <a:lnTo>
                    <a:pt x="124" y="48"/>
                  </a:lnTo>
                  <a:lnTo>
                    <a:pt x="132" y="34"/>
                  </a:lnTo>
                  <a:lnTo>
                    <a:pt x="152" y="16"/>
                  </a:lnTo>
                  <a:lnTo>
                    <a:pt x="170" y="12"/>
                  </a:lnTo>
                  <a:lnTo>
                    <a:pt x="178" y="0"/>
                  </a:lnTo>
                  <a:lnTo>
                    <a:pt x="188" y="8"/>
                  </a:lnTo>
                  <a:lnTo>
                    <a:pt x="224" y="10"/>
                  </a:lnTo>
                  <a:lnTo>
                    <a:pt x="228" y="16"/>
                  </a:lnTo>
                  <a:lnTo>
                    <a:pt x="236" y="18"/>
                  </a:lnTo>
                  <a:lnTo>
                    <a:pt x="242" y="34"/>
                  </a:lnTo>
                  <a:lnTo>
                    <a:pt x="254" y="38"/>
                  </a:lnTo>
                  <a:lnTo>
                    <a:pt x="274" y="40"/>
                  </a:lnTo>
                  <a:lnTo>
                    <a:pt x="280" y="54"/>
                  </a:lnTo>
                  <a:lnTo>
                    <a:pt x="290" y="64"/>
                  </a:lnTo>
                  <a:lnTo>
                    <a:pt x="300" y="66"/>
                  </a:lnTo>
                  <a:lnTo>
                    <a:pt x="312" y="80"/>
                  </a:lnTo>
                  <a:lnTo>
                    <a:pt x="338" y="78"/>
                  </a:lnTo>
                  <a:lnTo>
                    <a:pt x="344" y="78"/>
                  </a:lnTo>
                  <a:lnTo>
                    <a:pt x="354" y="88"/>
                  </a:lnTo>
                  <a:lnTo>
                    <a:pt x="368" y="96"/>
                  </a:lnTo>
                  <a:lnTo>
                    <a:pt x="366" y="120"/>
                  </a:lnTo>
                  <a:lnTo>
                    <a:pt x="354" y="150"/>
                  </a:lnTo>
                  <a:lnTo>
                    <a:pt x="340" y="160"/>
                  </a:lnTo>
                  <a:lnTo>
                    <a:pt x="324" y="162"/>
                  </a:lnTo>
                  <a:lnTo>
                    <a:pt x="308" y="176"/>
                  </a:lnTo>
                  <a:lnTo>
                    <a:pt x="310" y="224"/>
                  </a:lnTo>
                  <a:lnTo>
                    <a:pt x="282" y="244"/>
                  </a:lnTo>
                  <a:lnTo>
                    <a:pt x="264" y="238"/>
                  </a:lnTo>
                  <a:lnTo>
                    <a:pt x="244" y="252"/>
                  </a:lnTo>
                  <a:lnTo>
                    <a:pt x="224" y="250"/>
                  </a:lnTo>
                  <a:lnTo>
                    <a:pt x="202" y="236"/>
                  </a:lnTo>
                  <a:lnTo>
                    <a:pt x="184" y="224"/>
                  </a:lnTo>
                  <a:lnTo>
                    <a:pt x="180" y="196"/>
                  </a:lnTo>
                  <a:lnTo>
                    <a:pt x="182" y="164"/>
                  </a:lnTo>
                  <a:lnTo>
                    <a:pt x="156" y="178"/>
                  </a:lnTo>
                  <a:lnTo>
                    <a:pt x="130" y="188"/>
                  </a:lnTo>
                  <a:lnTo>
                    <a:pt x="114" y="222"/>
                  </a:lnTo>
                  <a:lnTo>
                    <a:pt x="78" y="192"/>
                  </a:lnTo>
                  <a:lnTo>
                    <a:pt x="40" y="184"/>
                  </a:lnTo>
                  <a:lnTo>
                    <a:pt x="34" y="172"/>
                  </a:lnTo>
                  <a:lnTo>
                    <a:pt x="40" y="156"/>
                  </a:lnTo>
                  <a:lnTo>
                    <a:pt x="66" y="154"/>
                  </a:lnTo>
                  <a:lnTo>
                    <a:pt x="70" y="136"/>
                  </a:lnTo>
                  <a:lnTo>
                    <a:pt x="0" y="1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4" name="TRIKALA">
              <a:extLst>
                <a:ext uri="{FF2B5EF4-FFF2-40B4-BE49-F238E27FC236}">
                  <a16:creationId xmlns:a16="http://schemas.microsoft.com/office/drawing/2014/main" id="{7EA3FC14-4C61-0DE3-3B10-6BE9ECD556F6}"/>
                </a:ext>
              </a:extLst>
            </p:cNvPr>
            <p:cNvSpPr>
              <a:spLocks/>
            </p:cNvSpPr>
            <p:nvPr/>
          </p:nvSpPr>
          <p:spPr bwMode="gray">
            <a:xfrm>
              <a:off x="4288831" y="2536525"/>
              <a:ext cx="919814" cy="439235"/>
            </a:xfrm>
            <a:custGeom>
              <a:avLst/>
              <a:gdLst/>
              <a:ahLst/>
              <a:cxnLst>
                <a:cxn ang="0">
                  <a:pos x="18" y="172"/>
                </a:cxn>
                <a:cxn ang="0">
                  <a:pos x="20" y="130"/>
                </a:cxn>
                <a:cxn ang="0">
                  <a:pos x="0" y="102"/>
                </a:cxn>
                <a:cxn ang="0">
                  <a:pos x="12" y="82"/>
                </a:cxn>
                <a:cxn ang="0">
                  <a:pos x="36" y="80"/>
                </a:cxn>
                <a:cxn ang="0">
                  <a:pos x="38" y="46"/>
                </a:cxn>
                <a:cxn ang="0">
                  <a:pos x="50" y="32"/>
                </a:cxn>
                <a:cxn ang="0">
                  <a:pos x="52" y="16"/>
                </a:cxn>
                <a:cxn ang="0">
                  <a:pos x="68" y="18"/>
                </a:cxn>
                <a:cxn ang="0">
                  <a:pos x="86" y="34"/>
                </a:cxn>
                <a:cxn ang="0">
                  <a:pos x="102" y="24"/>
                </a:cxn>
                <a:cxn ang="0">
                  <a:pos x="114" y="0"/>
                </a:cxn>
                <a:cxn ang="0">
                  <a:pos x="142" y="12"/>
                </a:cxn>
                <a:cxn ang="0">
                  <a:pos x="162" y="12"/>
                </a:cxn>
                <a:cxn ang="0">
                  <a:pos x="182" y="30"/>
                </a:cxn>
                <a:cxn ang="0">
                  <a:pos x="206" y="20"/>
                </a:cxn>
                <a:cxn ang="0">
                  <a:pos x="230" y="32"/>
                </a:cxn>
                <a:cxn ang="0">
                  <a:pos x="270" y="28"/>
                </a:cxn>
                <a:cxn ang="0">
                  <a:pos x="278" y="48"/>
                </a:cxn>
                <a:cxn ang="0">
                  <a:pos x="276" y="68"/>
                </a:cxn>
                <a:cxn ang="0">
                  <a:pos x="294" y="96"/>
                </a:cxn>
                <a:cxn ang="0">
                  <a:pos x="308" y="80"/>
                </a:cxn>
                <a:cxn ang="0">
                  <a:pos x="318" y="106"/>
                </a:cxn>
                <a:cxn ang="0">
                  <a:pos x="338" y="110"/>
                </a:cxn>
                <a:cxn ang="0">
                  <a:pos x="340" y="130"/>
                </a:cxn>
                <a:cxn ang="0">
                  <a:pos x="350" y="138"/>
                </a:cxn>
                <a:cxn ang="0">
                  <a:pos x="370" y="140"/>
                </a:cxn>
                <a:cxn ang="0">
                  <a:pos x="370" y="150"/>
                </a:cxn>
                <a:cxn ang="0">
                  <a:pos x="356" y="166"/>
                </a:cxn>
                <a:cxn ang="0">
                  <a:pos x="326" y="164"/>
                </a:cxn>
                <a:cxn ang="0">
                  <a:pos x="316" y="172"/>
                </a:cxn>
                <a:cxn ang="0">
                  <a:pos x="302" y="160"/>
                </a:cxn>
                <a:cxn ang="0">
                  <a:pos x="268" y="172"/>
                </a:cxn>
                <a:cxn ang="0">
                  <a:pos x="234" y="180"/>
                </a:cxn>
                <a:cxn ang="0">
                  <a:pos x="232" y="202"/>
                </a:cxn>
                <a:cxn ang="0">
                  <a:pos x="216" y="208"/>
                </a:cxn>
                <a:cxn ang="0">
                  <a:pos x="208" y="198"/>
                </a:cxn>
                <a:cxn ang="0">
                  <a:pos x="196" y="206"/>
                </a:cxn>
                <a:cxn ang="0">
                  <a:pos x="174" y="204"/>
                </a:cxn>
                <a:cxn ang="0">
                  <a:pos x="152" y="220"/>
                </a:cxn>
                <a:cxn ang="0">
                  <a:pos x="134" y="240"/>
                </a:cxn>
                <a:cxn ang="0">
                  <a:pos x="114" y="226"/>
                </a:cxn>
                <a:cxn ang="0">
                  <a:pos x="96" y="216"/>
                </a:cxn>
                <a:cxn ang="0">
                  <a:pos x="92" y="232"/>
                </a:cxn>
                <a:cxn ang="0">
                  <a:pos x="82" y="244"/>
                </a:cxn>
                <a:cxn ang="0">
                  <a:pos x="58" y="242"/>
                </a:cxn>
                <a:cxn ang="0">
                  <a:pos x="38" y="226"/>
                </a:cxn>
                <a:cxn ang="0">
                  <a:pos x="26" y="192"/>
                </a:cxn>
                <a:cxn ang="0">
                  <a:pos x="18" y="172"/>
                </a:cxn>
              </a:cxnLst>
              <a:rect l="0" t="0" r="r" b="b"/>
              <a:pathLst>
                <a:path w="370" h="244">
                  <a:moveTo>
                    <a:pt x="18" y="172"/>
                  </a:moveTo>
                  <a:lnTo>
                    <a:pt x="20" y="130"/>
                  </a:lnTo>
                  <a:lnTo>
                    <a:pt x="0" y="102"/>
                  </a:lnTo>
                  <a:lnTo>
                    <a:pt x="12" y="82"/>
                  </a:lnTo>
                  <a:lnTo>
                    <a:pt x="36" y="80"/>
                  </a:lnTo>
                  <a:lnTo>
                    <a:pt x="38" y="46"/>
                  </a:lnTo>
                  <a:lnTo>
                    <a:pt x="50" y="32"/>
                  </a:lnTo>
                  <a:lnTo>
                    <a:pt x="52" y="16"/>
                  </a:lnTo>
                  <a:lnTo>
                    <a:pt x="68" y="18"/>
                  </a:lnTo>
                  <a:lnTo>
                    <a:pt x="86" y="34"/>
                  </a:lnTo>
                  <a:lnTo>
                    <a:pt x="102" y="24"/>
                  </a:lnTo>
                  <a:lnTo>
                    <a:pt x="114" y="0"/>
                  </a:lnTo>
                  <a:lnTo>
                    <a:pt x="142" y="12"/>
                  </a:lnTo>
                  <a:lnTo>
                    <a:pt x="162" y="12"/>
                  </a:lnTo>
                  <a:lnTo>
                    <a:pt x="182" y="30"/>
                  </a:lnTo>
                  <a:lnTo>
                    <a:pt x="206" y="20"/>
                  </a:lnTo>
                  <a:lnTo>
                    <a:pt x="230" y="32"/>
                  </a:lnTo>
                  <a:lnTo>
                    <a:pt x="270" y="28"/>
                  </a:lnTo>
                  <a:lnTo>
                    <a:pt x="278" y="48"/>
                  </a:lnTo>
                  <a:lnTo>
                    <a:pt x="276" y="68"/>
                  </a:lnTo>
                  <a:lnTo>
                    <a:pt x="294" y="96"/>
                  </a:lnTo>
                  <a:lnTo>
                    <a:pt x="308" y="80"/>
                  </a:lnTo>
                  <a:lnTo>
                    <a:pt x="318" y="106"/>
                  </a:lnTo>
                  <a:lnTo>
                    <a:pt x="338" y="110"/>
                  </a:lnTo>
                  <a:lnTo>
                    <a:pt x="340" y="130"/>
                  </a:lnTo>
                  <a:lnTo>
                    <a:pt x="350" y="138"/>
                  </a:lnTo>
                  <a:lnTo>
                    <a:pt x="370" y="140"/>
                  </a:lnTo>
                  <a:lnTo>
                    <a:pt x="370" y="150"/>
                  </a:lnTo>
                  <a:lnTo>
                    <a:pt x="356" y="166"/>
                  </a:lnTo>
                  <a:lnTo>
                    <a:pt x="326" y="164"/>
                  </a:lnTo>
                  <a:lnTo>
                    <a:pt x="316" y="172"/>
                  </a:lnTo>
                  <a:lnTo>
                    <a:pt x="302" y="160"/>
                  </a:lnTo>
                  <a:lnTo>
                    <a:pt x="268" y="172"/>
                  </a:lnTo>
                  <a:lnTo>
                    <a:pt x="234" y="180"/>
                  </a:lnTo>
                  <a:lnTo>
                    <a:pt x="232" y="202"/>
                  </a:lnTo>
                  <a:lnTo>
                    <a:pt x="216" y="208"/>
                  </a:lnTo>
                  <a:lnTo>
                    <a:pt x="208" y="198"/>
                  </a:lnTo>
                  <a:lnTo>
                    <a:pt x="196" y="206"/>
                  </a:lnTo>
                  <a:lnTo>
                    <a:pt x="174" y="204"/>
                  </a:lnTo>
                  <a:lnTo>
                    <a:pt x="152" y="220"/>
                  </a:lnTo>
                  <a:lnTo>
                    <a:pt x="134" y="240"/>
                  </a:lnTo>
                  <a:lnTo>
                    <a:pt x="114" y="226"/>
                  </a:lnTo>
                  <a:lnTo>
                    <a:pt x="96" y="216"/>
                  </a:lnTo>
                  <a:lnTo>
                    <a:pt x="92" y="232"/>
                  </a:lnTo>
                  <a:lnTo>
                    <a:pt x="82" y="244"/>
                  </a:lnTo>
                  <a:lnTo>
                    <a:pt x="58" y="242"/>
                  </a:lnTo>
                  <a:lnTo>
                    <a:pt x="38" y="226"/>
                  </a:lnTo>
                  <a:lnTo>
                    <a:pt x="26" y="192"/>
                  </a:lnTo>
                  <a:lnTo>
                    <a:pt x="18"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5" name="MAGNESIA">
              <a:extLst>
                <a:ext uri="{FF2B5EF4-FFF2-40B4-BE49-F238E27FC236}">
                  <a16:creationId xmlns:a16="http://schemas.microsoft.com/office/drawing/2014/main" id="{2B879575-3B53-426A-493E-B911120571FD}"/>
                </a:ext>
              </a:extLst>
            </p:cNvPr>
            <p:cNvGrpSpPr/>
            <p:nvPr/>
          </p:nvGrpSpPr>
          <p:grpSpPr bwMode="gray">
            <a:xfrm>
              <a:off x="5454309" y="2810788"/>
              <a:ext cx="1379721" cy="492850"/>
              <a:chOff x="4022725" y="3811588"/>
              <a:chExt cx="766763" cy="379413"/>
            </a:xfrm>
            <a:grpFill/>
          </p:grpSpPr>
          <p:sp>
            <p:nvSpPr>
              <p:cNvPr id="154" name="Skopelos">
                <a:extLst>
                  <a:ext uri="{FF2B5EF4-FFF2-40B4-BE49-F238E27FC236}">
                    <a16:creationId xmlns:a16="http://schemas.microsoft.com/office/drawing/2014/main" id="{BC72EBCF-95A4-E6E9-A509-BB27F415C4B8}"/>
                  </a:ext>
                </a:extLst>
              </p:cNvPr>
              <p:cNvSpPr>
                <a:spLocks/>
              </p:cNvSpPr>
              <p:nvPr/>
            </p:nvSpPr>
            <p:spPr bwMode="gray">
              <a:xfrm>
                <a:off x="4545013" y="4051301"/>
                <a:ext cx="90487" cy="80963"/>
              </a:xfrm>
              <a:custGeom>
                <a:avLst/>
                <a:gdLst/>
                <a:ahLst/>
                <a:cxnLst>
                  <a:cxn ang="0">
                    <a:pos x="8" y="0"/>
                  </a:cxn>
                  <a:cxn ang="0">
                    <a:pos x="14" y="6"/>
                  </a:cxn>
                  <a:cxn ang="0">
                    <a:pos x="20" y="14"/>
                  </a:cxn>
                  <a:cxn ang="0">
                    <a:pos x="32" y="20"/>
                  </a:cxn>
                  <a:cxn ang="0">
                    <a:pos x="42" y="24"/>
                  </a:cxn>
                  <a:cxn ang="0">
                    <a:pos x="48" y="34"/>
                  </a:cxn>
                  <a:cxn ang="0">
                    <a:pos x="60" y="38"/>
                  </a:cxn>
                  <a:cxn ang="0">
                    <a:pos x="66" y="42"/>
                  </a:cxn>
                  <a:cxn ang="0">
                    <a:pos x="60" y="48"/>
                  </a:cxn>
                  <a:cxn ang="0">
                    <a:pos x="56" y="54"/>
                  </a:cxn>
                  <a:cxn ang="0">
                    <a:pos x="46" y="58"/>
                  </a:cxn>
                  <a:cxn ang="0">
                    <a:pos x="38" y="54"/>
                  </a:cxn>
                  <a:cxn ang="0">
                    <a:pos x="30" y="54"/>
                  </a:cxn>
                  <a:cxn ang="0">
                    <a:pos x="22" y="52"/>
                  </a:cxn>
                  <a:cxn ang="0">
                    <a:pos x="22" y="42"/>
                  </a:cxn>
                  <a:cxn ang="0">
                    <a:pos x="18" y="32"/>
                  </a:cxn>
                  <a:cxn ang="0">
                    <a:pos x="10" y="22"/>
                  </a:cxn>
                  <a:cxn ang="0">
                    <a:pos x="2" y="12"/>
                  </a:cxn>
                  <a:cxn ang="0">
                    <a:pos x="0" y="4"/>
                  </a:cxn>
                  <a:cxn ang="0">
                    <a:pos x="8" y="0"/>
                  </a:cxn>
                </a:cxnLst>
                <a:rect l="0" t="0" r="r" b="b"/>
                <a:pathLst>
                  <a:path w="66" h="58">
                    <a:moveTo>
                      <a:pt x="8" y="0"/>
                    </a:moveTo>
                    <a:lnTo>
                      <a:pt x="14" y="6"/>
                    </a:lnTo>
                    <a:lnTo>
                      <a:pt x="20" y="14"/>
                    </a:lnTo>
                    <a:lnTo>
                      <a:pt x="32" y="20"/>
                    </a:lnTo>
                    <a:lnTo>
                      <a:pt x="42" y="24"/>
                    </a:lnTo>
                    <a:lnTo>
                      <a:pt x="48" y="34"/>
                    </a:lnTo>
                    <a:lnTo>
                      <a:pt x="60" y="38"/>
                    </a:lnTo>
                    <a:lnTo>
                      <a:pt x="66" y="42"/>
                    </a:lnTo>
                    <a:lnTo>
                      <a:pt x="60" y="48"/>
                    </a:lnTo>
                    <a:lnTo>
                      <a:pt x="56" y="54"/>
                    </a:lnTo>
                    <a:lnTo>
                      <a:pt x="46" y="58"/>
                    </a:lnTo>
                    <a:lnTo>
                      <a:pt x="38" y="54"/>
                    </a:lnTo>
                    <a:lnTo>
                      <a:pt x="30" y="54"/>
                    </a:lnTo>
                    <a:lnTo>
                      <a:pt x="22" y="52"/>
                    </a:lnTo>
                    <a:lnTo>
                      <a:pt x="22" y="42"/>
                    </a:lnTo>
                    <a:lnTo>
                      <a:pt x="18" y="32"/>
                    </a:lnTo>
                    <a:lnTo>
                      <a:pt x="10" y="22"/>
                    </a:lnTo>
                    <a:lnTo>
                      <a:pt x="2" y="12"/>
                    </a:lnTo>
                    <a:lnTo>
                      <a:pt x="0" y="4"/>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5" name="Skiathos">
                <a:extLst>
                  <a:ext uri="{FF2B5EF4-FFF2-40B4-BE49-F238E27FC236}">
                    <a16:creationId xmlns:a16="http://schemas.microsoft.com/office/drawing/2014/main" id="{59B6E895-957C-7280-3F5B-188170C41FBD}"/>
                  </a:ext>
                </a:extLst>
              </p:cNvPr>
              <p:cNvSpPr>
                <a:spLocks/>
              </p:cNvSpPr>
              <p:nvPr/>
            </p:nvSpPr>
            <p:spPr bwMode="gray">
              <a:xfrm>
                <a:off x="4451350" y="4049713"/>
                <a:ext cx="55562" cy="41275"/>
              </a:xfrm>
              <a:custGeom>
                <a:avLst/>
                <a:gdLst/>
                <a:ahLst/>
                <a:cxnLst>
                  <a:cxn ang="0">
                    <a:pos x="22" y="2"/>
                  </a:cxn>
                  <a:cxn ang="0">
                    <a:pos x="32" y="0"/>
                  </a:cxn>
                  <a:cxn ang="0">
                    <a:pos x="38" y="8"/>
                  </a:cxn>
                  <a:cxn ang="0">
                    <a:pos x="40" y="16"/>
                  </a:cxn>
                  <a:cxn ang="0">
                    <a:pos x="36" y="22"/>
                  </a:cxn>
                  <a:cxn ang="0">
                    <a:pos x="26" y="22"/>
                  </a:cxn>
                  <a:cxn ang="0">
                    <a:pos x="22" y="30"/>
                  </a:cxn>
                  <a:cxn ang="0">
                    <a:pos x="14" y="30"/>
                  </a:cxn>
                  <a:cxn ang="0">
                    <a:pos x="8" y="28"/>
                  </a:cxn>
                  <a:cxn ang="0">
                    <a:pos x="0" y="20"/>
                  </a:cxn>
                  <a:cxn ang="0">
                    <a:pos x="6" y="16"/>
                  </a:cxn>
                  <a:cxn ang="0">
                    <a:pos x="14" y="10"/>
                  </a:cxn>
                  <a:cxn ang="0">
                    <a:pos x="22" y="2"/>
                  </a:cxn>
                </a:cxnLst>
                <a:rect l="0" t="0" r="r" b="b"/>
                <a:pathLst>
                  <a:path w="40" h="30">
                    <a:moveTo>
                      <a:pt x="22" y="2"/>
                    </a:moveTo>
                    <a:lnTo>
                      <a:pt x="32" y="0"/>
                    </a:lnTo>
                    <a:lnTo>
                      <a:pt x="38" y="8"/>
                    </a:lnTo>
                    <a:lnTo>
                      <a:pt x="40" y="16"/>
                    </a:lnTo>
                    <a:lnTo>
                      <a:pt x="36" y="22"/>
                    </a:lnTo>
                    <a:lnTo>
                      <a:pt x="26" y="22"/>
                    </a:lnTo>
                    <a:lnTo>
                      <a:pt x="22" y="30"/>
                    </a:lnTo>
                    <a:lnTo>
                      <a:pt x="14" y="30"/>
                    </a:lnTo>
                    <a:lnTo>
                      <a:pt x="8" y="28"/>
                    </a:lnTo>
                    <a:lnTo>
                      <a:pt x="0" y="20"/>
                    </a:lnTo>
                    <a:lnTo>
                      <a:pt x="6" y="16"/>
                    </a:lnTo>
                    <a:lnTo>
                      <a:pt x="14" y="10"/>
                    </a:lnTo>
                    <a:lnTo>
                      <a:pt x="2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6" name="Alonissos">
                <a:extLst>
                  <a:ext uri="{FF2B5EF4-FFF2-40B4-BE49-F238E27FC236}">
                    <a16:creationId xmlns:a16="http://schemas.microsoft.com/office/drawing/2014/main" id="{7E656D66-2C01-14A1-1A12-C60BC999DFE7}"/>
                  </a:ext>
                </a:extLst>
              </p:cNvPr>
              <p:cNvSpPr>
                <a:spLocks/>
              </p:cNvSpPr>
              <p:nvPr/>
            </p:nvSpPr>
            <p:spPr bwMode="gray">
              <a:xfrm>
                <a:off x="4660900" y="4005263"/>
                <a:ext cx="66675" cy="88900"/>
              </a:xfrm>
              <a:custGeom>
                <a:avLst/>
                <a:gdLst/>
                <a:ahLst/>
                <a:cxnLst>
                  <a:cxn ang="0">
                    <a:pos x="48" y="8"/>
                  </a:cxn>
                  <a:cxn ang="0">
                    <a:pos x="42" y="20"/>
                  </a:cxn>
                  <a:cxn ang="0">
                    <a:pos x="36" y="30"/>
                  </a:cxn>
                  <a:cxn ang="0">
                    <a:pos x="32" y="42"/>
                  </a:cxn>
                  <a:cxn ang="0">
                    <a:pos x="22" y="50"/>
                  </a:cxn>
                  <a:cxn ang="0">
                    <a:pos x="14" y="58"/>
                  </a:cxn>
                  <a:cxn ang="0">
                    <a:pos x="8" y="64"/>
                  </a:cxn>
                  <a:cxn ang="0">
                    <a:pos x="0" y="62"/>
                  </a:cxn>
                  <a:cxn ang="0">
                    <a:pos x="2" y="54"/>
                  </a:cxn>
                  <a:cxn ang="0">
                    <a:pos x="12" y="48"/>
                  </a:cxn>
                  <a:cxn ang="0">
                    <a:pos x="14" y="36"/>
                  </a:cxn>
                  <a:cxn ang="0">
                    <a:pos x="16" y="28"/>
                  </a:cxn>
                  <a:cxn ang="0">
                    <a:pos x="26" y="24"/>
                  </a:cxn>
                  <a:cxn ang="0">
                    <a:pos x="28" y="12"/>
                  </a:cxn>
                  <a:cxn ang="0">
                    <a:pos x="34" y="6"/>
                  </a:cxn>
                  <a:cxn ang="0">
                    <a:pos x="40" y="0"/>
                  </a:cxn>
                  <a:cxn ang="0">
                    <a:pos x="46" y="0"/>
                  </a:cxn>
                  <a:cxn ang="0">
                    <a:pos x="48" y="8"/>
                  </a:cxn>
                </a:cxnLst>
                <a:rect l="0" t="0" r="r" b="b"/>
                <a:pathLst>
                  <a:path w="48" h="64">
                    <a:moveTo>
                      <a:pt x="48" y="8"/>
                    </a:moveTo>
                    <a:lnTo>
                      <a:pt x="42" y="20"/>
                    </a:lnTo>
                    <a:lnTo>
                      <a:pt x="36" y="30"/>
                    </a:lnTo>
                    <a:lnTo>
                      <a:pt x="32" y="42"/>
                    </a:lnTo>
                    <a:lnTo>
                      <a:pt x="22" y="50"/>
                    </a:lnTo>
                    <a:lnTo>
                      <a:pt x="14" y="58"/>
                    </a:lnTo>
                    <a:lnTo>
                      <a:pt x="8" y="64"/>
                    </a:lnTo>
                    <a:lnTo>
                      <a:pt x="0" y="62"/>
                    </a:lnTo>
                    <a:lnTo>
                      <a:pt x="2" y="54"/>
                    </a:lnTo>
                    <a:lnTo>
                      <a:pt x="12" y="48"/>
                    </a:lnTo>
                    <a:lnTo>
                      <a:pt x="14" y="36"/>
                    </a:lnTo>
                    <a:lnTo>
                      <a:pt x="16" y="28"/>
                    </a:lnTo>
                    <a:lnTo>
                      <a:pt x="26" y="24"/>
                    </a:lnTo>
                    <a:lnTo>
                      <a:pt x="28" y="12"/>
                    </a:lnTo>
                    <a:lnTo>
                      <a:pt x="34" y="6"/>
                    </a:lnTo>
                    <a:lnTo>
                      <a:pt x="40" y="0"/>
                    </a:lnTo>
                    <a:lnTo>
                      <a:pt x="46" y="0"/>
                    </a:lnTo>
                    <a:lnTo>
                      <a:pt x="48"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7" name="Kyra Panagia">
                <a:extLst>
                  <a:ext uri="{FF2B5EF4-FFF2-40B4-BE49-F238E27FC236}">
                    <a16:creationId xmlns:a16="http://schemas.microsoft.com/office/drawing/2014/main" id="{B30655DF-AADD-C37C-79AE-5FBBD7A474C3}"/>
                  </a:ext>
                </a:extLst>
              </p:cNvPr>
              <p:cNvSpPr>
                <a:spLocks/>
              </p:cNvSpPr>
              <p:nvPr/>
            </p:nvSpPr>
            <p:spPr bwMode="gray">
              <a:xfrm>
                <a:off x="4764088" y="3959226"/>
                <a:ext cx="25400" cy="38100"/>
              </a:xfrm>
              <a:custGeom>
                <a:avLst/>
                <a:gdLst/>
                <a:ahLst/>
                <a:cxnLst>
                  <a:cxn ang="0">
                    <a:pos x="18" y="4"/>
                  </a:cxn>
                  <a:cxn ang="0">
                    <a:pos x="18" y="16"/>
                  </a:cxn>
                  <a:cxn ang="0">
                    <a:pos x="16" y="24"/>
                  </a:cxn>
                  <a:cxn ang="0">
                    <a:pos x="8" y="28"/>
                  </a:cxn>
                  <a:cxn ang="0">
                    <a:pos x="4" y="22"/>
                  </a:cxn>
                  <a:cxn ang="0">
                    <a:pos x="4" y="16"/>
                  </a:cxn>
                  <a:cxn ang="0">
                    <a:pos x="0" y="8"/>
                  </a:cxn>
                  <a:cxn ang="0">
                    <a:pos x="2" y="0"/>
                  </a:cxn>
                  <a:cxn ang="0">
                    <a:pos x="10" y="0"/>
                  </a:cxn>
                  <a:cxn ang="0">
                    <a:pos x="18" y="4"/>
                  </a:cxn>
                </a:cxnLst>
                <a:rect l="0" t="0" r="r" b="b"/>
                <a:pathLst>
                  <a:path w="18" h="28">
                    <a:moveTo>
                      <a:pt x="18" y="4"/>
                    </a:moveTo>
                    <a:lnTo>
                      <a:pt x="18" y="16"/>
                    </a:lnTo>
                    <a:lnTo>
                      <a:pt x="16" y="24"/>
                    </a:lnTo>
                    <a:lnTo>
                      <a:pt x="8" y="28"/>
                    </a:lnTo>
                    <a:lnTo>
                      <a:pt x="4" y="22"/>
                    </a:lnTo>
                    <a:lnTo>
                      <a:pt x="4" y="16"/>
                    </a:lnTo>
                    <a:lnTo>
                      <a:pt x="0" y="8"/>
                    </a:lnTo>
                    <a:lnTo>
                      <a:pt x="2" y="0"/>
                    </a:lnTo>
                    <a:lnTo>
                      <a:pt x="10" y="0"/>
                    </a:lnTo>
                    <a:lnTo>
                      <a:pt x="18"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8" name="Volos">
                <a:extLst>
                  <a:ext uri="{FF2B5EF4-FFF2-40B4-BE49-F238E27FC236}">
                    <a16:creationId xmlns:a16="http://schemas.microsoft.com/office/drawing/2014/main" id="{8786D8EA-886E-4548-ECEF-8BC84A597BEB}"/>
                  </a:ext>
                </a:extLst>
              </p:cNvPr>
              <p:cNvSpPr>
                <a:spLocks/>
              </p:cNvSpPr>
              <p:nvPr/>
            </p:nvSpPr>
            <p:spPr bwMode="gray">
              <a:xfrm>
                <a:off x="4022725" y="3811588"/>
                <a:ext cx="404812" cy="379413"/>
              </a:xfrm>
              <a:custGeom>
                <a:avLst/>
                <a:gdLst/>
                <a:ahLst/>
                <a:cxnLst>
                  <a:cxn ang="0">
                    <a:pos x="18" y="186"/>
                  </a:cxn>
                  <a:cxn ang="0">
                    <a:pos x="22" y="138"/>
                  </a:cxn>
                  <a:cxn ang="0">
                    <a:pos x="54" y="134"/>
                  </a:cxn>
                  <a:cxn ang="0">
                    <a:pos x="48" y="102"/>
                  </a:cxn>
                  <a:cxn ang="0">
                    <a:pos x="42" y="80"/>
                  </a:cxn>
                  <a:cxn ang="0">
                    <a:pos x="66" y="90"/>
                  </a:cxn>
                  <a:cxn ang="0">
                    <a:pos x="90" y="82"/>
                  </a:cxn>
                  <a:cxn ang="0">
                    <a:pos x="112" y="72"/>
                  </a:cxn>
                  <a:cxn ang="0">
                    <a:pos x="78" y="56"/>
                  </a:cxn>
                  <a:cxn ang="0">
                    <a:pos x="96" y="26"/>
                  </a:cxn>
                  <a:cxn ang="0">
                    <a:pos x="132" y="2"/>
                  </a:cxn>
                  <a:cxn ang="0">
                    <a:pos x="166" y="18"/>
                  </a:cxn>
                  <a:cxn ang="0">
                    <a:pos x="198" y="28"/>
                  </a:cxn>
                  <a:cxn ang="0">
                    <a:pos x="214" y="46"/>
                  </a:cxn>
                  <a:cxn ang="0">
                    <a:pos x="232" y="64"/>
                  </a:cxn>
                  <a:cxn ang="0">
                    <a:pos x="240" y="88"/>
                  </a:cxn>
                  <a:cxn ang="0">
                    <a:pos x="262" y="116"/>
                  </a:cxn>
                  <a:cxn ang="0">
                    <a:pos x="274" y="152"/>
                  </a:cxn>
                  <a:cxn ang="0">
                    <a:pos x="292" y="178"/>
                  </a:cxn>
                  <a:cxn ang="0">
                    <a:pos x="282" y="200"/>
                  </a:cxn>
                  <a:cxn ang="0">
                    <a:pos x="252" y="208"/>
                  </a:cxn>
                  <a:cxn ang="0">
                    <a:pos x="236" y="218"/>
                  </a:cxn>
                  <a:cxn ang="0">
                    <a:pos x="214" y="224"/>
                  </a:cxn>
                  <a:cxn ang="0">
                    <a:pos x="190" y="220"/>
                  </a:cxn>
                  <a:cxn ang="0">
                    <a:pos x="196" y="198"/>
                  </a:cxn>
                  <a:cxn ang="0">
                    <a:pos x="212" y="194"/>
                  </a:cxn>
                  <a:cxn ang="0">
                    <a:pos x="206" y="212"/>
                  </a:cxn>
                  <a:cxn ang="0">
                    <a:pos x="218" y="212"/>
                  </a:cxn>
                  <a:cxn ang="0">
                    <a:pos x="234" y="206"/>
                  </a:cxn>
                  <a:cxn ang="0">
                    <a:pos x="244" y="192"/>
                  </a:cxn>
                  <a:cxn ang="0">
                    <a:pos x="236" y="166"/>
                  </a:cxn>
                  <a:cxn ang="0">
                    <a:pos x="228" y="144"/>
                  </a:cxn>
                  <a:cxn ang="0">
                    <a:pos x="206" y="124"/>
                  </a:cxn>
                  <a:cxn ang="0">
                    <a:pos x="180" y="124"/>
                  </a:cxn>
                  <a:cxn ang="0">
                    <a:pos x="170" y="108"/>
                  </a:cxn>
                  <a:cxn ang="0">
                    <a:pos x="150" y="106"/>
                  </a:cxn>
                  <a:cxn ang="0">
                    <a:pos x="148" y="124"/>
                  </a:cxn>
                  <a:cxn ang="0">
                    <a:pos x="138" y="134"/>
                  </a:cxn>
                  <a:cxn ang="0">
                    <a:pos x="114" y="140"/>
                  </a:cxn>
                  <a:cxn ang="0">
                    <a:pos x="110" y="162"/>
                  </a:cxn>
                  <a:cxn ang="0">
                    <a:pos x="118" y="186"/>
                  </a:cxn>
                  <a:cxn ang="0">
                    <a:pos x="126" y="180"/>
                  </a:cxn>
                  <a:cxn ang="0">
                    <a:pos x="144" y="192"/>
                  </a:cxn>
                  <a:cxn ang="0">
                    <a:pos x="144" y="206"/>
                  </a:cxn>
                  <a:cxn ang="0">
                    <a:pos x="162" y="220"/>
                  </a:cxn>
                  <a:cxn ang="0">
                    <a:pos x="166" y="242"/>
                  </a:cxn>
                  <a:cxn ang="0">
                    <a:pos x="166" y="252"/>
                  </a:cxn>
                  <a:cxn ang="0">
                    <a:pos x="176" y="252"/>
                  </a:cxn>
                  <a:cxn ang="0">
                    <a:pos x="186" y="250"/>
                  </a:cxn>
                  <a:cxn ang="0">
                    <a:pos x="182" y="258"/>
                  </a:cxn>
                  <a:cxn ang="0">
                    <a:pos x="174" y="274"/>
                  </a:cxn>
                  <a:cxn ang="0">
                    <a:pos x="152" y="272"/>
                  </a:cxn>
                  <a:cxn ang="0">
                    <a:pos x="116" y="256"/>
                  </a:cxn>
                  <a:cxn ang="0">
                    <a:pos x="72" y="250"/>
                  </a:cxn>
                  <a:cxn ang="0">
                    <a:pos x="42" y="234"/>
                  </a:cxn>
                  <a:cxn ang="0">
                    <a:pos x="0" y="200"/>
                  </a:cxn>
                </a:cxnLst>
                <a:rect l="0" t="0" r="r" b="b"/>
                <a:pathLst>
                  <a:path w="292" h="274">
                    <a:moveTo>
                      <a:pt x="0" y="200"/>
                    </a:moveTo>
                    <a:lnTo>
                      <a:pt x="18" y="186"/>
                    </a:lnTo>
                    <a:lnTo>
                      <a:pt x="18" y="160"/>
                    </a:lnTo>
                    <a:lnTo>
                      <a:pt x="22" y="138"/>
                    </a:lnTo>
                    <a:lnTo>
                      <a:pt x="40" y="140"/>
                    </a:lnTo>
                    <a:lnTo>
                      <a:pt x="54" y="134"/>
                    </a:lnTo>
                    <a:lnTo>
                      <a:pt x="64" y="114"/>
                    </a:lnTo>
                    <a:lnTo>
                      <a:pt x="48" y="102"/>
                    </a:lnTo>
                    <a:lnTo>
                      <a:pt x="36" y="94"/>
                    </a:lnTo>
                    <a:lnTo>
                      <a:pt x="42" y="80"/>
                    </a:lnTo>
                    <a:lnTo>
                      <a:pt x="50" y="76"/>
                    </a:lnTo>
                    <a:lnTo>
                      <a:pt x="66" y="90"/>
                    </a:lnTo>
                    <a:lnTo>
                      <a:pt x="80" y="78"/>
                    </a:lnTo>
                    <a:lnTo>
                      <a:pt x="90" y="82"/>
                    </a:lnTo>
                    <a:lnTo>
                      <a:pt x="102" y="86"/>
                    </a:lnTo>
                    <a:lnTo>
                      <a:pt x="112" y="72"/>
                    </a:lnTo>
                    <a:lnTo>
                      <a:pt x="92" y="66"/>
                    </a:lnTo>
                    <a:lnTo>
                      <a:pt x="78" y="56"/>
                    </a:lnTo>
                    <a:lnTo>
                      <a:pt x="90" y="38"/>
                    </a:lnTo>
                    <a:lnTo>
                      <a:pt x="96" y="26"/>
                    </a:lnTo>
                    <a:lnTo>
                      <a:pt x="114" y="22"/>
                    </a:lnTo>
                    <a:lnTo>
                      <a:pt x="132" y="2"/>
                    </a:lnTo>
                    <a:lnTo>
                      <a:pt x="148" y="0"/>
                    </a:lnTo>
                    <a:lnTo>
                      <a:pt x="166" y="18"/>
                    </a:lnTo>
                    <a:lnTo>
                      <a:pt x="182" y="24"/>
                    </a:lnTo>
                    <a:lnTo>
                      <a:pt x="198" y="28"/>
                    </a:lnTo>
                    <a:lnTo>
                      <a:pt x="202" y="36"/>
                    </a:lnTo>
                    <a:lnTo>
                      <a:pt x="214" y="46"/>
                    </a:lnTo>
                    <a:lnTo>
                      <a:pt x="226" y="52"/>
                    </a:lnTo>
                    <a:lnTo>
                      <a:pt x="232" y="64"/>
                    </a:lnTo>
                    <a:lnTo>
                      <a:pt x="234" y="74"/>
                    </a:lnTo>
                    <a:lnTo>
                      <a:pt x="240" y="88"/>
                    </a:lnTo>
                    <a:lnTo>
                      <a:pt x="252" y="106"/>
                    </a:lnTo>
                    <a:lnTo>
                      <a:pt x="262" y="116"/>
                    </a:lnTo>
                    <a:lnTo>
                      <a:pt x="272" y="134"/>
                    </a:lnTo>
                    <a:lnTo>
                      <a:pt x="274" y="152"/>
                    </a:lnTo>
                    <a:lnTo>
                      <a:pt x="284" y="164"/>
                    </a:lnTo>
                    <a:lnTo>
                      <a:pt x="292" y="178"/>
                    </a:lnTo>
                    <a:lnTo>
                      <a:pt x="290" y="186"/>
                    </a:lnTo>
                    <a:lnTo>
                      <a:pt x="282" y="200"/>
                    </a:lnTo>
                    <a:lnTo>
                      <a:pt x="268" y="202"/>
                    </a:lnTo>
                    <a:lnTo>
                      <a:pt x="252" y="208"/>
                    </a:lnTo>
                    <a:lnTo>
                      <a:pt x="250" y="214"/>
                    </a:lnTo>
                    <a:lnTo>
                      <a:pt x="236" y="218"/>
                    </a:lnTo>
                    <a:lnTo>
                      <a:pt x="222" y="224"/>
                    </a:lnTo>
                    <a:lnTo>
                      <a:pt x="214" y="224"/>
                    </a:lnTo>
                    <a:lnTo>
                      <a:pt x="202" y="224"/>
                    </a:lnTo>
                    <a:lnTo>
                      <a:pt x="190" y="220"/>
                    </a:lnTo>
                    <a:lnTo>
                      <a:pt x="194" y="208"/>
                    </a:lnTo>
                    <a:lnTo>
                      <a:pt x="196" y="198"/>
                    </a:lnTo>
                    <a:lnTo>
                      <a:pt x="202" y="194"/>
                    </a:lnTo>
                    <a:lnTo>
                      <a:pt x="212" y="194"/>
                    </a:lnTo>
                    <a:lnTo>
                      <a:pt x="212" y="206"/>
                    </a:lnTo>
                    <a:lnTo>
                      <a:pt x="206" y="212"/>
                    </a:lnTo>
                    <a:lnTo>
                      <a:pt x="210" y="216"/>
                    </a:lnTo>
                    <a:lnTo>
                      <a:pt x="218" y="212"/>
                    </a:lnTo>
                    <a:lnTo>
                      <a:pt x="222" y="206"/>
                    </a:lnTo>
                    <a:lnTo>
                      <a:pt x="234" y="206"/>
                    </a:lnTo>
                    <a:lnTo>
                      <a:pt x="234" y="194"/>
                    </a:lnTo>
                    <a:lnTo>
                      <a:pt x="244" y="192"/>
                    </a:lnTo>
                    <a:lnTo>
                      <a:pt x="246" y="178"/>
                    </a:lnTo>
                    <a:lnTo>
                      <a:pt x="236" y="166"/>
                    </a:lnTo>
                    <a:lnTo>
                      <a:pt x="232" y="154"/>
                    </a:lnTo>
                    <a:lnTo>
                      <a:pt x="228" y="144"/>
                    </a:lnTo>
                    <a:lnTo>
                      <a:pt x="216" y="132"/>
                    </a:lnTo>
                    <a:lnTo>
                      <a:pt x="206" y="124"/>
                    </a:lnTo>
                    <a:lnTo>
                      <a:pt x="190" y="124"/>
                    </a:lnTo>
                    <a:lnTo>
                      <a:pt x="180" y="124"/>
                    </a:lnTo>
                    <a:lnTo>
                      <a:pt x="176" y="114"/>
                    </a:lnTo>
                    <a:lnTo>
                      <a:pt x="170" y="108"/>
                    </a:lnTo>
                    <a:lnTo>
                      <a:pt x="158" y="106"/>
                    </a:lnTo>
                    <a:lnTo>
                      <a:pt x="150" y="106"/>
                    </a:lnTo>
                    <a:lnTo>
                      <a:pt x="150" y="114"/>
                    </a:lnTo>
                    <a:lnTo>
                      <a:pt x="148" y="124"/>
                    </a:lnTo>
                    <a:lnTo>
                      <a:pt x="148" y="130"/>
                    </a:lnTo>
                    <a:lnTo>
                      <a:pt x="138" y="134"/>
                    </a:lnTo>
                    <a:lnTo>
                      <a:pt x="128" y="136"/>
                    </a:lnTo>
                    <a:lnTo>
                      <a:pt x="114" y="140"/>
                    </a:lnTo>
                    <a:lnTo>
                      <a:pt x="110" y="146"/>
                    </a:lnTo>
                    <a:lnTo>
                      <a:pt x="110" y="162"/>
                    </a:lnTo>
                    <a:lnTo>
                      <a:pt x="116" y="178"/>
                    </a:lnTo>
                    <a:lnTo>
                      <a:pt x="118" y="186"/>
                    </a:lnTo>
                    <a:lnTo>
                      <a:pt x="122" y="186"/>
                    </a:lnTo>
                    <a:lnTo>
                      <a:pt x="126" y="180"/>
                    </a:lnTo>
                    <a:lnTo>
                      <a:pt x="138" y="184"/>
                    </a:lnTo>
                    <a:lnTo>
                      <a:pt x="144" y="192"/>
                    </a:lnTo>
                    <a:lnTo>
                      <a:pt x="144" y="202"/>
                    </a:lnTo>
                    <a:lnTo>
                      <a:pt x="144" y="206"/>
                    </a:lnTo>
                    <a:lnTo>
                      <a:pt x="156" y="210"/>
                    </a:lnTo>
                    <a:lnTo>
                      <a:pt x="162" y="220"/>
                    </a:lnTo>
                    <a:lnTo>
                      <a:pt x="164" y="226"/>
                    </a:lnTo>
                    <a:lnTo>
                      <a:pt x="166" y="242"/>
                    </a:lnTo>
                    <a:lnTo>
                      <a:pt x="170" y="246"/>
                    </a:lnTo>
                    <a:lnTo>
                      <a:pt x="166" y="252"/>
                    </a:lnTo>
                    <a:lnTo>
                      <a:pt x="172" y="254"/>
                    </a:lnTo>
                    <a:lnTo>
                      <a:pt x="176" y="252"/>
                    </a:lnTo>
                    <a:lnTo>
                      <a:pt x="182" y="248"/>
                    </a:lnTo>
                    <a:lnTo>
                      <a:pt x="186" y="250"/>
                    </a:lnTo>
                    <a:lnTo>
                      <a:pt x="184" y="254"/>
                    </a:lnTo>
                    <a:lnTo>
                      <a:pt x="182" y="258"/>
                    </a:lnTo>
                    <a:lnTo>
                      <a:pt x="176" y="266"/>
                    </a:lnTo>
                    <a:lnTo>
                      <a:pt x="174" y="274"/>
                    </a:lnTo>
                    <a:lnTo>
                      <a:pt x="164" y="264"/>
                    </a:lnTo>
                    <a:lnTo>
                      <a:pt x="152" y="272"/>
                    </a:lnTo>
                    <a:lnTo>
                      <a:pt x="138" y="274"/>
                    </a:lnTo>
                    <a:lnTo>
                      <a:pt x="116" y="256"/>
                    </a:lnTo>
                    <a:lnTo>
                      <a:pt x="90" y="258"/>
                    </a:lnTo>
                    <a:lnTo>
                      <a:pt x="72" y="250"/>
                    </a:lnTo>
                    <a:lnTo>
                      <a:pt x="62" y="238"/>
                    </a:lnTo>
                    <a:lnTo>
                      <a:pt x="42" y="234"/>
                    </a:lnTo>
                    <a:lnTo>
                      <a:pt x="2" y="230"/>
                    </a:lnTo>
                    <a:lnTo>
                      <a:pt x="0" y="2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26" name="LARISSA">
              <a:extLst>
                <a:ext uri="{FF2B5EF4-FFF2-40B4-BE49-F238E27FC236}">
                  <a16:creationId xmlns:a16="http://schemas.microsoft.com/office/drawing/2014/main" id="{9EBC7589-287E-03BC-F28C-B2FE3BBAF6B7}"/>
                </a:ext>
              </a:extLst>
            </p:cNvPr>
            <p:cNvSpPr>
              <a:spLocks/>
            </p:cNvSpPr>
            <p:nvPr/>
          </p:nvSpPr>
          <p:spPr bwMode="gray">
            <a:xfrm>
              <a:off x="4940127" y="2336497"/>
              <a:ext cx="882677" cy="833101"/>
            </a:xfrm>
            <a:custGeom>
              <a:avLst/>
              <a:gdLst/>
              <a:ahLst/>
              <a:cxnLst>
                <a:cxn ang="0">
                  <a:pos x="42" y="48"/>
                </a:cxn>
                <a:cxn ang="0">
                  <a:pos x="76" y="2"/>
                </a:cxn>
                <a:cxn ang="0">
                  <a:pos x="112" y="24"/>
                </a:cxn>
                <a:cxn ang="0">
                  <a:pos x="132" y="6"/>
                </a:cxn>
                <a:cxn ang="0">
                  <a:pos x="168" y="24"/>
                </a:cxn>
                <a:cxn ang="0">
                  <a:pos x="188" y="64"/>
                </a:cxn>
                <a:cxn ang="0">
                  <a:pos x="230" y="100"/>
                </a:cxn>
                <a:cxn ang="0">
                  <a:pos x="258" y="104"/>
                </a:cxn>
                <a:cxn ang="0">
                  <a:pos x="282" y="118"/>
                </a:cxn>
                <a:cxn ang="0">
                  <a:pos x="308" y="148"/>
                </a:cxn>
                <a:cxn ang="0">
                  <a:pos x="332" y="200"/>
                </a:cxn>
                <a:cxn ang="0">
                  <a:pos x="350" y="244"/>
                </a:cxn>
                <a:cxn ang="0">
                  <a:pos x="338" y="266"/>
                </a:cxn>
                <a:cxn ang="0">
                  <a:pos x="302" y="290"/>
                </a:cxn>
                <a:cxn ang="0">
                  <a:pos x="284" y="320"/>
                </a:cxn>
                <a:cxn ang="0">
                  <a:pos x="318" y="336"/>
                </a:cxn>
                <a:cxn ang="0">
                  <a:pos x="296" y="346"/>
                </a:cxn>
                <a:cxn ang="0">
                  <a:pos x="272" y="354"/>
                </a:cxn>
                <a:cxn ang="0">
                  <a:pos x="248" y="344"/>
                </a:cxn>
                <a:cxn ang="0">
                  <a:pos x="270" y="378"/>
                </a:cxn>
                <a:cxn ang="0">
                  <a:pos x="246" y="404"/>
                </a:cxn>
                <a:cxn ang="0">
                  <a:pos x="226" y="420"/>
                </a:cxn>
                <a:cxn ang="0">
                  <a:pos x="206" y="464"/>
                </a:cxn>
                <a:cxn ang="0">
                  <a:pos x="178" y="426"/>
                </a:cxn>
                <a:cxn ang="0">
                  <a:pos x="124" y="406"/>
                </a:cxn>
                <a:cxn ang="0">
                  <a:pos x="110" y="380"/>
                </a:cxn>
                <a:cxn ang="0">
                  <a:pos x="126" y="338"/>
                </a:cxn>
                <a:cxn ang="0">
                  <a:pos x="136" y="304"/>
                </a:cxn>
                <a:cxn ang="0">
                  <a:pos x="108" y="302"/>
                </a:cxn>
                <a:cxn ang="0">
                  <a:pos x="94" y="278"/>
                </a:cxn>
                <a:cxn ang="0">
                  <a:pos x="108" y="252"/>
                </a:cxn>
                <a:cxn ang="0">
                  <a:pos x="78" y="242"/>
                </a:cxn>
                <a:cxn ang="0">
                  <a:pos x="56" y="218"/>
                </a:cxn>
                <a:cxn ang="0">
                  <a:pos x="32" y="208"/>
                </a:cxn>
                <a:cxn ang="0">
                  <a:pos x="16" y="160"/>
                </a:cxn>
                <a:cxn ang="0">
                  <a:pos x="0" y="96"/>
                </a:cxn>
              </a:cxnLst>
              <a:rect l="0" t="0" r="r" b="b"/>
              <a:pathLst>
                <a:path w="354" h="464">
                  <a:moveTo>
                    <a:pt x="22" y="80"/>
                  </a:moveTo>
                  <a:lnTo>
                    <a:pt x="42" y="48"/>
                  </a:lnTo>
                  <a:lnTo>
                    <a:pt x="72" y="22"/>
                  </a:lnTo>
                  <a:lnTo>
                    <a:pt x="76" y="2"/>
                  </a:lnTo>
                  <a:lnTo>
                    <a:pt x="104" y="0"/>
                  </a:lnTo>
                  <a:lnTo>
                    <a:pt x="112" y="24"/>
                  </a:lnTo>
                  <a:lnTo>
                    <a:pt x="122" y="24"/>
                  </a:lnTo>
                  <a:lnTo>
                    <a:pt x="132" y="6"/>
                  </a:lnTo>
                  <a:lnTo>
                    <a:pt x="152" y="0"/>
                  </a:lnTo>
                  <a:lnTo>
                    <a:pt x="168" y="24"/>
                  </a:lnTo>
                  <a:lnTo>
                    <a:pt x="156" y="46"/>
                  </a:lnTo>
                  <a:lnTo>
                    <a:pt x="188" y="64"/>
                  </a:lnTo>
                  <a:lnTo>
                    <a:pt x="210" y="88"/>
                  </a:lnTo>
                  <a:lnTo>
                    <a:pt x="230" y="100"/>
                  </a:lnTo>
                  <a:lnTo>
                    <a:pt x="250" y="100"/>
                  </a:lnTo>
                  <a:lnTo>
                    <a:pt x="258" y="104"/>
                  </a:lnTo>
                  <a:lnTo>
                    <a:pt x="276" y="96"/>
                  </a:lnTo>
                  <a:lnTo>
                    <a:pt x="282" y="118"/>
                  </a:lnTo>
                  <a:lnTo>
                    <a:pt x="290" y="132"/>
                  </a:lnTo>
                  <a:lnTo>
                    <a:pt x="308" y="148"/>
                  </a:lnTo>
                  <a:lnTo>
                    <a:pt x="330" y="174"/>
                  </a:lnTo>
                  <a:lnTo>
                    <a:pt x="332" y="200"/>
                  </a:lnTo>
                  <a:lnTo>
                    <a:pt x="346" y="228"/>
                  </a:lnTo>
                  <a:lnTo>
                    <a:pt x="350" y="244"/>
                  </a:lnTo>
                  <a:lnTo>
                    <a:pt x="354" y="264"/>
                  </a:lnTo>
                  <a:lnTo>
                    <a:pt x="338" y="266"/>
                  </a:lnTo>
                  <a:lnTo>
                    <a:pt x="320" y="286"/>
                  </a:lnTo>
                  <a:lnTo>
                    <a:pt x="302" y="290"/>
                  </a:lnTo>
                  <a:lnTo>
                    <a:pt x="296" y="302"/>
                  </a:lnTo>
                  <a:lnTo>
                    <a:pt x="284" y="320"/>
                  </a:lnTo>
                  <a:lnTo>
                    <a:pt x="298" y="330"/>
                  </a:lnTo>
                  <a:lnTo>
                    <a:pt x="318" y="336"/>
                  </a:lnTo>
                  <a:lnTo>
                    <a:pt x="308" y="350"/>
                  </a:lnTo>
                  <a:lnTo>
                    <a:pt x="296" y="346"/>
                  </a:lnTo>
                  <a:lnTo>
                    <a:pt x="286" y="342"/>
                  </a:lnTo>
                  <a:lnTo>
                    <a:pt x="272" y="354"/>
                  </a:lnTo>
                  <a:lnTo>
                    <a:pt x="256" y="340"/>
                  </a:lnTo>
                  <a:lnTo>
                    <a:pt x="248" y="344"/>
                  </a:lnTo>
                  <a:lnTo>
                    <a:pt x="242" y="358"/>
                  </a:lnTo>
                  <a:lnTo>
                    <a:pt x="270" y="378"/>
                  </a:lnTo>
                  <a:lnTo>
                    <a:pt x="260" y="398"/>
                  </a:lnTo>
                  <a:lnTo>
                    <a:pt x="246" y="404"/>
                  </a:lnTo>
                  <a:lnTo>
                    <a:pt x="228" y="402"/>
                  </a:lnTo>
                  <a:lnTo>
                    <a:pt x="226" y="420"/>
                  </a:lnTo>
                  <a:lnTo>
                    <a:pt x="224" y="450"/>
                  </a:lnTo>
                  <a:lnTo>
                    <a:pt x="206" y="464"/>
                  </a:lnTo>
                  <a:lnTo>
                    <a:pt x="192" y="458"/>
                  </a:lnTo>
                  <a:lnTo>
                    <a:pt x="178" y="426"/>
                  </a:lnTo>
                  <a:lnTo>
                    <a:pt x="160" y="414"/>
                  </a:lnTo>
                  <a:lnTo>
                    <a:pt x="124" y="406"/>
                  </a:lnTo>
                  <a:lnTo>
                    <a:pt x="114" y="400"/>
                  </a:lnTo>
                  <a:lnTo>
                    <a:pt x="110" y="380"/>
                  </a:lnTo>
                  <a:lnTo>
                    <a:pt x="110" y="358"/>
                  </a:lnTo>
                  <a:lnTo>
                    <a:pt x="126" y="338"/>
                  </a:lnTo>
                  <a:lnTo>
                    <a:pt x="126" y="320"/>
                  </a:lnTo>
                  <a:lnTo>
                    <a:pt x="136" y="304"/>
                  </a:lnTo>
                  <a:lnTo>
                    <a:pt x="120" y="294"/>
                  </a:lnTo>
                  <a:lnTo>
                    <a:pt x="108" y="302"/>
                  </a:lnTo>
                  <a:lnTo>
                    <a:pt x="96" y="288"/>
                  </a:lnTo>
                  <a:lnTo>
                    <a:pt x="94" y="278"/>
                  </a:lnTo>
                  <a:lnTo>
                    <a:pt x="108" y="262"/>
                  </a:lnTo>
                  <a:lnTo>
                    <a:pt x="108" y="252"/>
                  </a:lnTo>
                  <a:lnTo>
                    <a:pt x="88" y="250"/>
                  </a:lnTo>
                  <a:lnTo>
                    <a:pt x="78" y="242"/>
                  </a:lnTo>
                  <a:lnTo>
                    <a:pt x="76" y="222"/>
                  </a:lnTo>
                  <a:lnTo>
                    <a:pt x="56" y="218"/>
                  </a:lnTo>
                  <a:lnTo>
                    <a:pt x="46" y="192"/>
                  </a:lnTo>
                  <a:lnTo>
                    <a:pt x="32" y="208"/>
                  </a:lnTo>
                  <a:lnTo>
                    <a:pt x="14" y="180"/>
                  </a:lnTo>
                  <a:lnTo>
                    <a:pt x="16" y="160"/>
                  </a:lnTo>
                  <a:lnTo>
                    <a:pt x="8" y="140"/>
                  </a:lnTo>
                  <a:lnTo>
                    <a:pt x="0" y="96"/>
                  </a:lnTo>
                  <a:lnTo>
                    <a:pt x="22" y="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7" name="KARDITSA">
              <a:extLst>
                <a:ext uri="{FF2B5EF4-FFF2-40B4-BE49-F238E27FC236}">
                  <a16:creationId xmlns:a16="http://schemas.microsoft.com/office/drawing/2014/main" id="{89EE16D9-06CB-1AE5-C4E7-570723F2F64E}"/>
                </a:ext>
              </a:extLst>
            </p:cNvPr>
            <p:cNvSpPr>
              <a:spLocks/>
            </p:cNvSpPr>
            <p:nvPr/>
          </p:nvSpPr>
          <p:spPr bwMode="gray">
            <a:xfrm>
              <a:off x="4465938" y="2825223"/>
              <a:ext cx="814120" cy="430986"/>
            </a:xfrm>
            <a:custGeom>
              <a:avLst/>
              <a:gdLst/>
              <a:ahLst/>
              <a:cxnLst>
                <a:cxn ang="0">
                  <a:pos x="10" y="84"/>
                </a:cxn>
                <a:cxn ang="0">
                  <a:pos x="20" y="72"/>
                </a:cxn>
                <a:cxn ang="0">
                  <a:pos x="24" y="56"/>
                </a:cxn>
                <a:cxn ang="0">
                  <a:pos x="42" y="66"/>
                </a:cxn>
                <a:cxn ang="0">
                  <a:pos x="62" y="80"/>
                </a:cxn>
                <a:cxn ang="0">
                  <a:pos x="80" y="60"/>
                </a:cxn>
                <a:cxn ang="0">
                  <a:pos x="102" y="44"/>
                </a:cxn>
                <a:cxn ang="0">
                  <a:pos x="124" y="46"/>
                </a:cxn>
                <a:cxn ang="0">
                  <a:pos x="136" y="38"/>
                </a:cxn>
                <a:cxn ang="0">
                  <a:pos x="144" y="48"/>
                </a:cxn>
                <a:cxn ang="0">
                  <a:pos x="160" y="42"/>
                </a:cxn>
                <a:cxn ang="0">
                  <a:pos x="162" y="20"/>
                </a:cxn>
                <a:cxn ang="0">
                  <a:pos x="196" y="12"/>
                </a:cxn>
                <a:cxn ang="0">
                  <a:pos x="230" y="0"/>
                </a:cxn>
                <a:cxn ang="0">
                  <a:pos x="244" y="12"/>
                </a:cxn>
                <a:cxn ang="0">
                  <a:pos x="254" y="4"/>
                </a:cxn>
                <a:cxn ang="0">
                  <a:pos x="284" y="6"/>
                </a:cxn>
                <a:cxn ang="0">
                  <a:pos x="286" y="16"/>
                </a:cxn>
                <a:cxn ang="0">
                  <a:pos x="298" y="30"/>
                </a:cxn>
                <a:cxn ang="0">
                  <a:pos x="310" y="22"/>
                </a:cxn>
                <a:cxn ang="0">
                  <a:pos x="326" y="32"/>
                </a:cxn>
                <a:cxn ang="0">
                  <a:pos x="316" y="48"/>
                </a:cxn>
                <a:cxn ang="0">
                  <a:pos x="316" y="66"/>
                </a:cxn>
                <a:cxn ang="0">
                  <a:pos x="300" y="86"/>
                </a:cxn>
                <a:cxn ang="0">
                  <a:pos x="300" y="108"/>
                </a:cxn>
                <a:cxn ang="0">
                  <a:pos x="304" y="128"/>
                </a:cxn>
                <a:cxn ang="0">
                  <a:pos x="314" y="134"/>
                </a:cxn>
                <a:cxn ang="0">
                  <a:pos x="276" y="184"/>
                </a:cxn>
                <a:cxn ang="0">
                  <a:pos x="280" y="200"/>
                </a:cxn>
                <a:cxn ang="0">
                  <a:pos x="294" y="210"/>
                </a:cxn>
                <a:cxn ang="0">
                  <a:pos x="278" y="228"/>
                </a:cxn>
                <a:cxn ang="0">
                  <a:pos x="258" y="224"/>
                </a:cxn>
                <a:cxn ang="0">
                  <a:pos x="246" y="224"/>
                </a:cxn>
                <a:cxn ang="0">
                  <a:pos x="222" y="240"/>
                </a:cxn>
                <a:cxn ang="0">
                  <a:pos x="208" y="240"/>
                </a:cxn>
                <a:cxn ang="0">
                  <a:pos x="200" y="230"/>
                </a:cxn>
                <a:cxn ang="0">
                  <a:pos x="196" y="216"/>
                </a:cxn>
                <a:cxn ang="0">
                  <a:pos x="178" y="198"/>
                </a:cxn>
                <a:cxn ang="0">
                  <a:pos x="180" y="182"/>
                </a:cxn>
                <a:cxn ang="0">
                  <a:pos x="178" y="164"/>
                </a:cxn>
                <a:cxn ang="0">
                  <a:pos x="168" y="158"/>
                </a:cxn>
                <a:cxn ang="0">
                  <a:pos x="146" y="160"/>
                </a:cxn>
                <a:cxn ang="0">
                  <a:pos x="140" y="144"/>
                </a:cxn>
                <a:cxn ang="0">
                  <a:pos x="138" y="134"/>
                </a:cxn>
                <a:cxn ang="0">
                  <a:pos x="118" y="130"/>
                </a:cxn>
                <a:cxn ang="0">
                  <a:pos x="98" y="150"/>
                </a:cxn>
                <a:cxn ang="0">
                  <a:pos x="88" y="140"/>
                </a:cxn>
                <a:cxn ang="0">
                  <a:pos x="72" y="138"/>
                </a:cxn>
                <a:cxn ang="0">
                  <a:pos x="56" y="144"/>
                </a:cxn>
                <a:cxn ang="0">
                  <a:pos x="40" y="146"/>
                </a:cxn>
                <a:cxn ang="0">
                  <a:pos x="26" y="164"/>
                </a:cxn>
                <a:cxn ang="0">
                  <a:pos x="12" y="166"/>
                </a:cxn>
                <a:cxn ang="0">
                  <a:pos x="0" y="164"/>
                </a:cxn>
                <a:cxn ang="0">
                  <a:pos x="0" y="148"/>
                </a:cxn>
                <a:cxn ang="0">
                  <a:pos x="24" y="126"/>
                </a:cxn>
                <a:cxn ang="0">
                  <a:pos x="20" y="106"/>
                </a:cxn>
                <a:cxn ang="0">
                  <a:pos x="10" y="84"/>
                </a:cxn>
              </a:cxnLst>
              <a:rect l="0" t="0" r="r" b="b"/>
              <a:pathLst>
                <a:path w="326" h="240">
                  <a:moveTo>
                    <a:pt x="10" y="84"/>
                  </a:moveTo>
                  <a:lnTo>
                    <a:pt x="20" y="72"/>
                  </a:lnTo>
                  <a:lnTo>
                    <a:pt x="24" y="56"/>
                  </a:lnTo>
                  <a:lnTo>
                    <a:pt x="42" y="66"/>
                  </a:lnTo>
                  <a:lnTo>
                    <a:pt x="62" y="80"/>
                  </a:lnTo>
                  <a:lnTo>
                    <a:pt x="80" y="60"/>
                  </a:lnTo>
                  <a:lnTo>
                    <a:pt x="102" y="44"/>
                  </a:lnTo>
                  <a:lnTo>
                    <a:pt x="124" y="46"/>
                  </a:lnTo>
                  <a:lnTo>
                    <a:pt x="136" y="38"/>
                  </a:lnTo>
                  <a:lnTo>
                    <a:pt x="144" y="48"/>
                  </a:lnTo>
                  <a:lnTo>
                    <a:pt x="160" y="42"/>
                  </a:lnTo>
                  <a:lnTo>
                    <a:pt x="162" y="20"/>
                  </a:lnTo>
                  <a:lnTo>
                    <a:pt x="196" y="12"/>
                  </a:lnTo>
                  <a:lnTo>
                    <a:pt x="230" y="0"/>
                  </a:lnTo>
                  <a:lnTo>
                    <a:pt x="244" y="12"/>
                  </a:lnTo>
                  <a:lnTo>
                    <a:pt x="254" y="4"/>
                  </a:lnTo>
                  <a:lnTo>
                    <a:pt x="284" y="6"/>
                  </a:lnTo>
                  <a:lnTo>
                    <a:pt x="286" y="16"/>
                  </a:lnTo>
                  <a:lnTo>
                    <a:pt x="298" y="30"/>
                  </a:lnTo>
                  <a:lnTo>
                    <a:pt x="310" y="22"/>
                  </a:lnTo>
                  <a:lnTo>
                    <a:pt x="326" y="32"/>
                  </a:lnTo>
                  <a:lnTo>
                    <a:pt x="316" y="48"/>
                  </a:lnTo>
                  <a:lnTo>
                    <a:pt x="316" y="66"/>
                  </a:lnTo>
                  <a:lnTo>
                    <a:pt x="300" y="86"/>
                  </a:lnTo>
                  <a:lnTo>
                    <a:pt x="300" y="108"/>
                  </a:lnTo>
                  <a:lnTo>
                    <a:pt x="304" y="128"/>
                  </a:lnTo>
                  <a:lnTo>
                    <a:pt x="314" y="134"/>
                  </a:lnTo>
                  <a:lnTo>
                    <a:pt x="276" y="184"/>
                  </a:lnTo>
                  <a:lnTo>
                    <a:pt x="280" y="200"/>
                  </a:lnTo>
                  <a:lnTo>
                    <a:pt x="294" y="210"/>
                  </a:lnTo>
                  <a:lnTo>
                    <a:pt x="278" y="228"/>
                  </a:lnTo>
                  <a:lnTo>
                    <a:pt x="258" y="224"/>
                  </a:lnTo>
                  <a:lnTo>
                    <a:pt x="246" y="224"/>
                  </a:lnTo>
                  <a:lnTo>
                    <a:pt x="222" y="240"/>
                  </a:lnTo>
                  <a:lnTo>
                    <a:pt x="208" y="240"/>
                  </a:lnTo>
                  <a:lnTo>
                    <a:pt x="200" y="230"/>
                  </a:lnTo>
                  <a:lnTo>
                    <a:pt x="196" y="216"/>
                  </a:lnTo>
                  <a:lnTo>
                    <a:pt x="178" y="198"/>
                  </a:lnTo>
                  <a:lnTo>
                    <a:pt x="180" y="182"/>
                  </a:lnTo>
                  <a:lnTo>
                    <a:pt x="178" y="164"/>
                  </a:lnTo>
                  <a:lnTo>
                    <a:pt x="168" y="158"/>
                  </a:lnTo>
                  <a:lnTo>
                    <a:pt x="146" y="160"/>
                  </a:lnTo>
                  <a:lnTo>
                    <a:pt x="140" y="144"/>
                  </a:lnTo>
                  <a:lnTo>
                    <a:pt x="138" y="134"/>
                  </a:lnTo>
                  <a:lnTo>
                    <a:pt x="118" y="130"/>
                  </a:lnTo>
                  <a:lnTo>
                    <a:pt x="98" y="150"/>
                  </a:lnTo>
                  <a:lnTo>
                    <a:pt x="88" y="140"/>
                  </a:lnTo>
                  <a:lnTo>
                    <a:pt x="72" y="138"/>
                  </a:lnTo>
                  <a:lnTo>
                    <a:pt x="56" y="144"/>
                  </a:lnTo>
                  <a:lnTo>
                    <a:pt x="40" y="146"/>
                  </a:lnTo>
                  <a:lnTo>
                    <a:pt x="26" y="164"/>
                  </a:lnTo>
                  <a:lnTo>
                    <a:pt x="12" y="166"/>
                  </a:lnTo>
                  <a:lnTo>
                    <a:pt x="0" y="164"/>
                  </a:lnTo>
                  <a:lnTo>
                    <a:pt x="0" y="148"/>
                  </a:lnTo>
                  <a:lnTo>
                    <a:pt x="24" y="126"/>
                  </a:lnTo>
                  <a:lnTo>
                    <a:pt x="20" y="106"/>
                  </a:lnTo>
                  <a:lnTo>
                    <a:pt x="10" y="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8" name="DODECANESE">
              <a:extLst>
                <a:ext uri="{FF2B5EF4-FFF2-40B4-BE49-F238E27FC236}">
                  <a16:creationId xmlns:a16="http://schemas.microsoft.com/office/drawing/2014/main" id="{80FEA5FA-345E-946F-A151-C9BF925737A8}"/>
                </a:ext>
              </a:extLst>
            </p:cNvPr>
            <p:cNvGrpSpPr/>
            <p:nvPr/>
          </p:nvGrpSpPr>
          <p:grpSpPr bwMode="gray">
            <a:xfrm>
              <a:off x="8753641" y="4586284"/>
              <a:ext cx="1751073" cy="1620836"/>
              <a:chOff x="5856288" y="5178426"/>
              <a:chExt cx="973137" cy="1247775"/>
            </a:xfrm>
            <a:grpFill/>
          </p:grpSpPr>
          <p:sp>
            <p:nvSpPr>
              <p:cNvPr id="143" name="DODECANESE Kassos">
                <a:extLst>
                  <a:ext uri="{FF2B5EF4-FFF2-40B4-BE49-F238E27FC236}">
                    <a16:creationId xmlns:a16="http://schemas.microsoft.com/office/drawing/2014/main" id="{E9E8CE1F-798F-77B7-8B9A-7246706CF712}"/>
                  </a:ext>
                </a:extLst>
              </p:cNvPr>
              <p:cNvSpPr>
                <a:spLocks/>
              </p:cNvSpPr>
              <p:nvPr/>
            </p:nvSpPr>
            <p:spPr bwMode="gray">
              <a:xfrm>
                <a:off x="6156325" y="6369051"/>
                <a:ext cx="84137" cy="57150"/>
              </a:xfrm>
              <a:custGeom>
                <a:avLst/>
                <a:gdLst/>
                <a:ahLst/>
                <a:cxnLst>
                  <a:cxn ang="0">
                    <a:pos x="60" y="4"/>
                  </a:cxn>
                  <a:cxn ang="0">
                    <a:pos x="56" y="16"/>
                  </a:cxn>
                  <a:cxn ang="0">
                    <a:pos x="44" y="18"/>
                  </a:cxn>
                  <a:cxn ang="0">
                    <a:pos x="36" y="22"/>
                  </a:cxn>
                  <a:cxn ang="0">
                    <a:pos x="32" y="30"/>
                  </a:cxn>
                  <a:cxn ang="0">
                    <a:pos x="24" y="32"/>
                  </a:cxn>
                  <a:cxn ang="0">
                    <a:pos x="18" y="36"/>
                  </a:cxn>
                  <a:cxn ang="0">
                    <a:pos x="8" y="42"/>
                  </a:cxn>
                  <a:cxn ang="0">
                    <a:pos x="0" y="36"/>
                  </a:cxn>
                  <a:cxn ang="0">
                    <a:pos x="2" y="26"/>
                  </a:cxn>
                  <a:cxn ang="0">
                    <a:pos x="10" y="18"/>
                  </a:cxn>
                  <a:cxn ang="0">
                    <a:pos x="14" y="10"/>
                  </a:cxn>
                  <a:cxn ang="0">
                    <a:pos x="18" y="8"/>
                  </a:cxn>
                  <a:cxn ang="0">
                    <a:pos x="28" y="6"/>
                  </a:cxn>
                  <a:cxn ang="0">
                    <a:pos x="36" y="4"/>
                  </a:cxn>
                  <a:cxn ang="0">
                    <a:pos x="44" y="0"/>
                  </a:cxn>
                  <a:cxn ang="0">
                    <a:pos x="52" y="0"/>
                  </a:cxn>
                  <a:cxn ang="0">
                    <a:pos x="60" y="4"/>
                  </a:cxn>
                </a:cxnLst>
                <a:rect l="0" t="0" r="r" b="b"/>
                <a:pathLst>
                  <a:path w="60" h="42">
                    <a:moveTo>
                      <a:pt x="60" y="4"/>
                    </a:moveTo>
                    <a:lnTo>
                      <a:pt x="56" y="16"/>
                    </a:lnTo>
                    <a:lnTo>
                      <a:pt x="44" y="18"/>
                    </a:lnTo>
                    <a:lnTo>
                      <a:pt x="36" y="22"/>
                    </a:lnTo>
                    <a:lnTo>
                      <a:pt x="32" y="30"/>
                    </a:lnTo>
                    <a:lnTo>
                      <a:pt x="24" y="32"/>
                    </a:lnTo>
                    <a:lnTo>
                      <a:pt x="18" y="36"/>
                    </a:lnTo>
                    <a:lnTo>
                      <a:pt x="8" y="42"/>
                    </a:lnTo>
                    <a:lnTo>
                      <a:pt x="0" y="36"/>
                    </a:lnTo>
                    <a:lnTo>
                      <a:pt x="2" y="26"/>
                    </a:lnTo>
                    <a:lnTo>
                      <a:pt x="10" y="18"/>
                    </a:lnTo>
                    <a:lnTo>
                      <a:pt x="14" y="10"/>
                    </a:lnTo>
                    <a:lnTo>
                      <a:pt x="18" y="8"/>
                    </a:lnTo>
                    <a:lnTo>
                      <a:pt x="28" y="6"/>
                    </a:lnTo>
                    <a:lnTo>
                      <a:pt x="36" y="4"/>
                    </a:lnTo>
                    <a:lnTo>
                      <a:pt x="44" y="0"/>
                    </a:lnTo>
                    <a:lnTo>
                      <a:pt x="52" y="0"/>
                    </a:lnTo>
                    <a:lnTo>
                      <a:pt x="6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4" name="DODECANESE Karpathos">
                <a:extLst>
                  <a:ext uri="{FF2B5EF4-FFF2-40B4-BE49-F238E27FC236}">
                    <a16:creationId xmlns:a16="http://schemas.microsoft.com/office/drawing/2014/main" id="{DB1DB9F5-D45C-EE94-3577-2B9F5DD9C249}"/>
                  </a:ext>
                </a:extLst>
              </p:cNvPr>
              <p:cNvSpPr>
                <a:spLocks/>
              </p:cNvSpPr>
              <p:nvPr/>
            </p:nvSpPr>
            <p:spPr bwMode="gray">
              <a:xfrm>
                <a:off x="6265863" y="6126163"/>
                <a:ext cx="88900" cy="254000"/>
              </a:xfrm>
              <a:custGeom>
                <a:avLst/>
                <a:gdLst/>
                <a:ahLst/>
                <a:cxnLst>
                  <a:cxn ang="0">
                    <a:pos x="2" y="100"/>
                  </a:cxn>
                  <a:cxn ang="0">
                    <a:pos x="8" y="90"/>
                  </a:cxn>
                  <a:cxn ang="0">
                    <a:pos x="18" y="84"/>
                  </a:cxn>
                  <a:cxn ang="0">
                    <a:pos x="20" y="74"/>
                  </a:cxn>
                  <a:cxn ang="0">
                    <a:pos x="20" y="64"/>
                  </a:cxn>
                  <a:cxn ang="0">
                    <a:pos x="26" y="60"/>
                  </a:cxn>
                  <a:cxn ang="0">
                    <a:pos x="32" y="52"/>
                  </a:cxn>
                  <a:cxn ang="0">
                    <a:pos x="30" y="36"/>
                  </a:cxn>
                  <a:cxn ang="0">
                    <a:pos x="32" y="26"/>
                  </a:cxn>
                  <a:cxn ang="0">
                    <a:pos x="34" y="14"/>
                  </a:cxn>
                  <a:cxn ang="0">
                    <a:pos x="40" y="12"/>
                  </a:cxn>
                  <a:cxn ang="0">
                    <a:pos x="48" y="6"/>
                  </a:cxn>
                  <a:cxn ang="0">
                    <a:pos x="52" y="0"/>
                  </a:cxn>
                  <a:cxn ang="0">
                    <a:pos x="58" y="2"/>
                  </a:cxn>
                  <a:cxn ang="0">
                    <a:pos x="56" y="8"/>
                  </a:cxn>
                  <a:cxn ang="0">
                    <a:pos x="52" y="18"/>
                  </a:cxn>
                  <a:cxn ang="0">
                    <a:pos x="50" y="38"/>
                  </a:cxn>
                  <a:cxn ang="0">
                    <a:pos x="52" y="50"/>
                  </a:cxn>
                  <a:cxn ang="0">
                    <a:pos x="46" y="60"/>
                  </a:cxn>
                  <a:cxn ang="0">
                    <a:pos x="34" y="74"/>
                  </a:cxn>
                  <a:cxn ang="0">
                    <a:pos x="30" y="90"/>
                  </a:cxn>
                  <a:cxn ang="0">
                    <a:pos x="36" y="100"/>
                  </a:cxn>
                  <a:cxn ang="0">
                    <a:pos x="46" y="108"/>
                  </a:cxn>
                  <a:cxn ang="0">
                    <a:pos x="48" y="114"/>
                  </a:cxn>
                  <a:cxn ang="0">
                    <a:pos x="54" y="124"/>
                  </a:cxn>
                  <a:cxn ang="0">
                    <a:pos x="52" y="128"/>
                  </a:cxn>
                  <a:cxn ang="0">
                    <a:pos x="50" y="140"/>
                  </a:cxn>
                  <a:cxn ang="0">
                    <a:pos x="60" y="140"/>
                  </a:cxn>
                  <a:cxn ang="0">
                    <a:pos x="64" y="146"/>
                  </a:cxn>
                  <a:cxn ang="0">
                    <a:pos x="62" y="152"/>
                  </a:cxn>
                  <a:cxn ang="0">
                    <a:pos x="54" y="156"/>
                  </a:cxn>
                  <a:cxn ang="0">
                    <a:pos x="42" y="160"/>
                  </a:cxn>
                  <a:cxn ang="0">
                    <a:pos x="34" y="166"/>
                  </a:cxn>
                  <a:cxn ang="0">
                    <a:pos x="34" y="174"/>
                  </a:cxn>
                  <a:cxn ang="0">
                    <a:pos x="34" y="184"/>
                  </a:cxn>
                  <a:cxn ang="0">
                    <a:pos x="26" y="184"/>
                  </a:cxn>
                  <a:cxn ang="0">
                    <a:pos x="20" y="178"/>
                  </a:cxn>
                  <a:cxn ang="0">
                    <a:pos x="10" y="172"/>
                  </a:cxn>
                  <a:cxn ang="0">
                    <a:pos x="12" y="162"/>
                  </a:cxn>
                  <a:cxn ang="0">
                    <a:pos x="18" y="154"/>
                  </a:cxn>
                  <a:cxn ang="0">
                    <a:pos x="18" y="146"/>
                  </a:cxn>
                  <a:cxn ang="0">
                    <a:pos x="16" y="134"/>
                  </a:cxn>
                  <a:cxn ang="0">
                    <a:pos x="14" y="120"/>
                  </a:cxn>
                  <a:cxn ang="0">
                    <a:pos x="8" y="114"/>
                  </a:cxn>
                  <a:cxn ang="0">
                    <a:pos x="0" y="106"/>
                  </a:cxn>
                  <a:cxn ang="0">
                    <a:pos x="2" y="100"/>
                  </a:cxn>
                </a:cxnLst>
                <a:rect l="0" t="0" r="r" b="b"/>
                <a:pathLst>
                  <a:path w="64" h="184">
                    <a:moveTo>
                      <a:pt x="2" y="100"/>
                    </a:moveTo>
                    <a:lnTo>
                      <a:pt x="8" y="90"/>
                    </a:lnTo>
                    <a:lnTo>
                      <a:pt x="18" y="84"/>
                    </a:lnTo>
                    <a:lnTo>
                      <a:pt x="20" y="74"/>
                    </a:lnTo>
                    <a:lnTo>
                      <a:pt x="20" y="64"/>
                    </a:lnTo>
                    <a:lnTo>
                      <a:pt x="26" y="60"/>
                    </a:lnTo>
                    <a:lnTo>
                      <a:pt x="32" y="52"/>
                    </a:lnTo>
                    <a:lnTo>
                      <a:pt x="30" y="36"/>
                    </a:lnTo>
                    <a:lnTo>
                      <a:pt x="32" y="26"/>
                    </a:lnTo>
                    <a:lnTo>
                      <a:pt x="34" y="14"/>
                    </a:lnTo>
                    <a:lnTo>
                      <a:pt x="40" y="12"/>
                    </a:lnTo>
                    <a:lnTo>
                      <a:pt x="48" y="6"/>
                    </a:lnTo>
                    <a:lnTo>
                      <a:pt x="52" y="0"/>
                    </a:lnTo>
                    <a:lnTo>
                      <a:pt x="58" y="2"/>
                    </a:lnTo>
                    <a:lnTo>
                      <a:pt x="56" y="8"/>
                    </a:lnTo>
                    <a:lnTo>
                      <a:pt x="52" y="18"/>
                    </a:lnTo>
                    <a:lnTo>
                      <a:pt x="50" y="38"/>
                    </a:lnTo>
                    <a:lnTo>
                      <a:pt x="52" y="50"/>
                    </a:lnTo>
                    <a:lnTo>
                      <a:pt x="46" y="60"/>
                    </a:lnTo>
                    <a:lnTo>
                      <a:pt x="34" y="74"/>
                    </a:lnTo>
                    <a:lnTo>
                      <a:pt x="30" y="90"/>
                    </a:lnTo>
                    <a:lnTo>
                      <a:pt x="36" y="100"/>
                    </a:lnTo>
                    <a:lnTo>
                      <a:pt x="46" y="108"/>
                    </a:lnTo>
                    <a:lnTo>
                      <a:pt x="48" y="114"/>
                    </a:lnTo>
                    <a:lnTo>
                      <a:pt x="54" y="124"/>
                    </a:lnTo>
                    <a:lnTo>
                      <a:pt x="52" y="128"/>
                    </a:lnTo>
                    <a:lnTo>
                      <a:pt x="50" y="140"/>
                    </a:lnTo>
                    <a:lnTo>
                      <a:pt x="60" y="140"/>
                    </a:lnTo>
                    <a:lnTo>
                      <a:pt x="64" y="146"/>
                    </a:lnTo>
                    <a:lnTo>
                      <a:pt x="62" y="152"/>
                    </a:lnTo>
                    <a:lnTo>
                      <a:pt x="54" y="156"/>
                    </a:lnTo>
                    <a:lnTo>
                      <a:pt x="42" y="160"/>
                    </a:lnTo>
                    <a:lnTo>
                      <a:pt x="34" y="166"/>
                    </a:lnTo>
                    <a:lnTo>
                      <a:pt x="34" y="174"/>
                    </a:lnTo>
                    <a:lnTo>
                      <a:pt x="34" y="184"/>
                    </a:lnTo>
                    <a:lnTo>
                      <a:pt x="26" y="184"/>
                    </a:lnTo>
                    <a:lnTo>
                      <a:pt x="20" y="178"/>
                    </a:lnTo>
                    <a:lnTo>
                      <a:pt x="10" y="172"/>
                    </a:lnTo>
                    <a:lnTo>
                      <a:pt x="12" y="162"/>
                    </a:lnTo>
                    <a:lnTo>
                      <a:pt x="18" y="154"/>
                    </a:lnTo>
                    <a:lnTo>
                      <a:pt x="18" y="146"/>
                    </a:lnTo>
                    <a:lnTo>
                      <a:pt x="16" y="134"/>
                    </a:lnTo>
                    <a:lnTo>
                      <a:pt x="14" y="120"/>
                    </a:lnTo>
                    <a:lnTo>
                      <a:pt x="8" y="114"/>
                    </a:lnTo>
                    <a:lnTo>
                      <a:pt x="0" y="106"/>
                    </a:lnTo>
                    <a:lnTo>
                      <a:pt x="2" y="1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5" name="DODECANESE Rodos">
                <a:extLst>
                  <a:ext uri="{FF2B5EF4-FFF2-40B4-BE49-F238E27FC236}">
                    <a16:creationId xmlns:a16="http://schemas.microsoft.com/office/drawing/2014/main" id="{3D983759-A067-1DAD-5226-173338A932E9}"/>
                  </a:ext>
                </a:extLst>
              </p:cNvPr>
              <p:cNvSpPr>
                <a:spLocks/>
              </p:cNvSpPr>
              <p:nvPr/>
            </p:nvSpPr>
            <p:spPr bwMode="gray">
              <a:xfrm>
                <a:off x="6562725" y="5746751"/>
                <a:ext cx="266700" cy="331788"/>
              </a:xfrm>
              <a:custGeom>
                <a:avLst/>
                <a:gdLst/>
                <a:ahLst/>
                <a:cxnLst>
                  <a:cxn ang="0">
                    <a:pos x="6" y="136"/>
                  </a:cxn>
                  <a:cxn ang="0">
                    <a:pos x="0" y="124"/>
                  </a:cxn>
                  <a:cxn ang="0">
                    <a:pos x="8" y="118"/>
                  </a:cxn>
                  <a:cxn ang="0">
                    <a:pos x="22" y="112"/>
                  </a:cxn>
                  <a:cxn ang="0">
                    <a:pos x="34" y="100"/>
                  </a:cxn>
                  <a:cxn ang="0">
                    <a:pos x="34" y="80"/>
                  </a:cxn>
                  <a:cxn ang="0">
                    <a:pos x="52" y="68"/>
                  </a:cxn>
                  <a:cxn ang="0">
                    <a:pos x="64" y="58"/>
                  </a:cxn>
                  <a:cxn ang="0">
                    <a:pos x="70" y="46"/>
                  </a:cxn>
                  <a:cxn ang="0">
                    <a:pos x="98" y="34"/>
                  </a:cxn>
                  <a:cxn ang="0">
                    <a:pos x="120" y="18"/>
                  </a:cxn>
                  <a:cxn ang="0">
                    <a:pos x="140" y="6"/>
                  </a:cxn>
                  <a:cxn ang="0">
                    <a:pos x="158" y="2"/>
                  </a:cxn>
                  <a:cxn ang="0">
                    <a:pos x="174" y="0"/>
                  </a:cxn>
                  <a:cxn ang="0">
                    <a:pos x="188" y="0"/>
                  </a:cxn>
                  <a:cxn ang="0">
                    <a:pos x="192" y="8"/>
                  </a:cxn>
                  <a:cxn ang="0">
                    <a:pos x="192" y="18"/>
                  </a:cxn>
                  <a:cxn ang="0">
                    <a:pos x="184" y="28"/>
                  </a:cxn>
                  <a:cxn ang="0">
                    <a:pos x="184" y="42"/>
                  </a:cxn>
                  <a:cxn ang="0">
                    <a:pos x="174" y="58"/>
                  </a:cxn>
                  <a:cxn ang="0">
                    <a:pos x="172" y="80"/>
                  </a:cxn>
                  <a:cxn ang="0">
                    <a:pos x="164" y="94"/>
                  </a:cxn>
                  <a:cxn ang="0">
                    <a:pos x="158" y="106"/>
                  </a:cxn>
                  <a:cxn ang="0">
                    <a:pos x="148" y="112"/>
                  </a:cxn>
                  <a:cxn ang="0">
                    <a:pos x="138" y="128"/>
                  </a:cxn>
                  <a:cxn ang="0">
                    <a:pos x="142" y="138"/>
                  </a:cxn>
                  <a:cxn ang="0">
                    <a:pos x="142" y="150"/>
                  </a:cxn>
                  <a:cxn ang="0">
                    <a:pos x="138" y="164"/>
                  </a:cxn>
                  <a:cxn ang="0">
                    <a:pos x="128" y="160"/>
                  </a:cxn>
                  <a:cxn ang="0">
                    <a:pos x="118" y="160"/>
                  </a:cxn>
                  <a:cxn ang="0">
                    <a:pos x="100" y="172"/>
                  </a:cxn>
                  <a:cxn ang="0">
                    <a:pos x="92" y="174"/>
                  </a:cxn>
                  <a:cxn ang="0">
                    <a:pos x="86" y="188"/>
                  </a:cxn>
                  <a:cxn ang="0">
                    <a:pos x="78" y="206"/>
                  </a:cxn>
                  <a:cxn ang="0">
                    <a:pos x="72" y="214"/>
                  </a:cxn>
                  <a:cxn ang="0">
                    <a:pos x="58" y="228"/>
                  </a:cxn>
                  <a:cxn ang="0">
                    <a:pos x="42" y="240"/>
                  </a:cxn>
                  <a:cxn ang="0">
                    <a:pos x="28" y="236"/>
                  </a:cxn>
                  <a:cxn ang="0">
                    <a:pos x="16" y="228"/>
                  </a:cxn>
                  <a:cxn ang="0">
                    <a:pos x="12" y="212"/>
                  </a:cxn>
                  <a:cxn ang="0">
                    <a:pos x="22" y="180"/>
                  </a:cxn>
                  <a:cxn ang="0">
                    <a:pos x="26" y="156"/>
                  </a:cxn>
                  <a:cxn ang="0">
                    <a:pos x="14" y="146"/>
                  </a:cxn>
                  <a:cxn ang="0">
                    <a:pos x="6" y="136"/>
                  </a:cxn>
                </a:cxnLst>
                <a:rect l="0" t="0" r="r" b="b"/>
                <a:pathLst>
                  <a:path w="192" h="240">
                    <a:moveTo>
                      <a:pt x="6" y="136"/>
                    </a:moveTo>
                    <a:lnTo>
                      <a:pt x="0" y="124"/>
                    </a:lnTo>
                    <a:lnTo>
                      <a:pt x="8" y="118"/>
                    </a:lnTo>
                    <a:lnTo>
                      <a:pt x="22" y="112"/>
                    </a:lnTo>
                    <a:lnTo>
                      <a:pt x="34" y="100"/>
                    </a:lnTo>
                    <a:lnTo>
                      <a:pt x="34" y="80"/>
                    </a:lnTo>
                    <a:lnTo>
                      <a:pt x="52" y="68"/>
                    </a:lnTo>
                    <a:lnTo>
                      <a:pt x="64" y="58"/>
                    </a:lnTo>
                    <a:lnTo>
                      <a:pt x="70" y="46"/>
                    </a:lnTo>
                    <a:lnTo>
                      <a:pt x="98" y="34"/>
                    </a:lnTo>
                    <a:lnTo>
                      <a:pt x="120" y="18"/>
                    </a:lnTo>
                    <a:lnTo>
                      <a:pt x="140" y="6"/>
                    </a:lnTo>
                    <a:lnTo>
                      <a:pt x="158" y="2"/>
                    </a:lnTo>
                    <a:lnTo>
                      <a:pt x="174" y="0"/>
                    </a:lnTo>
                    <a:lnTo>
                      <a:pt x="188" y="0"/>
                    </a:lnTo>
                    <a:lnTo>
                      <a:pt x="192" y="8"/>
                    </a:lnTo>
                    <a:lnTo>
                      <a:pt x="192" y="18"/>
                    </a:lnTo>
                    <a:lnTo>
                      <a:pt x="184" y="28"/>
                    </a:lnTo>
                    <a:lnTo>
                      <a:pt x="184" y="42"/>
                    </a:lnTo>
                    <a:lnTo>
                      <a:pt x="174" y="58"/>
                    </a:lnTo>
                    <a:lnTo>
                      <a:pt x="172" y="80"/>
                    </a:lnTo>
                    <a:lnTo>
                      <a:pt x="164" y="94"/>
                    </a:lnTo>
                    <a:lnTo>
                      <a:pt x="158" y="106"/>
                    </a:lnTo>
                    <a:lnTo>
                      <a:pt x="148" y="112"/>
                    </a:lnTo>
                    <a:lnTo>
                      <a:pt x="138" y="128"/>
                    </a:lnTo>
                    <a:lnTo>
                      <a:pt x="142" y="138"/>
                    </a:lnTo>
                    <a:lnTo>
                      <a:pt x="142" y="150"/>
                    </a:lnTo>
                    <a:lnTo>
                      <a:pt x="138" y="164"/>
                    </a:lnTo>
                    <a:lnTo>
                      <a:pt x="128" y="160"/>
                    </a:lnTo>
                    <a:lnTo>
                      <a:pt x="118" y="160"/>
                    </a:lnTo>
                    <a:lnTo>
                      <a:pt x="100" y="172"/>
                    </a:lnTo>
                    <a:lnTo>
                      <a:pt x="92" y="174"/>
                    </a:lnTo>
                    <a:lnTo>
                      <a:pt x="86" y="188"/>
                    </a:lnTo>
                    <a:lnTo>
                      <a:pt x="78" y="206"/>
                    </a:lnTo>
                    <a:lnTo>
                      <a:pt x="72" y="214"/>
                    </a:lnTo>
                    <a:lnTo>
                      <a:pt x="58" y="228"/>
                    </a:lnTo>
                    <a:lnTo>
                      <a:pt x="42" y="240"/>
                    </a:lnTo>
                    <a:lnTo>
                      <a:pt x="28" y="236"/>
                    </a:lnTo>
                    <a:lnTo>
                      <a:pt x="16" y="228"/>
                    </a:lnTo>
                    <a:lnTo>
                      <a:pt x="12" y="212"/>
                    </a:lnTo>
                    <a:lnTo>
                      <a:pt x="22" y="180"/>
                    </a:lnTo>
                    <a:lnTo>
                      <a:pt x="26" y="156"/>
                    </a:lnTo>
                    <a:lnTo>
                      <a:pt x="14" y="146"/>
                    </a:lnTo>
                    <a:lnTo>
                      <a:pt x="6" y="1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6" name="DODECANESE Tilos">
                <a:extLst>
                  <a:ext uri="{FF2B5EF4-FFF2-40B4-BE49-F238E27FC236}">
                    <a16:creationId xmlns:a16="http://schemas.microsoft.com/office/drawing/2014/main" id="{B2798927-A3B1-4825-22E3-855DDD25337D}"/>
                  </a:ext>
                </a:extLst>
              </p:cNvPr>
              <p:cNvSpPr>
                <a:spLocks/>
              </p:cNvSpPr>
              <p:nvPr/>
            </p:nvSpPr>
            <p:spPr bwMode="gray">
              <a:xfrm>
                <a:off x="6364288" y="5729288"/>
                <a:ext cx="74612" cy="58738"/>
              </a:xfrm>
              <a:custGeom>
                <a:avLst/>
                <a:gdLst/>
                <a:ahLst/>
                <a:cxnLst>
                  <a:cxn ang="0">
                    <a:pos x="4" y="6"/>
                  </a:cxn>
                  <a:cxn ang="0">
                    <a:pos x="16" y="6"/>
                  </a:cxn>
                  <a:cxn ang="0">
                    <a:pos x="24" y="0"/>
                  </a:cxn>
                  <a:cxn ang="0">
                    <a:pos x="30" y="4"/>
                  </a:cxn>
                  <a:cxn ang="0">
                    <a:pos x="34" y="12"/>
                  </a:cxn>
                  <a:cxn ang="0">
                    <a:pos x="36" y="20"/>
                  </a:cxn>
                  <a:cxn ang="0">
                    <a:pos x="38" y="26"/>
                  </a:cxn>
                  <a:cxn ang="0">
                    <a:pos x="50" y="26"/>
                  </a:cxn>
                  <a:cxn ang="0">
                    <a:pos x="54" y="36"/>
                  </a:cxn>
                  <a:cxn ang="0">
                    <a:pos x="44" y="42"/>
                  </a:cxn>
                  <a:cxn ang="0">
                    <a:pos x="32" y="38"/>
                  </a:cxn>
                  <a:cxn ang="0">
                    <a:pos x="26" y="28"/>
                  </a:cxn>
                  <a:cxn ang="0">
                    <a:pos x="22" y="22"/>
                  </a:cxn>
                  <a:cxn ang="0">
                    <a:pos x="16" y="22"/>
                  </a:cxn>
                  <a:cxn ang="0">
                    <a:pos x="12" y="28"/>
                  </a:cxn>
                  <a:cxn ang="0">
                    <a:pos x="2" y="24"/>
                  </a:cxn>
                  <a:cxn ang="0">
                    <a:pos x="0" y="14"/>
                  </a:cxn>
                  <a:cxn ang="0">
                    <a:pos x="4" y="6"/>
                  </a:cxn>
                </a:cxnLst>
                <a:rect l="0" t="0" r="r" b="b"/>
                <a:pathLst>
                  <a:path w="54" h="42">
                    <a:moveTo>
                      <a:pt x="4" y="6"/>
                    </a:moveTo>
                    <a:lnTo>
                      <a:pt x="16" y="6"/>
                    </a:lnTo>
                    <a:lnTo>
                      <a:pt x="24" y="0"/>
                    </a:lnTo>
                    <a:lnTo>
                      <a:pt x="30" y="4"/>
                    </a:lnTo>
                    <a:lnTo>
                      <a:pt x="34" y="12"/>
                    </a:lnTo>
                    <a:lnTo>
                      <a:pt x="36" y="20"/>
                    </a:lnTo>
                    <a:lnTo>
                      <a:pt x="38" y="26"/>
                    </a:lnTo>
                    <a:lnTo>
                      <a:pt x="50" y="26"/>
                    </a:lnTo>
                    <a:lnTo>
                      <a:pt x="54" y="36"/>
                    </a:lnTo>
                    <a:lnTo>
                      <a:pt x="44" y="42"/>
                    </a:lnTo>
                    <a:lnTo>
                      <a:pt x="32" y="38"/>
                    </a:lnTo>
                    <a:lnTo>
                      <a:pt x="26" y="28"/>
                    </a:lnTo>
                    <a:lnTo>
                      <a:pt x="22" y="22"/>
                    </a:lnTo>
                    <a:lnTo>
                      <a:pt x="16" y="22"/>
                    </a:lnTo>
                    <a:lnTo>
                      <a:pt x="12" y="28"/>
                    </a:lnTo>
                    <a:lnTo>
                      <a:pt x="2" y="24"/>
                    </a:lnTo>
                    <a:lnTo>
                      <a:pt x="0" y="14"/>
                    </a:lnTo>
                    <a:lnTo>
                      <a:pt x="4"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7" name="DODECANESE Symi">
                <a:extLst>
                  <a:ext uri="{FF2B5EF4-FFF2-40B4-BE49-F238E27FC236}">
                    <a16:creationId xmlns:a16="http://schemas.microsoft.com/office/drawing/2014/main" id="{6E56EF01-6675-DE97-26AC-E53E7F18FBE3}"/>
                  </a:ext>
                </a:extLst>
              </p:cNvPr>
              <p:cNvSpPr>
                <a:spLocks/>
              </p:cNvSpPr>
              <p:nvPr/>
            </p:nvSpPr>
            <p:spPr bwMode="gray">
              <a:xfrm>
                <a:off x="6597650" y="5616576"/>
                <a:ext cx="52387" cy="74613"/>
              </a:xfrm>
              <a:custGeom>
                <a:avLst/>
                <a:gdLst/>
                <a:ahLst/>
                <a:cxnLst>
                  <a:cxn ang="0">
                    <a:pos x="8" y="14"/>
                  </a:cxn>
                  <a:cxn ang="0">
                    <a:pos x="22" y="4"/>
                  </a:cxn>
                  <a:cxn ang="0">
                    <a:pos x="32" y="0"/>
                  </a:cxn>
                  <a:cxn ang="0">
                    <a:pos x="22" y="10"/>
                  </a:cxn>
                  <a:cxn ang="0">
                    <a:pos x="20" y="20"/>
                  </a:cxn>
                  <a:cxn ang="0">
                    <a:pos x="36" y="14"/>
                  </a:cxn>
                  <a:cxn ang="0">
                    <a:pos x="36" y="28"/>
                  </a:cxn>
                  <a:cxn ang="0">
                    <a:pos x="38" y="40"/>
                  </a:cxn>
                  <a:cxn ang="0">
                    <a:pos x="26" y="54"/>
                  </a:cxn>
                  <a:cxn ang="0">
                    <a:pos x="24" y="40"/>
                  </a:cxn>
                  <a:cxn ang="0">
                    <a:pos x="14" y="42"/>
                  </a:cxn>
                  <a:cxn ang="0">
                    <a:pos x="8" y="34"/>
                  </a:cxn>
                  <a:cxn ang="0">
                    <a:pos x="0" y="34"/>
                  </a:cxn>
                  <a:cxn ang="0">
                    <a:pos x="2" y="22"/>
                  </a:cxn>
                  <a:cxn ang="0">
                    <a:pos x="8" y="14"/>
                  </a:cxn>
                </a:cxnLst>
                <a:rect l="0" t="0" r="r" b="b"/>
                <a:pathLst>
                  <a:path w="38" h="54">
                    <a:moveTo>
                      <a:pt x="8" y="14"/>
                    </a:moveTo>
                    <a:lnTo>
                      <a:pt x="22" y="4"/>
                    </a:lnTo>
                    <a:lnTo>
                      <a:pt x="32" y="0"/>
                    </a:lnTo>
                    <a:lnTo>
                      <a:pt x="22" y="10"/>
                    </a:lnTo>
                    <a:lnTo>
                      <a:pt x="20" y="20"/>
                    </a:lnTo>
                    <a:lnTo>
                      <a:pt x="36" y="14"/>
                    </a:lnTo>
                    <a:lnTo>
                      <a:pt x="36" y="28"/>
                    </a:lnTo>
                    <a:lnTo>
                      <a:pt x="38" y="40"/>
                    </a:lnTo>
                    <a:lnTo>
                      <a:pt x="26" y="54"/>
                    </a:lnTo>
                    <a:lnTo>
                      <a:pt x="24" y="40"/>
                    </a:lnTo>
                    <a:lnTo>
                      <a:pt x="14" y="42"/>
                    </a:lnTo>
                    <a:lnTo>
                      <a:pt x="8" y="34"/>
                    </a:lnTo>
                    <a:lnTo>
                      <a:pt x="0" y="34"/>
                    </a:lnTo>
                    <a:lnTo>
                      <a:pt x="2" y="22"/>
                    </a:lnTo>
                    <a:lnTo>
                      <a:pt x="8"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8" name="DODECANESE Nissyros">
                <a:extLst>
                  <a:ext uri="{FF2B5EF4-FFF2-40B4-BE49-F238E27FC236}">
                    <a16:creationId xmlns:a16="http://schemas.microsoft.com/office/drawing/2014/main" id="{87F6FA6F-4C51-BEEB-E1C0-CC37D059B63B}"/>
                  </a:ext>
                </a:extLst>
              </p:cNvPr>
              <p:cNvSpPr>
                <a:spLocks/>
              </p:cNvSpPr>
              <p:nvPr/>
            </p:nvSpPr>
            <p:spPr bwMode="gray">
              <a:xfrm>
                <a:off x="6281738" y="5643563"/>
                <a:ext cx="44450" cy="36513"/>
              </a:xfrm>
              <a:custGeom>
                <a:avLst/>
                <a:gdLst/>
                <a:ahLst/>
                <a:cxnLst>
                  <a:cxn ang="0">
                    <a:pos x="0" y="2"/>
                  </a:cxn>
                  <a:cxn ang="0">
                    <a:pos x="16" y="0"/>
                  </a:cxn>
                  <a:cxn ang="0">
                    <a:pos x="24" y="0"/>
                  </a:cxn>
                  <a:cxn ang="0">
                    <a:pos x="32" y="10"/>
                  </a:cxn>
                  <a:cxn ang="0">
                    <a:pos x="30" y="22"/>
                  </a:cxn>
                  <a:cxn ang="0">
                    <a:pos x="18" y="26"/>
                  </a:cxn>
                  <a:cxn ang="0">
                    <a:pos x="4" y="24"/>
                  </a:cxn>
                  <a:cxn ang="0">
                    <a:pos x="0" y="12"/>
                  </a:cxn>
                  <a:cxn ang="0">
                    <a:pos x="0" y="2"/>
                  </a:cxn>
                </a:cxnLst>
                <a:rect l="0" t="0" r="r" b="b"/>
                <a:pathLst>
                  <a:path w="32" h="26">
                    <a:moveTo>
                      <a:pt x="0" y="2"/>
                    </a:moveTo>
                    <a:lnTo>
                      <a:pt x="16" y="0"/>
                    </a:lnTo>
                    <a:lnTo>
                      <a:pt x="24" y="0"/>
                    </a:lnTo>
                    <a:lnTo>
                      <a:pt x="32" y="10"/>
                    </a:lnTo>
                    <a:lnTo>
                      <a:pt x="30" y="22"/>
                    </a:lnTo>
                    <a:lnTo>
                      <a:pt x="18" y="26"/>
                    </a:lnTo>
                    <a:lnTo>
                      <a:pt x="4" y="24"/>
                    </a:lnTo>
                    <a:lnTo>
                      <a:pt x="0" y="12"/>
                    </a:lnTo>
                    <a:lnTo>
                      <a:pt x="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9" name="DODECANESE Astypalea">
                <a:extLst>
                  <a:ext uri="{FF2B5EF4-FFF2-40B4-BE49-F238E27FC236}">
                    <a16:creationId xmlns:a16="http://schemas.microsoft.com/office/drawing/2014/main" id="{C7A02011-1878-F89B-446C-1F4D2C029220}"/>
                  </a:ext>
                </a:extLst>
              </p:cNvPr>
              <p:cNvSpPr>
                <a:spLocks/>
              </p:cNvSpPr>
              <p:nvPr/>
            </p:nvSpPr>
            <p:spPr bwMode="gray">
              <a:xfrm>
                <a:off x="5856288" y="5664201"/>
                <a:ext cx="41275" cy="57150"/>
              </a:xfrm>
              <a:custGeom>
                <a:avLst/>
                <a:gdLst/>
                <a:ahLst/>
                <a:cxnLst>
                  <a:cxn ang="0">
                    <a:pos x="6" y="0"/>
                  </a:cxn>
                  <a:cxn ang="0">
                    <a:pos x="14" y="2"/>
                  </a:cxn>
                  <a:cxn ang="0">
                    <a:pos x="20" y="8"/>
                  </a:cxn>
                  <a:cxn ang="0">
                    <a:pos x="28" y="12"/>
                  </a:cxn>
                  <a:cxn ang="0">
                    <a:pos x="30" y="14"/>
                  </a:cxn>
                  <a:cxn ang="0">
                    <a:pos x="30" y="22"/>
                  </a:cxn>
                  <a:cxn ang="0">
                    <a:pos x="30" y="32"/>
                  </a:cxn>
                  <a:cxn ang="0">
                    <a:pos x="30" y="38"/>
                  </a:cxn>
                  <a:cxn ang="0">
                    <a:pos x="24" y="42"/>
                  </a:cxn>
                  <a:cxn ang="0">
                    <a:pos x="14" y="40"/>
                  </a:cxn>
                  <a:cxn ang="0">
                    <a:pos x="8" y="28"/>
                  </a:cxn>
                  <a:cxn ang="0">
                    <a:pos x="4" y="18"/>
                  </a:cxn>
                  <a:cxn ang="0">
                    <a:pos x="0" y="10"/>
                  </a:cxn>
                  <a:cxn ang="0">
                    <a:pos x="6" y="0"/>
                  </a:cxn>
                </a:cxnLst>
                <a:rect l="0" t="0" r="r" b="b"/>
                <a:pathLst>
                  <a:path w="30" h="42">
                    <a:moveTo>
                      <a:pt x="6" y="0"/>
                    </a:moveTo>
                    <a:lnTo>
                      <a:pt x="14" y="2"/>
                    </a:lnTo>
                    <a:lnTo>
                      <a:pt x="20" y="8"/>
                    </a:lnTo>
                    <a:lnTo>
                      <a:pt x="28" y="12"/>
                    </a:lnTo>
                    <a:lnTo>
                      <a:pt x="30" y="14"/>
                    </a:lnTo>
                    <a:lnTo>
                      <a:pt x="30" y="22"/>
                    </a:lnTo>
                    <a:lnTo>
                      <a:pt x="30" y="32"/>
                    </a:lnTo>
                    <a:lnTo>
                      <a:pt x="30" y="38"/>
                    </a:lnTo>
                    <a:lnTo>
                      <a:pt x="24" y="42"/>
                    </a:lnTo>
                    <a:lnTo>
                      <a:pt x="14" y="40"/>
                    </a:lnTo>
                    <a:lnTo>
                      <a:pt x="8" y="28"/>
                    </a:lnTo>
                    <a:lnTo>
                      <a:pt x="4" y="18"/>
                    </a:lnTo>
                    <a:lnTo>
                      <a:pt x="0" y="10"/>
                    </a:lnTo>
                    <a:lnTo>
                      <a:pt x="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0" name="DODECANESE Astypalea">
                <a:extLst>
                  <a:ext uri="{FF2B5EF4-FFF2-40B4-BE49-F238E27FC236}">
                    <a16:creationId xmlns:a16="http://schemas.microsoft.com/office/drawing/2014/main" id="{29BC52A7-9050-3B7B-D7AE-2B1413A5A653}"/>
                  </a:ext>
                </a:extLst>
              </p:cNvPr>
              <p:cNvSpPr>
                <a:spLocks/>
              </p:cNvSpPr>
              <p:nvPr/>
            </p:nvSpPr>
            <p:spPr bwMode="gray">
              <a:xfrm>
                <a:off x="5905500" y="5632451"/>
                <a:ext cx="49212" cy="44450"/>
              </a:xfrm>
              <a:custGeom>
                <a:avLst/>
                <a:gdLst/>
                <a:ahLst/>
                <a:cxnLst>
                  <a:cxn ang="0">
                    <a:pos x="8" y="18"/>
                  </a:cxn>
                  <a:cxn ang="0">
                    <a:pos x="8" y="12"/>
                  </a:cxn>
                  <a:cxn ang="0">
                    <a:pos x="0" y="8"/>
                  </a:cxn>
                  <a:cxn ang="0">
                    <a:pos x="2" y="0"/>
                  </a:cxn>
                  <a:cxn ang="0">
                    <a:pos x="12" y="0"/>
                  </a:cxn>
                  <a:cxn ang="0">
                    <a:pos x="20" y="8"/>
                  </a:cxn>
                  <a:cxn ang="0">
                    <a:pos x="28" y="14"/>
                  </a:cxn>
                  <a:cxn ang="0">
                    <a:pos x="32" y="18"/>
                  </a:cxn>
                  <a:cxn ang="0">
                    <a:pos x="36" y="24"/>
                  </a:cxn>
                  <a:cxn ang="0">
                    <a:pos x="36" y="28"/>
                  </a:cxn>
                  <a:cxn ang="0">
                    <a:pos x="26" y="32"/>
                  </a:cxn>
                  <a:cxn ang="0">
                    <a:pos x="14" y="30"/>
                  </a:cxn>
                  <a:cxn ang="0">
                    <a:pos x="6" y="28"/>
                  </a:cxn>
                  <a:cxn ang="0">
                    <a:pos x="8" y="18"/>
                  </a:cxn>
                </a:cxnLst>
                <a:rect l="0" t="0" r="r" b="b"/>
                <a:pathLst>
                  <a:path w="36" h="32">
                    <a:moveTo>
                      <a:pt x="8" y="18"/>
                    </a:moveTo>
                    <a:lnTo>
                      <a:pt x="8" y="12"/>
                    </a:lnTo>
                    <a:lnTo>
                      <a:pt x="0" y="8"/>
                    </a:lnTo>
                    <a:lnTo>
                      <a:pt x="2" y="0"/>
                    </a:lnTo>
                    <a:lnTo>
                      <a:pt x="12" y="0"/>
                    </a:lnTo>
                    <a:lnTo>
                      <a:pt x="20" y="8"/>
                    </a:lnTo>
                    <a:lnTo>
                      <a:pt x="28" y="14"/>
                    </a:lnTo>
                    <a:lnTo>
                      <a:pt x="32" y="18"/>
                    </a:lnTo>
                    <a:lnTo>
                      <a:pt x="36" y="24"/>
                    </a:lnTo>
                    <a:lnTo>
                      <a:pt x="36" y="28"/>
                    </a:lnTo>
                    <a:lnTo>
                      <a:pt x="26" y="32"/>
                    </a:lnTo>
                    <a:lnTo>
                      <a:pt x="14" y="30"/>
                    </a:lnTo>
                    <a:lnTo>
                      <a:pt x="6" y="28"/>
                    </a:lnTo>
                    <a:lnTo>
                      <a:pt x="8"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1" name="DODECANESE Kos">
                <a:extLst>
                  <a:ext uri="{FF2B5EF4-FFF2-40B4-BE49-F238E27FC236}">
                    <a16:creationId xmlns:a16="http://schemas.microsoft.com/office/drawing/2014/main" id="{527BCD13-8BBB-46E7-4DAA-50DFDA9DC6AB}"/>
                  </a:ext>
                </a:extLst>
              </p:cNvPr>
              <p:cNvSpPr>
                <a:spLocks/>
              </p:cNvSpPr>
              <p:nvPr/>
            </p:nvSpPr>
            <p:spPr bwMode="gray">
              <a:xfrm>
                <a:off x="6175375" y="5464176"/>
                <a:ext cx="214312" cy="147638"/>
              </a:xfrm>
              <a:custGeom>
                <a:avLst/>
                <a:gdLst/>
                <a:ahLst/>
                <a:cxnLst>
                  <a:cxn ang="0">
                    <a:pos x="4" y="66"/>
                  </a:cxn>
                  <a:cxn ang="0">
                    <a:pos x="14" y="58"/>
                  </a:cxn>
                  <a:cxn ang="0">
                    <a:pos x="32" y="56"/>
                  </a:cxn>
                  <a:cxn ang="0">
                    <a:pos x="44" y="36"/>
                  </a:cxn>
                  <a:cxn ang="0">
                    <a:pos x="60" y="30"/>
                  </a:cxn>
                  <a:cxn ang="0">
                    <a:pos x="80" y="14"/>
                  </a:cxn>
                  <a:cxn ang="0">
                    <a:pos x="94" y="10"/>
                  </a:cxn>
                  <a:cxn ang="0">
                    <a:pos x="110" y="8"/>
                  </a:cxn>
                  <a:cxn ang="0">
                    <a:pos x="118" y="0"/>
                  </a:cxn>
                  <a:cxn ang="0">
                    <a:pos x="128" y="4"/>
                  </a:cxn>
                  <a:cxn ang="0">
                    <a:pos x="142" y="12"/>
                  </a:cxn>
                  <a:cxn ang="0">
                    <a:pos x="152" y="14"/>
                  </a:cxn>
                  <a:cxn ang="0">
                    <a:pos x="154" y="24"/>
                  </a:cxn>
                  <a:cxn ang="0">
                    <a:pos x="140" y="30"/>
                  </a:cxn>
                  <a:cxn ang="0">
                    <a:pos x="116" y="34"/>
                  </a:cxn>
                  <a:cxn ang="0">
                    <a:pos x="96" y="40"/>
                  </a:cxn>
                  <a:cxn ang="0">
                    <a:pos x="82" y="52"/>
                  </a:cxn>
                  <a:cxn ang="0">
                    <a:pos x="76" y="66"/>
                  </a:cxn>
                  <a:cxn ang="0">
                    <a:pos x="64" y="68"/>
                  </a:cxn>
                  <a:cxn ang="0">
                    <a:pos x="52" y="64"/>
                  </a:cxn>
                  <a:cxn ang="0">
                    <a:pos x="38" y="64"/>
                  </a:cxn>
                  <a:cxn ang="0">
                    <a:pos x="22" y="76"/>
                  </a:cxn>
                  <a:cxn ang="0">
                    <a:pos x="20" y="86"/>
                  </a:cxn>
                  <a:cxn ang="0">
                    <a:pos x="16" y="94"/>
                  </a:cxn>
                  <a:cxn ang="0">
                    <a:pos x="18" y="106"/>
                  </a:cxn>
                  <a:cxn ang="0">
                    <a:pos x="6" y="98"/>
                  </a:cxn>
                  <a:cxn ang="0">
                    <a:pos x="0" y="78"/>
                  </a:cxn>
                  <a:cxn ang="0">
                    <a:pos x="4" y="66"/>
                  </a:cxn>
                </a:cxnLst>
                <a:rect l="0" t="0" r="r" b="b"/>
                <a:pathLst>
                  <a:path w="154" h="106">
                    <a:moveTo>
                      <a:pt x="4" y="66"/>
                    </a:moveTo>
                    <a:lnTo>
                      <a:pt x="14" y="58"/>
                    </a:lnTo>
                    <a:lnTo>
                      <a:pt x="32" y="56"/>
                    </a:lnTo>
                    <a:lnTo>
                      <a:pt x="44" y="36"/>
                    </a:lnTo>
                    <a:lnTo>
                      <a:pt x="60" y="30"/>
                    </a:lnTo>
                    <a:lnTo>
                      <a:pt x="80" y="14"/>
                    </a:lnTo>
                    <a:lnTo>
                      <a:pt x="94" y="10"/>
                    </a:lnTo>
                    <a:lnTo>
                      <a:pt x="110" y="8"/>
                    </a:lnTo>
                    <a:lnTo>
                      <a:pt x="118" y="0"/>
                    </a:lnTo>
                    <a:lnTo>
                      <a:pt x="128" y="4"/>
                    </a:lnTo>
                    <a:lnTo>
                      <a:pt x="142" y="12"/>
                    </a:lnTo>
                    <a:lnTo>
                      <a:pt x="152" y="14"/>
                    </a:lnTo>
                    <a:lnTo>
                      <a:pt x="154" y="24"/>
                    </a:lnTo>
                    <a:lnTo>
                      <a:pt x="140" y="30"/>
                    </a:lnTo>
                    <a:lnTo>
                      <a:pt x="116" y="34"/>
                    </a:lnTo>
                    <a:lnTo>
                      <a:pt x="96" y="40"/>
                    </a:lnTo>
                    <a:lnTo>
                      <a:pt x="82" y="52"/>
                    </a:lnTo>
                    <a:lnTo>
                      <a:pt x="76" y="66"/>
                    </a:lnTo>
                    <a:lnTo>
                      <a:pt x="64" y="68"/>
                    </a:lnTo>
                    <a:lnTo>
                      <a:pt x="52" y="64"/>
                    </a:lnTo>
                    <a:lnTo>
                      <a:pt x="38" y="64"/>
                    </a:lnTo>
                    <a:lnTo>
                      <a:pt x="22" y="76"/>
                    </a:lnTo>
                    <a:lnTo>
                      <a:pt x="20" y="86"/>
                    </a:lnTo>
                    <a:lnTo>
                      <a:pt x="16" y="94"/>
                    </a:lnTo>
                    <a:lnTo>
                      <a:pt x="18" y="106"/>
                    </a:lnTo>
                    <a:lnTo>
                      <a:pt x="6" y="98"/>
                    </a:lnTo>
                    <a:lnTo>
                      <a:pt x="0" y="78"/>
                    </a:lnTo>
                    <a:lnTo>
                      <a:pt x="4" y="6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2" name="DODECANESE Kalymnos">
                <a:extLst>
                  <a:ext uri="{FF2B5EF4-FFF2-40B4-BE49-F238E27FC236}">
                    <a16:creationId xmlns:a16="http://schemas.microsoft.com/office/drawing/2014/main" id="{BCD00C7B-3186-B1A0-AD12-458365C0E1F8}"/>
                  </a:ext>
                </a:extLst>
              </p:cNvPr>
              <p:cNvSpPr>
                <a:spLocks/>
              </p:cNvSpPr>
              <p:nvPr/>
            </p:nvSpPr>
            <p:spPr bwMode="gray">
              <a:xfrm>
                <a:off x="6151563" y="5362576"/>
                <a:ext cx="82550" cy="87313"/>
              </a:xfrm>
              <a:custGeom>
                <a:avLst/>
                <a:gdLst/>
                <a:ahLst/>
                <a:cxnLst>
                  <a:cxn ang="0">
                    <a:pos x="4" y="8"/>
                  </a:cxn>
                  <a:cxn ang="0">
                    <a:pos x="0" y="2"/>
                  </a:cxn>
                  <a:cxn ang="0">
                    <a:pos x="8" y="0"/>
                  </a:cxn>
                  <a:cxn ang="0">
                    <a:pos x="18" y="4"/>
                  </a:cxn>
                  <a:cxn ang="0">
                    <a:pos x="30" y="10"/>
                  </a:cxn>
                  <a:cxn ang="0">
                    <a:pos x="36" y="14"/>
                  </a:cxn>
                  <a:cxn ang="0">
                    <a:pos x="38" y="24"/>
                  </a:cxn>
                  <a:cxn ang="0">
                    <a:pos x="46" y="30"/>
                  </a:cxn>
                  <a:cxn ang="0">
                    <a:pos x="60" y="32"/>
                  </a:cxn>
                  <a:cxn ang="0">
                    <a:pos x="60" y="44"/>
                  </a:cxn>
                  <a:cxn ang="0">
                    <a:pos x="60" y="58"/>
                  </a:cxn>
                  <a:cxn ang="0">
                    <a:pos x="48" y="56"/>
                  </a:cxn>
                  <a:cxn ang="0">
                    <a:pos x="38" y="60"/>
                  </a:cxn>
                  <a:cxn ang="0">
                    <a:pos x="36" y="64"/>
                  </a:cxn>
                  <a:cxn ang="0">
                    <a:pos x="24" y="64"/>
                  </a:cxn>
                  <a:cxn ang="0">
                    <a:pos x="14" y="56"/>
                  </a:cxn>
                  <a:cxn ang="0">
                    <a:pos x="14" y="42"/>
                  </a:cxn>
                  <a:cxn ang="0">
                    <a:pos x="18" y="34"/>
                  </a:cxn>
                  <a:cxn ang="0">
                    <a:pos x="28" y="28"/>
                  </a:cxn>
                  <a:cxn ang="0">
                    <a:pos x="28" y="18"/>
                  </a:cxn>
                  <a:cxn ang="0">
                    <a:pos x="18" y="16"/>
                  </a:cxn>
                  <a:cxn ang="0">
                    <a:pos x="10" y="12"/>
                  </a:cxn>
                  <a:cxn ang="0">
                    <a:pos x="4" y="8"/>
                  </a:cxn>
                </a:cxnLst>
                <a:rect l="0" t="0" r="r" b="b"/>
                <a:pathLst>
                  <a:path w="60" h="64">
                    <a:moveTo>
                      <a:pt x="4" y="8"/>
                    </a:moveTo>
                    <a:lnTo>
                      <a:pt x="0" y="2"/>
                    </a:lnTo>
                    <a:lnTo>
                      <a:pt x="8" y="0"/>
                    </a:lnTo>
                    <a:lnTo>
                      <a:pt x="18" y="4"/>
                    </a:lnTo>
                    <a:lnTo>
                      <a:pt x="30" y="10"/>
                    </a:lnTo>
                    <a:lnTo>
                      <a:pt x="36" y="14"/>
                    </a:lnTo>
                    <a:lnTo>
                      <a:pt x="38" y="24"/>
                    </a:lnTo>
                    <a:lnTo>
                      <a:pt x="46" y="30"/>
                    </a:lnTo>
                    <a:lnTo>
                      <a:pt x="60" y="32"/>
                    </a:lnTo>
                    <a:lnTo>
                      <a:pt x="60" y="44"/>
                    </a:lnTo>
                    <a:lnTo>
                      <a:pt x="60" y="58"/>
                    </a:lnTo>
                    <a:lnTo>
                      <a:pt x="48" y="56"/>
                    </a:lnTo>
                    <a:lnTo>
                      <a:pt x="38" y="60"/>
                    </a:lnTo>
                    <a:lnTo>
                      <a:pt x="36" y="64"/>
                    </a:lnTo>
                    <a:lnTo>
                      <a:pt x="24" y="64"/>
                    </a:lnTo>
                    <a:lnTo>
                      <a:pt x="14" y="56"/>
                    </a:lnTo>
                    <a:lnTo>
                      <a:pt x="14" y="42"/>
                    </a:lnTo>
                    <a:lnTo>
                      <a:pt x="18" y="34"/>
                    </a:lnTo>
                    <a:lnTo>
                      <a:pt x="28" y="28"/>
                    </a:lnTo>
                    <a:lnTo>
                      <a:pt x="28" y="18"/>
                    </a:lnTo>
                    <a:lnTo>
                      <a:pt x="18" y="16"/>
                    </a:lnTo>
                    <a:lnTo>
                      <a:pt x="10" y="12"/>
                    </a:lnTo>
                    <a:lnTo>
                      <a:pt x="4"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3" name="DODECANESE Patmos">
                <a:extLst>
                  <a:ext uri="{FF2B5EF4-FFF2-40B4-BE49-F238E27FC236}">
                    <a16:creationId xmlns:a16="http://schemas.microsoft.com/office/drawing/2014/main" id="{2FE34369-9525-3295-4017-5BC3FDDE8422}"/>
                  </a:ext>
                </a:extLst>
              </p:cNvPr>
              <p:cNvSpPr>
                <a:spLocks/>
              </p:cNvSpPr>
              <p:nvPr/>
            </p:nvSpPr>
            <p:spPr bwMode="gray">
              <a:xfrm>
                <a:off x="5980113" y="5178426"/>
                <a:ext cx="36512" cy="69850"/>
              </a:xfrm>
              <a:custGeom>
                <a:avLst/>
                <a:gdLst/>
                <a:ahLst/>
                <a:cxnLst>
                  <a:cxn ang="0">
                    <a:pos x="2" y="2"/>
                  </a:cxn>
                  <a:cxn ang="0">
                    <a:pos x="16" y="0"/>
                  </a:cxn>
                  <a:cxn ang="0">
                    <a:pos x="18" y="6"/>
                  </a:cxn>
                  <a:cxn ang="0">
                    <a:pos x="26" y="16"/>
                  </a:cxn>
                  <a:cxn ang="0">
                    <a:pos x="18" y="18"/>
                  </a:cxn>
                  <a:cxn ang="0">
                    <a:pos x="10" y="20"/>
                  </a:cxn>
                  <a:cxn ang="0">
                    <a:pos x="10" y="28"/>
                  </a:cxn>
                  <a:cxn ang="0">
                    <a:pos x="14" y="30"/>
                  </a:cxn>
                  <a:cxn ang="0">
                    <a:pos x="10" y="34"/>
                  </a:cxn>
                  <a:cxn ang="0">
                    <a:pos x="10" y="40"/>
                  </a:cxn>
                  <a:cxn ang="0">
                    <a:pos x="16" y="44"/>
                  </a:cxn>
                  <a:cxn ang="0">
                    <a:pos x="14" y="50"/>
                  </a:cxn>
                  <a:cxn ang="0">
                    <a:pos x="4" y="46"/>
                  </a:cxn>
                  <a:cxn ang="0">
                    <a:pos x="2" y="28"/>
                  </a:cxn>
                  <a:cxn ang="0">
                    <a:pos x="0" y="12"/>
                  </a:cxn>
                  <a:cxn ang="0">
                    <a:pos x="2" y="2"/>
                  </a:cxn>
                </a:cxnLst>
                <a:rect l="0" t="0" r="r" b="b"/>
                <a:pathLst>
                  <a:path w="26" h="50">
                    <a:moveTo>
                      <a:pt x="2" y="2"/>
                    </a:moveTo>
                    <a:lnTo>
                      <a:pt x="16" y="0"/>
                    </a:lnTo>
                    <a:lnTo>
                      <a:pt x="18" y="6"/>
                    </a:lnTo>
                    <a:lnTo>
                      <a:pt x="26" y="16"/>
                    </a:lnTo>
                    <a:lnTo>
                      <a:pt x="18" y="18"/>
                    </a:lnTo>
                    <a:lnTo>
                      <a:pt x="10" y="20"/>
                    </a:lnTo>
                    <a:lnTo>
                      <a:pt x="10" y="28"/>
                    </a:lnTo>
                    <a:lnTo>
                      <a:pt x="14" y="30"/>
                    </a:lnTo>
                    <a:lnTo>
                      <a:pt x="10" y="34"/>
                    </a:lnTo>
                    <a:lnTo>
                      <a:pt x="10" y="40"/>
                    </a:lnTo>
                    <a:lnTo>
                      <a:pt x="16" y="44"/>
                    </a:lnTo>
                    <a:lnTo>
                      <a:pt x="14" y="50"/>
                    </a:lnTo>
                    <a:lnTo>
                      <a:pt x="4" y="46"/>
                    </a:lnTo>
                    <a:lnTo>
                      <a:pt x="2" y="28"/>
                    </a:lnTo>
                    <a:lnTo>
                      <a:pt x="0" y="12"/>
                    </a:lnTo>
                    <a:lnTo>
                      <a:pt x="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29" name="CYCLADES">
              <a:extLst>
                <a:ext uri="{FF2B5EF4-FFF2-40B4-BE49-F238E27FC236}">
                  <a16:creationId xmlns:a16="http://schemas.microsoft.com/office/drawing/2014/main" id="{DCF6D1DB-1651-32BB-9152-8055EC9F73F1}"/>
                </a:ext>
              </a:extLst>
            </p:cNvPr>
            <p:cNvGrpSpPr/>
            <p:nvPr/>
          </p:nvGrpSpPr>
          <p:grpSpPr bwMode="gray">
            <a:xfrm>
              <a:off x="6982572" y="4099621"/>
              <a:ext cx="1579679" cy="1332137"/>
              <a:chOff x="4872038" y="4803776"/>
              <a:chExt cx="877887" cy="1025525"/>
            </a:xfrm>
            <a:grpFill/>
          </p:grpSpPr>
          <p:sp>
            <p:nvSpPr>
              <p:cNvPr id="124" name="Syros">
                <a:extLst>
                  <a:ext uri="{FF2B5EF4-FFF2-40B4-BE49-F238E27FC236}">
                    <a16:creationId xmlns:a16="http://schemas.microsoft.com/office/drawing/2014/main" id="{41054674-D6C3-48A7-7191-6878EF37FA63}"/>
                  </a:ext>
                </a:extLst>
              </p:cNvPr>
              <p:cNvSpPr>
                <a:spLocks/>
              </p:cNvSpPr>
              <p:nvPr/>
            </p:nvSpPr>
            <p:spPr bwMode="gray">
              <a:xfrm>
                <a:off x="5164138" y="5105401"/>
                <a:ext cx="55562" cy="87313"/>
              </a:xfrm>
              <a:custGeom>
                <a:avLst/>
                <a:gdLst/>
                <a:ahLst/>
                <a:cxnLst>
                  <a:cxn ang="0">
                    <a:pos x="16" y="0"/>
                  </a:cxn>
                  <a:cxn ang="0">
                    <a:pos x="24" y="6"/>
                  </a:cxn>
                  <a:cxn ang="0">
                    <a:pos x="32" y="16"/>
                  </a:cxn>
                  <a:cxn ang="0">
                    <a:pos x="36" y="26"/>
                  </a:cxn>
                  <a:cxn ang="0">
                    <a:pos x="40" y="34"/>
                  </a:cxn>
                  <a:cxn ang="0">
                    <a:pos x="34" y="44"/>
                  </a:cxn>
                  <a:cxn ang="0">
                    <a:pos x="34" y="54"/>
                  </a:cxn>
                  <a:cxn ang="0">
                    <a:pos x="28" y="54"/>
                  </a:cxn>
                  <a:cxn ang="0">
                    <a:pos x="22" y="56"/>
                  </a:cxn>
                  <a:cxn ang="0">
                    <a:pos x="18" y="62"/>
                  </a:cxn>
                  <a:cxn ang="0">
                    <a:pos x="6" y="64"/>
                  </a:cxn>
                  <a:cxn ang="0">
                    <a:pos x="6" y="56"/>
                  </a:cxn>
                  <a:cxn ang="0">
                    <a:pos x="2" y="48"/>
                  </a:cxn>
                  <a:cxn ang="0">
                    <a:pos x="0" y="40"/>
                  </a:cxn>
                  <a:cxn ang="0">
                    <a:pos x="8" y="32"/>
                  </a:cxn>
                  <a:cxn ang="0">
                    <a:pos x="12" y="24"/>
                  </a:cxn>
                  <a:cxn ang="0">
                    <a:pos x="6" y="16"/>
                  </a:cxn>
                  <a:cxn ang="0">
                    <a:pos x="4" y="10"/>
                  </a:cxn>
                  <a:cxn ang="0">
                    <a:pos x="6" y="4"/>
                  </a:cxn>
                  <a:cxn ang="0">
                    <a:pos x="16" y="0"/>
                  </a:cxn>
                </a:cxnLst>
                <a:rect l="0" t="0" r="r" b="b"/>
                <a:pathLst>
                  <a:path w="40" h="64">
                    <a:moveTo>
                      <a:pt x="16" y="0"/>
                    </a:moveTo>
                    <a:lnTo>
                      <a:pt x="24" y="6"/>
                    </a:lnTo>
                    <a:lnTo>
                      <a:pt x="32" y="16"/>
                    </a:lnTo>
                    <a:lnTo>
                      <a:pt x="36" y="26"/>
                    </a:lnTo>
                    <a:lnTo>
                      <a:pt x="40" y="34"/>
                    </a:lnTo>
                    <a:lnTo>
                      <a:pt x="34" y="44"/>
                    </a:lnTo>
                    <a:lnTo>
                      <a:pt x="34" y="54"/>
                    </a:lnTo>
                    <a:lnTo>
                      <a:pt x="28" y="54"/>
                    </a:lnTo>
                    <a:lnTo>
                      <a:pt x="22" y="56"/>
                    </a:lnTo>
                    <a:lnTo>
                      <a:pt x="18" y="62"/>
                    </a:lnTo>
                    <a:lnTo>
                      <a:pt x="6" y="64"/>
                    </a:lnTo>
                    <a:lnTo>
                      <a:pt x="6" y="56"/>
                    </a:lnTo>
                    <a:lnTo>
                      <a:pt x="2" y="48"/>
                    </a:lnTo>
                    <a:lnTo>
                      <a:pt x="0" y="40"/>
                    </a:lnTo>
                    <a:lnTo>
                      <a:pt x="8" y="32"/>
                    </a:lnTo>
                    <a:lnTo>
                      <a:pt x="12" y="24"/>
                    </a:lnTo>
                    <a:lnTo>
                      <a:pt x="6" y="16"/>
                    </a:lnTo>
                    <a:lnTo>
                      <a:pt x="4" y="10"/>
                    </a:lnTo>
                    <a:lnTo>
                      <a:pt x="6" y="4"/>
                    </a:lnTo>
                    <a:lnTo>
                      <a:pt x="1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5" name="Kea">
                <a:extLst>
                  <a:ext uri="{FF2B5EF4-FFF2-40B4-BE49-F238E27FC236}">
                    <a16:creationId xmlns:a16="http://schemas.microsoft.com/office/drawing/2014/main" id="{3FC5B21C-6F6B-BBBA-17E1-1E79D6205A1A}"/>
                  </a:ext>
                </a:extLst>
              </p:cNvPr>
              <p:cNvSpPr>
                <a:spLocks/>
              </p:cNvSpPr>
              <p:nvPr/>
            </p:nvSpPr>
            <p:spPr bwMode="gray">
              <a:xfrm>
                <a:off x="4872038" y="5002213"/>
                <a:ext cx="66675" cy="93663"/>
              </a:xfrm>
              <a:custGeom>
                <a:avLst/>
                <a:gdLst/>
                <a:ahLst/>
                <a:cxnLst>
                  <a:cxn ang="0">
                    <a:pos x="12" y="8"/>
                  </a:cxn>
                  <a:cxn ang="0">
                    <a:pos x="18" y="6"/>
                  </a:cxn>
                  <a:cxn ang="0">
                    <a:pos x="22" y="0"/>
                  </a:cxn>
                  <a:cxn ang="0">
                    <a:pos x="36" y="0"/>
                  </a:cxn>
                  <a:cxn ang="0">
                    <a:pos x="46" y="2"/>
                  </a:cxn>
                  <a:cxn ang="0">
                    <a:pos x="48" y="10"/>
                  </a:cxn>
                  <a:cxn ang="0">
                    <a:pos x="44" y="24"/>
                  </a:cxn>
                  <a:cxn ang="0">
                    <a:pos x="40" y="36"/>
                  </a:cxn>
                  <a:cxn ang="0">
                    <a:pos x="28" y="44"/>
                  </a:cxn>
                  <a:cxn ang="0">
                    <a:pos x="26" y="52"/>
                  </a:cxn>
                  <a:cxn ang="0">
                    <a:pos x="22" y="56"/>
                  </a:cxn>
                  <a:cxn ang="0">
                    <a:pos x="16" y="66"/>
                  </a:cxn>
                  <a:cxn ang="0">
                    <a:pos x="8" y="68"/>
                  </a:cxn>
                  <a:cxn ang="0">
                    <a:pos x="4" y="62"/>
                  </a:cxn>
                  <a:cxn ang="0">
                    <a:pos x="2" y="44"/>
                  </a:cxn>
                  <a:cxn ang="0">
                    <a:pos x="0" y="28"/>
                  </a:cxn>
                  <a:cxn ang="0">
                    <a:pos x="4" y="18"/>
                  </a:cxn>
                  <a:cxn ang="0">
                    <a:pos x="12" y="8"/>
                  </a:cxn>
                </a:cxnLst>
                <a:rect l="0" t="0" r="r" b="b"/>
                <a:pathLst>
                  <a:path w="48" h="68">
                    <a:moveTo>
                      <a:pt x="12" y="8"/>
                    </a:moveTo>
                    <a:lnTo>
                      <a:pt x="18" y="6"/>
                    </a:lnTo>
                    <a:lnTo>
                      <a:pt x="22" y="0"/>
                    </a:lnTo>
                    <a:lnTo>
                      <a:pt x="36" y="0"/>
                    </a:lnTo>
                    <a:lnTo>
                      <a:pt x="46" y="2"/>
                    </a:lnTo>
                    <a:lnTo>
                      <a:pt x="48" y="10"/>
                    </a:lnTo>
                    <a:lnTo>
                      <a:pt x="44" y="24"/>
                    </a:lnTo>
                    <a:lnTo>
                      <a:pt x="40" y="36"/>
                    </a:lnTo>
                    <a:lnTo>
                      <a:pt x="28" y="44"/>
                    </a:lnTo>
                    <a:lnTo>
                      <a:pt x="26" y="52"/>
                    </a:lnTo>
                    <a:lnTo>
                      <a:pt x="22" y="56"/>
                    </a:lnTo>
                    <a:lnTo>
                      <a:pt x="16" y="66"/>
                    </a:lnTo>
                    <a:lnTo>
                      <a:pt x="8" y="68"/>
                    </a:lnTo>
                    <a:lnTo>
                      <a:pt x="4" y="62"/>
                    </a:lnTo>
                    <a:lnTo>
                      <a:pt x="2" y="44"/>
                    </a:lnTo>
                    <a:lnTo>
                      <a:pt x="0" y="28"/>
                    </a:lnTo>
                    <a:lnTo>
                      <a:pt x="4" y="18"/>
                    </a:lnTo>
                    <a:lnTo>
                      <a:pt x="12"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6" name="Kythnos">
                <a:extLst>
                  <a:ext uri="{FF2B5EF4-FFF2-40B4-BE49-F238E27FC236}">
                    <a16:creationId xmlns:a16="http://schemas.microsoft.com/office/drawing/2014/main" id="{0646420D-1507-C476-6BAD-9CE733542959}"/>
                  </a:ext>
                </a:extLst>
              </p:cNvPr>
              <p:cNvSpPr>
                <a:spLocks/>
              </p:cNvSpPr>
              <p:nvPr/>
            </p:nvSpPr>
            <p:spPr bwMode="gray">
              <a:xfrm>
                <a:off x="4919663" y="5126038"/>
                <a:ext cx="52387" cy="103188"/>
              </a:xfrm>
              <a:custGeom>
                <a:avLst/>
                <a:gdLst/>
                <a:ahLst/>
                <a:cxnLst>
                  <a:cxn ang="0">
                    <a:pos x="8" y="28"/>
                  </a:cxn>
                  <a:cxn ang="0">
                    <a:pos x="2" y="20"/>
                  </a:cxn>
                  <a:cxn ang="0">
                    <a:pos x="4" y="14"/>
                  </a:cxn>
                  <a:cxn ang="0">
                    <a:pos x="14" y="8"/>
                  </a:cxn>
                  <a:cxn ang="0">
                    <a:pos x="22" y="0"/>
                  </a:cxn>
                  <a:cxn ang="0">
                    <a:pos x="24" y="8"/>
                  </a:cxn>
                  <a:cxn ang="0">
                    <a:pos x="28" y="20"/>
                  </a:cxn>
                  <a:cxn ang="0">
                    <a:pos x="36" y="22"/>
                  </a:cxn>
                  <a:cxn ang="0">
                    <a:pos x="38" y="30"/>
                  </a:cxn>
                  <a:cxn ang="0">
                    <a:pos x="36" y="38"/>
                  </a:cxn>
                  <a:cxn ang="0">
                    <a:pos x="30" y="42"/>
                  </a:cxn>
                  <a:cxn ang="0">
                    <a:pos x="30" y="50"/>
                  </a:cxn>
                  <a:cxn ang="0">
                    <a:pos x="24" y="58"/>
                  </a:cxn>
                  <a:cxn ang="0">
                    <a:pos x="18" y="66"/>
                  </a:cxn>
                  <a:cxn ang="0">
                    <a:pos x="14" y="70"/>
                  </a:cxn>
                  <a:cxn ang="0">
                    <a:pos x="6" y="74"/>
                  </a:cxn>
                  <a:cxn ang="0">
                    <a:pos x="4" y="68"/>
                  </a:cxn>
                  <a:cxn ang="0">
                    <a:pos x="0" y="58"/>
                  </a:cxn>
                  <a:cxn ang="0">
                    <a:pos x="8" y="50"/>
                  </a:cxn>
                  <a:cxn ang="0">
                    <a:pos x="8" y="42"/>
                  </a:cxn>
                  <a:cxn ang="0">
                    <a:pos x="8" y="38"/>
                  </a:cxn>
                  <a:cxn ang="0">
                    <a:pos x="8" y="28"/>
                  </a:cxn>
                </a:cxnLst>
                <a:rect l="0" t="0" r="r" b="b"/>
                <a:pathLst>
                  <a:path w="38" h="74">
                    <a:moveTo>
                      <a:pt x="8" y="28"/>
                    </a:moveTo>
                    <a:lnTo>
                      <a:pt x="2" y="20"/>
                    </a:lnTo>
                    <a:lnTo>
                      <a:pt x="4" y="14"/>
                    </a:lnTo>
                    <a:lnTo>
                      <a:pt x="14" y="8"/>
                    </a:lnTo>
                    <a:lnTo>
                      <a:pt x="22" y="0"/>
                    </a:lnTo>
                    <a:lnTo>
                      <a:pt x="24" y="8"/>
                    </a:lnTo>
                    <a:lnTo>
                      <a:pt x="28" y="20"/>
                    </a:lnTo>
                    <a:lnTo>
                      <a:pt x="36" y="22"/>
                    </a:lnTo>
                    <a:lnTo>
                      <a:pt x="38" y="30"/>
                    </a:lnTo>
                    <a:lnTo>
                      <a:pt x="36" y="38"/>
                    </a:lnTo>
                    <a:lnTo>
                      <a:pt x="30" y="42"/>
                    </a:lnTo>
                    <a:lnTo>
                      <a:pt x="30" y="50"/>
                    </a:lnTo>
                    <a:lnTo>
                      <a:pt x="24" y="58"/>
                    </a:lnTo>
                    <a:lnTo>
                      <a:pt x="18" y="66"/>
                    </a:lnTo>
                    <a:lnTo>
                      <a:pt x="14" y="70"/>
                    </a:lnTo>
                    <a:lnTo>
                      <a:pt x="6" y="74"/>
                    </a:lnTo>
                    <a:lnTo>
                      <a:pt x="4" y="68"/>
                    </a:lnTo>
                    <a:lnTo>
                      <a:pt x="0" y="58"/>
                    </a:lnTo>
                    <a:lnTo>
                      <a:pt x="8" y="50"/>
                    </a:lnTo>
                    <a:lnTo>
                      <a:pt x="8" y="42"/>
                    </a:lnTo>
                    <a:lnTo>
                      <a:pt x="8" y="38"/>
                    </a:lnTo>
                    <a:lnTo>
                      <a:pt x="8" y="2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7" name="Andros">
                <a:extLst>
                  <a:ext uri="{FF2B5EF4-FFF2-40B4-BE49-F238E27FC236}">
                    <a16:creationId xmlns:a16="http://schemas.microsoft.com/office/drawing/2014/main" id="{30956405-E9FC-91ED-71FE-E130241517E1}"/>
                  </a:ext>
                </a:extLst>
              </p:cNvPr>
              <p:cNvSpPr>
                <a:spLocks/>
              </p:cNvSpPr>
              <p:nvPr/>
            </p:nvSpPr>
            <p:spPr bwMode="gray">
              <a:xfrm>
                <a:off x="5078413" y="4803776"/>
                <a:ext cx="146050" cy="187325"/>
              </a:xfrm>
              <a:custGeom>
                <a:avLst/>
                <a:gdLst/>
                <a:ahLst/>
                <a:cxnLst>
                  <a:cxn ang="0">
                    <a:pos x="30" y="0"/>
                  </a:cxn>
                  <a:cxn ang="0">
                    <a:pos x="38" y="8"/>
                  </a:cxn>
                  <a:cxn ang="0">
                    <a:pos x="44" y="14"/>
                  </a:cxn>
                  <a:cxn ang="0">
                    <a:pos x="50" y="18"/>
                  </a:cxn>
                  <a:cxn ang="0">
                    <a:pos x="54" y="30"/>
                  </a:cxn>
                  <a:cxn ang="0">
                    <a:pos x="58" y="38"/>
                  </a:cxn>
                  <a:cxn ang="0">
                    <a:pos x="74" y="44"/>
                  </a:cxn>
                  <a:cxn ang="0">
                    <a:pos x="86" y="44"/>
                  </a:cxn>
                  <a:cxn ang="0">
                    <a:pos x="94" y="44"/>
                  </a:cxn>
                  <a:cxn ang="0">
                    <a:pos x="96" y="56"/>
                  </a:cxn>
                  <a:cxn ang="0">
                    <a:pos x="92" y="68"/>
                  </a:cxn>
                  <a:cxn ang="0">
                    <a:pos x="94" y="74"/>
                  </a:cxn>
                  <a:cxn ang="0">
                    <a:pos x="102" y="82"/>
                  </a:cxn>
                  <a:cxn ang="0">
                    <a:pos x="96" y="90"/>
                  </a:cxn>
                  <a:cxn ang="0">
                    <a:pos x="98" y="98"/>
                  </a:cxn>
                  <a:cxn ang="0">
                    <a:pos x="106" y="102"/>
                  </a:cxn>
                  <a:cxn ang="0">
                    <a:pos x="104" y="114"/>
                  </a:cxn>
                  <a:cxn ang="0">
                    <a:pos x="100" y="122"/>
                  </a:cxn>
                  <a:cxn ang="0">
                    <a:pos x="100" y="130"/>
                  </a:cxn>
                  <a:cxn ang="0">
                    <a:pos x="96" y="136"/>
                  </a:cxn>
                  <a:cxn ang="0">
                    <a:pos x="84" y="130"/>
                  </a:cxn>
                  <a:cxn ang="0">
                    <a:pos x="78" y="122"/>
                  </a:cxn>
                  <a:cxn ang="0">
                    <a:pos x="76" y="110"/>
                  </a:cxn>
                  <a:cxn ang="0">
                    <a:pos x="54" y="90"/>
                  </a:cxn>
                  <a:cxn ang="0">
                    <a:pos x="40" y="76"/>
                  </a:cxn>
                  <a:cxn ang="0">
                    <a:pos x="30" y="60"/>
                  </a:cxn>
                  <a:cxn ang="0">
                    <a:pos x="26" y="52"/>
                  </a:cxn>
                  <a:cxn ang="0">
                    <a:pos x="10" y="54"/>
                  </a:cxn>
                  <a:cxn ang="0">
                    <a:pos x="4" y="36"/>
                  </a:cxn>
                  <a:cxn ang="0">
                    <a:pos x="0" y="16"/>
                  </a:cxn>
                  <a:cxn ang="0">
                    <a:pos x="10" y="8"/>
                  </a:cxn>
                  <a:cxn ang="0">
                    <a:pos x="20" y="2"/>
                  </a:cxn>
                  <a:cxn ang="0">
                    <a:pos x="30" y="0"/>
                  </a:cxn>
                </a:cxnLst>
                <a:rect l="0" t="0" r="r" b="b"/>
                <a:pathLst>
                  <a:path w="106" h="136">
                    <a:moveTo>
                      <a:pt x="30" y="0"/>
                    </a:moveTo>
                    <a:lnTo>
                      <a:pt x="38" y="8"/>
                    </a:lnTo>
                    <a:lnTo>
                      <a:pt x="44" y="14"/>
                    </a:lnTo>
                    <a:lnTo>
                      <a:pt x="50" y="18"/>
                    </a:lnTo>
                    <a:lnTo>
                      <a:pt x="54" y="30"/>
                    </a:lnTo>
                    <a:lnTo>
                      <a:pt x="58" y="38"/>
                    </a:lnTo>
                    <a:lnTo>
                      <a:pt x="74" y="44"/>
                    </a:lnTo>
                    <a:lnTo>
                      <a:pt x="86" y="44"/>
                    </a:lnTo>
                    <a:lnTo>
                      <a:pt x="94" y="44"/>
                    </a:lnTo>
                    <a:lnTo>
                      <a:pt x="96" y="56"/>
                    </a:lnTo>
                    <a:lnTo>
                      <a:pt x="92" y="68"/>
                    </a:lnTo>
                    <a:lnTo>
                      <a:pt x="94" y="74"/>
                    </a:lnTo>
                    <a:lnTo>
                      <a:pt x="102" y="82"/>
                    </a:lnTo>
                    <a:lnTo>
                      <a:pt x="96" y="90"/>
                    </a:lnTo>
                    <a:lnTo>
                      <a:pt x="98" y="98"/>
                    </a:lnTo>
                    <a:lnTo>
                      <a:pt x="106" y="102"/>
                    </a:lnTo>
                    <a:lnTo>
                      <a:pt x="104" y="114"/>
                    </a:lnTo>
                    <a:lnTo>
                      <a:pt x="100" y="122"/>
                    </a:lnTo>
                    <a:lnTo>
                      <a:pt x="100" y="130"/>
                    </a:lnTo>
                    <a:lnTo>
                      <a:pt x="96" y="136"/>
                    </a:lnTo>
                    <a:lnTo>
                      <a:pt x="84" y="130"/>
                    </a:lnTo>
                    <a:lnTo>
                      <a:pt x="78" y="122"/>
                    </a:lnTo>
                    <a:lnTo>
                      <a:pt x="76" y="110"/>
                    </a:lnTo>
                    <a:lnTo>
                      <a:pt x="54" y="90"/>
                    </a:lnTo>
                    <a:lnTo>
                      <a:pt x="40" y="76"/>
                    </a:lnTo>
                    <a:lnTo>
                      <a:pt x="30" y="60"/>
                    </a:lnTo>
                    <a:lnTo>
                      <a:pt x="26" y="52"/>
                    </a:lnTo>
                    <a:lnTo>
                      <a:pt x="10" y="54"/>
                    </a:lnTo>
                    <a:lnTo>
                      <a:pt x="4" y="36"/>
                    </a:lnTo>
                    <a:lnTo>
                      <a:pt x="0" y="16"/>
                    </a:lnTo>
                    <a:lnTo>
                      <a:pt x="10" y="8"/>
                    </a:lnTo>
                    <a:lnTo>
                      <a:pt x="20"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8" name="Tinos">
                <a:extLst>
                  <a:ext uri="{FF2B5EF4-FFF2-40B4-BE49-F238E27FC236}">
                    <a16:creationId xmlns:a16="http://schemas.microsoft.com/office/drawing/2014/main" id="{8FB71465-B3E1-6D0F-43D9-2AEE9C4B5D60}"/>
                  </a:ext>
                </a:extLst>
              </p:cNvPr>
              <p:cNvSpPr>
                <a:spLocks/>
              </p:cNvSpPr>
              <p:nvPr/>
            </p:nvSpPr>
            <p:spPr bwMode="gray">
              <a:xfrm>
                <a:off x="5219700" y="4999038"/>
                <a:ext cx="133350" cy="92075"/>
              </a:xfrm>
              <a:custGeom>
                <a:avLst/>
                <a:gdLst/>
                <a:ahLst/>
                <a:cxnLst>
                  <a:cxn ang="0">
                    <a:pos x="0" y="4"/>
                  </a:cxn>
                  <a:cxn ang="0">
                    <a:pos x="26" y="0"/>
                  </a:cxn>
                  <a:cxn ang="0">
                    <a:pos x="32" y="10"/>
                  </a:cxn>
                  <a:cxn ang="0">
                    <a:pos x="40" y="16"/>
                  </a:cxn>
                  <a:cxn ang="0">
                    <a:pos x="56" y="18"/>
                  </a:cxn>
                  <a:cxn ang="0">
                    <a:pos x="74" y="18"/>
                  </a:cxn>
                  <a:cxn ang="0">
                    <a:pos x="84" y="24"/>
                  </a:cxn>
                  <a:cxn ang="0">
                    <a:pos x="96" y="34"/>
                  </a:cxn>
                  <a:cxn ang="0">
                    <a:pos x="94" y="42"/>
                  </a:cxn>
                  <a:cxn ang="0">
                    <a:pos x="90" y="54"/>
                  </a:cxn>
                  <a:cxn ang="0">
                    <a:pos x="88" y="62"/>
                  </a:cxn>
                  <a:cxn ang="0">
                    <a:pos x="74" y="66"/>
                  </a:cxn>
                  <a:cxn ang="0">
                    <a:pos x="58" y="58"/>
                  </a:cxn>
                  <a:cxn ang="0">
                    <a:pos x="48" y="58"/>
                  </a:cxn>
                  <a:cxn ang="0">
                    <a:pos x="42" y="44"/>
                  </a:cxn>
                  <a:cxn ang="0">
                    <a:pos x="22" y="32"/>
                  </a:cxn>
                  <a:cxn ang="0">
                    <a:pos x="8" y="18"/>
                  </a:cxn>
                  <a:cxn ang="0">
                    <a:pos x="0" y="10"/>
                  </a:cxn>
                  <a:cxn ang="0">
                    <a:pos x="0" y="4"/>
                  </a:cxn>
                </a:cxnLst>
                <a:rect l="0" t="0" r="r" b="b"/>
                <a:pathLst>
                  <a:path w="96" h="66">
                    <a:moveTo>
                      <a:pt x="0" y="4"/>
                    </a:moveTo>
                    <a:lnTo>
                      <a:pt x="26" y="0"/>
                    </a:lnTo>
                    <a:lnTo>
                      <a:pt x="32" y="10"/>
                    </a:lnTo>
                    <a:lnTo>
                      <a:pt x="40" y="16"/>
                    </a:lnTo>
                    <a:lnTo>
                      <a:pt x="56" y="18"/>
                    </a:lnTo>
                    <a:lnTo>
                      <a:pt x="74" y="18"/>
                    </a:lnTo>
                    <a:lnTo>
                      <a:pt x="84" y="24"/>
                    </a:lnTo>
                    <a:lnTo>
                      <a:pt x="96" y="34"/>
                    </a:lnTo>
                    <a:lnTo>
                      <a:pt x="94" y="42"/>
                    </a:lnTo>
                    <a:lnTo>
                      <a:pt x="90" y="54"/>
                    </a:lnTo>
                    <a:lnTo>
                      <a:pt x="88" y="62"/>
                    </a:lnTo>
                    <a:lnTo>
                      <a:pt x="74" y="66"/>
                    </a:lnTo>
                    <a:lnTo>
                      <a:pt x="58" y="58"/>
                    </a:lnTo>
                    <a:lnTo>
                      <a:pt x="48" y="58"/>
                    </a:lnTo>
                    <a:lnTo>
                      <a:pt x="42" y="44"/>
                    </a:lnTo>
                    <a:lnTo>
                      <a:pt x="22" y="32"/>
                    </a:lnTo>
                    <a:lnTo>
                      <a:pt x="8" y="18"/>
                    </a:lnTo>
                    <a:lnTo>
                      <a:pt x="0" y="10"/>
                    </a:lnTo>
                    <a:lnTo>
                      <a:pt x="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9" name="Mykonos">
                <a:extLst>
                  <a:ext uri="{FF2B5EF4-FFF2-40B4-BE49-F238E27FC236}">
                    <a16:creationId xmlns:a16="http://schemas.microsoft.com/office/drawing/2014/main" id="{94FA5113-D5EE-B363-6914-587F3EF869D6}"/>
                  </a:ext>
                </a:extLst>
              </p:cNvPr>
              <p:cNvSpPr>
                <a:spLocks/>
              </p:cNvSpPr>
              <p:nvPr/>
            </p:nvSpPr>
            <p:spPr bwMode="gray">
              <a:xfrm>
                <a:off x="5380038" y="5106988"/>
                <a:ext cx="77787" cy="58738"/>
              </a:xfrm>
              <a:custGeom>
                <a:avLst/>
                <a:gdLst/>
                <a:ahLst/>
                <a:cxnLst>
                  <a:cxn ang="0">
                    <a:pos x="4" y="30"/>
                  </a:cxn>
                  <a:cxn ang="0">
                    <a:pos x="6" y="20"/>
                  </a:cxn>
                  <a:cxn ang="0">
                    <a:pos x="0" y="14"/>
                  </a:cxn>
                  <a:cxn ang="0">
                    <a:pos x="4" y="2"/>
                  </a:cxn>
                  <a:cxn ang="0">
                    <a:pos x="14" y="0"/>
                  </a:cxn>
                  <a:cxn ang="0">
                    <a:pos x="20" y="6"/>
                  </a:cxn>
                  <a:cxn ang="0">
                    <a:pos x="26" y="12"/>
                  </a:cxn>
                  <a:cxn ang="0">
                    <a:pos x="30" y="6"/>
                  </a:cxn>
                  <a:cxn ang="0">
                    <a:pos x="38" y="6"/>
                  </a:cxn>
                  <a:cxn ang="0">
                    <a:pos x="46" y="10"/>
                  </a:cxn>
                  <a:cxn ang="0">
                    <a:pos x="52" y="14"/>
                  </a:cxn>
                  <a:cxn ang="0">
                    <a:pos x="56" y="20"/>
                  </a:cxn>
                  <a:cxn ang="0">
                    <a:pos x="52" y="26"/>
                  </a:cxn>
                  <a:cxn ang="0">
                    <a:pos x="40" y="30"/>
                  </a:cxn>
                  <a:cxn ang="0">
                    <a:pos x="32" y="36"/>
                  </a:cxn>
                  <a:cxn ang="0">
                    <a:pos x="18" y="40"/>
                  </a:cxn>
                  <a:cxn ang="0">
                    <a:pos x="6" y="42"/>
                  </a:cxn>
                  <a:cxn ang="0">
                    <a:pos x="4" y="30"/>
                  </a:cxn>
                </a:cxnLst>
                <a:rect l="0" t="0" r="r" b="b"/>
                <a:pathLst>
                  <a:path w="56" h="42">
                    <a:moveTo>
                      <a:pt x="4" y="30"/>
                    </a:moveTo>
                    <a:lnTo>
                      <a:pt x="6" y="20"/>
                    </a:lnTo>
                    <a:lnTo>
                      <a:pt x="0" y="14"/>
                    </a:lnTo>
                    <a:lnTo>
                      <a:pt x="4" y="2"/>
                    </a:lnTo>
                    <a:lnTo>
                      <a:pt x="14" y="0"/>
                    </a:lnTo>
                    <a:lnTo>
                      <a:pt x="20" y="6"/>
                    </a:lnTo>
                    <a:lnTo>
                      <a:pt x="26" y="12"/>
                    </a:lnTo>
                    <a:lnTo>
                      <a:pt x="30" y="6"/>
                    </a:lnTo>
                    <a:lnTo>
                      <a:pt x="38" y="6"/>
                    </a:lnTo>
                    <a:lnTo>
                      <a:pt x="46" y="10"/>
                    </a:lnTo>
                    <a:lnTo>
                      <a:pt x="52" y="14"/>
                    </a:lnTo>
                    <a:lnTo>
                      <a:pt x="56" y="20"/>
                    </a:lnTo>
                    <a:lnTo>
                      <a:pt x="52" y="26"/>
                    </a:lnTo>
                    <a:lnTo>
                      <a:pt x="40" y="30"/>
                    </a:lnTo>
                    <a:lnTo>
                      <a:pt x="32" y="36"/>
                    </a:lnTo>
                    <a:lnTo>
                      <a:pt x="18" y="40"/>
                    </a:lnTo>
                    <a:lnTo>
                      <a:pt x="6" y="42"/>
                    </a:lnTo>
                    <a:lnTo>
                      <a:pt x="4"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0" name="Paros">
                <a:extLst>
                  <a:ext uri="{FF2B5EF4-FFF2-40B4-BE49-F238E27FC236}">
                    <a16:creationId xmlns:a16="http://schemas.microsoft.com/office/drawing/2014/main" id="{87EF9ECE-F803-02CD-B809-8E1FA477BCC4}"/>
                  </a:ext>
                </a:extLst>
              </p:cNvPr>
              <p:cNvSpPr>
                <a:spLocks/>
              </p:cNvSpPr>
              <p:nvPr/>
            </p:nvSpPr>
            <p:spPr bwMode="gray">
              <a:xfrm>
                <a:off x="5280025" y="5322888"/>
                <a:ext cx="92075" cy="107950"/>
              </a:xfrm>
              <a:custGeom>
                <a:avLst/>
                <a:gdLst/>
                <a:ahLst/>
                <a:cxnLst>
                  <a:cxn ang="0">
                    <a:pos x="18" y="16"/>
                  </a:cxn>
                  <a:cxn ang="0">
                    <a:pos x="30" y="10"/>
                  </a:cxn>
                  <a:cxn ang="0">
                    <a:pos x="38" y="6"/>
                  </a:cxn>
                  <a:cxn ang="0">
                    <a:pos x="46" y="0"/>
                  </a:cxn>
                  <a:cxn ang="0">
                    <a:pos x="48" y="6"/>
                  </a:cxn>
                  <a:cxn ang="0">
                    <a:pos x="52" y="12"/>
                  </a:cxn>
                  <a:cxn ang="0">
                    <a:pos x="60" y="12"/>
                  </a:cxn>
                  <a:cxn ang="0">
                    <a:pos x="60" y="6"/>
                  </a:cxn>
                  <a:cxn ang="0">
                    <a:pos x="66" y="4"/>
                  </a:cxn>
                  <a:cxn ang="0">
                    <a:pos x="66" y="12"/>
                  </a:cxn>
                  <a:cxn ang="0">
                    <a:pos x="64" y="20"/>
                  </a:cxn>
                  <a:cxn ang="0">
                    <a:pos x="60" y="26"/>
                  </a:cxn>
                  <a:cxn ang="0">
                    <a:pos x="62" y="34"/>
                  </a:cxn>
                  <a:cxn ang="0">
                    <a:pos x="64" y="44"/>
                  </a:cxn>
                  <a:cxn ang="0">
                    <a:pos x="54" y="52"/>
                  </a:cxn>
                  <a:cxn ang="0">
                    <a:pos x="54" y="58"/>
                  </a:cxn>
                  <a:cxn ang="0">
                    <a:pos x="48" y="68"/>
                  </a:cxn>
                  <a:cxn ang="0">
                    <a:pos x="40" y="72"/>
                  </a:cxn>
                  <a:cxn ang="0">
                    <a:pos x="30" y="78"/>
                  </a:cxn>
                  <a:cxn ang="0">
                    <a:pos x="16" y="76"/>
                  </a:cxn>
                  <a:cxn ang="0">
                    <a:pos x="4" y="68"/>
                  </a:cxn>
                  <a:cxn ang="0">
                    <a:pos x="0" y="56"/>
                  </a:cxn>
                  <a:cxn ang="0">
                    <a:pos x="6" y="36"/>
                  </a:cxn>
                  <a:cxn ang="0">
                    <a:pos x="18" y="30"/>
                  </a:cxn>
                  <a:cxn ang="0">
                    <a:pos x="18" y="16"/>
                  </a:cxn>
                </a:cxnLst>
                <a:rect l="0" t="0" r="r" b="b"/>
                <a:pathLst>
                  <a:path w="66" h="78">
                    <a:moveTo>
                      <a:pt x="18" y="16"/>
                    </a:moveTo>
                    <a:lnTo>
                      <a:pt x="30" y="10"/>
                    </a:lnTo>
                    <a:lnTo>
                      <a:pt x="38" y="6"/>
                    </a:lnTo>
                    <a:lnTo>
                      <a:pt x="46" y="0"/>
                    </a:lnTo>
                    <a:lnTo>
                      <a:pt x="48" y="6"/>
                    </a:lnTo>
                    <a:lnTo>
                      <a:pt x="52" y="12"/>
                    </a:lnTo>
                    <a:lnTo>
                      <a:pt x="60" y="12"/>
                    </a:lnTo>
                    <a:lnTo>
                      <a:pt x="60" y="6"/>
                    </a:lnTo>
                    <a:lnTo>
                      <a:pt x="66" y="4"/>
                    </a:lnTo>
                    <a:lnTo>
                      <a:pt x="66" y="12"/>
                    </a:lnTo>
                    <a:lnTo>
                      <a:pt x="64" y="20"/>
                    </a:lnTo>
                    <a:lnTo>
                      <a:pt x="60" y="26"/>
                    </a:lnTo>
                    <a:lnTo>
                      <a:pt x="62" y="34"/>
                    </a:lnTo>
                    <a:lnTo>
                      <a:pt x="64" y="44"/>
                    </a:lnTo>
                    <a:lnTo>
                      <a:pt x="54" y="52"/>
                    </a:lnTo>
                    <a:lnTo>
                      <a:pt x="54" y="58"/>
                    </a:lnTo>
                    <a:lnTo>
                      <a:pt x="48" y="68"/>
                    </a:lnTo>
                    <a:lnTo>
                      <a:pt x="40" y="72"/>
                    </a:lnTo>
                    <a:lnTo>
                      <a:pt x="30" y="78"/>
                    </a:lnTo>
                    <a:lnTo>
                      <a:pt x="16" y="76"/>
                    </a:lnTo>
                    <a:lnTo>
                      <a:pt x="4" y="68"/>
                    </a:lnTo>
                    <a:lnTo>
                      <a:pt x="0" y="56"/>
                    </a:lnTo>
                    <a:lnTo>
                      <a:pt x="6" y="36"/>
                    </a:lnTo>
                    <a:lnTo>
                      <a:pt x="18" y="30"/>
                    </a:lnTo>
                    <a:lnTo>
                      <a:pt x="18"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1" name="Naxos">
                <a:extLst>
                  <a:ext uri="{FF2B5EF4-FFF2-40B4-BE49-F238E27FC236}">
                    <a16:creationId xmlns:a16="http://schemas.microsoft.com/office/drawing/2014/main" id="{C63501C8-98B6-83BE-DCDC-C1171719D733}"/>
                  </a:ext>
                </a:extLst>
              </p:cNvPr>
              <p:cNvSpPr>
                <a:spLocks/>
              </p:cNvSpPr>
              <p:nvPr/>
            </p:nvSpPr>
            <p:spPr bwMode="gray">
              <a:xfrm>
                <a:off x="5400675" y="5299076"/>
                <a:ext cx="125412" cy="168275"/>
              </a:xfrm>
              <a:custGeom>
                <a:avLst/>
                <a:gdLst/>
                <a:ahLst/>
                <a:cxnLst>
                  <a:cxn ang="0">
                    <a:pos x="0" y="50"/>
                  </a:cxn>
                  <a:cxn ang="0">
                    <a:pos x="18" y="30"/>
                  </a:cxn>
                  <a:cxn ang="0">
                    <a:pos x="30" y="20"/>
                  </a:cxn>
                  <a:cxn ang="0">
                    <a:pos x="46" y="16"/>
                  </a:cxn>
                  <a:cxn ang="0">
                    <a:pos x="54" y="2"/>
                  </a:cxn>
                  <a:cxn ang="0">
                    <a:pos x="64" y="0"/>
                  </a:cxn>
                  <a:cxn ang="0">
                    <a:pos x="76" y="2"/>
                  </a:cxn>
                  <a:cxn ang="0">
                    <a:pos x="84" y="18"/>
                  </a:cxn>
                  <a:cxn ang="0">
                    <a:pos x="90" y="38"/>
                  </a:cxn>
                  <a:cxn ang="0">
                    <a:pos x="84" y="60"/>
                  </a:cxn>
                  <a:cxn ang="0">
                    <a:pos x="80" y="82"/>
                  </a:cxn>
                  <a:cxn ang="0">
                    <a:pos x="78" y="90"/>
                  </a:cxn>
                  <a:cxn ang="0">
                    <a:pos x="76" y="102"/>
                  </a:cxn>
                  <a:cxn ang="0">
                    <a:pos x="64" y="106"/>
                  </a:cxn>
                  <a:cxn ang="0">
                    <a:pos x="52" y="106"/>
                  </a:cxn>
                  <a:cxn ang="0">
                    <a:pos x="48" y="112"/>
                  </a:cxn>
                  <a:cxn ang="0">
                    <a:pos x="42" y="122"/>
                  </a:cxn>
                  <a:cxn ang="0">
                    <a:pos x="30" y="122"/>
                  </a:cxn>
                  <a:cxn ang="0">
                    <a:pos x="26" y="110"/>
                  </a:cxn>
                  <a:cxn ang="0">
                    <a:pos x="28" y="102"/>
                  </a:cxn>
                  <a:cxn ang="0">
                    <a:pos x="18" y="92"/>
                  </a:cxn>
                  <a:cxn ang="0">
                    <a:pos x="12" y="80"/>
                  </a:cxn>
                  <a:cxn ang="0">
                    <a:pos x="8" y="70"/>
                  </a:cxn>
                  <a:cxn ang="0">
                    <a:pos x="8" y="60"/>
                  </a:cxn>
                  <a:cxn ang="0">
                    <a:pos x="0" y="50"/>
                  </a:cxn>
                </a:cxnLst>
                <a:rect l="0" t="0" r="r" b="b"/>
                <a:pathLst>
                  <a:path w="90" h="122">
                    <a:moveTo>
                      <a:pt x="0" y="50"/>
                    </a:moveTo>
                    <a:lnTo>
                      <a:pt x="18" y="30"/>
                    </a:lnTo>
                    <a:lnTo>
                      <a:pt x="30" y="20"/>
                    </a:lnTo>
                    <a:lnTo>
                      <a:pt x="46" y="16"/>
                    </a:lnTo>
                    <a:lnTo>
                      <a:pt x="54" y="2"/>
                    </a:lnTo>
                    <a:lnTo>
                      <a:pt x="64" y="0"/>
                    </a:lnTo>
                    <a:lnTo>
                      <a:pt x="76" y="2"/>
                    </a:lnTo>
                    <a:lnTo>
                      <a:pt x="84" y="18"/>
                    </a:lnTo>
                    <a:lnTo>
                      <a:pt x="90" y="38"/>
                    </a:lnTo>
                    <a:lnTo>
                      <a:pt x="84" y="60"/>
                    </a:lnTo>
                    <a:lnTo>
                      <a:pt x="80" y="82"/>
                    </a:lnTo>
                    <a:lnTo>
                      <a:pt x="78" y="90"/>
                    </a:lnTo>
                    <a:lnTo>
                      <a:pt x="76" y="102"/>
                    </a:lnTo>
                    <a:lnTo>
                      <a:pt x="64" y="106"/>
                    </a:lnTo>
                    <a:lnTo>
                      <a:pt x="52" y="106"/>
                    </a:lnTo>
                    <a:lnTo>
                      <a:pt x="48" y="112"/>
                    </a:lnTo>
                    <a:lnTo>
                      <a:pt x="42" y="122"/>
                    </a:lnTo>
                    <a:lnTo>
                      <a:pt x="30" y="122"/>
                    </a:lnTo>
                    <a:lnTo>
                      <a:pt x="26" y="110"/>
                    </a:lnTo>
                    <a:lnTo>
                      <a:pt x="28" y="102"/>
                    </a:lnTo>
                    <a:lnTo>
                      <a:pt x="18" y="92"/>
                    </a:lnTo>
                    <a:lnTo>
                      <a:pt x="12" y="80"/>
                    </a:lnTo>
                    <a:lnTo>
                      <a:pt x="8" y="70"/>
                    </a:lnTo>
                    <a:lnTo>
                      <a:pt x="8" y="60"/>
                    </a:lnTo>
                    <a:lnTo>
                      <a:pt x="0" y="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2" name="Serifos">
                <a:extLst>
                  <a:ext uri="{FF2B5EF4-FFF2-40B4-BE49-F238E27FC236}">
                    <a16:creationId xmlns:a16="http://schemas.microsoft.com/office/drawing/2014/main" id="{60396786-CA92-168F-6E7F-8BE6F772301F}"/>
                  </a:ext>
                </a:extLst>
              </p:cNvPr>
              <p:cNvSpPr>
                <a:spLocks/>
              </p:cNvSpPr>
              <p:nvPr/>
            </p:nvSpPr>
            <p:spPr bwMode="gray">
              <a:xfrm>
                <a:off x="4943475" y="5295901"/>
                <a:ext cx="58737" cy="55563"/>
              </a:xfrm>
              <a:custGeom>
                <a:avLst/>
                <a:gdLst/>
                <a:ahLst/>
                <a:cxnLst>
                  <a:cxn ang="0">
                    <a:pos x="2" y="16"/>
                  </a:cxn>
                  <a:cxn ang="0">
                    <a:pos x="12" y="6"/>
                  </a:cxn>
                  <a:cxn ang="0">
                    <a:pos x="16" y="4"/>
                  </a:cxn>
                  <a:cxn ang="0">
                    <a:pos x="22" y="0"/>
                  </a:cxn>
                  <a:cxn ang="0">
                    <a:pos x="38" y="2"/>
                  </a:cxn>
                  <a:cxn ang="0">
                    <a:pos x="40" y="8"/>
                  </a:cxn>
                  <a:cxn ang="0">
                    <a:pos x="42" y="20"/>
                  </a:cxn>
                  <a:cxn ang="0">
                    <a:pos x="40" y="28"/>
                  </a:cxn>
                  <a:cxn ang="0">
                    <a:pos x="36" y="30"/>
                  </a:cxn>
                  <a:cxn ang="0">
                    <a:pos x="32" y="40"/>
                  </a:cxn>
                  <a:cxn ang="0">
                    <a:pos x="24" y="36"/>
                  </a:cxn>
                  <a:cxn ang="0">
                    <a:pos x="16" y="32"/>
                  </a:cxn>
                  <a:cxn ang="0">
                    <a:pos x="10" y="32"/>
                  </a:cxn>
                  <a:cxn ang="0">
                    <a:pos x="2" y="32"/>
                  </a:cxn>
                  <a:cxn ang="0">
                    <a:pos x="0" y="24"/>
                  </a:cxn>
                  <a:cxn ang="0">
                    <a:pos x="2" y="16"/>
                  </a:cxn>
                </a:cxnLst>
                <a:rect l="0" t="0" r="r" b="b"/>
                <a:pathLst>
                  <a:path w="42" h="40">
                    <a:moveTo>
                      <a:pt x="2" y="16"/>
                    </a:moveTo>
                    <a:lnTo>
                      <a:pt x="12" y="6"/>
                    </a:lnTo>
                    <a:lnTo>
                      <a:pt x="16" y="4"/>
                    </a:lnTo>
                    <a:lnTo>
                      <a:pt x="22" y="0"/>
                    </a:lnTo>
                    <a:lnTo>
                      <a:pt x="38" y="2"/>
                    </a:lnTo>
                    <a:lnTo>
                      <a:pt x="40" y="8"/>
                    </a:lnTo>
                    <a:lnTo>
                      <a:pt x="42" y="20"/>
                    </a:lnTo>
                    <a:lnTo>
                      <a:pt x="40" y="28"/>
                    </a:lnTo>
                    <a:lnTo>
                      <a:pt x="36" y="30"/>
                    </a:lnTo>
                    <a:lnTo>
                      <a:pt x="32" y="40"/>
                    </a:lnTo>
                    <a:lnTo>
                      <a:pt x="24" y="36"/>
                    </a:lnTo>
                    <a:lnTo>
                      <a:pt x="16" y="32"/>
                    </a:lnTo>
                    <a:lnTo>
                      <a:pt x="10" y="32"/>
                    </a:lnTo>
                    <a:lnTo>
                      <a:pt x="2" y="32"/>
                    </a:lnTo>
                    <a:lnTo>
                      <a:pt x="0" y="24"/>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3" name="Sifnos">
                <a:extLst>
                  <a:ext uri="{FF2B5EF4-FFF2-40B4-BE49-F238E27FC236}">
                    <a16:creationId xmlns:a16="http://schemas.microsoft.com/office/drawing/2014/main" id="{79D7C77A-B724-C2A9-2B3D-B153CA2F4319}"/>
                  </a:ext>
                </a:extLst>
              </p:cNvPr>
              <p:cNvSpPr>
                <a:spLocks/>
              </p:cNvSpPr>
              <p:nvPr/>
            </p:nvSpPr>
            <p:spPr bwMode="gray">
              <a:xfrm>
                <a:off x="5056188" y="5386388"/>
                <a:ext cx="60325" cy="88900"/>
              </a:xfrm>
              <a:custGeom>
                <a:avLst/>
                <a:gdLst/>
                <a:ahLst/>
                <a:cxnLst>
                  <a:cxn ang="0">
                    <a:pos x="8" y="32"/>
                  </a:cxn>
                  <a:cxn ang="0">
                    <a:pos x="8" y="24"/>
                  </a:cxn>
                  <a:cxn ang="0">
                    <a:pos x="2" y="18"/>
                  </a:cxn>
                  <a:cxn ang="0">
                    <a:pos x="2" y="10"/>
                  </a:cxn>
                  <a:cxn ang="0">
                    <a:pos x="0" y="8"/>
                  </a:cxn>
                  <a:cxn ang="0">
                    <a:pos x="2" y="0"/>
                  </a:cxn>
                  <a:cxn ang="0">
                    <a:pos x="8" y="2"/>
                  </a:cxn>
                  <a:cxn ang="0">
                    <a:pos x="12" y="8"/>
                  </a:cxn>
                  <a:cxn ang="0">
                    <a:pos x="16" y="14"/>
                  </a:cxn>
                  <a:cxn ang="0">
                    <a:pos x="26" y="16"/>
                  </a:cxn>
                  <a:cxn ang="0">
                    <a:pos x="32" y="24"/>
                  </a:cxn>
                  <a:cxn ang="0">
                    <a:pos x="42" y="36"/>
                  </a:cxn>
                  <a:cxn ang="0">
                    <a:pos x="44" y="46"/>
                  </a:cxn>
                  <a:cxn ang="0">
                    <a:pos x="38" y="56"/>
                  </a:cxn>
                  <a:cxn ang="0">
                    <a:pos x="28" y="64"/>
                  </a:cxn>
                  <a:cxn ang="0">
                    <a:pos x="18" y="64"/>
                  </a:cxn>
                  <a:cxn ang="0">
                    <a:pos x="16" y="56"/>
                  </a:cxn>
                  <a:cxn ang="0">
                    <a:pos x="12" y="44"/>
                  </a:cxn>
                  <a:cxn ang="0">
                    <a:pos x="8" y="38"/>
                  </a:cxn>
                  <a:cxn ang="0">
                    <a:pos x="8" y="32"/>
                  </a:cxn>
                </a:cxnLst>
                <a:rect l="0" t="0" r="r" b="b"/>
                <a:pathLst>
                  <a:path w="44" h="64">
                    <a:moveTo>
                      <a:pt x="8" y="32"/>
                    </a:moveTo>
                    <a:lnTo>
                      <a:pt x="8" y="24"/>
                    </a:lnTo>
                    <a:lnTo>
                      <a:pt x="2" y="18"/>
                    </a:lnTo>
                    <a:lnTo>
                      <a:pt x="2" y="10"/>
                    </a:lnTo>
                    <a:lnTo>
                      <a:pt x="0" y="8"/>
                    </a:lnTo>
                    <a:lnTo>
                      <a:pt x="2" y="0"/>
                    </a:lnTo>
                    <a:lnTo>
                      <a:pt x="8" y="2"/>
                    </a:lnTo>
                    <a:lnTo>
                      <a:pt x="12" y="8"/>
                    </a:lnTo>
                    <a:lnTo>
                      <a:pt x="16" y="14"/>
                    </a:lnTo>
                    <a:lnTo>
                      <a:pt x="26" y="16"/>
                    </a:lnTo>
                    <a:lnTo>
                      <a:pt x="32" y="24"/>
                    </a:lnTo>
                    <a:lnTo>
                      <a:pt x="42" y="36"/>
                    </a:lnTo>
                    <a:lnTo>
                      <a:pt x="44" y="46"/>
                    </a:lnTo>
                    <a:lnTo>
                      <a:pt x="38" y="56"/>
                    </a:lnTo>
                    <a:lnTo>
                      <a:pt x="28" y="64"/>
                    </a:lnTo>
                    <a:lnTo>
                      <a:pt x="18" y="64"/>
                    </a:lnTo>
                    <a:lnTo>
                      <a:pt x="16" y="56"/>
                    </a:lnTo>
                    <a:lnTo>
                      <a:pt x="12" y="44"/>
                    </a:lnTo>
                    <a:lnTo>
                      <a:pt x="8" y="38"/>
                    </a:lnTo>
                    <a:lnTo>
                      <a:pt x="8"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4" name="Kimolos">
                <a:extLst>
                  <a:ext uri="{FF2B5EF4-FFF2-40B4-BE49-F238E27FC236}">
                    <a16:creationId xmlns:a16="http://schemas.microsoft.com/office/drawing/2014/main" id="{4A825DED-DCAE-8CDB-C51C-EA6C8BB6DCB2}"/>
                  </a:ext>
                </a:extLst>
              </p:cNvPr>
              <p:cNvSpPr>
                <a:spLocks/>
              </p:cNvSpPr>
              <p:nvPr/>
            </p:nvSpPr>
            <p:spPr bwMode="gray">
              <a:xfrm>
                <a:off x="4994275" y="5516563"/>
                <a:ext cx="42862" cy="42863"/>
              </a:xfrm>
              <a:custGeom>
                <a:avLst/>
                <a:gdLst/>
                <a:ahLst/>
                <a:cxnLst>
                  <a:cxn ang="0">
                    <a:pos x="4" y="4"/>
                  </a:cxn>
                  <a:cxn ang="0">
                    <a:pos x="15" y="0"/>
                  </a:cxn>
                  <a:cxn ang="0">
                    <a:pos x="27" y="2"/>
                  </a:cxn>
                  <a:cxn ang="0">
                    <a:pos x="31" y="12"/>
                  </a:cxn>
                  <a:cxn ang="0">
                    <a:pos x="27" y="22"/>
                  </a:cxn>
                  <a:cxn ang="0">
                    <a:pos x="21" y="28"/>
                  </a:cxn>
                  <a:cxn ang="0">
                    <a:pos x="13" y="30"/>
                  </a:cxn>
                  <a:cxn ang="0">
                    <a:pos x="6" y="22"/>
                  </a:cxn>
                  <a:cxn ang="0">
                    <a:pos x="0" y="14"/>
                  </a:cxn>
                  <a:cxn ang="0">
                    <a:pos x="4" y="4"/>
                  </a:cxn>
                </a:cxnLst>
                <a:rect l="0" t="0" r="r" b="b"/>
                <a:pathLst>
                  <a:path w="31" h="30">
                    <a:moveTo>
                      <a:pt x="4" y="4"/>
                    </a:moveTo>
                    <a:lnTo>
                      <a:pt x="15" y="0"/>
                    </a:lnTo>
                    <a:lnTo>
                      <a:pt x="27" y="2"/>
                    </a:lnTo>
                    <a:lnTo>
                      <a:pt x="31" y="12"/>
                    </a:lnTo>
                    <a:lnTo>
                      <a:pt x="27" y="22"/>
                    </a:lnTo>
                    <a:lnTo>
                      <a:pt x="21" y="28"/>
                    </a:lnTo>
                    <a:lnTo>
                      <a:pt x="13" y="30"/>
                    </a:lnTo>
                    <a:lnTo>
                      <a:pt x="6" y="22"/>
                    </a:lnTo>
                    <a:lnTo>
                      <a:pt x="0" y="14"/>
                    </a:lnTo>
                    <a:lnTo>
                      <a:pt x="4"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5" name="Milos">
                <a:extLst>
                  <a:ext uri="{FF2B5EF4-FFF2-40B4-BE49-F238E27FC236}">
                    <a16:creationId xmlns:a16="http://schemas.microsoft.com/office/drawing/2014/main" id="{5E25F5CB-4FAE-C632-D043-DCE87CCE7884}"/>
                  </a:ext>
                </a:extLst>
              </p:cNvPr>
              <p:cNvSpPr>
                <a:spLocks/>
              </p:cNvSpPr>
              <p:nvPr/>
            </p:nvSpPr>
            <p:spPr bwMode="gray">
              <a:xfrm>
                <a:off x="4897438" y="5564188"/>
                <a:ext cx="114300" cy="71438"/>
              </a:xfrm>
              <a:custGeom>
                <a:avLst/>
                <a:gdLst/>
                <a:ahLst/>
                <a:cxnLst>
                  <a:cxn ang="0">
                    <a:pos x="8" y="12"/>
                  </a:cxn>
                  <a:cxn ang="0">
                    <a:pos x="18" y="10"/>
                  </a:cxn>
                  <a:cxn ang="0">
                    <a:pos x="26" y="12"/>
                  </a:cxn>
                  <a:cxn ang="0">
                    <a:pos x="28" y="22"/>
                  </a:cxn>
                  <a:cxn ang="0">
                    <a:pos x="32" y="28"/>
                  </a:cxn>
                  <a:cxn ang="0">
                    <a:pos x="42" y="32"/>
                  </a:cxn>
                  <a:cxn ang="0">
                    <a:pos x="52" y="28"/>
                  </a:cxn>
                  <a:cxn ang="0">
                    <a:pos x="54" y="20"/>
                  </a:cxn>
                  <a:cxn ang="0">
                    <a:pos x="48" y="18"/>
                  </a:cxn>
                  <a:cxn ang="0">
                    <a:pos x="44" y="18"/>
                  </a:cxn>
                  <a:cxn ang="0">
                    <a:pos x="36" y="16"/>
                  </a:cxn>
                  <a:cxn ang="0">
                    <a:pos x="32" y="6"/>
                  </a:cxn>
                  <a:cxn ang="0">
                    <a:pos x="32" y="0"/>
                  </a:cxn>
                  <a:cxn ang="0">
                    <a:pos x="38" y="2"/>
                  </a:cxn>
                  <a:cxn ang="0">
                    <a:pos x="46" y="8"/>
                  </a:cxn>
                  <a:cxn ang="0">
                    <a:pos x="58" y="8"/>
                  </a:cxn>
                  <a:cxn ang="0">
                    <a:pos x="64" y="6"/>
                  </a:cxn>
                  <a:cxn ang="0">
                    <a:pos x="68" y="0"/>
                  </a:cxn>
                  <a:cxn ang="0">
                    <a:pos x="78" y="0"/>
                  </a:cxn>
                  <a:cxn ang="0">
                    <a:pos x="78" y="14"/>
                  </a:cxn>
                  <a:cxn ang="0">
                    <a:pos x="83" y="26"/>
                  </a:cxn>
                  <a:cxn ang="0">
                    <a:pos x="83" y="34"/>
                  </a:cxn>
                  <a:cxn ang="0">
                    <a:pos x="72" y="40"/>
                  </a:cxn>
                  <a:cxn ang="0">
                    <a:pos x="52" y="42"/>
                  </a:cxn>
                  <a:cxn ang="0">
                    <a:pos x="38" y="44"/>
                  </a:cxn>
                  <a:cxn ang="0">
                    <a:pos x="18" y="48"/>
                  </a:cxn>
                  <a:cxn ang="0">
                    <a:pos x="2" y="52"/>
                  </a:cxn>
                  <a:cxn ang="0">
                    <a:pos x="0" y="36"/>
                  </a:cxn>
                  <a:cxn ang="0">
                    <a:pos x="4" y="26"/>
                  </a:cxn>
                  <a:cxn ang="0">
                    <a:pos x="8" y="12"/>
                  </a:cxn>
                </a:cxnLst>
                <a:rect l="0" t="0" r="r" b="b"/>
                <a:pathLst>
                  <a:path w="83" h="52">
                    <a:moveTo>
                      <a:pt x="8" y="12"/>
                    </a:moveTo>
                    <a:lnTo>
                      <a:pt x="18" y="10"/>
                    </a:lnTo>
                    <a:lnTo>
                      <a:pt x="26" y="12"/>
                    </a:lnTo>
                    <a:lnTo>
                      <a:pt x="28" y="22"/>
                    </a:lnTo>
                    <a:lnTo>
                      <a:pt x="32" y="28"/>
                    </a:lnTo>
                    <a:lnTo>
                      <a:pt x="42" y="32"/>
                    </a:lnTo>
                    <a:lnTo>
                      <a:pt x="52" y="28"/>
                    </a:lnTo>
                    <a:lnTo>
                      <a:pt x="54" y="20"/>
                    </a:lnTo>
                    <a:lnTo>
                      <a:pt x="48" y="18"/>
                    </a:lnTo>
                    <a:lnTo>
                      <a:pt x="44" y="18"/>
                    </a:lnTo>
                    <a:lnTo>
                      <a:pt x="36" y="16"/>
                    </a:lnTo>
                    <a:lnTo>
                      <a:pt x="32" y="6"/>
                    </a:lnTo>
                    <a:lnTo>
                      <a:pt x="32" y="0"/>
                    </a:lnTo>
                    <a:lnTo>
                      <a:pt x="38" y="2"/>
                    </a:lnTo>
                    <a:lnTo>
                      <a:pt x="46" y="8"/>
                    </a:lnTo>
                    <a:lnTo>
                      <a:pt x="58" y="8"/>
                    </a:lnTo>
                    <a:lnTo>
                      <a:pt x="64" y="6"/>
                    </a:lnTo>
                    <a:lnTo>
                      <a:pt x="68" y="0"/>
                    </a:lnTo>
                    <a:lnTo>
                      <a:pt x="78" y="0"/>
                    </a:lnTo>
                    <a:lnTo>
                      <a:pt x="78" y="14"/>
                    </a:lnTo>
                    <a:lnTo>
                      <a:pt x="83" y="26"/>
                    </a:lnTo>
                    <a:lnTo>
                      <a:pt x="83" y="34"/>
                    </a:lnTo>
                    <a:lnTo>
                      <a:pt x="72" y="40"/>
                    </a:lnTo>
                    <a:lnTo>
                      <a:pt x="52" y="42"/>
                    </a:lnTo>
                    <a:lnTo>
                      <a:pt x="38" y="44"/>
                    </a:lnTo>
                    <a:lnTo>
                      <a:pt x="18" y="48"/>
                    </a:lnTo>
                    <a:lnTo>
                      <a:pt x="2" y="52"/>
                    </a:lnTo>
                    <a:lnTo>
                      <a:pt x="0" y="36"/>
                    </a:lnTo>
                    <a:lnTo>
                      <a:pt x="4" y="26"/>
                    </a:lnTo>
                    <a:lnTo>
                      <a:pt x="8"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6" name="Amorgos">
                <a:extLst>
                  <a:ext uri="{FF2B5EF4-FFF2-40B4-BE49-F238E27FC236}">
                    <a16:creationId xmlns:a16="http://schemas.microsoft.com/office/drawing/2014/main" id="{CC4AC3FB-B300-56E8-2BC9-CBAEF98FCB40}"/>
                  </a:ext>
                </a:extLst>
              </p:cNvPr>
              <p:cNvSpPr>
                <a:spLocks/>
              </p:cNvSpPr>
              <p:nvPr/>
            </p:nvSpPr>
            <p:spPr bwMode="gray">
              <a:xfrm>
                <a:off x="5603875" y="5456238"/>
                <a:ext cx="146050" cy="104775"/>
              </a:xfrm>
              <a:custGeom>
                <a:avLst/>
                <a:gdLst/>
                <a:ahLst/>
                <a:cxnLst>
                  <a:cxn ang="0">
                    <a:pos x="106" y="14"/>
                  </a:cxn>
                  <a:cxn ang="0">
                    <a:pos x="92" y="22"/>
                  </a:cxn>
                  <a:cxn ang="0">
                    <a:pos x="82" y="24"/>
                  </a:cxn>
                  <a:cxn ang="0">
                    <a:pos x="70" y="34"/>
                  </a:cxn>
                  <a:cxn ang="0">
                    <a:pos x="60" y="42"/>
                  </a:cxn>
                  <a:cxn ang="0">
                    <a:pos x="56" y="46"/>
                  </a:cxn>
                  <a:cxn ang="0">
                    <a:pos x="52" y="52"/>
                  </a:cxn>
                  <a:cxn ang="0">
                    <a:pos x="48" y="58"/>
                  </a:cxn>
                  <a:cxn ang="0">
                    <a:pos x="44" y="66"/>
                  </a:cxn>
                  <a:cxn ang="0">
                    <a:pos x="36" y="66"/>
                  </a:cxn>
                  <a:cxn ang="0">
                    <a:pos x="28" y="66"/>
                  </a:cxn>
                  <a:cxn ang="0">
                    <a:pos x="22" y="72"/>
                  </a:cxn>
                  <a:cxn ang="0">
                    <a:pos x="14" y="76"/>
                  </a:cxn>
                  <a:cxn ang="0">
                    <a:pos x="8" y="76"/>
                  </a:cxn>
                  <a:cxn ang="0">
                    <a:pos x="0" y="70"/>
                  </a:cxn>
                  <a:cxn ang="0">
                    <a:pos x="0" y="64"/>
                  </a:cxn>
                  <a:cxn ang="0">
                    <a:pos x="6" y="58"/>
                  </a:cxn>
                  <a:cxn ang="0">
                    <a:pos x="16" y="58"/>
                  </a:cxn>
                  <a:cxn ang="0">
                    <a:pos x="24" y="58"/>
                  </a:cxn>
                  <a:cxn ang="0">
                    <a:pos x="32" y="56"/>
                  </a:cxn>
                  <a:cxn ang="0">
                    <a:pos x="38" y="50"/>
                  </a:cxn>
                  <a:cxn ang="0">
                    <a:pos x="34" y="46"/>
                  </a:cxn>
                  <a:cxn ang="0">
                    <a:pos x="34" y="40"/>
                  </a:cxn>
                  <a:cxn ang="0">
                    <a:pos x="44" y="34"/>
                  </a:cxn>
                  <a:cxn ang="0">
                    <a:pos x="58" y="28"/>
                  </a:cxn>
                  <a:cxn ang="0">
                    <a:pos x="66" y="22"/>
                  </a:cxn>
                  <a:cxn ang="0">
                    <a:pos x="74" y="16"/>
                  </a:cxn>
                  <a:cxn ang="0">
                    <a:pos x="76" y="10"/>
                  </a:cxn>
                  <a:cxn ang="0">
                    <a:pos x="78" y="4"/>
                  </a:cxn>
                  <a:cxn ang="0">
                    <a:pos x="86" y="2"/>
                  </a:cxn>
                  <a:cxn ang="0">
                    <a:pos x="96" y="0"/>
                  </a:cxn>
                  <a:cxn ang="0">
                    <a:pos x="102" y="8"/>
                  </a:cxn>
                  <a:cxn ang="0">
                    <a:pos x="106" y="14"/>
                  </a:cxn>
                </a:cxnLst>
                <a:rect l="0" t="0" r="r" b="b"/>
                <a:pathLst>
                  <a:path w="106" h="76">
                    <a:moveTo>
                      <a:pt x="106" y="14"/>
                    </a:moveTo>
                    <a:lnTo>
                      <a:pt x="92" y="22"/>
                    </a:lnTo>
                    <a:lnTo>
                      <a:pt x="82" y="24"/>
                    </a:lnTo>
                    <a:lnTo>
                      <a:pt x="70" y="34"/>
                    </a:lnTo>
                    <a:lnTo>
                      <a:pt x="60" y="42"/>
                    </a:lnTo>
                    <a:lnTo>
                      <a:pt x="56" y="46"/>
                    </a:lnTo>
                    <a:lnTo>
                      <a:pt x="52" y="52"/>
                    </a:lnTo>
                    <a:lnTo>
                      <a:pt x="48" y="58"/>
                    </a:lnTo>
                    <a:lnTo>
                      <a:pt x="44" y="66"/>
                    </a:lnTo>
                    <a:lnTo>
                      <a:pt x="36" y="66"/>
                    </a:lnTo>
                    <a:lnTo>
                      <a:pt x="28" y="66"/>
                    </a:lnTo>
                    <a:lnTo>
                      <a:pt x="22" y="72"/>
                    </a:lnTo>
                    <a:lnTo>
                      <a:pt x="14" y="76"/>
                    </a:lnTo>
                    <a:lnTo>
                      <a:pt x="8" y="76"/>
                    </a:lnTo>
                    <a:lnTo>
                      <a:pt x="0" y="70"/>
                    </a:lnTo>
                    <a:lnTo>
                      <a:pt x="0" y="64"/>
                    </a:lnTo>
                    <a:lnTo>
                      <a:pt x="6" y="58"/>
                    </a:lnTo>
                    <a:lnTo>
                      <a:pt x="16" y="58"/>
                    </a:lnTo>
                    <a:lnTo>
                      <a:pt x="24" y="58"/>
                    </a:lnTo>
                    <a:lnTo>
                      <a:pt x="32" y="56"/>
                    </a:lnTo>
                    <a:lnTo>
                      <a:pt x="38" y="50"/>
                    </a:lnTo>
                    <a:lnTo>
                      <a:pt x="34" y="46"/>
                    </a:lnTo>
                    <a:lnTo>
                      <a:pt x="34" y="40"/>
                    </a:lnTo>
                    <a:lnTo>
                      <a:pt x="44" y="34"/>
                    </a:lnTo>
                    <a:lnTo>
                      <a:pt x="58" y="28"/>
                    </a:lnTo>
                    <a:lnTo>
                      <a:pt x="66" y="22"/>
                    </a:lnTo>
                    <a:lnTo>
                      <a:pt x="74" y="16"/>
                    </a:lnTo>
                    <a:lnTo>
                      <a:pt x="76" y="10"/>
                    </a:lnTo>
                    <a:lnTo>
                      <a:pt x="78" y="4"/>
                    </a:lnTo>
                    <a:lnTo>
                      <a:pt x="86" y="2"/>
                    </a:lnTo>
                    <a:lnTo>
                      <a:pt x="96" y="0"/>
                    </a:lnTo>
                    <a:lnTo>
                      <a:pt x="102" y="8"/>
                    </a:lnTo>
                    <a:lnTo>
                      <a:pt x="106"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7" name="Irakalia">
                <a:extLst>
                  <a:ext uri="{FF2B5EF4-FFF2-40B4-BE49-F238E27FC236}">
                    <a16:creationId xmlns:a16="http://schemas.microsoft.com/office/drawing/2014/main" id="{42874D39-D9C8-7F10-BAA8-1DEC06B06BB9}"/>
                  </a:ext>
                </a:extLst>
              </p:cNvPr>
              <p:cNvSpPr>
                <a:spLocks/>
              </p:cNvSpPr>
              <p:nvPr/>
            </p:nvSpPr>
            <p:spPr bwMode="gray">
              <a:xfrm>
                <a:off x="5362575" y="5546726"/>
                <a:ext cx="71437" cy="88900"/>
              </a:xfrm>
              <a:custGeom>
                <a:avLst/>
                <a:gdLst/>
                <a:ahLst/>
                <a:cxnLst>
                  <a:cxn ang="0">
                    <a:pos x="18" y="0"/>
                  </a:cxn>
                  <a:cxn ang="0">
                    <a:pos x="24" y="12"/>
                  </a:cxn>
                  <a:cxn ang="0">
                    <a:pos x="36" y="20"/>
                  </a:cxn>
                  <a:cxn ang="0">
                    <a:pos x="52" y="26"/>
                  </a:cxn>
                  <a:cxn ang="0">
                    <a:pos x="48" y="38"/>
                  </a:cxn>
                  <a:cxn ang="0">
                    <a:pos x="44" y="52"/>
                  </a:cxn>
                  <a:cxn ang="0">
                    <a:pos x="44" y="60"/>
                  </a:cxn>
                  <a:cxn ang="0">
                    <a:pos x="32" y="64"/>
                  </a:cxn>
                  <a:cxn ang="0">
                    <a:pos x="26" y="60"/>
                  </a:cxn>
                  <a:cxn ang="0">
                    <a:pos x="22" y="50"/>
                  </a:cxn>
                  <a:cxn ang="0">
                    <a:pos x="12" y="40"/>
                  </a:cxn>
                  <a:cxn ang="0">
                    <a:pos x="6" y="38"/>
                  </a:cxn>
                  <a:cxn ang="0">
                    <a:pos x="0" y="32"/>
                  </a:cxn>
                  <a:cxn ang="0">
                    <a:pos x="0" y="20"/>
                  </a:cxn>
                  <a:cxn ang="0">
                    <a:pos x="0" y="12"/>
                  </a:cxn>
                  <a:cxn ang="0">
                    <a:pos x="2" y="4"/>
                  </a:cxn>
                  <a:cxn ang="0">
                    <a:pos x="10" y="0"/>
                  </a:cxn>
                  <a:cxn ang="0">
                    <a:pos x="18" y="0"/>
                  </a:cxn>
                </a:cxnLst>
                <a:rect l="0" t="0" r="r" b="b"/>
                <a:pathLst>
                  <a:path w="52" h="64">
                    <a:moveTo>
                      <a:pt x="18" y="0"/>
                    </a:moveTo>
                    <a:lnTo>
                      <a:pt x="24" y="12"/>
                    </a:lnTo>
                    <a:lnTo>
                      <a:pt x="36" y="20"/>
                    </a:lnTo>
                    <a:lnTo>
                      <a:pt x="52" y="26"/>
                    </a:lnTo>
                    <a:lnTo>
                      <a:pt x="48" y="38"/>
                    </a:lnTo>
                    <a:lnTo>
                      <a:pt x="44" y="52"/>
                    </a:lnTo>
                    <a:lnTo>
                      <a:pt x="44" y="60"/>
                    </a:lnTo>
                    <a:lnTo>
                      <a:pt x="32" y="64"/>
                    </a:lnTo>
                    <a:lnTo>
                      <a:pt x="26" y="60"/>
                    </a:lnTo>
                    <a:lnTo>
                      <a:pt x="22" y="50"/>
                    </a:lnTo>
                    <a:lnTo>
                      <a:pt x="12" y="40"/>
                    </a:lnTo>
                    <a:lnTo>
                      <a:pt x="6" y="38"/>
                    </a:lnTo>
                    <a:lnTo>
                      <a:pt x="0" y="32"/>
                    </a:lnTo>
                    <a:lnTo>
                      <a:pt x="0" y="20"/>
                    </a:lnTo>
                    <a:lnTo>
                      <a:pt x="0" y="12"/>
                    </a:lnTo>
                    <a:lnTo>
                      <a:pt x="2" y="4"/>
                    </a:lnTo>
                    <a:lnTo>
                      <a:pt x="10" y="0"/>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8" name="Anafi">
                <a:extLst>
                  <a:ext uri="{FF2B5EF4-FFF2-40B4-BE49-F238E27FC236}">
                    <a16:creationId xmlns:a16="http://schemas.microsoft.com/office/drawing/2014/main" id="{75CE886A-E705-9199-AD6A-D9A95F30A5B8}"/>
                  </a:ext>
                </a:extLst>
              </p:cNvPr>
              <p:cNvSpPr>
                <a:spLocks/>
              </p:cNvSpPr>
              <p:nvPr/>
            </p:nvSpPr>
            <p:spPr bwMode="gray">
              <a:xfrm>
                <a:off x="5592763" y="5784851"/>
                <a:ext cx="55562" cy="36513"/>
              </a:xfrm>
              <a:custGeom>
                <a:avLst/>
                <a:gdLst/>
                <a:ahLst/>
                <a:cxnLst>
                  <a:cxn ang="0">
                    <a:pos x="4" y="10"/>
                  </a:cxn>
                  <a:cxn ang="0">
                    <a:pos x="10" y="8"/>
                  </a:cxn>
                  <a:cxn ang="0">
                    <a:pos x="14" y="0"/>
                  </a:cxn>
                  <a:cxn ang="0">
                    <a:pos x="26" y="2"/>
                  </a:cxn>
                  <a:cxn ang="0">
                    <a:pos x="32" y="8"/>
                  </a:cxn>
                  <a:cxn ang="0">
                    <a:pos x="36" y="12"/>
                  </a:cxn>
                  <a:cxn ang="0">
                    <a:pos x="40" y="18"/>
                  </a:cxn>
                  <a:cxn ang="0">
                    <a:pos x="34" y="24"/>
                  </a:cxn>
                  <a:cxn ang="0">
                    <a:pos x="24" y="26"/>
                  </a:cxn>
                  <a:cxn ang="0">
                    <a:pos x="16" y="26"/>
                  </a:cxn>
                  <a:cxn ang="0">
                    <a:pos x="10" y="24"/>
                  </a:cxn>
                  <a:cxn ang="0">
                    <a:pos x="2" y="22"/>
                  </a:cxn>
                  <a:cxn ang="0">
                    <a:pos x="0" y="16"/>
                  </a:cxn>
                  <a:cxn ang="0">
                    <a:pos x="4" y="10"/>
                  </a:cxn>
                </a:cxnLst>
                <a:rect l="0" t="0" r="r" b="b"/>
                <a:pathLst>
                  <a:path w="40" h="26">
                    <a:moveTo>
                      <a:pt x="4" y="10"/>
                    </a:moveTo>
                    <a:lnTo>
                      <a:pt x="10" y="8"/>
                    </a:lnTo>
                    <a:lnTo>
                      <a:pt x="14" y="0"/>
                    </a:lnTo>
                    <a:lnTo>
                      <a:pt x="26" y="2"/>
                    </a:lnTo>
                    <a:lnTo>
                      <a:pt x="32" y="8"/>
                    </a:lnTo>
                    <a:lnTo>
                      <a:pt x="36" y="12"/>
                    </a:lnTo>
                    <a:lnTo>
                      <a:pt x="40" y="18"/>
                    </a:lnTo>
                    <a:lnTo>
                      <a:pt x="34" y="24"/>
                    </a:lnTo>
                    <a:lnTo>
                      <a:pt x="24" y="26"/>
                    </a:lnTo>
                    <a:lnTo>
                      <a:pt x="16" y="26"/>
                    </a:lnTo>
                    <a:lnTo>
                      <a:pt x="10" y="24"/>
                    </a:lnTo>
                    <a:lnTo>
                      <a:pt x="2" y="22"/>
                    </a:lnTo>
                    <a:lnTo>
                      <a:pt x="0" y="16"/>
                    </a:lnTo>
                    <a:lnTo>
                      <a:pt x="4"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9" name="Sikinos">
                <a:extLst>
                  <a:ext uri="{FF2B5EF4-FFF2-40B4-BE49-F238E27FC236}">
                    <a16:creationId xmlns:a16="http://schemas.microsoft.com/office/drawing/2014/main" id="{A6190C54-8C0D-AFCA-AB4E-7F8B9E8753F0}"/>
                  </a:ext>
                </a:extLst>
              </p:cNvPr>
              <p:cNvSpPr>
                <a:spLocks/>
              </p:cNvSpPr>
              <p:nvPr/>
            </p:nvSpPr>
            <p:spPr bwMode="gray">
              <a:xfrm>
                <a:off x="5265738" y="5591176"/>
                <a:ext cx="52387" cy="55563"/>
              </a:xfrm>
              <a:custGeom>
                <a:avLst/>
                <a:gdLst/>
                <a:ahLst/>
                <a:cxnLst>
                  <a:cxn ang="0">
                    <a:pos x="2" y="30"/>
                  </a:cxn>
                  <a:cxn ang="0">
                    <a:pos x="10" y="22"/>
                  </a:cxn>
                  <a:cxn ang="0">
                    <a:pos x="10" y="12"/>
                  </a:cxn>
                  <a:cxn ang="0">
                    <a:pos x="18" y="8"/>
                  </a:cxn>
                  <a:cxn ang="0">
                    <a:pos x="24" y="2"/>
                  </a:cxn>
                  <a:cxn ang="0">
                    <a:pos x="34" y="0"/>
                  </a:cxn>
                  <a:cxn ang="0">
                    <a:pos x="38" y="4"/>
                  </a:cxn>
                  <a:cxn ang="0">
                    <a:pos x="34" y="12"/>
                  </a:cxn>
                  <a:cxn ang="0">
                    <a:pos x="30" y="22"/>
                  </a:cxn>
                  <a:cxn ang="0">
                    <a:pos x="20" y="30"/>
                  </a:cxn>
                  <a:cxn ang="0">
                    <a:pos x="14" y="36"/>
                  </a:cxn>
                  <a:cxn ang="0">
                    <a:pos x="8" y="40"/>
                  </a:cxn>
                  <a:cxn ang="0">
                    <a:pos x="2" y="40"/>
                  </a:cxn>
                  <a:cxn ang="0">
                    <a:pos x="0" y="34"/>
                  </a:cxn>
                  <a:cxn ang="0">
                    <a:pos x="2" y="30"/>
                  </a:cxn>
                </a:cxnLst>
                <a:rect l="0" t="0" r="r" b="b"/>
                <a:pathLst>
                  <a:path w="38" h="40">
                    <a:moveTo>
                      <a:pt x="2" y="30"/>
                    </a:moveTo>
                    <a:lnTo>
                      <a:pt x="10" y="22"/>
                    </a:lnTo>
                    <a:lnTo>
                      <a:pt x="10" y="12"/>
                    </a:lnTo>
                    <a:lnTo>
                      <a:pt x="18" y="8"/>
                    </a:lnTo>
                    <a:lnTo>
                      <a:pt x="24" y="2"/>
                    </a:lnTo>
                    <a:lnTo>
                      <a:pt x="34" y="0"/>
                    </a:lnTo>
                    <a:lnTo>
                      <a:pt x="38" y="4"/>
                    </a:lnTo>
                    <a:lnTo>
                      <a:pt x="34" y="12"/>
                    </a:lnTo>
                    <a:lnTo>
                      <a:pt x="30" y="22"/>
                    </a:lnTo>
                    <a:lnTo>
                      <a:pt x="20" y="30"/>
                    </a:lnTo>
                    <a:lnTo>
                      <a:pt x="14" y="36"/>
                    </a:lnTo>
                    <a:lnTo>
                      <a:pt x="8" y="40"/>
                    </a:lnTo>
                    <a:lnTo>
                      <a:pt x="2" y="40"/>
                    </a:lnTo>
                    <a:lnTo>
                      <a:pt x="0" y="34"/>
                    </a:lnTo>
                    <a:lnTo>
                      <a:pt x="2"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0" name="Folegandros">
                <a:extLst>
                  <a:ext uri="{FF2B5EF4-FFF2-40B4-BE49-F238E27FC236}">
                    <a16:creationId xmlns:a16="http://schemas.microsoft.com/office/drawing/2014/main" id="{3CCD39F9-A10D-D932-251C-C6921784FED0}"/>
                  </a:ext>
                </a:extLst>
              </p:cNvPr>
              <p:cNvSpPr>
                <a:spLocks/>
              </p:cNvSpPr>
              <p:nvPr/>
            </p:nvSpPr>
            <p:spPr bwMode="gray">
              <a:xfrm>
                <a:off x="5149850" y="5627688"/>
                <a:ext cx="61912" cy="44450"/>
              </a:xfrm>
              <a:custGeom>
                <a:avLst/>
                <a:gdLst/>
                <a:ahLst/>
                <a:cxnLst>
                  <a:cxn ang="0">
                    <a:pos x="8" y="0"/>
                  </a:cxn>
                  <a:cxn ang="0">
                    <a:pos x="18" y="2"/>
                  </a:cxn>
                  <a:cxn ang="0">
                    <a:pos x="22" y="8"/>
                  </a:cxn>
                  <a:cxn ang="0">
                    <a:pos x="28" y="12"/>
                  </a:cxn>
                  <a:cxn ang="0">
                    <a:pos x="38" y="14"/>
                  </a:cxn>
                  <a:cxn ang="0">
                    <a:pos x="44" y="16"/>
                  </a:cxn>
                  <a:cxn ang="0">
                    <a:pos x="44" y="26"/>
                  </a:cxn>
                  <a:cxn ang="0">
                    <a:pos x="42" y="32"/>
                  </a:cxn>
                  <a:cxn ang="0">
                    <a:pos x="38" y="32"/>
                  </a:cxn>
                  <a:cxn ang="0">
                    <a:pos x="30" y="32"/>
                  </a:cxn>
                  <a:cxn ang="0">
                    <a:pos x="24" y="26"/>
                  </a:cxn>
                  <a:cxn ang="0">
                    <a:pos x="22" y="20"/>
                  </a:cxn>
                  <a:cxn ang="0">
                    <a:pos x="16" y="14"/>
                  </a:cxn>
                  <a:cxn ang="0">
                    <a:pos x="8" y="14"/>
                  </a:cxn>
                  <a:cxn ang="0">
                    <a:pos x="0" y="8"/>
                  </a:cxn>
                  <a:cxn ang="0">
                    <a:pos x="0" y="0"/>
                  </a:cxn>
                  <a:cxn ang="0">
                    <a:pos x="8" y="0"/>
                  </a:cxn>
                </a:cxnLst>
                <a:rect l="0" t="0" r="r" b="b"/>
                <a:pathLst>
                  <a:path w="44" h="32">
                    <a:moveTo>
                      <a:pt x="8" y="0"/>
                    </a:moveTo>
                    <a:lnTo>
                      <a:pt x="18" y="2"/>
                    </a:lnTo>
                    <a:lnTo>
                      <a:pt x="22" y="8"/>
                    </a:lnTo>
                    <a:lnTo>
                      <a:pt x="28" y="12"/>
                    </a:lnTo>
                    <a:lnTo>
                      <a:pt x="38" y="14"/>
                    </a:lnTo>
                    <a:lnTo>
                      <a:pt x="44" y="16"/>
                    </a:lnTo>
                    <a:lnTo>
                      <a:pt x="44" y="26"/>
                    </a:lnTo>
                    <a:lnTo>
                      <a:pt x="42" y="32"/>
                    </a:lnTo>
                    <a:lnTo>
                      <a:pt x="38" y="32"/>
                    </a:lnTo>
                    <a:lnTo>
                      <a:pt x="30" y="32"/>
                    </a:lnTo>
                    <a:lnTo>
                      <a:pt x="24" y="26"/>
                    </a:lnTo>
                    <a:lnTo>
                      <a:pt x="22" y="20"/>
                    </a:lnTo>
                    <a:lnTo>
                      <a:pt x="16" y="14"/>
                    </a:lnTo>
                    <a:lnTo>
                      <a:pt x="8" y="14"/>
                    </a:lnTo>
                    <a:lnTo>
                      <a:pt x="0" y="8"/>
                    </a:lnTo>
                    <a:lnTo>
                      <a:pt x="0" y="0"/>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1" name="Thirasia">
                <a:extLst>
                  <a:ext uri="{FF2B5EF4-FFF2-40B4-BE49-F238E27FC236}">
                    <a16:creationId xmlns:a16="http://schemas.microsoft.com/office/drawing/2014/main" id="{D772F6FD-64B6-66C2-5128-1AF7BBDEF61F}"/>
                  </a:ext>
                </a:extLst>
              </p:cNvPr>
              <p:cNvSpPr>
                <a:spLocks/>
              </p:cNvSpPr>
              <p:nvPr/>
            </p:nvSpPr>
            <p:spPr bwMode="gray">
              <a:xfrm>
                <a:off x="5414963" y="5738813"/>
                <a:ext cx="61912" cy="90488"/>
              </a:xfrm>
              <a:custGeom>
                <a:avLst/>
                <a:gdLst/>
                <a:ahLst/>
                <a:cxnLst>
                  <a:cxn ang="0">
                    <a:pos x="20" y="14"/>
                  </a:cxn>
                  <a:cxn ang="0">
                    <a:pos x="14" y="8"/>
                  </a:cxn>
                  <a:cxn ang="0">
                    <a:pos x="6" y="4"/>
                  </a:cxn>
                  <a:cxn ang="0">
                    <a:pos x="10" y="0"/>
                  </a:cxn>
                  <a:cxn ang="0">
                    <a:pos x="18" y="2"/>
                  </a:cxn>
                  <a:cxn ang="0">
                    <a:pos x="26" y="10"/>
                  </a:cxn>
                  <a:cxn ang="0">
                    <a:pos x="34" y="18"/>
                  </a:cxn>
                  <a:cxn ang="0">
                    <a:pos x="40" y="26"/>
                  </a:cxn>
                  <a:cxn ang="0">
                    <a:pos x="42" y="36"/>
                  </a:cxn>
                  <a:cxn ang="0">
                    <a:pos x="44" y="50"/>
                  </a:cxn>
                  <a:cxn ang="0">
                    <a:pos x="36" y="56"/>
                  </a:cxn>
                  <a:cxn ang="0">
                    <a:pos x="34" y="62"/>
                  </a:cxn>
                  <a:cxn ang="0">
                    <a:pos x="28" y="66"/>
                  </a:cxn>
                  <a:cxn ang="0">
                    <a:pos x="18" y="64"/>
                  </a:cxn>
                  <a:cxn ang="0">
                    <a:pos x="14" y="62"/>
                  </a:cxn>
                  <a:cxn ang="0">
                    <a:pos x="4" y="62"/>
                  </a:cxn>
                  <a:cxn ang="0">
                    <a:pos x="0" y="54"/>
                  </a:cxn>
                  <a:cxn ang="0">
                    <a:pos x="6" y="50"/>
                  </a:cxn>
                  <a:cxn ang="0">
                    <a:pos x="14" y="50"/>
                  </a:cxn>
                  <a:cxn ang="0">
                    <a:pos x="22" y="42"/>
                  </a:cxn>
                  <a:cxn ang="0">
                    <a:pos x="22" y="32"/>
                  </a:cxn>
                  <a:cxn ang="0">
                    <a:pos x="22" y="24"/>
                  </a:cxn>
                  <a:cxn ang="0">
                    <a:pos x="18" y="20"/>
                  </a:cxn>
                  <a:cxn ang="0">
                    <a:pos x="20" y="14"/>
                  </a:cxn>
                </a:cxnLst>
                <a:rect l="0" t="0" r="r" b="b"/>
                <a:pathLst>
                  <a:path w="44" h="66">
                    <a:moveTo>
                      <a:pt x="20" y="14"/>
                    </a:moveTo>
                    <a:lnTo>
                      <a:pt x="14" y="8"/>
                    </a:lnTo>
                    <a:lnTo>
                      <a:pt x="6" y="4"/>
                    </a:lnTo>
                    <a:lnTo>
                      <a:pt x="10" y="0"/>
                    </a:lnTo>
                    <a:lnTo>
                      <a:pt x="18" y="2"/>
                    </a:lnTo>
                    <a:lnTo>
                      <a:pt x="26" y="10"/>
                    </a:lnTo>
                    <a:lnTo>
                      <a:pt x="34" y="18"/>
                    </a:lnTo>
                    <a:lnTo>
                      <a:pt x="40" y="26"/>
                    </a:lnTo>
                    <a:lnTo>
                      <a:pt x="42" y="36"/>
                    </a:lnTo>
                    <a:lnTo>
                      <a:pt x="44" y="50"/>
                    </a:lnTo>
                    <a:lnTo>
                      <a:pt x="36" y="56"/>
                    </a:lnTo>
                    <a:lnTo>
                      <a:pt x="34" y="62"/>
                    </a:lnTo>
                    <a:lnTo>
                      <a:pt x="28" y="66"/>
                    </a:lnTo>
                    <a:lnTo>
                      <a:pt x="18" y="64"/>
                    </a:lnTo>
                    <a:lnTo>
                      <a:pt x="14" y="62"/>
                    </a:lnTo>
                    <a:lnTo>
                      <a:pt x="4" y="62"/>
                    </a:lnTo>
                    <a:lnTo>
                      <a:pt x="0" y="54"/>
                    </a:lnTo>
                    <a:lnTo>
                      <a:pt x="6" y="50"/>
                    </a:lnTo>
                    <a:lnTo>
                      <a:pt x="14" y="50"/>
                    </a:lnTo>
                    <a:lnTo>
                      <a:pt x="22" y="42"/>
                    </a:lnTo>
                    <a:lnTo>
                      <a:pt x="22" y="32"/>
                    </a:lnTo>
                    <a:lnTo>
                      <a:pt x="22" y="24"/>
                    </a:lnTo>
                    <a:lnTo>
                      <a:pt x="18" y="20"/>
                    </a:lnTo>
                    <a:lnTo>
                      <a:pt x="20"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2" name="Piso">
                <a:extLst>
                  <a:ext uri="{FF2B5EF4-FFF2-40B4-BE49-F238E27FC236}">
                    <a16:creationId xmlns:a16="http://schemas.microsoft.com/office/drawing/2014/main" id="{F33BD4F4-0DFB-4B4E-DAF9-1E89E935E898}"/>
                  </a:ext>
                </a:extLst>
              </p:cNvPr>
              <p:cNvSpPr>
                <a:spLocks/>
              </p:cNvSpPr>
              <p:nvPr/>
            </p:nvSpPr>
            <p:spPr bwMode="gray">
              <a:xfrm>
                <a:off x="5243513" y="5395913"/>
                <a:ext cx="31750" cy="49213"/>
              </a:xfrm>
              <a:custGeom>
                <a:avLst/>
                <a:gdLst/>
                <a:ahLst/>
                <a:cxnLst>
                  <a:cxn ang="0">
                    <a:pos x="2" y="14"/>
                  </a:cxn>
                  <a:cxn ang="0">
                    <a:pos x="10" y="6"/>
                  </a:cxn>
                  <a:cxn ang="0">
                    <a:pos x="14" y="0"/>
                  </a:cxn>
                  <a:cxn ang="0">
                    <a:pos x="20" y="4"/>
                  </a:cxn>
                  <a:cxn ang="0">
                    <a:pos x="22" y="10"/>
                  </a:cxn>
                  <a:cxn ang="0">
                    <a:pos x="22" y="20"/>
                  </a:cxn>
                  <a:cxn ang="0">
                    <a:pos x="16" y="26"/>
                  </a:cxn>
                  <a:cxn ang="0">
                    <a:pos x="16" y="34"/>
                  </a:cxn>
                  <a:cxn ang="0">
                    <a:pos x="10" y="36"/>
                  </a:cxn>
                  <a:cxn ang="0">
                    <a:pos x="4" y="30"/>
                  </a:cxn>
                  <a:cxn ang="0">
                    <a:pos x="0" y="28"/>
                  </a:cxn>
                  <a:cxn ang="0">
                    <a:pos x="0" y="20"/>
                  </a:cxn>
                  <a:cxn ang="0">
                    <a:pos x="2" y="14"/>
                  </a:cxn>
                </a:cxnLst>
                <a:rect l="0" t="0" r="r" b="b"/>
                <a:pathLst>
                  <a:path w="22" h="36">
                    <a:moveTo>
                      <a:pt x="2" y="14"/>
                    </a:moveTo>
                    <a:lnTo>
                      <a:pt x="10" y="6"/>
                    </a:lnTo>
                    <a:lnTo>
                      <a:pt x="14" y="0"/>
                    </a:lnTo>
                    <a:lnTo>
                      <a:pt x="20" y="4"/>
                    </a:lnTo>
                    <a:lnTo>
                      <a:pt x="22" y="10"/>
                    </a:lnTo>
                    <a:lnTo>
                      <a:pt x="22" y="20"/>
                    </a:lnTo>
                    <a:lnTo>
                      <a:pt x="16" y="26"/>
                    </a:lnTo>
                    <a:lnTo>
                      <a:pt x="16" y="34"/>
                    </a:lnTo>
                    <a:lnTo>
                      <a:pt x="10" y="36"/>
                    </a:lnTo>
                    <a:lnTo>
                      <a:pt x="4" y="30"/>
                    </a:lnTo>
                    <a:lnTo>
                      <a:pt x="0" y="28"/>
                    </a:lnTo>
                    <a:lnTo>
                      <a:pt x="0" y="20"/>
                    </a:lnTo>
                    <a:lnTo>
                      <a:pt x="2"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0" name="MESSENIA">
              <a:extLst>
                <a:ext uri="{FF2B5EF4-FFF2-40B4-BE49-F238E27FC236}">
                  <a16:creationId xmlns:a16="http://schemas.microsoft.com/office/drawing/2014/main" id="{A705B312-7FD0-92F8-95EB-4559C42C6889}"/>
                </a:ext>
              </a:extLst>
            </p:cNvPr>
            <p:cNvSpPr>
              <a:spLocks/>
            </p:cNvSpPr>
            <p:nvPr/>
          </p:nvSpPr>
          <p:spPr bwMode="gray">
            <a:xfrm>
              <a:off x="4597340" y="4516172"/>
              <a:ext cx="722710" cy="591833"/>
            </a:xfrm>
            <a:custGeom>
              <a:avLst/>
              <a:gdLst/>
              <a:ahLst/>
              <a:cxnLst>
                <a:cxn ang="0">
                  <a:pos x="44" y="32"/>
                </a:cxn>
                <a:cxn ang="0">
                  <a:pos x="68" y="28"/>
                </a:cxn>
                <a:cxn ang="0">
                  <a:pos x="110" y="36"/>
                </a:cxn>
                <a:cxn ang="0">
                  <a:pos x="114" y="8"/>
                </a:cxn>
                <a:cxn ang="0">
                  <a:pos x="134" y="0"/>
                </a:cxn>
                <a:cxn ang="0">
                  <a:pos x="154" y="0"/>
                </a:cxn>
                <a:cxn ang="0">
                  <a:pos x="150" y="50"/>
                </a:cxn>
                <a:cxn ang="0">
                  <a:pos x="178" y="94"/>
                </a:cxn>
                <a:cxn ang="0">
                  <a:pos x="206" y="124"/>
                </a:cxn>
                <a:cxn ang="0">
                  <a:pos x="210" y="136"/>
                </a:cxn>
                <a:cxn ang="0">
                  <a:pos x="242" y="132"/>
                </a:cxn>
                <a:cxn ang="0">
                  <a:pos x="254" y="172"/>
                </a:cxn>
                <a:cxn ang="0">
                  <a:pos x="242" y="182"/>
                </a:cxn>
                <a:cxn ang="0">
                  <a:pos x="248" y="194"/>
                </a:cxn>
                <a:cxn ang="0">
                  <a:pos x="264" y="196"/>
                </a:cxn>
                <a:cxn ang="0">
                  <a:pos x="272" y="212"/>
                </a:cxn>
                <a:cxn ang="0">
                  <a:pos x="270" y="232"/>
                </a:cxn>
                <a:cxn ang="0">
                  <a:pos x="290" y="294"/>
                </a:cxn>
                <a:cxn ang="0">
                  <a:pos x="268" y="330"/>
                </a:cxn>
                <a:cxn ang="0">
                  <a:pos x="246" y="276"/>
                </a:cxn>
                <a:cxn ang="0">
                  <a:pos x="236" y="252"/>
                </a:cxn>
                <a:cxn ang="0">
                  <a:pos x="206" y="254"/>
                </a:cxn>
                <a:cxn ang="0">
                  <a:pos x="200" y="234"/>
                </a:cxn>
                <a:cxn ang="0">
                  <a:pos x="208" y="204"/>
                </a:cxn>
                <a:cxn ang="0">
                  <a:pos x="186" y="190"/>
                </a:cxn>
                <a:cxn ang="0">
                  <a:pos x="156" y="200"/>
                </a:cxn>
                <a:cxn ang="0">
                  <a:pos x="130" y="208"/>
                </a:cxn>
                <a:cxn ang="0">
                  <a:pos x="128" y="240"/>
                </a:cxn>
                <a:cxn ang="0">
                  <a:pos x="122" y="272"/>
                </a:cxn>
                <a:cxn ang="0">
                  <a:pos x="132" y="302"/>
                </a:cxn>
                <a:cxn ang="0">
                  <a:pos x="106" y="326"/>
                </a:cxn>
                <a:cxn ang="0">
                  <a:pos x="90" y="306"/>
                </a:cxn>
                <a:cxn ang="0">
                  <a:pos x="88" y="290"/>
                </a:cxn>
                <a:cxn ang="0">
                  <a:pos x="60" y="290"/>
                </a:cxn>
                <a:cxn ang="0">
                  <a:pos x="42" y="274"/>
                </a:cxn>
                <a:cxn ang="0">
                  <a:pos x="42" y="252"/>
                </a:cxn>
                <a:cxn ang="0">
                  <a:pos x="58" y="226"/>
                </a:cxn>
                <a:cxn ang="0">
                  <a:pos x="38" y="216"/>
                </a:cxn>
                <a:cxn ang="0">
                  <a:pos x="12" y="186"/>
                </a:cxn>
                <a:cxn ang="0">
                  <a:pos x="0" y="138"/>
                </a:cxn>
                <a:cxn ang="0">
                  <a:pos x="8" y="112"/>
                </a:cxn>
                <a:cxn ang="0">
                  <a:pos x="32" y="88"/>
                </a:cxn>
                <a:cxn ang="0">
                  <a:pos x="48" y="60"/>
                </a:cxn>
                <a:cxn ang="0">
                  <a:pos x="44" y="32"/>
                </a:cxn>
              </a:cxnLst>
              <a:rect l="0" t="0" r="r" b="b"/>
              <a:pathLst>
                <a:path w="290" h="330">
                  <a:moveTo>
                    <a:pt x="44" y="32"/>
                  </a:moveTo>
                  <a:lnTo>
                    <a:pt x="68" y="28"/>
                  </a:lnTo>
                  <a:lnTo>
                    <a:pt x="110" y="36"/>
                  </a:lnTo>
                  <a:lnTo>
                    <a:pt x="114" y="8"/>
                  </a:lnTo>
                  <a:lnTo>
                    <a:pt x="134" y="0"/>
                  </a:lnTo>
                  <a:lnTo>
                    <a:pt x="154" y="0"/>
                  </a:lnTo>
                  <a:lnTo>
                    <a:pt x="150" y="50"/>
                  </a:lnTo>
                  <a:lnTo>
                    <a:pt x="178" y="94"/>
                  </a:lnTo>
                  <a:lnTo>
                    <a:pt x="206" y="124"/>
                  </a:lnTo>
                  <a:lnTo>
                    <a:pt x="210" y="136"/>
                  </a:lnTo>
                  <a:lnTo>
                    <a:pt x="242" y="132"/>
                  </a:lnTo>
                  <a:lnTo>
                    <a:pt x="254" y="172"/>
                  </a:lnTo>
                  <a:lnTo>
                    <a:pt x="242" y="182"/>
                  </a:lnTo>
                  <a:lnTo>
                    <a:pt x="248" y="194"/>
                  </a:lnTo>
                  <a:lnTo>
                    <a:pt x="264" y="196"/>
                  </a:lnTo>
                  <a:lnTo>
                    <a:pt x="272" y="212"/>
                  </a:lnTo>
                  <a:lnTo>
                    <a:pt x="270" y="232"/>
                  </a:lnTo>
                  <a:lnTo>
                    <a:pt x="290" y="294"/>
                  </a:lnTo>
                  <a:lnTo>
                    <a:pt x="268" y="330"/>
                  </a:lnTo>
                  <a:lnTo>
                    <a:pt x="246" y="276"/>
                  </a:lnTo>
                  <a:lnTo>
                    <a:pt x="236" y="252"/>
                  </a:lnTo>
                  <a:lnTo>
                    <a:pt x="206" y="254"/>
                  </a:lnTo>
                  <a:lnTo>
                    <a:pt x="200" y="234"/>
                  </a:lnTo>
                  <a:lnTo>
                    <a:pt x="208" y="204"/>
                  </a:lnTo>
                  <a:lnTo>
                    <a:pt x="186" y="190"/>
                  </a:lnTo>
                  <a:lnTo>
                    <a:pt x="156" y="200"/>
                  </a:lnTo>
                  <a:lnTo>
                    <a:pt x="130" y="208"/>
                  </a:lnTo>
                  <a:lnTo>
                    <a:pt x="128" y="240"/>
                  </a:lnTo>
                  <a:lnTo>
                    <a:pt x="122" y="272"/>
                  </a:lnTo>
                  <a:lnTo>
                    <a:pt x="132" y="302"/>
                  </a:lnTo>
                  <a:lnTo>
                    <a:pt x="106" y="326"/>
                  </a:lnTo>
                  <a:lnTo>
                    <a:pt x="90" y="306"/>
                  </a:lnTo>
                  <a:lnTo>
                    <a:pt x="88" y="290"/>
                  </a:lnTo>
                  <a:lnTo>
                    <a:pt x="60" y="290"/>
                  </a:lnTo>
                  <a:lnTo>
                    <a:pt x="42" y="274"/>
                  </a:lnTo>
                  <a:lnTo>
                    <a:pt x="42" y="252"/>
                  </a:lnTo>
                  <a:lnTo>
                    <a:pt x="58" y="226"/>
                  </a:lnTo>
                  <a:lnTo>
                    <a:pt x="38" y="216"/>
                  </a:lnTo>
                  <a:lnTo>
                    <a:pt x="12" y="186"/>
                  </a:lnTo>
                  <a:lnTo>
                    <a:pt x="0" y="138"/>
                  </a:lnTo>
                  <a:lnTo>
                    <a:pt x="8" y="112"/>
                  </a:lnTo>
                  <a:lnTo>
                    <a:pt x="32" y="88"/>
                  </a:lnTo>
                  <a:lnTo>
                    <a:pt x="48" y="60"/>
                  </a:lnTo>
                  <a:lnTo>
                    <a:pt x="44"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1" name="LACONIA">
              <a:extLst>
                <a:ext uri="{FF2B5EF4-FFF2-40B4-BE49-F238E27FC236}">
                  <a16:creationId xmlns:a16="http://schemas.microsoft.com/office/drawing/2014/main" id="{F089B353-B4C6-7FE9-D04C-22FCD57CAE61}"/>
                </a:ext>
              </a:extLst>
            </p:cNvPr>
            <p:cNvSpPr>
              <a:spLocks/>
            </p:cNvSpPr>
            <p:nvPr/>
          </p:nvSpPr>
          <p:spPr bwMode="gray">
            <a:xfrm>
              <a:off x="5200076" y="4644024"/>
              <a:ext cx="831259" cy="729995"/>
            </a:xfrm>
            <a:custGeom>
              <a:avLst/>
              <a:gdLst/>
              <a:ahLst/>
              <a:cxnLst>
                <a:cxn ang="0">
                  <a:pos x="22" y="58"/>
                </a:cxn>
                <a:cxn ang="0">
                  <a:pos x="62" y="26"/>
                </a:cxn>
                <a:cxn ang="0">
                  <a:pos x="92" y="0"/>
                </a:cxn>
                <a:cxn ang="0">
                  <a:pos x="122" y="8"/>
                </a:cxn>
                <a:cxn ang="0">
                  <a:pos x="138" y="56"/>
                </a:cxn>
                <a:cxn ang="0">
                  <a:pos x="150" y="112"/>
                </a:cxn>
                <a:cxn ang="0">
                  <a:pos x="172" y="114"/>
                </a:cxn>
                <a:cxn ang="0">
                  <a:pos x="214" y="138"/>
                </a:cxn>
                <a:cxn ang="0">
                  <a:pos x="242" y="134"/>
                </a:cxn>
                <a:cxn ang="0">
                  <a:pos x="266" y="138"/>
                </a:cxn>
                <a:cxn ang="0">
                  <a:pos x="270" y="166"/>
                </a:cxn>
                <a:cxn ang="0">
                  <a:pos x="282" y="192"/>
                </a:cxn>
                <a:cxn ang="0">
                  <a:pos x="292" y="220"/>
                </a:cxn>
                <a:cxn ang="0">
                  <a:pos x="302" y="246"/>
                </a:cxn>
                <a:cxn ang="0">
                  <a:pos x="278" y="256"/>
                </a:cxn>
                <a:cxn ang="0">
                  <a:pos x="276" y="284"/>
                </a:cxn>
                <a:cxn ang="0">
                  <a:pos x="284" y="314"/>
                </a:cxn>
                <a:cxn ang="0">
                  <a:pos x="304" y="336"/>
                </a:cxn>
                <a:cxn ang="0">
                  <a:pos x="320" y="366"/>
                </a:cxn>
                <a:cxn ang="0">
                  <a:pos x="334" y="386"/>
                </a:cxn>
                <a:cxn ang="0">
                  <a:pos x="320" y="394"/>
                </a:cxn>
                <a:cxn ang="0">
                  <a:pos x="294" y="384"/>
                </a:cxn>
                <a:cxn ang="0">
                  <a:pos x="284" y="358"/>
                </a:cxn>
                <a:cxn ang="0">
                  <a:pos x="268" y="350"/>
                </a:cxn>
                <a:cxn ang="0">
                  <a:pos x="256" y="360"/>
                </a:cxn>
                <a:cxn ang="0">
                  <a:pos x="260" y="378"/>
                </a:cxn>
                <a:cxn ang="0">
                  <a:pos x="240" y="378"/>
                </a:cxn>
                <a:cxn ang="0">
                  <a:pos x="248" y="360"/>
                </a:cxn>
                <a:cxn ang="0">
                  <a:pos x="250" y="342"/>
                </a:cxn>
                <a:cxn ang="0">
                  <a:pos x="244" y="326"/>
                </a:cxn>
                <a:cxn ang="0">
                  <a:pos x="226" y="298"/>
                </a:cxn>
                <a:cxn ang="0">
                  <a:pos x="212" y="278"/>
                </a:cxn>
                <a:cxn ang="0">
                  <a:pos x="202" y="292"/>
                </a:cxn>
                <a:cxn ang="0">
                  <a:pos x="198" y="270"/>
                </a:cxn>
                <a:cxn ang="0">
                  <a:pos x="190" y="234"/>
                </a:cxn>
                <a:cxn ang="0">
                  <a:pos x="160" y="224"/>
                </a:cxn>
                <a:cxn ang="0">
                  <a:pos x="116" y="234"/>
                </a:cxn>
                <a:cxn ang="0">
                  <a:pos x="100" y="260"/>
                </a:cxn>
                <a:cxn ang="0">
                  <a:pos x="104" y="284"/>
                </a:cxn>
                <a:cxn ang="0">
                  <a:pos x="96" y="286"/>
                </a:cxn>
                <a:cxn ang="0">
                  <a:pos x="92" y="298"/>
                </a:cxn>
                <a:cxn ang="0">
                  <a:pos x="98" y="312"/>
                </a:cxn>
                <a:cxn ang="0">
                  <a:pos x="84" y="306"/>
                </a:cxn>
                <a:cxn ang="0">
                  <a:pos x="82" y="328"/>
                </a:cxn>
                <a:cxn ang="0">
                  <a:pos x="84" y="354"/>
                </a:cxn>
                <a:cxn ang="0">
                  <a:pos x="86" y="380"/>
                </a:cxn>
                <a:cxn ang="0">
                  <a:pos x="80" y="406"/>
                </a:cxn>
                <a:cxn ang="0">
                  <a:pos x="74" y="382"/>
                </a:cxn>
                <a:cxn ang="0">
                  <a:pos x="56" y="372"/>
                </a:cxn>
                <a:cxn ang="0">
                  <a:pos x="36" y="360"/>
                </a:cxn>
                <a:cxn ang="0">
                  <a:pos x="38" y="342"/>
                </a:cxn>
                <a:cxn ang="0">
                  <a:pos x="46" y="318"/>
                </a:cxn>
                <a:cxn ang="0">
                  <a:pos x="42" y="280"/>
                </a:cxn>
                <a:cxn ang="0">
                  <a:pos x="32" y="266"/>
                </a:cxn>
                <a:cxn ang="0">
                  <a:pos x="48" y="222"/>
                </a:cxn>
                <a:cxn ang="0">
                  <a:pos x="30" y="140"/>
                </a:cxn>
                <a:cxn ang="0">
                  <a:pos x="6" y="122"/>
                </a:cxn>
                <a:cxn ang="0">
                  <a:pos x="12" y="100"/>
                </a:cxn>
              </a:cxnLst>
              <a:rect l="0" t="0" r="r" b="b"/>
              <a:pathLst>
                <a:path w="334" h="406">
                  <a:moveTo>
                    <a:pt x="0" y="60"/>
                  </a:moveTo>
                  <a:lnTo>
                    <a:pt x="22" y="58"/>
                  </a:lnTo>
                  <a:lnTo>
                    <a:pt x="50" y="44"/>
                  </a:lnTo>
                  <a:lnTo>
                    <a:pt x="62" y="26"/>
                  </a:lnTo>
                  <a:lnTo>
                    <a:pt x="62" y="0"/>
                  </a:lnTo>
                  <a:lnTo>
                    <a:pt x="92" y="0"/>
                  </a:lnTo>
                  <a:lnTo>
                    <a:pt x="104" y="8"/>
                  </a:lnTo>
                  <a:lnTo>
                    <a:pt x="122" y="8"/>
                  </a:lnTo>
                  <a:lnTo>
                    <a:pt x="132" y="26"/>
                  </a:lnTo>
                  <a:lnTo>
                    <a:pt x="138" y="56"/>
                  </a:lnTo>
                  <a:lnTo>
                    <a:pt x="156" y="84"/>
                  </a:lnTo>
                  <a:lnTo>
                    <a:pt x="150" y="112"/>
                  </a:lnTo>
                  <a:lnTo>
                    <a:pt x="156" y="122"/>
                  </a:lnTo>
                  <a:lnTo>
                    <a:pt x="172" y="114"/>
                  </a:lnTo>
                  <a:lnTo>
                    <a:pt x="202" y="138"/>
                  </a:lnTo>
                  <a:lnTo>
                    <a:pt x="214" y="138"/>
                  </a:lnTo>
                  <a:lnTo>
                    <a:pt x="226" y="128"/>
                  </a:lnTo>
                  <a:lnTo>
                    <a:pt x="242" y="134"/>
                  </a:lnTo>
                  <a:lnTo>
                    <a:pt x="262" y="122"/>
                  </a:lnTo>
                  <a:lnTo>
                    <a:pt x="266" y="138"/>
                  </a:lnTo>
                  <a:lnTo>
                    <a:pt x="262" y="152"/>
                  </a:lnTo>
                  <a:lnTo>
                    <a:pt x="270" y="166"/>
                  </a:lnTo>
                  <a:lnTo>
                    <a:pt x="276" y="182"/>
                  </a:lnTo>
                  <a:lnTo>
                    <a:pt x="282" y="192"/>
                  </a:lnTo>
                  <a:lnTo>
                    <a:pt x="286" y="212"/>
                  </a:lnTo>
                  <a:lnTo>
                    <a:pt x="292" y="220"/>
                  </a:lnTo>
                  <a:lnTo>
                    <a:pt x="298" y="236"/>
                  </a:lnTo>
                  <a:lnTo>
                    <a:pt x="302" y="246"/>
                  </a:lnTo>
                  <a:lnTo>
                    <a:pt x="294" y="256"/>
                  </a:lnTo>
                  <a:lnTo>
                    <a:pt x="278" y="256"/>
                  </a:lnTo>
                  <a:lnTo>
                    <a:pt x="276" y="272"/>
                  </a:lnTo>
                  <a:lnTo>
                    <a:pt x="276" y="284"/>
                  </a:lnTo>
                  <a:lnTo>
                    <a:pt x="278" y="298"/>
                  </a:lnTo>
                  <a:lnTo>
                    <a:pt x="284" y="314"/>
                  </a:lnTo>
                  <a:lnTo>
                    <a:pt x="292" y="328"/>
                  </a:lnTo>
                  <a:lnTo>
                    <a:pt x="304" y="336"/>
                  </a:lnTo>
                  <a:lnTo>
                    <a:pt x="318" y="348"/>
                  </a:lnTo>
                  <a:lnTo>
                    <a:pt x="320" y="366"/>
                  </a:lnTo>
                  <a:lnTo>
                    <a:pt x="328" y="376"/>
                  </a:lnTo>
                  <a:lnTo>
                    <a:pt x="334" y="386"/>
                  </a:lnTo>
                  <a:lnTo>
                    <a:pt x="328" y="392"/>
                  </a:lnTo>
                  <a:lnTo>
                    <a:pt x="320" y="394"/>
                  </a:lnTo>
                  <a:lnTo>
                    <a:pt x="312" y="392"/>
                  </a:lnTo>
                  <a:lnTo>
                    <a:pt x="294" y="384"/>
                  </a:lnTo>
                  <a:lnTo>
                    <a:pt x="288" y="372"/>
                  </a:lnTo>
                  <a:lnTo>
                    <a:pt x="284" y="358"/>
                  </a:lnTo>
                  <a:lnTo>
                    <a:pt x="280" y="352"/>
                  </a:lnTo>
                  <a:lnTo>
                    <a:pt x="268" y="350"/>
                  </a:lnTo>
                  <a:lnTo>
                    <a:pt x="258" y="356"/>
                  </a:lnTo>
                  <a:lnTo>
                    <a:pt x="256" y="360"/>
                  </a:lnTo>
                  <a:lnTo>
                    <a:pt x="260" y="366"/>
                  </a:lnTo>
                  <a:lnTo>
                    <a:pt x="260" y="378"/>
                  </a:lnTo>
                  <a:lnTo>
                    <a:pt x="252" y="378"/>
                  </a:lnTo>
                  <a:lnTo>
                    <a:pt x="240" y="378"/>
                  </a:lnTo>
                  <a:lnTo>
                    <a:pt x="240" y="364"/>
                  </a:lnTo>
                  <a:lnTo>
                    <a:pt x="248" y="360"/>
                  </a:lnTo>
                  <a:lnTo>
                    <a:pt x="254" y="352"/>
                  </a:lnTo>
                  <a:lnTo>
                    <a:pt x="250" y="342"/>
                  </a:lnTo>
                  <a:lnTo>
                    <a:pt x="242" y="336"/>
                  </a:lnTo>
                  <a:lnTo>
                    <a:pt x="244" y="326"/>
                  </a:lnTo>
                  <a:lnTo>
                    <a:pt x="224" y="308"/>
                  </a:lnTo>
                  <a:lnTo>
                    <a:pt x="226" y="298"/>
                  </a:lnTo>
                  <a:lnTo>
                    <a:pt x="218" y="286"/>
                  </a:lnTo>
                  <a:lnTo>
                    <a:pt x="212" y="278"/>
                  </a:lnTo>
                  <a:lnTo>
                    <a:pt x="204" y="284"/>
                  </a:lnTo>
                  <a:lnTo>
                    <a:pt x="202" y="292"/>
                  </a:lnTo>
                  <a:lnTo>
                    <a:pt x="196" y="284"/>
                  </a:lnTo>
                  <a:lnTo>
                    <a:pt x="198" y="270"/>
                  </a:lnTo>
                  <a:lnTo>
                    <a:pt x="194" y="250"/>
                  </a:lnTo>
                  <a:lnTo>
                    <a:pt x="190" y="234"/>
                  </a:lnTo>
                  <a:lnTo>
                    <a:pt x="176" y="224"/>
                  </a:lnTo>
                  <a:lnTo>
                    <a:pt x="160" y="224"/>
                  </a:lnTo>
                  <a:lnTo>
                    <a:pt x="140" y="224"/>
                  </a:lnTo>
                  <a:lnTo>
                    <a:pt x="116" y="234"/>
                  </a:lnTo>
                  <a:lnTo>
                    <a:pt x="116" y="250"/>
                  </a:lnTo>
                  <a:lnTo>
                    <a:pt x="100" y="260"/>
                  </a:lnTo>
                  <a:lnTo>
                    <a:pt x="100" y="268"/>
                  </a:lnTo>
                  <a:lnTo>
                    <a:pt x="104" y="284"/>
                  </a:lnTo>
                  <a:lnTo>
                    <a:pt x="104" y="292"/>
                  </a:lnTo>
                  <a:lnTo>
                    <a:pt x="96" y="286"/>
                  </a:lnTo>
                  <a:lnTo>
                    <a:pt x="90" y="290"/>
                  </a:lnTo>
                  <a:lnTo>
                    <a:pt x="92" y="298"/>
                  </a:lnTo>
                  <a:lnTo>
                    <a:pt x="98" y="304"/>
                  </a:lnTo>
                  <a:lnTo>
                    <a:pt x="98" y="312"/>
                  </a:lnTo>
                  <a:lnTo>
                    <a:pt x="90" y="312"/>
                  </a:lnTo>
                  <a:lnTo>
                    <a:pt x="84" y="306"/>
                  </a:lnTo>
                  <a:lnTo>
                    <a:pt x="82" y="314"/>
                  </a:lnTo>
                  <a:lnTo>
                    <a:pt x="82" y="328"/>
                  </a:lnTo>
                  <a:lnTo>
                    <a:pt x="80" y="340"/>
                  </a:lnTo>
                  <a:lnTo>
                    <a:pt x="84" y="354"/>
                  </a:lnTo>
                  <a:lnTo>
                    <a:pt x="88" y="370"/>
                  </a:lnTo>
                  <a:lnTo>
                    <a:pt x="86" y="380"/>
                  </a:lnTo>
                  <a:lnTo>
                    <a:pt x="86" y="390"/>
                  </a:lnTo>
                  <a:lnTo>
                    <a:pt x="80" y="406"/>
                  </a:lnTo>
                  <a:lnTo>
                    <a:pt x="74" y="400"/>
                  </a:lnTo>
                  <a:lnTo>
                    <a:pt x="74" y="382"/>
                  </a:lnTo>
                  <a:lnTo>
                    <a:pt x="66" y="376"/>
                  </a:lnTo>
                  <a:lnTo>
                    <a:pt x="56" y="372"/>
                  </a:lnTo>
                  <a:lnTo>
                    <a:pt x="44" y="372"/>
                  </a:lnTo>
                  <a:lnTo>
                    <a:pt x="36" y="360"/>
                  </a:lnTo>
                  <a:lnTo>
                    <a:pt x="34" y="350"/>
                  </a:lnTo>
                  <a:lnTo>
                    <a:pt x="38" y="342"/>
                  </a:lnTo>
                  <a:lnTo>
                    <a:pt x="44" y="338"/>
                  </a:lnTo>
                  <a:lnTo>
                    <a:pt x="46" y="318"/>
                  </a:lnTo>
                  <a:lnTo>
                    <a:pt x="40" y="306"/>
                  </a:lnTo>
                  <a:lnTo>
                    <a:pt x="42" y="280"/>
                  </a:lnTo>
                  <a:lnTo>
                    <a:pt x="46" y="270"/>
                  </a:lnTo>
                  <a:lnTo>
                    <a:pt x="32" y="266"/>
                  </a:lnTo>
                  <a:lnTo>
                    <a:pt x="26" y="258"/>
                  </a:lnTo>
                  <a:lnTo>
                    <a:pt x="48" y="222"/>
                  </a:lnTo>
                  <a:lnTo>
                    <a:pt x="28" y="160"/>
                  </a:lnTo>
                  <a:lnTo>
                    <a:pt x="30" y="140"/>
                  </a:lnTo>
                  <a:lnTo>
                    <a:pt x="22" y="124"/>
                  </a:lnTo>
                  <a:lnTo>
                    <a:pt x="6" y="122"/>
                  </a:lnTo>
                  <a:lnTo>
                    <a:pt x="0" y="110"/>
                  </a:lnTo>
                  <a:lnTo>
                    <a:pt x="12" y="100"/>
                  </a:lnTo>
                  <a:lnTo>
                    <a:pt x="0"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2" name="CORINTHIA">
              <a:extLst>
                <a:ext uri="{FF2B5EF4-FFF2-40B4-BE49-F238E27FC236}">
                  <a16:creationId xmlns:a16="http://schemas.microsoft.com/office/drawing/2014/main" id="{3947E9EF-C82A-9E3F-8700-CE2524B8F0BA}"/>
                </a:ext>
              </a:extLst>
            </p:cNvPr>
            <p:cNvSpPr>
              <a:spLocks/>
            </p:cNvSpPr>
            <p:nvPr/>
          </p:nvSpPr>
          <p:spPr bwMode="gray">
            <a:xfrm>
              <a:off x="5200076" y="3975893"/>
              <a:ext cx="831259" cy="371184"/>
            </a:xfrm>
            <a:custGeom>
              <a:avLst/>
              <a:gdLst/>
              <a:ahLst/>
              <a:cxnLst>
                <a:cxn ang="0">
                  <a:pos x="60" y="0"/>
                </a:cxn>
                <a:cxn ang="0">
                  <a:pos x="90" y="2"/>
                </a:cxn>
                <a:cxn ang="0">
                  <a:pos x="120" y="16"/>
                </a:cxn>
                <a:cxn ang="0">
                  <a:pos x="154" y="36"/>
                </a:cxn>
                <a:cxn ang="0">
                  <a:pos x="180" y="50"/>
                </a:cxn>
                <a:cxn ang="0">
                  <a:pos x="194" y="74"/>
                </a:cxn>
                <a:cxn ang="0">
                  <a:pos x="214" y="84"/>
                </a:cxn>
                <a:cxn ang="0">
                  <a:pos x="230" y="90"/>
                </a:cxn>
                <a:cxn ang="0">
                  <a:pos x="244" y="86"/>
                </a:cxn>
                <a:cxn ang="0">
                  <a:pos x="258" y="82"/>
                </a:cxn>
                <a:cxn ang="0">
                  <a:pos x="262" y="70"/>
                </a:cxn>
                <a:cxn ang="0">
                  <a:pos x="248" y="60"/>
                </a:cxn>
                <a:cxn ang="0">
                  <a:pos x="234" y="54"/>
                </a:cxn>
                <a:cxn ang="0">
                  <a:pos x="222" y="48"/>
                </a:cxn>
                <a:cxn ang="0">
                  <a:pos x="230" y="40"/>
                </a:cxn>
                <a:cxn ang="0">
                  <a:pos x="242" y="32"/>
                </a:cxn>
                <a:cxn ang="0">
                  <a:pos x="256" y="28"/>
                </a:cxn>
                <a:cxn ang="0">
                  <a:pos x="276" y="36"/>
                </a:cxn>
                <a:cxn ang="0">
                  <a:pos x="298" y="40"/>
                </a:cxn>
                <a:cxn ang="0">
                  <a:pos x="312" y="38"/>
                </a:cxn>
                <a:cxn ang="0">
                  <a:pos x="316" y="76"/>
                </a:cxn>
                <a:cxn ang="0">
                  <a:pos x="330" y="84"/>
                </a:cxn>
                <a:cxn ang="0">
                  <a:pos x="324" y="96"/>
                </a:cxn>
                <a:cxn ang="0">
                  <a:pos x="316" y="100"/>
                </a:cxn>
                <a:cxn ang="0">
                  <a:pos x="296" y="100"/>
                </a:cxn>
                <a:cxn ang="0">
                  <a:pos x="274" y="100"/>
                </a:cxn>
                <a:cxn ang="0">
                  <a:pos x="268" y="114"/>
                </a:cxn>
                <a:cxn ang="0">
                  <a:pos x="270" y="126"/>
                </a:cxn>
                <a:cxn ang="0">
                  <a:pos x="280" y="132"/>
                </a:cxn>
                <a:cxn ang="0">
                  <a:pos x="294" y="132"/>
                </a:cxn>
                <a:cxn ang="0">
                  <a:pos x="302" y="136"/>
                </a:cxn>
                <a:cxn ang="0">
                  <a:pos x="318" y="132"/>
                </a:cxn>
                <a:cxn ang="0">
                  <a:pos x="324" y="142"/>
                </a:cxn>
                <a:cxn ang="0">
                  <a:pos x="330" y="152"/>
                </a:cxn>
                <a:cxn ang="0">
                  <a:pos x="334" y="158"/>
                </a:cxn>
                <a:cxn ang="0">
                  <a:pos x="324" y="172"/>
                </a:cxn>
                <a:cxn ang="0">
                  <a:pos x="314" y="172"/>
                </a:cxn>
                <a:cxn ang="0">
                  <a:pos x="312" y="188"/>
                </a:cxn>
                <a:cxn ang="0">
                  <a:pos x="290" y="186"/>
                </a:cxn>
                <a:cxn ang="0">
                  <a:pos x="274" y="202"/>
                </a:cxn>
                <a:cxn ang="0">
                  <a:pos x="262" y="206"/>
                </a:cxn>
                <a:cxn ang="0">
                  <a:pos x="238" y="176"/>
                </a:cxn>
                <a:cxn ang="0">
                  <a:pos x="222" y="178"/>
                </a:cxn>
                <a:cxn ang="0">
                  <a:pos x="210" y="186"/>
                </a:cxn>
                <a:cxn ang="0">
                  <a:pos x="188" y="184"/>
                </a:cxn>
                <a:cxn ang="0">
                  <a:pos x="176" y="170"/>
                </a:cxn>
                <a:cxn ang="0">
                  <a:pos x="156" y="170"/>
                </a:cxn>
                <a:cxn ang="0">
                  <a:pos x="144" y="160"/>
                </a:cxn>
                <a:cxn ang="0">
                  <a:pos x="108" y="158"/>
                </a:cxn>
                <a:cxn ang="0">
                  <a:pos x="108" y="136"/>
                </a:cxn>
                <a:cxn ang="0">
                  <a:pos x="86" y="138"/>
                </a:cxn>
                <a:cxn ang="0">
                  <a:pos x="74" y="148"/>
                </a:cxn>
                <a:cxn ang="0">
                  <a:pos x="58" y="152"/>
                </a:cxn>
                <a:cxn ang="0">
                  <a:pos x="46" y="152"/>
                </a:cxn>
                <a:cxn ang="0">
                  <a:pos x="24" y="144"/>
                </a:cxn>
                <a:cxn ang="0">
                  <a:pos x="2" y="128"/>
                </a:cxn>
                <a:cxn ang="0">
                  <a:pos x="0" y="80"/>
                </a:cxn>
                <a:cxn ang="0">
                  <a:pos x="16" y="66"/>
                </a:cxn>
                <a:cxn ang="0">
                  <a:pos x="32" y="64"/>
                </a:cxn>
                <a:cxn ang="0">
                  <a:pos x="46" y="54"/>
                </a:cxn>
                <a:cxn ang="0">
                  <a:pos x="58" y="24"/>
                </a:cxn>
                <a:cxn ang="0">
                  <a:pos x="60" y="0"/>
                </a:cxn>
              </a:cxnLst>
              <a:rect l="0" t="0" r="r" b="b"/>
              <a:pathLst>
                <a:path w="334" h="206">
                  <a:moveTo>
                    <a:pt x="60" y="0"/>
                  </a:moveTo>
                  <a:lnTo>
                    <a:pt x="90" y="2"/>
                  </a:lnTo>
                  <a:lnTo>
                    <a:pt x="120" y="16"/>
                  </a:lnTo>
                  <a:lnTo>
                    <a:pt x="154" y="36"/>
                  </a:lnTo>
                  <a:lnTo>
                    <a:pt x="180" y="50"/>
                  </a:lnTo>
                  <a:lnTo>
                    <a:pt x="194" y="74"/>
                  </a:lnTo>
                  <a:lnTo>
                    <a:pt x="214" y="84"/>
                  </a:lnTo>
                  <a:lnTo>
                    <a:pt x="230" y="90"/>
                  </a:lnTo>
                  <a:lnTo>
                    <a:pt x="244" y="86"/>
                  </a:lnTo>
                  <a:lnTo>
                    <a:pt x="258" y="82"/>
                  </a:lnTo>
                  <a:lnTo>
                    <a:pt x="262" y="70"/>
                  </a:lnTo>
                  <a:lnTo>
                    <a:pt x="248" y="60"/>
                  </a:lnTo>
                  <a:lnTo>
                    <a:pt x="234" y="54"/>
                  </a:lnTo>
                  <a:lnTo>
                    <a:pt x="222" y="48"/>
                  </a:lnTo>
                  <a:lnTo>
                    <a:pt x="230" y="40"/>
                  </a:lnTo>
                  <a:lnTo>
                    <a:pt x="242" y="32"/>
                  </a:lnTo>
                  <a:lnTo>
                    <a:pt x="256" y="28"/>
                  </a:lnTo>
                  <a:lnTo>
                    <a:pt x="276" y="36"/>
                  </a:lnTo>
                  <a:lnTo>
                    <a:pt x="298" y="40"/>
                  </a:lnTo>
                  <a:lnTo>
                    <a:pt x="312" y="38"/>
                  </a:lnTo>
                  <a:lnTo>
                    <a:pt x="316" y="76"/>
                  </a:lnTo>
                  <a:lnTo>
                    <a:pt x="330" y="84"/>
                  </a:lnTo>
                  <a:lnTo>
                    <a:pt x="324" y="96"/>
                  </a:lnTo>
                  <a:lnTo>
                    <a:pt x="316" y="100"/>
                  </a:lnTo>
                  <a:lnTo>
                    <a:pt x="296" y="100"/>
                  </a:lnTo>
                  <a:lnTo>
                    <a:pt x="274" y="100"/>
                  </a:lnTo>
                  <a:lnTo>
                    <a:pt x="268" y="114"/>
                  </a:lnTo>
                  <a:lnTo>
                    <a:pt x="270" y="126"/>
                  </a:lnTo>
                  <a:lnTo>
                    <a:pt x="280" y="132"/>
                  </a:lnTo>
                  <a:lnTo>
                    <a:pt x="294" y="132"/>
                  </a:lnTo>
                  <a:lnTo>
                    <a:pt x="302" y="136"/>
                  </a:lnTo>
                  <a:lnTo>
                    <a:pt x="318" y="132"/>
                  </a:lnTo>
                  <a:lnTo>
                    <a:pt x="324" y="142"/>
                  </a:lnTo>
                  <a:lnTo>
                    <a:pt x="330" y="152"/>
                  </a:lnTo>
                  <a:lnTo>
                    <a:pt x="334" y="158"/>
                  </a:lnTo>
                  <a:lnTo>
                    <a:pt x="324" y="172"/>
                  </a:lnTo>
                  <a:lnTo>
                    <a:pt x="314" y="172"/>
                  </a:lnTo>
                  <a:lnTo>
                    <a:pt x="312" y="188"/>
                  </a:lnTo>
                  <a:lnTo>
                    <a:pt x="290" y="186"/>
                  </a:lnTo>
                  <a:lnTo>
                    <a:pt x="274" y="202"/>
                  </a:lnTo>
                  <a:lnTo>
                    <a:pt x="262" y="206"/>
                  </a:lnTo>
                  <a:lnTo>
                    <a:pt x="238" y="176"/>
                  </a:lnTo>
                  <a:lnTo>
                    <a:pt x="222" y="178"/>
                  </a:lnTo>
                  <a:lnTo>
                    <a:pt x="210" y="186"/>
                  </a:lnTo>
                  <a:lnTo>
                    <a:pt x="188" y="184"/>
                  </a:lnTo>
                  <a:lnTo>
                    <a:pt x="176" y="170"/>
                  </a:lnTo>
                  <a:lnTo>
                    <a:pt x="156" y="170"/>
                  </a:lnTo>
                  <a:lnTo>
                    <a:pt x="144" y="160"/>
                  </a:lnTo>
                  <a:lnTo>
                    <a:pt x="108" y="158"/>
                  </a:lnTo>
                  <a:lnTo>
                    <a:pt x="108" y="136"/>
                  </a:lnTo>
                  <a:lnTo>
                    <a:pt x="86" y="138"/>
                  </a:lnTo>
                  <a:lnTo>
                    <a:pt x="74" y="148"/>
                  </a:lnTo>
                  <a:lnTo>
                    <a:pt x="58" y="152"/>
                  </a:lnTo>
                  <a:lnTo>
                    <a:pt x="46" y="152"/>
                  </a:lnTo>
                  <a:lnTo>
                    <a:pt x="24" y="144"/>
                  </a:lnTo>
                  <a:lnTo>
                    <a:pt x="2" y="128"/>
                  </a:lnTo>
                  <a:lnTo>
                    <a:pt x="0" y="80"/>
                  </a:lnTo>
                  <a:lnTo>
                    <a:pt x="16" y="66"/>
                  </a:lnTo>
                  <a:lnTo>
                    <a:pt x="32" y="64"/>
                  </a:lnTo>
                  <a:lnTo>
                    <a:pt x="46" y="54"/>
                  </a:lnTo>
                  <a:lnTo>
                    <a:pt x="58" y="24"/>
                  </a:lnTo>
                  <a:lnTo>
                    <a:pt x="6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3" name="ARGOLIS">
              <a:extLst>
                <a:ext uri="{FF2B5EF4-FFF2-40B4-BE49-F238E27FC236}">
                  <a16:creationId xmlns:a16="http://schemas.microsoft.com/office/drawing/2014/main" id="{B0427DC0-F417-4811-B149-2182D221B1AD}"/>
                </a:ext>
              </a:extLst>
            </p:cNvPr>
            <p:cNvSpPr>
              <a:spLocks/>
            </p:cNvSpPr>
            <p:nvPr/>
          </p:nvSpPr>
          <p:spPr bwMode="gray">
            <a:xfrm>
              <a:off x="5345759" y="4221286"/>
              <a:ext cx="914100" cy="439235"/>
            </a:xfrm>
            <a:custGeom>
              <a:avLst/>
              <a:gdLst/>
              <a:ahLst/>
              <a:cxnLst>
                <a:cxn ang="0">
                  <a:pos x="16" y="12"/>
                </a:cxn>
                <a:cxn ang="0">
                  <a:pos x="50" y="0"/>
                </a:cxn>
                <a:cxn ang="0">
                  <a:pos x="86" y="24"/>
                </a:cxn>
                <a:cxn ang="0">
                  <a:pos x="118" y="34"/>
                </a:cxn>
                <a:cxn ang="0">
                  <a:pos x="152" y="50"/>
                </a:cxn>
                <a:cxn ang="0">
                  <a:pos x="180" y="40"/>
                </a:cxn>
                <a:cxn ang="0">
                  <a:pos x="216" y="66"/>
                </a:cxn>
                <a:cxn ang="0">
                  <a:pos x="254" y="52"/>
                </a:cxn>
                <a:cxn ang="0">
                  <a:pos x="270" y="64"/>
                </a:cxn>
                <a:cxn ang="0">
                  <a:pos x="270" y="84"/>
                </a:cxn>
                <a:cxn ang="0">
                  <a:pos x="280" y="108"/>
                </a:cxn>
                <a:cxn ang="0">
                  <a:pos x="276" y="142"/>
                </a:cxn>
                <a:cxn ang="0">
                  <a:pos x="326" y="164"/>
                </a:cxn>
                <a:cxn ang="0">
                  <a:pos x="368" y="174"/>
                </a:cxn>
                <a:cxn ang="0">
                  <a:pos x="348" y="194"/>
                </a:cxn>
                <a:cxn ang="0">
                  <a:pos x="322" y="194"/>
                </a:cxn>
                <a:cxn ang="0">
                  <a:pos x="302" y="200"/>
                </a:cxn>
                <a:cxn ang="0">
                  <a:pos x="298" y="214"/>
                </a:cxn>
                <a:cxn ang="0">
                  <a:pos x="292" y="226"/>
                </a:cxn>
                <a:cxn ang="0">
                  <a:pos x="278" y="242"/>
                </a:cxn>
                <a:cxn ang="0">
                  <a:pos x="258" y="230"/>
                </a:cxn>
                <a:cxn ang="0">
                  <a:pos x="232" y="218"/>
                </a:cxn>
                <a:cxn ang="0">
                  <a:pos x="242" y="198"/>
                </a:cxn>
                <a:cxn ang="0">
                  <a:pos x="254" y="172"/>
                </a:cxn>
                <a:cxn ang="0">
                  <a:pos x="240" y="170"/>
                </a:cxn>
                <a:cxn ang="0">
                  <a:pos x="220" y="170"/>
                </a:cxn>
                <a:cxn ang="0">
                  <a:pos x="192" y="142"/>
                </a:cxn>
                <a:cxn ang="0">
                  <a:pos x="168" y="136"/>
                </a:cxn>
                <a:cxn ang="0">
                  <a:pos x="170" y="152"/>
                </a:cxn>
                <a:cxn ang="0">
                  <a:pos x="142" y="150"/>
                </a:cxn>
                <a:cxn ang="0">
                  <a:pos x="136" y="124"/>
                </a:cxn>
                <a:cxn ang="0">
                  <a:pos x="122" y="114"/>
                </a:cxn>
                <a:cxn ang="0">
                  <a:pos x="112" y="136"/>
                </a:cxn>
                <a:cxn ang="0">
                  <a:pos x="98" y="166"/>
                </a:cxn>
                <a:cxn ang="0">
                  <a:pos x="54" y="168"/>
                </a:cxn>
                <a:cxn ang="0">
                  <a:pos x="46" y="122"/>
                </a:cxn>
                <a:cxn ang="0">
                  <a:pos x="16" y="72"/>
                </a:cxn>
                <a:cxn ang="0">
                  <a:pos x="0" y="16"/>
                </a:cxn>
              </a:cxnLst>
              <a:rect l="0" t="0" r="r" b="b"/>
              <a:pathLst>
                <a:path w="368" h="244">
                  <a:moveTo>
                    <a:pt x="0" y="16"/>
                  </a:moveTo>
                  <a:lnTo>
                    <a:pt x="16" y="12"/>
                  </a:lnTo>
                  <a:lnTo>
                    <a:pt x="28" y="2"/>
                  </a:lnTo>
                  <a:lnTo>
                    <a:pt x="50" y="0"/>
                  </a:lnTo>
                  <a:lnTo>
                    <a:pt x="50" y="22"/>
                  </a:lnTo>
                  <a:lnTo>
                    <a:pt x="86" y="24"/>
                  </a:lnTo>
                  <a:lnTo>
                    <a:pt x="98" y="34"/>
                  </a:lnTo>
                  <a:lnTo>
                    <a:pt x="118" y="34"/>
                  </a:lnTo>
                  <a:lnTo>
                    <a:pt x="130" y="48"/>
                  </a:lnTo>
                  <a:lnTo>
                    <a:pt x="152" y="50"/>
                  </a:lnTo>
                  <a:lnTo>
                    <a:pt x="164" y="42"/>
                  </a:lnTo>
                  <a:lnTo>
                    <a:pt x="180" y="40"/>
                  </a:lnTo>
                  <a:lnTo>
                    <a:pt x="204" y="70"/>
                  </a:lnTo>
                  <a:lnTo>
                    <a:pt x="216" y="66"/>
                  </a:lnTo>
                  <a:lnTo>
                    <a:pt x="232" y="50"/>
                  </a:lnTo>
                  <a:lnTo>
                    <a:pt x="254" y="52"/>
                  </a:lnTo>
                  <a:lnTo>
                    <a:pt x="270" y="58"/>
                  </a:lnTo>
                  <a:lnTo>
                    <a:pt x="270" y="64"/>
                  </a:lnTo>
                  <a:lnTo>
                    <a:pt x="266" y="72"/>
                  </a:lnTo>
                  <a:lnTo>
                    <a:pt x="270" y="84"/>
                  </a:lnTo>
                  <a:lnTo>
                    <a:pt x="268" y="100"/>
                  </a:lnTo>
                  <a:lnTo>
                    <a:pt x="280" y="108"/>
                  </a:lnTo>
                  <a:lnTo>
                    <a:pt x="274" y="120"/>
                  </a:lnTo>
                  <a:lnTo>
                    <a:pt x="276" y="142"/>
                  </a:lnTo>
                  <a:lnTo>
                    <a:pt x="298" y="154"/>
                  </a:lnTo>
                  <a:lnTo>
                    <a:pt x="326" y="164"/>
                  </a:lnTo>
                  <a:lnTo>
                    <a:pt x="344" y="178"/>
                  </a:lnTo>
                  <a:lnTo>
                    <a:pt x="368" y="174"/>
                  </a:lnTo>
                  <a:lnTo>
                    <a:pt x="368" y="192"/>
                  </a:lnTo>
                  <a:lnTo>
                    <a:pt x="348" y="194"/>
                  </a:lnTo>
                  <a:lnTo>
                    <a:pt x="336" y="192"/>
                  </a:lnTo>
                  <a:lnTo>
                    <a:pt x="322" y="194"/>
                  </a:lnTo>
                  <a:lnTo>
                    <a:pt x="312" y="200"/>
                  </a:lnTo>
                  <a:lnTo>
                    <a:pt x="302" y="200"/>
                  </a:lnTo>
                  <a:lnTo>
                    <a:pt x="290" y="208"/>
                  </a:lnTo>
                  <a:lnTo>
                    <a:pt x="298" y="214"/>
                  </a:lnTo>
                  <a:lnTo>
                    <a:pt x="304" y="222"/>
                  </a:lnTo>
                  <a:lnTo>
                    <a:pt x="292" y="226"/>
                  </a:lnTo>
                  <a:lnTo>
                    <a:pt x="274" y="226"/>
                  </a:lnTo>
                  <a:lnTo>
                    <a:pt x="278" y="242"/>
                  </a:lnTo>
                  <a:lnTo>
                    <a:pt x="260" y="244"/>
                  </a:lnTo>
                  <a:lnTo>
                    <a:pt x="258" y="230"/>
                  </a:lnTo>
                  <a:lnTo>
                    <a:pt x="246" y="218"/>
                  </a:lnTo>
                  <a:lnTo>
                    <a:pt x="232" y="218"/>
                  </a:lnTo>
                  <a:lnTo>
                    <a:pt x="232" y="200"/>
                  </a:lnTo>
                  <a:lnTo>
                    <a:pt x="242" y="198"/>
                  </a:lnTo>
                  <a:lnTo>
                    <a:pt x="252" y="190"/>
                  </a:lnTo>
                  <a:lnTo>
                    <a:pt x="254" y="172"/>
                  </a:lnTo>
                  <a:lnTo>
                    <a:pt x="252" y="164"/>
                  </a:lnTo>
                  <a:lnTo>
                    <a:pt x="240" y="170"/>
                  </a:lnTo>
                  <a:lnTo>
                    <a:pt x="232" y="174"/>
                  </a:lnTo>
                  <a:lnTo>
                    <a:pt x="220" y="170"/>
                  </a:lnTo>
                  <a:lnTo>
                    <a:pt x="210" y="156"/>
                  </a:lnTo>
                  <a:lnTo>
                    <a:pt x="192" y="142"/>
                  </a:lnTo>
                  <a:lnTo>
                    <a:pt x="182" y="136"/>
                  </a:lnTo>
                  <a:lnTo>
                    <a:pt x="168" y="136"/>
                  </a:lnTo>
                  <a:lnTo>
                    <a:pt x="166" y="146"/>
                  </a:lnTo>
                  <a:lnTo>
                    <a:pt x="170" y="152"/>
                  </a:lnTo>
                  <a:lnTo>
                    <a:pt x="156" y="158"/>
                  </a:lnTo>
                  <a:lnTo>
                    <a:pt x="142" y="150"/>
                  </a:lnTo>
                  <a:lnTo>
                    <a:pt x="138" y="138"/>
                  </a:lnTo>
                  <a:lnTo>
                    <a:pt x="136" y="124"/>
                  </a:lnTo>
                  <a:lnTo>
                    <a:pt x="134" y="116"/>
                  </a:lnTo>
                  <a:lnTo>
                    <a:pt x="122" y="114"/>
                  </a:lnTo>
                  <a:lnTo>
                    <a:pt x="112" y="116"/>
                  </a:lnTo>
                  <a:lnTo>
                    <a:pt x="112" y="136"/>
                  </a:lnTo>
                  <a:lnTo>
                    <a:pt x="112" y="154"/>
                  </a:lnTo>
                  <a:lnTo>
                    <a:pt x="98" y="166"/>
                  </a:lnTo>
                  <a:lnTo>
                    <a:pt x="76" y="174"/>
                  </a:lnTo>
                  <a:lnTo>
                    <a:pt x="54" y="168"/>
                  </a:lnTo>
                  <a:lnTo>
                    <a:pt x="44" y="156"/>
                  </a:lnTo>
                  <a:lnTo>
                    <a:pt x="46" y="122"/>
                  </a:lnTo>
                  <a:lnTo>
                    <a:pt x="26" y="96"/>
                  </a:lnTo>
                  <a:lnTo>
                    <a:pt x="16" y="72"/>
                  </a:lnTo>
                  <a:lnTo>
                    <a:pt x="0" y="66"/>
                  </a:lnTo>
                  <a:lnTo>
                    <a:pt x="0"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4" name="ARCADIA">
              <a:extLst>
                <a:ext uri="{FF2B5EF4-FFF2-40B4-BE49-F238E27FC236}">
                  <a16:creationId xmlns:a16="http://schemas.microsoft.com/office/drawing/2014/main" id="{09A74E9E-011F-61C9-8CD3-32A75C161370}"/>
                </a:ext>
              </a:extLst>
            </p:cNvPr>
            <p:cNvSpPr>
              <a:spLocks/>
            </p:cNvSpPr>
            <p:nvPr/>
          </p:nvSpPr>
          <p:spPr bwMode="gray">
            <a:xfrm>
              <a:off x="4800157" y="4206852"/>
              <a:ext cx="1051216" cy="686691"/>
            </a:xfrm>
            <a:custGeom>
              <a:avLst/>
              <a:gdLst/>
              <a:ahLst/>
              <a:cxnLst>
                <a:cxn ang="0">
                  <a:pos x="36" y="0"/>
                </a:cxn>
                <a:cxn ang="0">
                  <a:pos x="52" y="10"/>
                </a:cxn>
                <a:cxn ang="0">
                  <a:pos x="76" y="26"/>
                </a:cxn>
                <a:cxn ang="0">
                  <a:pos x="96" y="28"/>
                </a:cxn>
                <a:cxn ang="0">
                  <a:pos x="116" y="14"/>
                </a:cxn>
                <a:cxn ang="0">
                  <a:pos x="134" y="20"/>
                </a:cxn>
                <a:cxn ang="0">
                  <a:pos x="162" y="0"/>
                </a:cxn>
                <a:cxn ang="0">
                  <a:pos x="186" y="16"/>
                </a:cxn>
                <a:cxn ang="0">
                  <a:pos x="206" y="24"/>
                </a:cxn>
                <a:cxn ang="0">
                  <a:pos x="218" y="24"/>
                </a:cxn>
                <a:cxn ang="0">
                  <a:pos x="218" y="74"/>
                </a:cxn>
                <a:cxn ang="0">
                  <a:pos x="234" y="80"/>
                </a:cxn>
                <a:cxn ang="0">
                  <a:pos x="244" y="104"/>
                </a:cxn>
                <a:cxn ang="0">
                  <a:pos x="264" y="130"/>
                </a:cxn>
                <a:cxn ang="0">
                  <a:pos x="262" y="164"/>
                </a:cxn>
                <a:cxn ang="0">
                  <a:pos x="272" y="176"/>
                </a:cxn>
                <a:cxn ang="0">
                  <a:pos x="294" y="182"/>
                </a:cxn>
                <a:cxn ang="0">
                  <a:pos x="316" y="174"/>
                </a:cxn>
                <a:cxn ang="0">
                  <a:pos x="332" y="162"/>
                </a:cxn>
                <a:cxn ang="0">
                  <a:pos x="338" y="178"/>
                </a:cxn>
                <a:cxn ang="0">
                  <a:pos x="344" y="206"/>
                </a:cxn>
                <a:cxn ang="0">
                  <a:pos x="356" y="224"/>
                </a:cxn>
                <a:cxn ang="0">
                  <a:pos x="372" y="258"/>
                </a:cxn>
                <a:cxn ang="0">
                  <a:pos x="392" y="294"/>
                </a:cxn>
                <a:cxn ang="0">
                  <a:pos x="392" y="304"/>
                </a:cxn>
                <a:cxn ang="0">
                  <a:pos x="388" y="312"/>
                </a:cxn>
                <a:cxn ang="0">
                  <a:pos x="388" y="328"/>
                </a:cxn>
                <a:cxn ang="0">
                  <a:pos x="404" y="330"/>
                </a:cxn>
                <a:cxn ang="0">
                  <a:pos x="414" y="346"/>
                </a:cxn>
                <a:cxn ang="0">
                  <a:pos x="422" y="366"/>
                </a:cxn>
                <a:cxn ang="0">
                  <a:pos x="402" y="378"/>
                </a:cxn>
                <a:cxn ang="0">
                  <a:pos x="386" y="372"/>
                </a:cxn>
                <a:cxn ang="0">
                  <a:pos x="374" y="382"/>
                </a:cxn>
                <a:cxn ang="0">
                  <a:pos x="362" y="382"/>
                </a:cxn>
                <a:cxn ang="0">
                  <a:pos x="332" y="358"/>
                </a:cxn>
                <a:cxn ang="0">
                  <a:pos x="316" y="366"/>
                </a:cxn>
                <a:cxn ang="0">
                  <a:pos x="310" y="356"/>
                </a:cxn>
                <a:cxn ang="0">
                  <a:pos x="316" y="328"/>
                </a:cxn>
                <a:cxn ang="0">
                  <a:pos x="298" y="300"/>
                </a:cxn>
                <a:cxn ang="0">
                  <a:pos x="292" y="270"/>
                </a:cxn>
                <a:cxn ang="0">
                  <a:pos x="282" y="252"/>
                </a:cxn>
                <a:cxn ang="0">
                  <a:pos x="264" y="252"/>
                </a:cxn>
                <a:cxn ang="0">
                  <a:pos x="252" y="244"/>
                </a:cxn>
                <a:cxn ang="0">
                  <a:pos x="222" y="244"/>
                </a:cxn>
                <a:cxn ang="0">
                  <a:pos x="222" y="270"/>
                </a:cxn>
                <a:cxn ang="0">
                  <a:pos x="210" y="288"/>
                </a:cxn>
                <a:cxn ang="0">
                  <a:pos x="182" y="302"/>
                </a:cxn>
                <a:cxn ang="0">
                  <a:pos x="160" y="304"/>
                </a:cxn>
                <a:cxn ang="0">
                  <a:pos x="128" y="308"/>
                </a:cxn>
                <a:cxn ang="0">
                  <a:pos x="124" y="296"/>
                </a:cxn>
                <a:cxn ang="0">
                  <a:pos x="96" y="266"/>
                </a:cxn>
                <a:cxn ang="0">
                  <a:pos x="68" y="222"/>
                </a:cxn>
                <a:cxn ang="0">
                  <a:pos x="72" y="172"/>
                </a:cxn>
                <a:cxn ang="0">
                  <a:pos x="70" y="142"/>
                </a:cxn>
                <a:cxn ang="0">
                  <a:pos x="46" y="130"/>
                </a:cxn>
                <a:cxn ang="0">
                  <a:pos x="28" y="106"/>
                </a:cxn>
                <a:cxn ang="0">
                  <a:pos x="14" y="114"/>
                </a:cxn>
                <a:cxn ang="0">
                  <a:pos x="0" y="104"/>
                </a:cxn>
                <a:cxn ang="0">
                  <a:pos x="0" y="92"/>
                </a:cxn>
                <a:cxn ang="0">
                  <a:pos x="12" y="74"/>
                </a:cxn>
                <a:cxn ang="0">
                  <a:pos x="8" y="60"/>
                </a:cxn>
                <a:cxn ang="0">
                  <a:pos x="2" y="34"/>
                </a:cxn>
                <a:cxn ang="0">
                  <a:pos x="36" y="0"/>
                </a:cxn>
              </a:cxnLst>
              <a:rect l="0" t="0" r="r" b="b"/>
              <a:pathLst>
                <a:path w="422" h="382">
                  <a:moveTo>
                    <a:pt x="36" y="0"/>
                  </a:moveTo>
                  <a:lnTo>
                    <a:pt x="52" y="10"/>
                  </a:lnTo>
                  <a:lnTo>
                    <a:pt x="76" y="26"/>
                  </a:lnTo>
                  <a:lnTo>
                    <a:pt x="96" y="28"/>
                  </a:lnTo>
                  <a:lnTo>
                    <a:pt x="116" y="14"/>
                  </a:lnTo>
                  <a:lnTo>
                    <a:pt x="134" y="20"/>
                  </a:lnTo>
                  <a:lnTo>
                    <a:pt x="162" y="0"/>
                  </a:lnTo>
                  <a:lnTo>
                    <a:pt x="186" y="16"/>
                  </a:lnTo>
                  <a:lnTo>
                    <a:pt x="206" y="24"/>
                  </a:lnTo>
                  <a:lnTo>
                    <a:pt x="218" y="24"/>
                  </a:lnTo>
                  <a:lnTo>
                    <a:pt x="218" y="74"/>
                  </a:lnTo>
                  <a:lnTo>
                    <a:pt x="234" y="80"/>
                  </a:lnTo>
                  <a:lnTo>
                    <a:pt x="244" y="104"/>
                  </a:lnTo>
                  <a:lnTo>
                    <a:pt x="264" y="130"/>
                  </a:lnTo>
                  <a:lnTo>
                    <a:pt x="262" y="164"/>
                  </a:lnTo>
                  <a:lnTo>
                    <a:pt x="272" y="176"/>
                  </a:lnTo>
                  <a:lnTo>
                    <a:pt x="294" y="182"/>
                  </a:lnTo>
                  <a:lnTo>
                    <a:pt x="316" y="174"/>
                  </a:lnTo>
                  <a:lnTo>
                    <a:pt x="332" y="162"/>
                  </a:lnTo>
                  <a:lnTo>
                    <a:pt x="338" y="178"/>
                  </a:lnTo>
                  <a:lnTo>
                    <a:pt x="344" y="206"/>
                  </a:lnTo>
                  <a:lnTo>
                    <a:pt x="356" y="224"/>
                  </a:lnTo>
                  <a:lnTo>
                    <a:pt x="372" y="258"/>
                  </a:lnTo>
                  <a:lnTo>
                    <a:pt x="392" y="294"/>
                  </a:lnTo>
                  <a:lnTo>
                    <a:pt x="392" y="304"/>
                  </a:lnTo>
                  <a:lnTo>
                    <a:pt x="388" y="312"/>
                  </a:lnTo>
                  <a:lnTo>
                    <a:pt x="388" y="328"/>
                  </a:lnTo>
                  <a:lnTo>
                    <a:pt x="404" y="330"/>
                  </a:lnTo>
                  <a:lnTo>
                    <a:pt x="414" y="346"/>
                  </a:lnTo>
                  <a:lnTo>
                    <a:pt x="422" y="366"/>
                  </a:lnTo>
                  <a:lnTo>
                    <a:pt x="402" y="378"/>
                  </a:lnTo>
                  <a:lnTo>
                    <a:pt x="386" y="372"/>
                  </a:lnTo>
                  <a:lnTo>
                    <a:pt x="374" y="382"/>
                  </a:lnTo>
                  <a:lnTo>
                    <a:pt x="362" y="382"/>
                  </a:lnTo>
                  <a:lnTo>
                    <a:pt x="332" y="358"/>
                  </a:lnTo>
                  <a:lnTo>
                    <a:pt x="316" y="366"/>
                  </a:lnTo>
                  <a:lnTo>
                    <a:pt x="310" y="356"/>
                  </a:lnTo>
                  <a:lnTo>
                    <a:pt x="316" y="328"/>
                  </a:lnTo>
                  <a:lnTo>
                    <a:pt x="298" y="300"/>
                  </a:lnTo>
                  <a:lnTo>
                    <a:pt x="292" y="270"/>
                  </a:lnTo>
                  <a:lnTo>
                    <a:pt x="282" y="252"/>
                  </a:lnTo>
                  <a:lnTo>
                    <a:pt x="264" y="252"/>
                  </a:lnTo>
                  <a:lnTo>
                    <a:pt x="252" y="244"/>
                  </a:lnTo>
                  <a:lnTo>
                    <a:pt x="222" y="244"/>
                  </a:lnTo>
                  <a:lnTo>
                    <a:pt x="222" y="270"/>
                  </a:lnTo>
                  <a:lnTo>
                    <a:pt x="210" y="288"/>
                  </a:lnTo>
                  <a:lnTo>
                    <a:pt x="182" y="302"/>
                  </a:lnTo>
                  <a:lnTo>
                    <a:pt x="160" y="304"/>
                  </a:lnTo>
                  <a:lnTo>
                    <a:pt x="128" y="308"/>
                  </a:lnTo>
                  <a:lnTo>
                    <a:pt x="124" y="296"/>
                  </a:lnTo>
                  <a:lnTo>
                    <a:pt x="96" y="266"/>
                  </a:lnTo>
                  <a:lnTo>
                    <a:pt x="68" y="222"/>
                  </a:lnTo>
                  <a:lnTo>
                    <a:pt x="72" y="172"/>
                  </a:lnTo>
                  <a:lnTo>
                    <a:pt x="70" y="142"/>
                  </a:lnTo>
                  <a:lnTo>
                    <a:pt x="46" y="130"/>
                  </a:lnTo>
                  <a:lnTo>
                    <a:pt x="28" y="106"/>
                  </a:lnTo>
                  <a:lnTo>
                    <a:pt x="14" y="114"/>
                  </a:lnTo>
                  <a:lnTo>
                    <a:pt x="0" y="104"/>
                  </a:lnTo>
                  <a:lnTo>
                    <a:pt x="0" y="92"/>
                  </a:lnTo>
                  <a:lnTo>
                    <a:pt x="12" y="74"/>
                  </a:lnTo>
                  <a:lnTo>
                    <a:pt x="8" y="60"/>
                  </a:lnTo>
                  <a:lnTo>
                    <a:pt x="2" y="34"/>
                  </a:lnTo>
                  <a:lnTo>
                    <a:pt x="3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35" name="SAMOS">
              <a:extLst>
                <a:ext uri="{FF2B5EF4-FFF2-40B4-BE49-F238E27FC236}">
                  <a16:creationId xmlns:a16="http://schemas.microsoft.com/office/drawing/2014/main" id="{DC3C4318-CCD0-A327-7E13-00EF2330BA8E}"/>
                </a:ext>
              </a:extLst>
            </p:cNvPr>
            <p:cNvGrpSpPr/>
            <p:nvPr/>
          </p:nvGrpSpPr>
          <p:grpSpPr bwMode="gray">
            <a:xfrm>
              <a:off x="8482267" y="4225410"/>
              <a:ext cx="962663" cy="266016"/>
              <a:chOff x="5705475" y="4900613"/>
              <a:chExt cx="534988" cy="204788"/>
            </a:xfrm>
            <a:grpFill/>
          </p:grpSpPr>
          <p:sp>
            <p:nvSpPr>
              <p:cNvPr id="122" name="ICARIA">
                <a:extLst>
                  <a:ext uri="{FF2B5EF4-FFF2-40B4-BE49-F238E27FC236}">
                    <a16:creationId xmlns:a16="http://schemas.microsoft.com/office/drawing/2014/main" id="{9F5E650E-CD63-222D-4771-D373568743D4}"/>
                  </a:ext>
                </a:extLst>
              </p:cNvPr>
              <p:cNvSpPr>
                <a:spLocks/>
              </p:cNvSpPr>
              <p:nvPr/>
            </p:nvSpPr>
            <p:spPr bwMode="gray">
              <a:xfrm>
                <a:off x="5705475" y="4991101"/>
                <a:ext cx="185737" cy="114300"/>
              </a:xfrm>
              <a:custGeom>
                <a:avLst/>
                <a:gdLst/>
                <a:ahLst/>
                <a:cxnLst>
                  <a:cxn ang="0">
                    <a:pos x="134" y="2"/>
                  </a:cxn>
                  <a:cxn ang="0">
                    <a:pos x="120" y="20"/>
                  </a:cxn>
                  <a:cxn ang="0">
                    <a:pos x="114" y="34"/>
                  </a:cxn>
                  <a:cxn ang="0">
                    <a:pos x="100" y="46"/>
                  </a:cxn>
                  <a:cxn ang="0">
                    <a:pos x="84" y="56"/>
                  </a:cxn>
                  <a:cxn ang="0">
                    <a:pos x="70" y="58"/>
                  </a:cxn>
                  <a:cxn ang="0">
                    <a:pos x="60" y="60"/>
                  </a:cxn>
                  <a:cxn ang="0">
                    <a:pos x="46" y="62"/>
                  </a:cxn>
                  <a:cxn ang="0">
                    <a:pos x="38" y="72"/>
                  </a:cxn>
                  <a:cxn ang="0">
                    <a:pos x="34" y="78"/>
                  </a:cxn>
                  <a:cxn ang="0">
                    <a:pos x="22" y="76"/>
                  </a:cxn>
                  <a:cxn ang="0">
                    <a:pos x="14" y="78"/>
                  </a:cxn>
                  <a:cxn ang="0">
                    <a:pos x="6" y="82"/>
                  </a:cxn>
                  <a:cxn ang="0">
                    <a:pos x="0" y="76"/>
                  </a:cxn>
                  <a:cxn ang="0">
                    <a:pos x="4" y="56"/>
                  </a:cxn>
                  <a:cxn ang="0">
                    <a:pos x="16" y="38"/>
                  </a:cxn>
                  <a:cxn ang="0">
                    <a:pos x="28" y="24"/>
                  </a:cxn>
                  <a:cxn ang="0">
                    <a:pos x="38" y="20"/>
                  </a:cxn>
                  <a:cxn ang="0">
                    <a:pos x="52" y="22"/>
                  </a:cxn>
                  <a:cxn ang="0">
                    <a:pos x="70" y="22"/>
                  </a:cxn>
                  <a:cxn ang="0">
                    <a:pos x="86" y="18"/>
                  </a:cxn>
                  <a:cxn ang="0">
                    <a:pos x="106" y="8"/>
                  </a:cxn>
                  <a:cxn ang="0">
                    <a:pos x="120" y="0"/>
                  </a:cxn>
                  <a:cxn ang="0">
                    <a:pos x="134" y="2"/>
                  </a:cxn>
                </a:cxnLst>
                <a:rect l="0" t="0" r="r" b="b"/>
                <a:pathLst>
                  <a:path w="134" h="82">
                    <a:moveTo>
                      <a:pt x="134" y="2"/>
                    </a:moveTo>
                    <a:lnTo>
                      <a:pt x="120" y="20"/>
                    </a:lnTo>
                    <a:lnTo>
                      <a:pt x="114" y="34"/>
                    </a:lnTo>
                    <a:lnTo>
                      <a:pt x="100" y="46"/>
                    </a:lnTo>
                    <a:lnTo>
                      <a:pt x="84" y="56"/>
                    </a:lnTo>
                    <a:lnTo>
                      <a:pt x="70" y="58"/>
                    </a:lnTo>
                    <a:lnTo>
                      <a:pt x="60" y="60"/>
                    </a:lnTo>
                    <a:lnTo>
                      <a:pt x="46" y="62"/>
                    </a:lnTo>
                    <a:lnTo>
                      <a:pt x="38" y="72"/>
                    </a:lnTo>
                    <a:lnTo>
                      <a:pt x="34" y="78"/>
                    </a:lnTo>
                    <a:lnTo>
                      <a:pt x="22" y="76"/>
                    </a:lnTo>
                    <a:lnTo>
                      <a:pt x="14" y="78"/>
                    </a:lnTo>
                    <a:lnTo>
                      <a:pt x="6" y="82"/>
                    </a:lnTo>
                    <a:lnTo>
                      <a:pt x="0" y="76"/>
                    </a:lnTo>
                    <a:lnTo>
                      <a:pt x="4" y="56"/>
                    </a:lnTo>
                    <a:lnTo>
                      <a:pt x="16" y="38"/>
                    </a:lnTo>
                    <a:lnTo>
                      <a:pt x="28" y="24"/>
                    </a:lnTo>
                    <a:lnTo>
                      <a:pt x="38" y="20"/>
                    </a:lnTo>
                    <a:lnTo>
                      <a:pt x="52" y="22"/>
                    </a:lnTo>
                    <a:lnTo>
                      <a:pt x="70" y="22"/>
                    </a:lnTo>
                    <a:lnTo>
                      <a:pt x="86" y="18"/>
                    </a:lnTo>
                    <a:lnTo>
                      <a:pt x="106" y="8"/>
                    </a:lnTo>
                    <a:lnTo>
                      <a:pt x="120" y="0"/>
                    </a:lnTo>
                    <a:lnTo>
                      <a:pt x="134"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3" name="SAMOS">
                <a:extLst>
                  <a:ext uri="{FF2B5EF4-FFF2-40B4-BE49-F238E27FC236}">
                    <a16:creationId xmlns:a16="http://schemas.microsoft.com/office/drawing/2014/main" id="{83F3ADDA-B15B-1CDB-328D-7E406E59979D}"/>
                  </a:ext>
                </a:extLst>
              </p:cNvPr>
              <p:cNvSpPr>
                <a:spLocks/>
              </p:cNvSpPr>
              <p:nvPr/>
            </p:nvSpPr>
            <p:spPr bwMode="gray">
              <a:xfrm>
                <a:off x="5995988" y="4900613"/>
                <a:ext cx="244475" cy="112713"/>
              </a:xfrm>
              <a:custGeom>
                <a:avLst/>
                <a:gdLst/>
                <a:ahLst/>
                <a:cxnLst>
                  <a:cxn ang="0">
                    <a:pos x="26" y="22"/>
                  </a:cxn>
                  <a:cxn ang="0">
                    <a:pos x="46" y="10"/>
                  </a:cxn>
                  <a:cxn ang="0">
                    <a:pos x="62" y="2"/>
                  </a:cxn>
                  <a:cxn ang="0">
                    <a:pos x="78" y="0"/>
                  </a:cxn>
                  <a:cxn ang="0">
                    <a:pos x="90" y="4"/>
                  </a:cxn>
                  <a:cxn ang="0">
                    <a:pos x="106" y="16"/>
                  </a:cxn>
                  <a:cxn ang="0">
                    <a:pos x="126" y="22"/>
                  </a:cxn>
                  <a:cxn ang="0">
                    <a:pos x="138" y="18"/>
                  </a:cxn>
                  <a:cxn ang="0">
                    <a:pos x="152" y="18"/>
                  </a:cxn>
                  <a:cxn ang="0">
                    <a:pos x="162" y="20"/>
                  </a:cxn>
                  <a:cxn ang="0">
                    <a:pos x="174" y="20"/>
                  </a:cxn>
                  <a:cxn ang="0">
                    <a:pos x="172" y="26"/>
                  </a:cxn>
                  <a:cxn ang="0">
                    <a:pos x="166" y="34"/>
                  </a:cxn>
                  <a:cxn ang="0">
                    <a:pos x="170" y="46"/>
                  </a:cxn>
                  <a:cxn ang="0">
                    <a:pos x="176" y="52"/>
                  </a:cxn>
                  <a:cxn ang="0">
                    <a:pos x="170" y="58"/>
                  </a:cxn>
                  <a:cxn ang="0">
                    <a:pos x="150" y="54"/>
                  </a:cxn>
                  <a:cxn ang="0">
                    <a:pos x="132" y="56"/>
                  </a:cxn>
                  <a:cxn ang="0">
                    <a:pos x="118" y="64"/>
                  </a:cxn>
                  <a:cxn ang="0">
                    <a:pos x="108" y="76"/>
                  </a:cxn>
                  <a:cxn ang="0">
                    <a:pos x="104" y="82"/>
                  </a:cxn>
                  <a:cxn ang="0">
                    <a:pos x="80" y="82"/>
                  </a:cxn>
                  <a:cxn ang="0">
                    <a:pos x="72" y="70"/>
                  </a:cxn>
                  <a:cxn ang="0">
                    <a:pos x="66" y="60"/>
                  </a:cxn>
                  <a:cxn ang="0">
                    <a:pos x="52" y="56"/>
                  </a:cxn>
                  <a:cxn ang="0">
                    <a:pos x="36" y="56"/>
                  </a:cxn>
                  <a:cxn ang="0">
                    <a:pos x="22" y="60"/>
                  </a:cxn>
                  <a:cxn ang="0">
                    <a:pos x="4" y="66"/>
                  </a:cxn>
                  <a:cxn ang="0">
                    <a:pos x="2" y="54"/>
                  </a:cxn>
                  <a:cxn ang="0">
                    <a:pos x="0" y="36"/>
                  </a:cxn>
                  <a:cxn ang="0">
                    <a:pos x="14" y="28"/>
                  </a:cxn>
                  <a:cxn ang="0">
                    <a:pos x="26" y="22"/>
                  </a:cxn>
                </a:cxnLst>
                <a:rect l="0" t="0" r="r" b="b"/>
                <a:pathLst>
                  <a:path w="176" h="82">
                    <a:moveTo>
                      <a:pt x="26" y="22"/>
                    </a:moveTo>
                    <a:lnTo>
                      <a:pt x="46" y="10"/>
                    </a:lnTo>
                    <a:lnTo>
                      <a:pt x="62" y="2"/>
                    </a:lnTo>
                    <a:lnTo>
                      <a:pt x="78" y="0"/>
                    </a:lnTo>
                    <a:lnTo>
                      <a:pt x="90" y="4"/>
                    </a:lnTo>
                    <a:lnTo>
                      <a:pt x="106" y="16"/>
                    </a:lnTo>
                    <a:lnTo>
                      <a:pt x="126" y="22"/>
                    </a:lnTo>
                    <a:lnTo>
                      <a:pt x="138" y="18"/>
                    </a:lnTo>
                    <a:lnTo>
                      <a:pt x="152" y="18"/>
                    </a:lnTo>
                    <a:lnTo>
                      <a:pt x="162" y="20"/>
                    </a:lnTo>
                    <a:lnTo>
                      <a:pt x="174" y="20"/>
                    </a:lnTo>
                    <a:lnTo>
                      <a:pt x="172" y="26"/>
                    </a:lnTo>
                    <a:lnTo>
                      <a:pt x="166" y="34"/>
                    </a:lnTo>
                    <a:lnTo>
                      <a:pt x="170" y="46"/>
                    </a:lnTo>
                    <a:lnTo>
                      <a:pt x="176" y="52"/>
                    </a:lnTo>
                    <a:lnTo>
                      <a:pt x="170" y="58"/>
                    </a:lnTo>
                    <a:lnTo>
                      <a:pt x="150" y="54"/>
                    </a:lnTo>
                    <a:lnTo>
                      <a:pt x="132" y="56"/>
                    </a:lnTo>
                    <a:lnTo>
                      <a:pt x="118" y="64"/>
                    </a:lnTo>
                    <a:lnTo>
                      <a:pt x="108" y="76"/>
                    </a:lnTo>
                    <a:lnTo>
                      <a:pt x="104" y="82"/>
                    </a:lnTo>
                    <a:lnTo>
                      <a:pt x="80" y="82"/>
                    </a:lnTo>
                    <a:lnTo>
                      <a:pt x="72" y="70"/>
                    </a:lnTo>
                    <a:lnTo>
                      <a:pt x="66" y="60"/>
                    </a:lnTo>
                    <a:lnTo>
                      <a:pt x="52" y="56"/>
                    </a:lnTo>
                    <a:lnTo>
                      <a:pt x="36" y="56"/>
                    </a:lnTo>
                    <a:lnTo>
                      <a:pt x="22" y="60"/>
                    </a:lnTo>
                    <a:lnTo>
                      <a:pt x="4" y="66"/>
                    </a:lnTo>
                    <a:lnTo>
                      <a:pt x="2" y="54"/>
                    </a:lnTo>
                    <a:lnTo>
                      <a:pt x="0" y="36"/>
                    </a:lnTo>
                    <a:lnTo>
                      <a:pt x="14" y="28"/>
                    </a:lnTo>
                    <a:lnTo>
                      <a:pt x="2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36" name="LESBOS">
              <a:extLst>
                <a:ext uri="{FF2B5EF4-FFF2-40B4-BE49-F238E27FC236}">
                  <a16:creationId xmlns:a16="http://schemas.microsoft.com/office/drawing/2014/main" id="{AFBB8DA8-FDE3-4782-A606-45127EE28293}"/>
                </a:ext>
              </a:extLst>
            </p:cNvPr>
            <p:cNvGrpSpPr/>
            <p:nvPr/>
          </p:nvGrpSpPr>
          <p:grpSpPr bwMode="gray">
            <a:xfrm>
              <a:off x="7582450" y="2454040"/>
              <a:ext cx="408488" cy="459855"/>
              <a:chOff x="5205413" y="3536951"/>
              <a:chExt cx="227012" cy="354012"/>
            </a:xfrm>
            <a:grpFill/>
          </p:grpSpPr>
          <p:sp>
            <p:nvSpPr>
              <p:cNvPr id="120" name="LESBOS Agios Efstratios">
                <a:extLst>
                  <a:ext uri="{FF2B5EF4-FFF2-40B4-BE49-F238E27FC236}">
                    <a16:creationId xmlns:a16="http://schemas.microsoft.com/office/drawing/2014/main" id="{FF534884-F748-485E-2E9A-030E59638B8C}"/>
                  </a:ext>
                </a:extLst>
              </p:cNvPr>
              <p:cNvSpPr>
                <a:spLocks/>
              </p:cNvSpPr>
              <p:nvPr/>
            </p:nvSpPr>
            <p:spPr bwMode="gray">
              <a:xfrm>
                <a:off x="5205413" y="3830638"/>
                <a:ext cx="38100" cy="60325"/>
              </a:xfrm>
              <a:custGeom>
                <a:avLst/>
                <a:gdLst/>
                <a:ahLst/>
                <a:cxnLst>
                  <a:cxn ang="0">
                    <a:pos x="28" y="10"/>
                  </a:cxn>
                  <a:cxn ang="0">
                    <a:pos x="26" y="22"/>
                  </a:cxn>
                  <a:cxn ang="0">
                    <a:pos x="16" y="30"/>
                  </a:cxn>
                  <a:cxn ang="0">
                    <a:pos x="12" y="36"/>
                  </a:cxn>
                  <a:cxn ang="0">
                    <a:pos x="12" y="44"/>
                  </a:cxn>
                  <a:cxn ang="0">
                    <a:pos x="6" y="42"/>
                  </a:cxn>
                  <a:cxn ang="0">
                    <a:pos x="0" y="28"/>
                  </a:cxn>
                  <a:cxn ang="0">
                    <a:pos x="2" y="12"/>
                  </a:cxn>
                  <a:cxn ang="0">
                    <a:pos x="8" y="2"/>
                  </a:cxn>
                  <a:cxn ang="0">
                    <a:pos x="16" y="0"/>
                  </a:cxn>
                  <a:cxn ang="0">
                    <a:pos x="24" y="2"/>
                  </a:cxn>
                  <a:cxn ang="0">
                    <a:pos x="28" y="10"/>
                  </a:cxn>
                </a:cxnLst>
                <a:rect l="0" t="0" r="r" b="b"/>
                <a:pathLst>
                  <a:path w="28" h="44">
                    <a:moveTo>
                      <a:pt x="28" y="10"/>
                    </a:moveTo>
                    <a:lnTo>
                      <a:pt x="26" y="22"/>
                    </a:lnTo>
                    <a:lnTo>
                      <a:pt x="16" y="30"/>
                    </a:lnTo>
                    <a:lnTo>
                      <a:pt x="12" y="36"/>
                    </a:lnTo>
                    <a:lnTo>
                      <a:pt x="12" y="44"/>
                    </a:lnTo>
                    <a:lnTo>
                      <a:pt x="6" y="42"/>
                    </a:lnTo>
                    <a:lnTo>
                      <a:pt x="0" y="28"/>
                    </a:lnTo>
                    <a:lnTo>
                      <a:pt x="2" y="12"/>
                    </a:lnTo>
                    <a:lnTo>
                      <a:pt x="8" y="2"/>
                    </a:lnTo>
                    <a:lnTo>
                      <a:pt x="16" y="0"/>
                    </a:lnTo>
                    <a:lnTo>
                      <a:pt x="24" y="2"/>
                    </a:lnTo>
                    <a:lnTo>
                      <a:pt x="28"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1" name="LESBOS Limnos">
                <a:extLst>
                  <a:ext uri="{FF2B5EF4-FFF2-40B4-BE49-F238E27FC236}">
                    <a16:creationId xmlns:a16="http://schemas.microsoft.com/office/drawing/2014/main" id="{524F5DA9-22DD-2794-5560-E5D338E1E73B}"/>
                  </a:ext>
                </a:extLst>
              </p:cNvPr>
              <p:cNvSpPr>
                <a:spLocks/>
              </p:cNvSpPr>
              <p:nvPr/>
            </p:nvSpPr>
            <p:spPr bwMode="gray">
              <a:xfrm>
                <a:off x="5240338" y="3536951"/>
                <a:ext cx="192087" cy="152400"/>
              </a:xfrm>
              <a:custGeom>
                <a:avLst/>
                <a:gdLst/>
                <a:ahLst/>
                <a:cxnLst>
                  <a:cxn ang="0">
                    <a:pos x="2" y="16"/>
                  </a:cxn>
                  <a:cxn ang="0">
                    <a:pos x="32" y="14"/>
                  </a:cxn>
                  <a:cxn ang="0">
                    <a:pos x="62" y="14"/>
                  </a:cxn>
                  <a:cxn ang="0">
                    <a:pos x="78" y="16"/>
                  </a:cxn>
                  <a:cxn ang="0">
                    <a:pos x="82" y="26"/>
                  </a:cxn>
                  <a:cxn ang="0">
                    <a:pos x="84" y="38"/>
                  </a:cxn>
                  <a:cxn ang="0">
                    <a:pos x="94" y="32"/>
                  </a:cxn>
                  <a:cxn ang="0">
                    <a:pos x="100" y="28"/>
                  </a:cxn>
                  <a:cxn ang="0">
                    <a:pos x="104" y="22"/>
                  </a:cxn>
                  <a:cxn ang="0">
                    <a:pos x="110" y="12"/>
                  </a:cxn>
                  <a:cxn ang="0">
                    <a:pos x="114" y="8"/>
                  </a:cxn>
                  <a:cxn ang="0">
                    <a:pos x="116" y="6"/>
                  </a:cxn>
                  <a:cxn ang="0">
                    <a:pos x="120" y="4"/>
                  </a:cxn>
                  <a:cxn ang="0">
                    <a:pos x="128" y="4"/>
                  </a:cxn>
                  <a:cxn ang="0">
                    <a:pos x="136" y="0"/>
                  </a:cxn>
                  <a:cxn ang="0">
                    <a:pos x="138" y="8"/>
                  </a:cxn>
                  <a:cxn ang="0">
                    <a:pos x="138" y="18"/>
                  </a:cxn>
                  <a:cxn ang="0">
                    <a:pos x="136" y="24"/>
                  </a:cxn>
                  <a:cxn ang="0">
                    <a:pos x="124" y="30"/>
                  </a:cxn>
                  <a:cxn ang="0">
                    <a:pos x="120" y="40"/>
                  </a:cxn>
                  <a:cxn ang="0">
                    <a:pos x="120" y="50"/>
                  </a:cxn>
                  <a:cxn ang="0">
                    <a:pos x="108" y="56"/>
                  </a:cxn>
                  <a:cxn ang="0">
                    <a:pos x="104" y="64"/>
                  </a:cxn>
                  <a:cxn ang="0">
                    <a:pos x="104" y="74"/>
                  </a:cxn>
                  <a:cxn ang="0">
                    <a:pos x="106" y="84"/>
                  </a:cxn>
                  <a:cxn ang="0">
                    <a:pos x="114" y="92"/>
                  </a:cxn>
                  <a:cxn ang="0">
                    <a:pos x="112" y="102"/>
                  </a:cxn>
                  <a:cxn ang="0">
                    <a:pos x="108" y="110"/>
                  </a:cxn>
                  <a:cxn ang="0">
                    <a:pos x="98" y="106"/>
                  </a:cxn>
                  <a:cxn ang="0">
                    <a:pos x="88" y="100"/>
                  </a:cxn>
                  <a:cxn ang="0">
                    <a:pos x="84" y="90"/>
                  </a:cxn>
                  <a:cxn ang="0">
                    <a:pos x="78" y="88"/>
                  </a:cxn>
                  <a:cxn ang="0">
                    <a:pos x="70" y="80"/>
                  </a:cxn>
                  <a:cxn ang="0">
                    <a:pos x="72" y="72"/>
                  </a:cxn>
                  <a:cxn ang="0">
                    <a:pos x="82" y="68"/>
                  </a:cxn>
                  <a:cxn ang="0">
                    <a:pos x="82" y="60"/>
                  </a:cxn>
                  <a:cxn ang="0">
                    <a:pos x="76" y="54"/>
                  </a:cxn>
                  <a:cxn ang="0">
                    <a:pos x="70" y="54"/>
                  </a:cxn>
                  <a:cxn ang="0">
                    <a:pos x="62" y="58"/>
                  </a:cxn>
                  <a:cxn ang="0">
                    <a:pos x="60" y="64"/>
                  </a:cxn>
                  <a:cxn ang="0">
                    <a:pos x="56" y="70"/>
                  </a:cxn>
                  <a:cxn ang="0">
                    <a:pos x="54" y="72"/>
                  </a:cxn>
                  <a:cxn ang="0">
                    <a:pos x="50" y="78"/>
                  </a:cxn>
                  <a:cxn ang="0">
                    <a:pos x="50" y="84"/>
                  </a:cxn>
                  <a:cxn ang="0">
                    <a:pos x="58" y="88"/>
                  </a:cxn>
                  <a:cxn ang="0">
                    <a:pos x="64" y="96"/>
                  </a:cxn>
                  <a:cxn ang="0">
                    <a:pos x="64" y="104"/>
                  </a:cxn>
                  <a:cxn ang="0">
                    <a:pos x="56" y="106"/>
                  </a:cxn>
                  <a:cxn ang="0">
                    <a:pos x="48" y="104"/>
                  </a:cxn>
                  <a:cxn ang="0">
                    <a:pos x="38" y="100"/>
                  </a:cxn>
                  <a:cxn ang="0">
                    <a:pos x="38" y="90"/>
                  </a:cxn>
                  <a:cxn ang="0">
                    <a:pos x="34" y="84"/>
                  </a:cxn>
                  <a:cxn ang="0">
                    <a:pos x="30" y="84"/>
                  </a:cxn>
                  <a:cxn ang="0">
                    <a:pos x="24" y="84"/>
                  </a:cxn>
                  <a:cxn ang="0">
                    <a:pos x="20" y="86"/>
                  </a:cxn>
                  <a:cxn ang="0">
                    <a:pos x="8" y="86"/>
                  </a:cxn>
                  <a:cxn ang="0">
                    <a:pos x="4" y="82"/>
                  </a:cxn>
                  <a:cxn ang="0">
                    <a:pos x="2" y="70"/>
                  </a:cxn>
                  <a:cxn ang="0">
                    <a:pos x="4" y="60"/>
                  </a:cxn>
                  <a:cxn ang="0">
                    <a:pos x="8" y="50"/>
                  </a:cxn>
                  <a:cxn ang="0">
                    <a:pos x="2" y="40"/>
                  </a:cxn>
                  <a:cxn ang="0">
                    <a:pos x="0" y="28"/>
                  </a:cxn>
                  <a:cxn ang="0">
                    <a:pos x="2" y="16"/>
                  </a:cxn>
                </a:cxnLst>
                <a:rect l="0" t="0" r="r" b="b"/>
                <a:pathLst>
                  <a:path w="138" h="110">
                    <a:moveTo>
                      <a:pt x="2" y="16"/>
                    </a:moveTo>
                    <a:lnTo>
                      <a:pt x="32" y="14"/>
                    </a:lnTo>
                    <a:lnTo>
                      <a:pt x="62" y="14"/>
                    </a:lnTo>
                    <a:lnTo>
                      <a:pt x="78" y="16"/>
                    </a:lnTo>
                    <a:lnTo>
                      <a:pt x="82" y="26"/>
                    </a:lnTo>
                    <a:lnTo>
                      <a:pt x="84" y="38"/>
                    </a:lnTo>
                    <a:lnTo>
                      <a:pt x="94" y="32"/>
                    </a:lnTo>
                    <a:lnTo>
                      <a:pt x="100" y="28"/>
                    </a:lnTo>
                    <a:lnTo>
                      <a:pt x="104" y="22"/>
                    </a:lnTo>
                    <a:lnTo>
                      <a:pt x="110" y="12"/>
                    </a:lnTo>
                    <a:lnTo>
                      <a:pt x="114" y="8"/>
                    </a:lnTo>
                    <a:lnTo>
                      <a:pt x="116" y="6"/>
                    </a:lnTo>
                    <a:lnTo>
                      <a:pt x="120" y="4"/>
                    </a:lnTo>
                    <a:lnTo>
                      <a:pt x="128" y="4"/>
                    </a:lnTo>
                    <a:lnTo>
                      <a:pt x="136" y="0"/>
                    </a:lnTo>
                    <a:lnTo>
                      <a:pt x="138" y="8"/>
                    </a:lnTo>
                    <a:lnTo>
                      <a:pt x="138" y="18"/>
                    </a:lnTo>
                    <a:lnTo>
                      <a:pt x="136" y="24"/>
                    </a:lnTo>
                    <a:lnTo>
                      <a:pt x="124" y="30"/>
                    </a:lnTo>
                    <a:lnTo>
                      <a:pt x="120" y="40"/>
                    </a:lnTo>
                    <a:lnTo>
                      <a:pt x="120" y="50"/>
                    </a:lnTo>
                    <a:lnTo>
                      <a:pt x="108" y="56"/>
                    </a:lnTo>
                    <a:lnTo>
                      <a:pt x="104" y="64"/>
                    </a:lnTo>
                    <a:lnTo>
                      <a:pt x="104" y="74"/>
                    </a:lnTo>
                    <a:lnTo>
                      <a:pt x="106" y="84"/>
                    </a:lnTo>
                    <a:lnTo>
                      <a:pt x="114" y="92"/>
                    </a:lnTo>
                    <a:lnTo>
                      <a:pt x="112" y="102"/>
                    </a:lnTo>
                    <a:lnTo>
                      <a:pt x="108" y="110"/>
                    </a:lnTo>
                    <a:lnTo>
                      <a:pt x="98" y="106"/>
                    </a:lnTo>
                    <a:lnTo>
                      <a:pt x="88" y="100"/>
                    </a:lnTo>
                    <a:lnTo>
                      <a:pt x="84" y="90"/>
                    </a:lnTo>
                    <a:lnTo>
                      <a:pt x="78" y="88"/>
                    </a:lnTo>
                    <a:lnTo>
                      <a:pt x="70" y="80"/>
                    </a:lnTo>
                    <a:lnTo>
                      <a:pt x="72" y="72"/>
                    </a:lnTo>
                    <a:lnTo>
                      <a:pt x="82" y="68"/>
                    </a:lnTo>
                    <a:lnTo>
                      <a:pt x="82" y="60"/>
                    </a:lnTo>
                    <a:lnTo>
                      <a:pt x="76" y="54"/>
                    </a:lnTo>
                    <a:lnTo>
                      <a:pt x="70" y="54"/>
                    </a:lnTo>
                    <a:lnTo>
                      <a:pt x="62" y="58"/>
                    </a:lnTo>
                    <a:lnTo>
                      <a:pt x="60" y="64"/>
                    </a:lnTo>
                    <a:lnTo>
                      <a:pt x="56" y="70"/>
                    </a:lnTo>
                    <a:lnTo>
                      <a:pt x="54" y="72"/>
                    </a:lnTo>
                    <a:lnTo>
                      <a:pt x="50" y="78"/>
                    </a:lnTo>
                    <a:lnTo>
                      <a:pt x="50" y="84"/>
                    </a:lnTo>
                    <a:lnTo>
                      <a:pt x="58" y="88"/>
                    </a:lnTo>
                    <a:lnTo>
                      <a:pt x="64" y="96"/>
                    </a:lnTo>
                    <a:lnTo>
                      <a:pt x="64" y="104"/>
                    </a:lnTo>
                    <a:lnTo>
                      <a:pt x="56" y="106"/>
                    </a:lnTo>
                    <a:lnTo>
                      <a:pt x="48" y="104"/>
                    </a:lnTo>
                    <a:lnTo>
                      <a:pt x="38" y="100"/>
                    </a:lnTo>
                    <a:lnTo>
                      <a:pt x="38" y="90"/>
                    </a:lnTo>
                    <a:lnTo>
                      <a:pt x="34" y="84"/>
                    </a:lnTo>
                    <a:lnTo>
                      <a:pt x="30" y="84"/>
                    </a:lnTo>
                    <a:lnTo>
                      <a:pt x="24" y="84"/>
                    </a:lnTo>
                    <a:lnTo>
                      <a:pt x="20" y="86"/>
                    </a:lnTo>
                    <a:lnTo>
                      <a:pt x="8" y="86"/>
                    </a:lnTo>
                    <a:lnTo>
                      <a:pt x="4" y="82"/>
                    </a:lnTo>
                    <a:lnTo>
                      <a:pt x="2" y="70"/>
                    </a:lnTo>
                    <a:lnTo>
                      <a:pt x="4" y="60"/>
                    </a:lnTo>
                    <a:lnTo>
                      <a:pt x="8" y="50"/>
                    </a:lnTo>
                    <a:lnTo>
                      <a:pt x="2" y="40"/>
                    </a:lnTo>
                    <a:lnTo>
                      <a:pt x="0" y="28"/>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7" name="CHIOS Psara">
              <a:extLst>
                <a:ext uri="{FF2B5EF4-FFF2-40B4-BE49-F238E27FC236}">
                  <a16:creationId xmlns:a16="http://schemas.microsoft.com/office/drawing/2014/main" id="{093C5A2B-BD6C-EEED-AAAC-8C932D6071C8}"/>
                </a:ext>
              </a:extLst>
            </p:cNvPr>
            <p:cNvSpPr>
              <a:spLocks/>
            </p:cNvSpPr>
            <p:nvPr/>
          </p:nvSpPr>
          <p:spPr bwMode="gray">
            <a:xfrm>
              <a:off x="8082348" y="3600585"/>
              <a:ext cx="82839" cy="65988"/>
            </a:xfrm>
            <a:custGeom>
              <a:avLst/>
              <a:gdLst/>
              <a:ahLst/>
              <a:cxnLst>
                <a:cxn ang="0">
                  <a:pos x="26" y="4"/>
                </a:cxn>
                <a:cxn ang="0">
                  <a:pos x="34" y="10"/>
                </a:cxn>
                <a:cxn ang="0">
                  <a:pos x="30" y="18"/>
                </a:cxn>
                <a:cxn ang="0">
                  <a:pos x="28" y="28"/>
                </a:cxn>
                <a:cxn ang="0">
                  <a:pos x="26" y="34"/>
                </a:cxn>
                <a:cxn ang="0">
                  <a:pos x="18" y="36"/>
                </a:cxn>
                <a:cxn ang="0">
                  <a:pos x="6" y="20"/>
                </a:cxn>
                <a:cxn ang="0">
                  <a:pos x="0" y="10"/>
                </a:cxn>
                <a:cxn ang="0">
                  <a:pos x="4" y="4"/>
                </a:cxn>
                <a:cxn ang="0">
                  <a:pos x="10" y="0"/>
                </a:cxn>
                <a:cxn ang="0">
                  <a:pos x="18" y="0"/>
                </a:cxn>
                <a:cxn ang="0">
                  <a:pos x="26" y="4"/>
                </a:cxn>
              </a:cxnLst>
              <a:rect l="0" t="0" r="r" b="b"/>
              <a:pathLst>
                <a:path w="34" h="36">
                  <a:moveTo>
                    <a:pt x="26" y="4"/>
                  </a:moveTo>
                  <a:lnTo>
                    <a:pt x="34" y="10"/>
                  </a:lnTo>
                  <a:lnTo>
                    <a:pt x="30" y="18"/>
                  </a:lnTo>
                  <a:lnTo>
                    <a:pt x="28" y="28"/>
                  </a:lnTo>
                  <a:lnTo>
                    <a:pt x="26" y="34"/>
                  </a:lnTo>
                  <a:lnTo>
                    <a:pt x="18" y="36"/>
                  </a:lnTo>
                  <a:lnTo>
                    <a:pt x="6" y="20"/>
                  </a:lnTo>
                  <a:lnTo>
                    <a:pt x="0" y="10"/>
                  </a:lnTo>
                  <a:lnTo>
                    <a:pt x="4" y="4"/>
                  </a:lnTo>
                  <a:lnTo>
                    <a:pt x="10" y="0"/>
                  </a:lnTo>
                  <a:lnTo>
                    <a:pt x="18" y="0"/>
                  </a:lnTo>
                  <a:lnTo>
                    <a:pt x="26"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8" name="ZAKYNTHOS">
              <a:extLst>
                <a:ext uri="{FF2B5EF4-FFF2-40B4-BE49-F238E27FC236}">
                  <a16:creationId xmlns:a16="http://schemas.microsoft.com/office/drawing/2014/main" id="{17EA10C3-266E-60C1-7CAD-D501FD818D64}"/>
                </a:ext>
              </a:extLst>
            </p:cNvPr>
            <p:cNvSpPr>
              <a:spLocks/>
            </p:cNvSpPr>
            <p:nvPr/>
          </p:nvSpPr>
          <p:spPr bwMode="gray">
            <a:xfrm>
              <a:off x="3791789" y="4120242"/>
              <a:ext cx="308509" cy="230959"/>
            </a:xfrm>
            <a:custGeom>
              <a:avLst/>
              <a:gdLst/>
              <a:ahLst/>
              <a:cxnLst>
                <a:cxn ang="0">
                  <a:pos x="30" y="0"/>
                </a:cxn>
                <a:cxn ang="0">
                  <a:pos x="32" y="12"/>
                </a:cxn>
                <a:cxn ang="0">
                  <a:pos x="40" y="26"/>
                </a:cxn>
                <a:cxn ang="0">
                  <a:pos x="48" y="36"/>
                </a:cxn>
                <a:cxn ang="0">
                  <a:pos x="58" y="40"/>
                </a:cxn>
                <a:cxn ang="0">
                  <a:pos x="70" y="42"/>
                </a:cxn>
                <a:cxn ang="0">
                  <a:pos x="86" y="52"/>
                </a:cxn>
                <a:cxn ang="0">
                  <a:pos x="96" y="54"/>
                </a:cxn>
                <a:cxn ang="0">
                  <a:pos x="106" y="60"/>
                </a:cxn>
                <a:cxn ang="0">
                  <a:pos x="108" y="68"/>
                </a:cxn>
                <a:cxn ang="0">
                  <a:pos x="108" y="82"/>
                </a:cxn>
                <a:cxn ang="0">
                  <a:pos x="118" y="86"/>
                </a:cxn>
                <a:cxn ang="0">
                  <a:pos x="124" y="94"/>
                </a:cxn>
                <a:cxn ang="0">
                  <a:pos x="122" y="100"/>
                </a:cxn>
                <a:cxn ang="0">
                  <a:pos x="114" y="96"/>
                </a:cxn>
                <a:cxn ang="0">
                  <a:pos x="104" y="94"/>
                </a:cxn>
                <a:cxn ang="0">
                  <a:pos x="94" y="88"/>
                </a:cxn>
                <a:cxn ang="0">
                  <a:pos x="86" y="94"/>
                </a:cxn>
                <a:cxn ang="0">
                  <a:pos x="78" y="104"/>
                </a:cxn>
                <a:cxn ang="0">
                  <a:pos x="72" y="106"/>
                </a:cxn>
                <a:cxn ang="0">
                  <a:pos x="72" y="114"/>
                </a:cxn>
                <a:cxn ang="0">
                  <a:pos x="76" y="118"/>
                </a:cxn>
                <a:cxn ang="0">
                  <a:pos x="76" y="126"/>
                </a:cxn>
                <a:cxn ang="0">
                  <a:pos x="72" y="128"/>
                </a:cxn>
                <a:cxn ang="0">
                  <a:pos x="62" y="124"/>
                </a:cxn>
                <a:cxn ang="0">
                  <a:pos x="54" y="114"/>
                </a:cxn>
                <a:cxn ang="0">
                  <a:pos x="46" y="100"/>
                </a:cxn>
                <a:cxn ang="0">
                  <a:pos x="38" y="94"/>
                </a:cxn>
                <a:cxn ang="0">
                  <a:pos x="32" y="92"/>
                </a:cxn>
                <a:cxn ang="0">
                  <a:pos x="20" y="76"/>
                </a:cxn>
                <a:cxn ang="0">
                  <a:pos x="14" y="64"/>
                </a:cxn>
                <a:cxn ang="0">
                  <a:pos x="6" y="60"/>
                </a:cxn>
                <a:cxn ang="0">
                  <a:pos x="6" y="44"/>
                </a:cxn>
                <a:cxn ang="0">
                  <a:pos x="4" y="32"/>
                </a:cxn>
                <a:cxn ang="0">
                  <a:pos x="0" y="24"/>
                </a:cxn>
                <a:cxn ang="0">
                  <a:pos x="8" y="10"/>
                </a:cxn>
                <a:cxn ang="0">
                  <a:pos x="22" y="2"/>
                </a:cxn>
                <a:cxn ang="0">
                  <a:pos x="30" y="0"/>
                </a:cxn>
              </a:cxnLst>
              <a:rect l="0" t="0" r="r" b="b"/>
              <a:pathLst>
                <a:path w="124" h="128">
                  <a:moveTo>
                    <a:pt x="30" y="0"/>
                  </a:moveTo>
                  <a:lnTo>
                    <a:pt x="32" y="12"/>
                  </a:lnTo>
                  <a:lnTo>
                    <a:pt x="40" y="26"/>
                  </a:lnTo>
                  <a:lnTo>
                    <a:pt x="48" y="36"/>
                  </a:lnTo>
                  <a:lnTo>
                    <a:pt x="58" y="40"/>
                  </a:lnTo>
                  <a:lnTo>
                    <a:pt x="70" y="42"/>
                  </a:lnTo>
                  <a:lnTo>
                    <a:pt x="86" y="52"/>
                  </a:lnTo>
                  <a:lnTo>
                    <a:pt x="96" y="54"/>
                  </a:lnTo>
                  <a:lnTo>
                    <a:pt x="106" y="60"/>
                  </a:lnTo>
                  <a:lnTo>
                    <a:pt x="108" y="68"/>
                  </a:lnTo>
                  <a:lnTo>
                    <a:pt x="108" y="82"/>
                  </a:lnTo>
                  <a:lnTo>
                    <a:pt x="118" y="86"/>
                  </a:lnTo>
                  <a:lnTo>
                    <a:pt x="124" y="94"/>
                  </a:lnTo>
                  <a:lnTo>
                    <a:pt x="122" y="100"/>
                  </a:lnTo>
                  <a:lnTo>
                    <a:pt x="114" y="96"/>
                  </a:lnTo>
                  <a:lnTo>
                    <a:pt x="104" y="94"/>
                  </a:lnTo>
                  <a:lnTo>
                    <a:pt x="94" y="88"/>
                  </a:lnTo>
                  <a:lnTo>
                    <a:pt x="86" y="94"/>
                  </a:lnTo>
                  <a:lnTo>
                    <a:pt x="78" y="104"/>
                  </a:lnTo>
                  <a:lnTo>
                    <a:pt x="72" y="106"/>
                  </a:lnTo>
                  <a:lnTo>
                    <a:pt x="72" y="114"/>
                  </a:lnTo>
                  <a:lnTo>
                    <a:pt x="76" y="118"/>
                  </a:lnTo>
                  <a:lnTo>
                    <a:pt x="76" y="126"/>
                  </a:lnTo>
                  <a:lnTo>
                    <a:pt x="72" y="128"/>
                  </a:lnTo>
                  <a:lnTo>
                    <a:pt x="62" y="124"/>
                  </a:lnTo>
                  <a:lnTo>
                    <a:pt x="54" y="114"/>
                  </a:lnTo>
                  <a:lnTo>
                    <a:pt x="46" y="100"/>
                  </a:lnTo>
                  <a:lnTo>
                    <a:pt x="38" y="94"/>
                  </a:lnTo>
                  <a:lnTo>
                    <a:pt x="32" y="92"/>
                  </a:lnTo>
                  <a:lnTo>
                    <a:pt x="20" y="76"/>
                  </a:lnTo>
                  <a:lnTo>
                    <a:pt x="14" y="64"/>
                  </a:lnTo>
                  <a:lnTo>
                    <a:pt x="6" y="60"/>
                  </a:lnTo>
                  <a:lnTo>
                    <a:pt x="6" y="44"/>
                  </a:lnTo>
                  <a:lnTo>
                    <a:pt x="4" y="32"/>
                  </a:lnTo>
                  <a:lnTo>
                    <a:pt x="0" y="24"/>
                  </a:lnTo>
                  <a:lnTo>
                    <a:pt x="8" y="10"/>
                  </a:lnTo>
                  <a:lnTo>
                    <a:pt x="22"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9" name="LEFKADA">
              <a:extLst>
                <a:ext uri="{FF2B5EF4-FFF2-40B4-BE49-F238E27FC236}">
                  <a16:creationId xmlns:a16="http://schemas.microsoft.com/office/drawing/2014/main" id="{7181DB2D-62A2-6F8F-3015-1CB6D6E41342}"/>
                </a:ext>
              </a:extLst>
            </p:cNvPr>
            <p:cNvSpPr>
              <a:spLocks/>
            </p:cNvSpPr>
            <p:nvPr/>
          </p:nvSpPr>
          <p:spPr bwMode="gray">
            <a:xfrm>
              <a:off x="3734657" y="3381999"/>
              <a:ext cx="174250" cy="216525"/>
            </a:xfrm>
            <a:custGeom>
              <a:avLst/>
              <a:gdLst/>
              <a:ahLst/>
              <a:cxnLst>
                <a:cxn ang="0">
                  <a:pos x="26" y="18"/>
                </a:cxn>
                <a:cxn ang="0">
                  <a:pos x="38" y="14"/>
                </a:cxn>
                <a:cxn ang="0">
                  <a:pos x="42" y="6"/>
                </a:cxn>
                <a:cxn ang="0">
                  <a:pos x="52" y="0"/>
                </a:cxn>
                <a:cxn ang="0">
                  <a:pos x="60" y="2"/>
                </a:cxn>
                <a:cxn ang="0">
                  <a:pos x="64" y="6"/>
                </a:cxn>
                <a:cxn ang="0">
                  <a:pos x="68" y="14"/>
                </a:cxn>
                <a:cxn ang="0">
                  <a:pos x="68" y="22"/>
                </a:cxn>
                <a:cxn ang="0">
                  <a:pos x="66" y="34"/>
                </a:cxn>
                <a:cxn ang="0">
                  <a:pos x="70" y="46"/>
                </a:cxn>
                <a:cxn ang="0">
                  <a:pos x="68" y="56"/>
                </a:cxn>
                <a:cxn ang="0">
                  <a:pos x="62" y="62"/>
                </a:cxn>
                <a:cxn ang="0">
                  <a:pos x="62" y="74"/>
                </a:cxn>
                <a:cxn ang="0">
                  <a:pos x="64" y="78"/>
                </a:cxn>
                <a:cxn ang="0">
                  <a:pos x="66" y="90"/>
                </a:cxn>
                <a:cxn ang="0">
                  <a:pos x="62" y="98"/>
                </a:cxn>
                <a:cxn ang="0">
                  <a:pos x="54" y="100"/>
                </a:cxn>
                <a:cxn ang="0">
                  <a:pos x="52" y="104"/>
                </a:cxn>
                <a:cxn ang="0">
                  <a:pos x="44" y="106"/>
                </a:cxn>
                <a:cxn ang="0">
                  <a:pos x="30" y="110"/>
                </a:cxn>
                <a:cxn ang="0">
                  <a:pos x="22" y="102"/>
                </a:cxn>
                <a:cxn ang="0">
                  <a:pos x="14" y="102"/>
                </a:cxn>
                <a:cxn ang="0">
                  <a:pos x="14" y="110"/>
                </a:cxn>
                <a:cxn ang="0">
                  <a:pos x="14" y="116"/>
                </a:cxn>
                <a:cxn ang="0">
                  <a:pos x="8" y="120"/>
                </a:cxn>
                <a:cxn ang="0">
                  <a:pos x="2" y="118"/>
                </a:cxn>
                <a:cxn ang="0">
                  <a:pos x="0" y="110"/>
                </a:cxn>
                <a:cxn ang="0">
                  <a:pos x="4" y="104"/>
                </a:cxn>
                <a:cxn ang="0">
                  <a:pos x="4" y="88"/>
                </a:cxn>
                <a:cxn ang="0">
                  <a:pos x="8" y="64"/>
                </a:cxn>
                <a:cxn ang="0">
                  <a:pos x="18" y="44"/>
                </a:cxn>
                <a:cxn ang="0">
                  <a:pos x="24" y="30"/>
                </a:cxn>
                <a:cxn ang="0">
                  <a:pos x="26" y="18"/>
                </a:cxn>
              </a:cxnLst>
              <a:rect l="0" t="0" r="r" b="b"/>
              <a:pathLst>
                <a:path w="70" h="120">
                  <a:moveTo>
                    <a:pt x="26" y="18"/>
                  </a:moveTo>
                  <a:lnTo>
                    <a:pt x="38" y="14"/>
                  </a:lnTo>
                  <a:lnTo>
                    <a:pt x="42" y="6"/>
                  </a:lnTo>
                  <a:lnTo>
                    <a:pt x="52" y="0"/>
                  </a:lnTo>
                  <a:lnTo>
                    <a:pt x="60" y="2"/>
                  </a:lnTo>
                  <a:lnTo>
                    <a:pt x="64" y="6"/>
                  </a:lnTo>
                  <a:lnTo>
                    <a:pt x="68" y="14"/>
                  </a:lnTo>
                  <a:lnTo>
                    <a:pt x="68" y="22"/>
                  </a:lnTo>
                  <a:lnTo>
                    <a:pt x="66" y="34"/>
                  </a:lnTo>
                  <a:lnTo>
                    <a:pt x="70" y="46"/>
                  </a:lnTo>
                  <a:lnTo>
                    <a:pt x="68" y="56"/>
                  </a:lnTo>
                  <a:lnTo>
                    <a:pt x="62" y="62"/>
                  </a:lnTo>
                  <a:lnTo>
                    <a:pt x="62" y="74"/>
                  </a:lnTo>
                  <a:lnTo>
                    <a:pt x="64" y="78"/>
                  </a:lnTo>
                  <a:lnTo>
                    <a:pt x="66" y="90"/>
                  </a:lnTo>
                  <a:lnTo>
                    <a:pt x="62" y="98"/>
                  </a:lnTo>
                  <a:lnTo>
                    <a:pt x="54" y="100"/>
                  </a:lnTo>
                  <a:lnTo>
                    <a:pt x="52" y="104"/>
                  </a:lnTo>
                  <a:lnTo>
                    <a:pt x="44" y="106"/>
                  </a:lnTo>
                  <a:lnTo>
                    <a:pt x="30" y="110"/>
                  </a:lnTo>
                  <a:lnTo>
                    <a:pt x="22" y="102"/>
                  </a:lnTo>
                  <a:lnTo>
                    <a:pt x="14" y="102"/>
                  </a:lnTo>
                  <a:lnTo>
                    <a:pt x="14" y="110"/>
                  </a:lnTo>
                  <a:lnTo>
                    <a:pt x="14" y="116"/>
                  </a:lnTo>
                  <a:lnTo>
                    <a:pt x="8" y="120"/>
                  </a:lnTo>
                  <a:lnTo>
                    <a:pt x="2" y="118"/>
                  </a:lnTo>
                  <a:lnTo>
                    <a:pt x="0" y="110"/>
                  </a:lnTo>
                  <a:lnTo>
                    <a:pt x="4" y="104"/>
                  </a:lnTo>
                  <a:lnTo>
                    <a:pt x="4" y="88"/>
                  </a:lnTo>
                  <a:lnTo>
                    <a:pt x="8" y="64"/>
                  </a:lnTo>
                  <a:lnTo>
                    <a:pt x="18" y="44"/>
                  </a:lnTo>
                  <a:lnTo>
                    <a:pt x="24" y="30"/>
                  </a:lnTo>
                  <a:lnTo>
                    <a:pt x="26"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40" name="KEFALONIA AND ITHACA">
              <a:extLst>
                <a:ext uri="{FF2B5EF4-FFF2-40B4-BE49-F238E27FC236}">
                  <a16:creationId xmlns:a16="http://schemas.microsoft.com/office/drawing/2014/main" id="{4C3C9D57-9DFD-E2C0-2F8B-A5A8F4D7A278}"/>
                </a:ext>
              </a:extLst>
            </p:cNvPr>
            <p:cNvGrpSpPr/>
            <p:nvPr/>
          </p:nvGrpSpPr>
          <p:grpSpPr bwMode="gray">
            <a:xfrm>
              <a:off x="3546124" y="3656262"/>
              <a:ext cx="419914" cy="356750"/>
              <a:chOff x="2962275" y="4462463"/>
              <a:chExt cx="233362" cy="274638"/>
            </a:xfrm>
            <a:grpFill/>
          </p:grpSpPr>
          <p:sp>
            <p:nvSpPr>
              <p:cNvPr id="118" name="KEFALONIA AND ITHACA Ithaca">
                <a:extLst>
                  <a:ext uri="{FF2B5EF4-FFF2-40B4-BE49-F238E27FC236}">
                    <a16:creationId xmlns:a16="http://schemas.microsoft.com/office/drawing/2014/main" id="{85B47C2C-10AB-20D0-7713-0D1E92A43D27}"/>
                  </a:ext>
                </a:extLst>
              </p:cNvPr>
              <p:cNvSpPr>
                <a:spLocks/>
              </p:cNvSpPr>
              <p:nvPr/>
            </p:nvSpPr>
            <p:spPr bwMode="gray">
              <a:xfrm>
                <a:off x="3103563" y="4462463"/>
                <a:ext cx="60325" cy="122238"/>
              </a:xfrm>
              <a:custGeom>
                <a:avLst/>
                <a:gdLst/>
                <a:ahLst/>
                <a:cxnLst>
                  <a:cxn ang="0">
                    <a:pos x="0" y="12"/>
                  </a:cxn>
                  <a:cxn ang="0">
                    <a:pos x="8" y="10"/>
                  </a:cxn>
                  <a:cxn ang="0">
                    <a:pos x="10" y="2"/>
                  </a:cxn>
                  <a:cxn ang="0">
                    <a:pos x="18" y="0"/>
                  </a:cxn>
                  <a:cxn ang="0">
                    <a:pos x="20" y="10"/>
                  </a:cxn>
                  <a:cxn ang="0">
                    <a:pos x="20" y="16"/>
                  </a:cxn>
                  <a:cxn ang="0">
                    <a:pos x="28" y="22"/>
                  </a:cxn>
                  <a:cxn ang="0">
                    <a:pos x="32" y="34"/>
                  </a:cxn>
                  <a:cxn ang="0">
                    <a:pos x="28" y="40"/>
                  </a:cxn>
                  <a:cxn ang="0">
                    <a:pos x="24" y="48"/>
                  </a:cxn>
                  <a:cxn ang="0">
                    <a:pos x="24" y="58"/>
                  </a:cxn>
                  <a:cxn ang="0">
                    <a:pos x="30" y="58"/>
                  </a:cxn>
                  <a:cxn ang="0">
                    <a:pos x="36" y="54"/>
                  </a:cxn>
                  <a:cxn ang="0">
                    <a:pos x="44" y="58"/>
                  </a:cxn>
                  <a:cxn ang="0">
                    <a:pos x="40" y="68"/>
                  </a:cxn>
                  <a:cxn ang="0">
                    <a:pos x="44" y="78"/>
                  </a:cxn>
                  <a:cxn ang="0">
                    <a:pos x="42" y="87"/>
                  </a:cxn>
                  <a:cxn ang="0">
                    <a:pos x="32" y="89"/>
                  </a:cxn>
                  <a:cxn ang="0">
                    <a:pos x="26" y="85"/>
                  </a:cxn>
                  <a:cxn ang="0">
                    <a:pos x="24" y="74"/>
                  </a:cxn>
                  <a:cxn ang="0">
                    <a:pos x="14" y="60"/>
                  </a:cxn>
                  <a:cxn ang="0">
                    <a:pos x="10" y="46"/>
                  </a:cxn>
                  <a:cxn ang="0">
                    <a:pos x="6" y="32"/>
                  </a:cxn>
                  <a:cxn ang="0">
                    <a:pos x="0" y="24"/>
                  </a:cxn>
                  <a:cxn ang="0">
                    <a:pos x="0" y="12"/>
                  </a:cxn>
                </a:cxnLst>
                <a:rect l="0" t="0" r="r" b="b"/>
                <a:pathLst>
                  <a:path w="44" h="89">
                    <a:moveTo>
                      <a:pt x="0" y="12"/>
                    </a:moveTo>
                    <a:lnTo>
                      <a:pt x="8" y="10"/>
                    </a:lnTo>
                    <a:lnTo>
                      <a:pt x="10" y="2"/>
                    </a:lnTo>
                    <a:lnTo>
                      <a:pt x="18" y="0"/>
                    </a:lnTo>
                    <a:lnTo>
                      <a:pt x="20" y="10"/>
                    </a:lnTo>
                    <a:lnTo>
                      <a:pt x="20" y="16"/>
                    </a:lnTo>
                    <a:lnTo>
                      <a:pt x="28" y="22"/>
                    </a:lnTo>
                    <a:lnTo>
                      <a:pt x="32" y="34"/>
                    </a:lnTo>
                    <a:lnTo>
                      <a:pt x="28" y="40"/>
                    </a:lnTo>
                    <a:lnTo>
                      <a:pt x="24" y="48"/>
                    </a:lnTo>
                    <a:lnTo>
                      <a:pt x="24" y="58"/>
                    </a:lnTo>
                    <a:lnTo>
                      <a:pt x="30" y="58"/>
                    </a:lnTo>
                    <a:lnTo>
                      <a:pt x="36" y="54"/>
                    </a:lnTo>
                    <a:lnTo>
                      <a:pt x="44" y="58"/>
                    </a:lnTo>
                    <a:lnTo>
                      <a:pt x="40" y="68"/>
                    </a:lnTo>
                    <a:lnTo>
                      <a:pt x="44" y="78"/>
                    </a:lnTo>
                    <a:lnTo>
                      <a:pt x="42" y="87"/>
                    </a:lnTo>
                    <a:lnTo>
                      <a:pt x="32" y="89"/>
                    </a:lnTo>
                    <a:lnTo>
                      <a:pt x="26" y="85"/>
                    </a:lnTo>
                    <a:lnTo>
                      <a:pt x="24" y="74"/>
                    </a:lnTo>
                    <a:lnTo>
                      <a:pt x="14" y="60"/>
                    </a:lnTo>
                    <a:lnTo>
                      <a:pt x="10" y="46"/>
                    </a:lnTo>
                    <a:lnTo>
                      <a:pt x="6" y="32"/>
                    </a:lnTo>
                    <a:lnTo>
                      <a:pt x="0" y="24"/>
                    </a:lnTo>
                    <a:lnTo>
                      <a:pt x="0"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9" name="KEFALONIA AND ITHACA Kefalonia">
                <a:extLst>
                  <a:ext uri="{FF2B5EF4-FFF2-40B4-BE49-F238E27FC236}">
                    <a16:creationId xmlns:a16="http://schemas.microsoft.com/office/drawing/2014/main" id="{E09BB392-73C5-1C1C-4067-18BDB77B5D05}"/>
                  </a:ext>
                </a:extLst>
              </p:cNvPr>
              <p:cNvSpPr>
                <a:spLocks/>
              </p:cNvSpPr>
              <p:nvPr/>
            </p:nvSpPr>
            <p:spPr bwMode="gray">
              <a:xfrm>
                <a:off x="2962275" y="4481513"/>
                <a:ext cx="233362" cy="255588"/>
              </a:xfrm>
              <a:custGeom>
                <a:avLst/>
                <a:gdLst/>
                <a:ahLst/>
                <a:cxnLst>
                  <a:cxn ang="0">
                    <a:pos x="24" y="60"/>
                  </a:cxn>
                  <a:cxn ang="0">
                    <a:pos x="28" y="48"/>
                  </a:cxn>
                  <a:cxn ang="0">
                    <a:pos x="40" y="46"/>
                  </a:cxn>
                  <a:cxn ang="0">
                    <a:pos x="50" y="54"/>
                  </a:cxn>
                  <a:cxn ang="0">
                    <a:pos x="62" y="60"/>
                  </a:cxn>
                  <a:cxn ang="0">
                    <a:pos x="70" y="52"/>
                  </a:cxn>
                  <a:cxn ang="0">
                    <a:pos x="74" y="42"/>
                  </a:cxn>
                  <a:cxn ang="0">
                    <a:pos x="76" y="28"/>
                  </a:cxn>
                  <a:cxn ang="0">
                    <a:pos x="74" y="10"/>
                  </a:cxn>
                  <a:cxn ang="0">
                    <a:pos x="74" y="0"/>
                  </a:cxn>
                  <a:cxn ang="0">
                    <a:pos x="88" y="0"/>
                  </a:cxn>
                  <a:cxn ang="0">
                    <a:pos x="88" y="14"/>
                  </a:cxn>
                  <a:cxn ang="0">
                    <a:pos x="94" y="24"/>
                  </a:cxn>
                  <a:cxn ang="0">
                    <a:pos x="96" y="34"/>
                  </a:cxn>
                  <a:cxn ang="0">
                    <a:pos x="100" y="50"/>
                  </a:cxn>
                  <a:cxn ang="0">
                    <a:pos x="108" y="62"/>
                  </a:cxn>
                  <a:cxn ang="0">
                    <a:pos x="102" y="73"/>
                  </a:cxn>
                  <a:cxn ang="0">
                    <a:pos x="96" y="77"/>
                  </a:cxn>
                  <a:cxn ang="0">
                    <a:pos x="98" y="91"/>
                  </a:cxn>
                  <a:cxn ang="0">
                    <a:pos x="106" y="95"/>
                  </a:cxn>
                  <a:cxn ang="0">
                    <a:pos x="114" y="91"/>
                  </a:cxn>
                  <a:cxn ang="0">
                    <a:pos x="124" y="95"/>
                  </a:cxn>
                  <a:cxn ang="0">
                    <a:pos x="132" y="107"/>
                  </a:cxn>
                  <a:cxn ang="0">
                    <a:pos x="138" y="119"/>
                  </a:cxn>
                  <a:cxn ang="0">
                    <a:pos x="150" y="137"/>
                  </a:cxn>
                  <a:cxn ang="0">
                    <a:pos x="160" y="149"/>
                  </a:cxn>
                  <a:cxn ang="0">
                    <a:pos x="168" y="159"/>
                  </a:cxn>
                  <a:cxn ang="0">
                    <a:pos x="162" y="171"/>
                  </a:cxn>
                  <a:cxn ang="0">
                    <a:pos x="158" y="185"/>
                  </a:cxn>
                  <a:cxn ang="0">
                    <a:pos x="146" y="185"/>
                  </a:cxn>
                  <a:cxn ang="0">
                    <a:pos x="128" y="183"/>
                  </a:cxn>
                  <a:cxn ang="0">
                    <a:pos x="120" y="171"/>
                  </a:cxn>
                  <a:cxn ang="0">
                    <a:pos x="112" y="171"/>
                  </a:cxn>
                  <a:cxn ang="0">
                    <a:pos x="102" y="161"/>
                  </a:cxn>
                  <a:cxn ang="0">
                    <a:pos x="92" y="157"/>
                  </a:cxn>
                  <a:cxn ang="0">
                    <a:pos x="82" y="165"/>
                  </a:cxn>
                  <a:cxn ang="0">
                    <a:pos x="80" y="171"/>
                  </a:cxn>
                  <a:cxn ang="0">
                    <a:pos x="72" y="169"/>
                  </a:cxn>
                  <a:cxn ang="0">
                    <a:pos x="62" y="163"/>
                  </a:cxn>
                  <a:cxn ang="0">
                    <a:pos x="52" y="155"/>
                  </a:cxn>
                  <a:cxn ang="0">
                    <a:pos x="48" y="147"/>
                  </a:cxn>
                  <a:cxn ang="0">
                    <a:pos x="44" y="139"/>
                  </a:cxn>
                  <a:cxn ang="0">
                    <a:pos x="50" y="129"/>
                  </a:cxn>
                  <a:cxn ang="0">
                    <a:pos x="52" y="119"/>
                  </a:cxn>
                  <a:cxn ang="0">
                    <a:pos x="44" y="101"/>
                  </a:cxn>
                  <a:cxn ang="0">
                    <a:pos x="40" y="93"/>
                  </a:cxn>
                  <a:cxn ang="0">
                    <a:pos x="36" y="89"/>
                  </a:cxn>
                  <a:cxn ang="0">
                    <a:pos x="32" y="93"/>
                  </a:cxn>
                  <a:cxn ang="0">
                    <a:pos x="34" y="101"/>
                  </a:cxn>
                  <a:cxn ang="0">
                    <a:pos x="36" y="117"/>
                  </a:cxn>
                  <a:cxn ang="0">
                    <a:pos x="36" y="133"/>
                  </a:cxn>
                  <a:cxn ang="0">
                    <a:pos x="30" y="137"/>
                  </a:cxn>
                  <a:cxn ang="0">
                    <a:pos x="22" y="141"/>
                  </a:cxn>
                  <a:cxn ang="0">
                    <a:pos x="14" y="141"/>
                  </a:cxn>
                  <a:cxn ang="0">
                    <a:pos x="6" y="133"/>
                  </a:cxn>
                  <a:cxn ang="0">
                    <a:pos x="0" y="123"/>
                  </a:cxn>
                  <a:cxn ang="0">
                    <a:pos x="4" y="107"/>
                  </a:cxn>
                  <a:cxn ang="0">
                    <a:pos x="10" y="89"/>
                  </a:cxn>
                  <a:cxn ang="0">
                    <a:pos x="20" y="73"/>
                  </a:cxn>
                  <a:cxn ang="0">
                    <a:pos x="24" y="60"/>
                  </a:cxn>
                </a:cxnLst>
                <a:rect l="0" t="0" r="r" b="b"/>
                <a:pathLst>
                  <a:path w="168" h="185">
                    <a:moveTo>
                      <a:pt x="24" y="60"/>
                    </a:moveTo>
                    <a:lnTo>
                      <a:pt x="28" y="48"/>
                    </a:lnTo>
                    <a:lnTo>
                      <a:pt x="40" y="46"/>
                    </a:lnTo>
                    <a:lnTo>
                      <a:pt x="50" y="54"/>
                    </a:lnTo>
                    <a:lnTo>
                      <a:pt x="62" y="60"/>
                    </a:lnTo>
                    <a:lnTo>
                      <a:pt x="70" y="52"/>
                    </a:lnTo>
                    <a:lnTo>
                      <a:pt x="74" y="42"/>
                    </a:lnTo>
                    <a:lnTo>
                      <a:pt x="76" y="28"/>
                    </a:lnTo>
                    <a:lnTo>
                      <a:pt x="74" y="10"/>
                    </a:lnTo>
                    <a:lnTo>
                      <a:pt x="74" y="0"/>
                    </a:lnTo>
                    <a:lnTo>
                      <a:pt x="88" y="0"/>
                    </a:lnTo>
                    <a:lnTo>
                      <a:pt x="88" y="14"/>
                    </a:lnTo>
                    <a:lnTo>
                      <a:pt x="94" y="24"/>
                    </a:lnTo>
                    <a:lnTo>
                      <a:pt x="96" y="34"/>
                    </a:lnTo>
                    <a:lnTo>
                      <a:pt x="100" y="50"/>
                    </a:lnTo>
                    <a:lnTo>
                      <a:pt x="108" y="62"/>
                    </a:lnTo>
                    <a:lnTo>
                      <a:pt x="102" y="73"/>
                    </a:lnTo>
                    <a:lnTo>
                      <a:pt x="96" y="77"/>
                    </a:lnTo>
                    <a:lnTo>
                      <a:pt x="98" y="91"/>
                    </a:lnTo>
                    <a:lnTo>
                      <a:pt x="106" y="95"/>
                    </a:lnTo>
                    <a:lnTo>
                      <a:pt x="114" y="91"/>
                    </a:lnTo>
                    <a:lnTo>
                      <a:pt x="124" y="95"/>
                    </a:lnTo>
                    <a:lnTo>
                      <a:pt x="132" y="107"/>
                    </a:lnTo>
                    <a:lnTo>
                      <a:pt x="138" y="119"/>
                    </a:lnTo>
                    <a:lnTo>
                      <a:pt x="150" y="137"/>
                    </a:lnTo>
                    <a:lnTo>
                      <a:pt x="160" y="149"/>
                    </a:lnTo>
                    <a:lnTo>
                      <a:pt x="168" y="159"/>
                    </a:lnTo>
                    <a:lnTo>
                      <a:pt x="162" y="171"/>
                    </a:lnTo>
                    <a:lnTo>
                      <a:pt x="158" y="185"/>
                    </a:lnTo>
                    <a:lnTo>
                      <a:pt x="146" y="185"/>
                    </a:lnTo>
                    <a:lnTo>
                      <a:pt x="128" y="183"/>
                    </a:lnTo>
                    <a:lnTo>
                      <a:pt x="120" y="171"/>
                    </a:lnTo>
                    <a:lnTo>
                      <a:pt x="112" y="171"/>
                    </a:lnTo>
                    <a:lnTo>
                      <a:pt x="102" y="161"/>
                    </a:lnTo>
                    <a:lnTo>
                      <a:pt x="92" y="157"/>
                    </a:lnTo>
                    <a:lnTo>
                      <a:pt x="82" y="165"/>
                    </a:lnTo>
                    <a:lnTo>
                      <a:pt x="80" y="171"/>
                    </a:lnTo>
                    <a:lnTo>
                      <a:pt x="72" y="169"/>
                    </a:lnTo>
                    <a:lnTo>
                      <a:pt x="62" y="163"/>
                    </a:lnTo>
                    <a:lnTo>
                      <a:pt x="52" y="155"/>
                    </a:lnTo>
                    <a:lnTo>
                      <a:pt x="48" y="147"/>
                    </a:lnTo>
                    <a:lnTo>
                      <a:pt x="44" y="139"/>
                    </a:lnTo>
                    <a:lnTo>
                      <a:pt x="50" y="129"/>
                    </a:lnTo>
                    <a:lnTo>
                      <a:pt x="52" y="119"/>
                    </a:lnTo>
                    <a:lnTo>
                      <a:pt x="44" y="101"/>
                    </a:lnTo>
                    <a:lnTo>
                      <a:pt x="40" y="93"/>
                    </a:lnTo>
                    <a:lnTo>
                      <a:pt x="36" y="89"/>
                    </a:lnTo>
                    <a:lnTo>
                      <a:pt x="32" y="93"/>
                    </a:lnTo>
                    <a:lnTo>
                      <a:pt x="34" y="101"/>
                    </a:lnTo>
                    <a:lnTo>
                      <a:pt x="36" y="117"/>
                    </a:lnTo>
                    <a:lnTo>
                      <a:pt x="36" y="133"/>
                    </a:lnTo>
                    <a:lnTo>
                      <a:pt x="30" y="137"/>
                    </a:lnTo>
                    <a:lnTo>
                      <a:pt x="22" y="141"/>
                    </a:lnTo>
                    <a:lnTo>
                      <a:pt x="14" y="141"/>
                    </a:lnTo>
                    <a:lnTo>
                      <a:pt x="6" y="133"/>
                    </a:lnTo>
                    <a:lnTo>
                      <a:pt x="0" y="123"/>
                    </a:lnTo>
                    <a:lnTo>
                      <a:pt x="4" y="107"/>
                    </a:lnTo>
                    <a:lnTo>
                      <a:pt x="10" y="89"/>
                    </a:lnTo>
                    <a:lnTo>
                      <a:pt x="20" y="73"/>
                    </a:lnTo>
                    <a:lnTo>
                      <a:pt x="24"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41" name="CORFU">
              <a:extLst>
                <a:ext uri="{FF2B5EF4-FFF2-40B4-BE49-F238E27FC236}">
                  <a16:creationId xmlns:a16="http://schemas.microsoft.com/office/drawing/2014/main" id="{7266593B-12AB-EEC2-6C5B-BDBBEAD0B05B}"/>
                </a:ext>
              </a:extLst>
            </p:cNvPr>
            <p:cNvSpPr>
              <a:spLocks/>
            </p:cNvSpPr>
            <p:nvPr/>
          </p:nvSpPr>
          <p:spPr bwMode="gray">
            <a:xfrm>
              <a:off x="3003377" y="2575705"/>
              <a:ext cx="394206" cy="379432"/>
            </a:xfrm>
            <a:custGeom>
              <a:avLst/>
              <a:gdLst/>
              <a:ahLst/>
              <a:cxnLst>
                <a:cxn ang="0">
                  <a:pos x="12" y="12"/>
                </a:cxn>
                <a:cxn ang="0">
                  <a:pos x="44" y="12"/>
                </a:cxn>
                <a:cxn ang="0">
                  <a:pos x="56" y="6"/>
                </a:cxn>
                <a:cxn ang="0">
                  <a:pos x="66" y="0"/>
                </a:cxn>
                <a:cxn ang="0">
                  <a:pos x="78" y="2"/>
                </a:cxn>
                <a:cxn ang="0">
                  <a:pos x="80" y="10"/>
                </a:cxn>
                <a:cxn ang="0">
                  <a:pos x="92" y="12"/>
                </a:cxn>
                <a:cxn ang="0">
                  <a:pos x="100" y="18"/>
                </a:cxn>
                <a:cxn ang="0">
                  <a:pos x="100" y="30"/>
                </a:cxn>
                <a:cxn ang="0">
                  <a:pos x="100" y="42"/>
                </a:cxn>
                <a:cxn ang="0">
                  <a:pos x="86" y="46"/>
                </a:cxn>
                <a:cxn ang="0">
                  <a:pos x="68" y="50"/>
                </a:cxn>
                <a:cxn ang="0">
                  <a:pos x="64" y="62"/>
                </a:cxn>
                <a:cxn ang="0">
                  <a:pos x="68" y="78"/>
                </a:cxn>
                <a:cxn ang="0">
                  <a:pos x="80" y="86"/>
                </a:cxn>
                <a:cxn ang="0">
                  <a:pos x="88" y="86"/>
                </a:cxn>
                <a:cxn ang="0">
                  <a:pos x="92" y="98"/>
                </a:cxn>
                <a:cxn ang="0">
                  <a:pos x="90" y="118"/>
                </a:cxn>
                <a:cxn ang="0">
                  <a:pos x="92" y="130"/>
                </a:cxn>
                <a:cxn ang="0">
                  <a:pos x="92" y="150"/>
                </a:cxn>
                <a:cxn ang="0">
                  <a:pos x="96" y="158"/>
                </a:cxn>
                <a:cxn ang="0">
                  <a:pos x="108" y="162"/>
                </a:cxn>
                <a:cxn ang="0">
                  <a:pos x="116" y="170"/>
                </a:cxn>
                <a:cxn ang="0">
                  <a:pos x="128" y="176"/>
                </a:cxn>
                <a:cxn ang="0">
                  <a:pos x="138" y="172"/>
                </a:cxn>
                <a:cxn ang="0">
                  <a:pos x="148" y="178"/>
                </a:cxn>
                <a:cxn ang="0">
                  <a:pos x="152" y="190"/>
                </a:cxn>
                <a:cxn ang="0">
                  <a:pos x="158" y="202"/>
                </a:cxn>
                <a:cxn ang="0">
                  <a:pos x="152" y="210"/>
                </a:cxn>
                <a:cxn ang="0">
                  <a:pos x="138" y="202"/>
                </a:cxn>
                <a:cxn ang="0">
                  <a:pos x="122" y="194"/>
                </a:cxn>
                <a:cxn ang="0">
                  <a:pos x="104" y="186"/>
                </a:cxn>
                <a:cxn ang="0">
                  <a:pos x="92" y="180"/>
                </a:cxn>
                <a:cxn ang="0">
                  <a:pos x="88" y="170"/>
                </a:cxn>
                <a:cxn ang="0">
                  <a:pos x="76" y="168"/>
                </a:cxn>
                <a:cxn ang="0">
                  <a:pos x="68" y="156"/>
                </a:cxn>
                <a:cxn ang="0">
                  <a:pos x="66" y="138"/>
                </a:cxn>
                <a:cxn ang="0">
                  <a:pos x="64" y="118"/>
                </a:cxn>
                <a:cxn ang="0">
                  <a:pos x="56" y="106"/>
                </a:cxn>
                <a:cxn ang="0">
                  <a:pos x="46" y="94"/>
                </a:cxn>
                <a:cxn ang="0">
                  <a:pos x="32" y="86"/>
                </a:cxn>
                <a:cxn ang="0">
                  <a:pos x="28" y="74"/>
                </a:cxn>
                <a:cxn ang="0">
                  <a:pos x="24" y="66"/>
                </a:cxn>
                <a:cxn ang="0">
                  <a:pos x="18" y="70"/>
                </a:cxn>
                <a:cxn ang="0">
                  <a:pos x="8" y="70"/>
                </a:cxn>
                <a:cxn ang="0">
                  <a:pos x="4" y="60"/>
                </a:cxn>
                <a:cxn ang="0">
                  <a:pos x="4" y="50"/>
                </a:cxn>
                <a:cxn ang="0">
                  <a:pos x="8" y="44"/>
                </a:cxn>
                <a:cxn ang="0">
                  <a:pos x="0" y="34"/>
                </a:cxn>
                <a:cxn ang="0">
                  <a:pos x="0" y="18"/>
                </a:cxn>
                <a:cxn ang="0">
                  <a:pos x="12" y="12"/>
                </a:cxn>
              </a:cxnLst>
              <a:rect l="0" t="0" r="r" b="b"/>
              <a:pathLst>
                <a:path w="158" h="210">
                  <a:moveTo>
                    <a:pt x="12" y="12"/>
                  </a:moveTo>
                  <a:lnTo>
                    <a:pt x="44" y="12"/>
                  </a:lnTo>
                  <a:lnTo>
                    <a:pt x="56" y="6"/>
                  </a:lnTo>
                  <a:lnTo>
                    <a:pt x="66" y="0"/>
                  </a:lnTo>
                  <a:lnTo>
                    <a:pt x="78" y="2"/>
                  </a:lnTo>
                  <a:lnTo>
                    <a:pt x="80" y="10"/>
                  </a:lnTo>
                  <a:lnTo>
                    <a:pt x="92" y="12"/>
                  </a:lnTo>
                  <a:lnTo>
                    <a:pt x="100" y="18"/>
                  </a:lnTo>
                  <a:lnTo>
                    <a:pt x="100" y="30"/>
                  </a:lnTo>
                  <a:lnTo>
                    <a:pt x="100" y="42"/>
                  </a:lnTo>
                  <a:lnTo>
                    <a:pt x="86" y="46"/>
                  </a:lnTo>
                  <a:lnTo>
                    <a:pt x="68" y="50"/>
                  </a:lnTo>
                  <a:lnTo>
                    <a:pt x="64" y="62"/>
                  </a:lnTo>
                  <a:lnTo>
                    <a:pt x="68" y="78"/>
                  </a:lnTo>
                  <a:lnTo>
                    <a:pt x="80" y="86"/>
                  </a:lnTo>
                  <a:lnTo>
                    <a:pt x="88" y="86"/>
                  </a:lnTo>
                  <a:lnTo>
                    <a:pt x="92" y="98"/>
                  </a:lnTo>
                  <a:lnTo>
                    <a:pt x="90" y="118"/>
                  </a:lnTo>
                  <a:lnTo>
                    <a:pt x="92" y="130"/>
                  </a:lnTo>
                  <a:lnTo>
                    <a:pt x="92" y="150"/>
                  </a:lnTo>
                  <a:lnTo>
                    <a:pt x="96" y="158"/>
                  </a:lnTo>
                  <a:lnTo>
                    <a:pt x="108" y="162"/>
                  </a:lnTo>
                  <a:lnTo>
                    <a:pt x="116" y="170"/>
                  </a:lnTo>
                  <a:lnTo>
                    <a:pt x="128" y="176"/>
                  </a:lnTo>
                  <a:lnTo>
                    <a:pt x="138" y="172"/>
                  </a:lnTo>
                  <a:lnTo>
                    <a:pt x="148" y="178"/>
                  </a:lnTo>
                  <a:lnTo>
                    <a:pt x="152" y="190"/>
                  </a:lnTo>
                  <a:lnTo>
                    <a:pt x="158" y="202"/>
                  </a:lnTo>
                  <a:lnTo>
                    <a:pt x="152" y="210"/>
                  </a:lnTo>
                  <a:lnTo>
                    <a:pt x="138" y="202"/>
                  </a:lnTo>
                  <a:lnTo>
                    <a:pt x="122" y="194"/>
                  </a:lnTo>
                  <a:lnTo>
                    <a:pt x="104" y="186"/>
                  </a:lnTo>
                  <a:lnTo>
                    <a:pt x="92" y="180"/>
                  </a:lnTo>
                  <a:lnTo>
                    <a:pt x="88" y="170"/>
                  </a:lnTo>
                  <a:lnTo>
                    <a:pt x="76" y="168"/>
                  </a:lnTo>
                  <a:lnTo>
                    <a:pt x="68" y="156"/>
                  </a:lnTo>
                  <a:lnTo>
                    <a:pt x="66" y="138"/>
                  </a:lnTo>
                  <a:lnTo>
                    <a:pt x="64" y="118"/>
                  </a:lnTo>
                  <a:lnTo>
                    <a:pt x="56" y="106"/>
                  </a:lnTo>
                  <a:lnTo>
                    <a:pt x="46" y="94"/>
                  </a:lnTo>
                  <a:lnTo>
                    <a:pt x="32" y="86"/>
                  </a:lnTo>
                  <a:lnTo>
                    <a:pt x="28" y="74"/>
                  </a:lnTo>
                  <a:lnTo>
                    <a:pt x="24" y="66"/>
                  </a:lnTo>
                  <a:lnTo>
                    <a:pt x="18" y="70"/>
                  </a:lnTo>
                  <a:lnTo>
                    <a:pt x="8" y="70"/>
                  </a:lnTo>
                  <a:lnTo>
                    <a:pt x="4" y="60"/>
                  </a:lnTo>
                  <a:lnTo>
                    <a:pt x="4" y="50"/>
                  </a:lnTo>
                  <a:lnTo>
                    <a:pt x="8" y="44"/>
                  </a:lnTo>
                  <a:lnTo>
                    <a:pt x="0" y="34"/>
                  </a:lnTo>
                  <a:lnTo>
                    <a:pt x="0" y="18"/>
                  </a:lnTo>
                  <a:lnTo>
                    <a:pt x="12"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2" name="THESPROTIA">
              <a:extLst>
                <a:ext uri="{FF2B5EF4-FFF2-40B4-BE49-F238E27FC236}">
                  <a16:creationId xmlns:a16="http://schemas.microsoft.com/office/drawing/2014/main" id="{A18DD54F-8753-0B4E-E6B7-214E866A43E5}"/>
                </a:ext>
              </a:extLst>
            </p:cNvPr>
            <p:cNvSpPr>
              <a:spLocks/>
            </p:cNvSpPr>
            <p:nvPr/>
          </p:nvSpPr>
          <p:spPr bwMode="gray">
            <a:xfrm>
              <a:off x="3406153" y="2592202"/>
              <a:ext cx="499898" cy="435111"/>
            </a:xfrm>
            <a:custGeom>
              <a:avLst/>
              <a:gdLst/>
              <a:ahLst/>
              <a:cxnLst>
                <a:cxn ang="0">
                  <a:pos x="20" y="78"/>
                </a:cxn>
                <a:cxn ang="0">
                  <a:pos x="32" y="78"/>
                </a:cxn>
                <a:cxn ang="0">
                  <a:pos x="44" y="62"/>
                </a:cxn>
                <a:cxn ang="0">
                  <a:pos x="68" y="44"/>
                </a:cxn>
                <a:cxn ang="0">
                  <a:pos x="64" y="22"/>
                </a:cxn>
                <a:cxn ang="0">
                  <a:pos x="64" y="0"/>
                </a:cxn>
                <a:cxn ang="0">
                  <a:pos x="78" y="2"/>
                </a:cxn>
                <a:cxn ang="0">
                  <a:pos x="88" y="14"/>
                </a:cxn>
                <a:cxn ang="0">
                  <a:pos x="104" y="10"/>
                </a:cxn>
                <a:cxn ang="0">
                  <a:pos x="138" y="22"/>
                </a:cxn>
                <a:cxn ang="0">
                  <a:pos x="138" y="54"/>
                </a:cxn>
                <a:cxn ang="0">
                  <a:pos x="140" y="82"/>
                </a:cxn>
                <a:cxn ang="0">
                  <a:pos x="142" y="114"/>
                </a:cxn>
                <a:cxn ang="0">
                  <a:pos x="152" y="122"/>
                </a:cxn>
                <a:cxn ang="0">
                  <a:pos x="176" y="126"/>
                </a:cxn>
                <a:cxn ang="0">
                  <a:pos x="182" y="162"/>
                </a:cxn>
                <a:cxn ang="0">
                  <a:pos x="194" y="198"/>
                </a:cxn>
                <a:cxn ang="0">
                  <a:pos x="200" y="230"/>
                </a:cxn>
                <a:cxn ang="0">
                  <a:pos x="184" y="222"/>
                </a:cxn>
                <a:cxn ang="0">
                  <a:pos x="158" y="230"/>
                </a:cxn>
                <a:cxn ang="0">
                  <a:pos x="134" y="242"/>
                </a:cxn>
                <a:cxn ang="0">
                  <a:pos x="108" y="224"/>
                </a:cxn>
                <a:cxn ang="0">
                  <a:pos x="86" y="206"/>
                </a:cxn>
                <a:cxn ang="0">
                  <a:pos x="62" y="226"/>
                </a:cxn>
                <a:cxn ang="0">
                  <a:pos x="58" y="214"/>
                </a:cxn>
                <a:cxn ang="0">
                  <a:pos x="50" y="198"/>
                </a:cxn>
                <a:cxn ang="0">
                  <a:pos x="42" y="192"/>
                </a:cxn>
                <a:cxn ang="0">
                  <a:pos x="38" y="182"/>
                </a:cxn>
                <a:cxn ang="0">
                  <a:pos x="42" y="166"/>
                </a:cxn>
                <a:cxn ang="0">
                  <a:pos x="44" y="152"/>
                </a:cxn>
                <a:cxn ang="0">
                  <a:pos x="42" y="134"/>
                </a:cxn>
                <a:cxn ang="0">
                  <a:pos x="26" y="134"/>
                </a:cxn>
                <a:cxn ang="0">
                  <a:pos x="14" y="130"/>
                </a:cxn>
                <a:cxn ang="0">
                  <a:pos x="6" y="120"/>
                </a:cxn>
                <a:cxn ang="0">
                  <a:pos x="0" y="106"/>
                </a:cxn>
                <a:cxn ang="0">
                  <a:pos x="0" y="98"/>
                </a:cxn>
                <a:cxn ang="0">
                  <a:pos x="10" y="94"/>
                </a:cxn>
                <a:cxn ang="0">
                  <a:pos x="18" y="94"/>
                </a:cxn>
                <a:cxn ang="0">
                  <a:pos x="20" y="78"/>
                </a:cxn>
              </a:cxnLst>
              <a:rect l="0" t="0" r="r" b="b"/>
              <a:pathLst>
                <a:path w="200" h="242">
                  <a:moveTo>
                    <a:pt x="20" y="78"/>
                  </a:moveTo>
                  <a:lnTo>
                    <a:pt x="32" y="78"/>
                  </a:lnTo>
                  <a:lnTo>
                    <a:pt x="44" y="62"/>
                  </a:lnTo>
                  <a:lnTo>
                    <a:pt x="68" y="44"/>
                  </a:lnTo>
                  <a:lnTo>
                    <a:pt x="64" y="22"/>
                  </a:lnTo>
                  <a:lnTo>
                    <a:pt x="64" y="0"/>
                  </a:lnTo>
                  <a:lnTo>
                    <a:pt x="78" y="2"/>
                  </a:lnTo>
                  <a:lnTo>
                    <a:pt x="88" y="14"/>
                  </a:lnTo>
                  <a:lnTo>
                    <a:pt x="104" y="10"/>
                  </a:lnTo>
                  <a:lnTo>
                    <a:pt x="138" y="22"/>
                  </a:lnTo>
                  <a:lnTo>
                    <a:pt x="138" y="54"/>
                  </a:lnTo>
                  <a:lnTo>
                    <a:pt x="140" y="82"/>
                  </a:lnTo>
                  <a:lnTo>
                    <a:pt x="142" y="114"/>
                  </a:lnTo>
                  <a:lnTo>
                    <a:pt x="152" y="122"/>
                  </a:lnTo>
                  <a:lnTo>
                    <a:pt x="176" y="126"/>
                  </a:lnTo>
                  <a:lnTo>
                    <a:pt x="182" y="162"/>
                  </a:lnTo>
                  <a:lnTo>
                    <a:pt x="194" y="198"/>
                  </a:lnTo>
                  <a:lnTo>
                    <a:pt x="200" y="230"/>
                  </a:lnTo>
                  <a:lnTo>
                    <a:pt x="184" y="222"/>
                  </a:lnTo>
                  <a:lnTo>
                    <a:pt x="158" y="230"/>
                  </a:lnTo>
                  <a:lnTo>
                    <a:pt x="134" y="242"/>
                  </a:lnTo>
                  <a:lnTo>
                    <a:pt x="108" y="224"/>
                  </a:lnTo>
                  <a:lnTo>
                    <a:pt x="86" y="206"/>
                  </a:lnTo>
                  <a:lnTo>
                    <a:pt x="62" y="226"/>
                  </a:lnTo>
                  <a:lnTo>
                    <a:pt x="58" y="214"/>
                  </a:lnTo>
                  <a:lnTo>
                    <a:pt x="50" y="198"/>
                  </a:lnTo>
                  <a:lnTo>
                    <a:pt x="42" y="192"/>
                  </a:lnTo>
                  <a:lnTo>
                    <a:pt x="38" y="182"/>
                  </a:lnTo>
                  <a:lnTo>
                    <a:pt x="42" y="166"/>
                  </a:lnTo>
                  <a:lnTo>
                    <a:pt x="44" y="152"/>
                  </a:lnTo>
                  <a:lnTo>
                    <a:pt x="42" y="134"/>
                  </a:lnTo>
                  <a:lnTo>
                    <a:pt x="26" y="134"/>
                  </a:lnTo>
                  <a:lnTo>
                    <a:pt x="14" y="130"/>
                  </a:lnTo>
                  <a:lnTo>
                    <a:pt x="6" y="120"/>
                  </a:lnTo>
                  <a:lnTo>
                    <a:pt x="0" y="106"/>
                  </a:lnTo>
                  <a:lnTo>
                    <a:pt x="0" y="98"/>
                  </a:lnTo>
                  <a:lnTo>
                    <a:pt x="10" y="94"/>
                  </a:lnTo>
                  <a:lnTo>
                    <a:pt x="18" y="94"/>
                  </a:lnTo>
                  <a:lnTo>
                    <a:pt x="20" y="7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3" name="PREVEZA">
              <a:extLst>
                <a:ext uri="{FF2B5EF4-FFF2-40B4-BE49-F238E27FC236}">
                  <a16:creationId xmlns:a16="http://schemas.microsoft.com/office/drawing/2014/main" id="{F3777C37-30F1-3DC1-809B-F9AF722FC75D}"/>
                </a:ext>
              </a:extLst>
            </p:cNvPr>
            <p:cNvSpPr>
              <a:spLocks/>
            </p:cNvSpPr>
            <p:nvPr/>
          </p:nvSpPr>
          <p:spPr bwMode="gray">
            <a:xfrm>
              <a:off x="3560408" y="2926267"/>
              <a:ext cx="608447" cy="364998"/>
            </a:xfrm>
            <a:custGeom>
              <a:avLst/>
              <a:gdLst/>
              <a:ahLst/>
              <a:cxnLst>
                <a:cxn ang="0">
                  <a:pos x="138" y="44"/>
                </a:cxn>
                <a:cxn ang="0">
                  <a:pos x="152" y="36"/>
                </a:cxn>
                <a:cxn ang="0">
                  <a:pos x="158" y="14"/>
                </a:cxn>
                <a:cxn ang="0">
                  <a:pos x="180" y="24"/>
                </a:cxn>
                <a:cxn ang="0">
                  <a:pos x="206" y="30"/>
                </a:cxn>
                <a:cxn ang="0">
                  <a:pos x="228" y="8"/>
                </a:cxn>
                <a:cxn ang="0">
                  <a:pos x="244" y="0"/>
                </a:cxn>
                <a:cxn ang="0">
                  <a:pos x="244" y="54"/>
                </a:cxn>
                <a:cxn ang="0">
                  <a:pos x="222" y="60"/>
                </a:cxn>
                <a:cxn ang="0">
                  <a:pos x="208" y="72"/>
                </a:cxn>
                <a:cxn ang="0">
                  <a:pos x="206" y="96"/>
                </a:cxn>
                <a:cxn ang="0">
                  <a:pos x="196" y="118"/>
                </a:cxn>
                <a:cxn ang="0">
                  <a:pos x="184" y="122"/>
                </a:cxn>
                <a:cxn ang="0">
                  <a:pos x="172" y="120"/>
                </a:cxn>
                <a:cxn ang="0">
                  <a:pos x="164" y="132"/>
                </a:cxn>
                <a:cxn ang="0">
                  <a:pos x="164" y="138"/>
                </a:cxn>
                <a:cxn ang="0">
                  <a:pos x="162" y="160"/>
                </a:cxn>
                <a:cxn ang="0">
                  <a:pos x="152" y="172"/>
                </a:cxn>
                <a:cxn ang="0">
                  <a:pos x="148" y="178"/>
                </a:cxn>
                <a:cxn ang="0">
                  <a:pos x="152" y="190"/>
                </a:cxn>
                <a:cxn ang="0">
                  <a:pos x="156" y="200"/>
                </a:cxn>
                <a:cxn ang="0">
                  <a:pos x="146" y="204"/>
                </a:cxn>
                <a:cxn ang="0">
                  <a:pos x="136" y="196"/>
                </a:cxn>
                <a:cxn ang="0">
                  <a:pos x="136" y="176"/>
                </a:cxn>
                <a:cxn ang="0">
                  <a:pos x="132" y="156"/>
                </a:cxn>
                <a:cxn ang="0">
                  <a:pos x="120" y="146"/>
                </a:cxn>
                <a:cxn ang="0">
                  <a:pos x="100" y="132"/>
                </a:cxn>
                <a:cxn ang="0">
                  <a:pos x="80" y="104"/>
                </a:cxn>
                <a:cxn ang="0">
                  <a:pos x="58" y="84"/>
                </a:cxn>
                <a:cxn ang="0">
                  <a:pos x="56" y="58"/>
                </a:cxn>
                <a:cxn ang="0">
                  <a:pos x="30" y="54"/>
                </a:cxn>
                <a:cxn ang="0">
                  <a:pos x="12" y="52"/>
                </a:cxn>
                <a:cxn ang="0">
                  <a:pos x="0" y="40"/>
                </a:cxn>
                <a:cxn ang="0">
                  <a:pos x="24" y="20"/>
                </a:cxn>
                <a:cxn ang="0">
                  <a:pos x="72" y="56"/>
                </a:cxn>
                <a:cxn ang="0">
                  <a:pos x="96" y="44"/>
                </a:cxn>
                <a:cxn ang="0">
                  <a:pos x="122" y="36"/>
                </a:cxn>
                <a:cxn ang="0">
                  <a:pos x="138" y="44"/>
                </a:cxn>
              </a:cxnLst>
              <a:rect l="0" t="0" r="r" b="b"/>
              <a:pathLst>
                <a:path w="244" h="204">
                  <a:moveTo>
                    <a:pt x="138" y="44"/>
                  </a:moveTo>
                  <a:lnTo>
                    <a:pt x="152" y="36"/>
                  </a:lnTo>
                  <a:lnTo>
                    <a:pt x="158" y="14"/>
                  </a:lnTo>
                  <a:lnTo>
                    <a:pt x="180" y="24"/>
                  </a:lnTo>
                  <a:lnTo>
                    <a:pt x="206" y="30"/>
                  </a:lnTo>
                  <a:lnTo>
                    <a:pt x="228" y="8"/>
                  </a:lnTo>
                  <a:lnTo>
                    <a:pt x="244" y="0"/>
                  </a:lnTo>
                  <a:lnTo>
                    <a:pt x="244" y="54"/>
                  </a:lnTo>
                  <a:lnTo>
                    <a:pt x="222" y="60"/>
                  </a:lnTo>
                  <a:lnTo>
                    <a:pt x="208" y="72"/>
                  </a:lnTo>
                  <a:lnTo>
                    <a:pt x="206" y="96"/>
                  </a:lnTo>
                  <a:lnTo>
                    <a:pt x="196" y="118"/>
                  </a:lnTo>
                  <a:lnTo>
                    <a:pt x="184" y="122"/>
                  </a:lnTo>
                  <a:lnTo>
                    <a:pt x="172" y="120"/>
                  </a:lnTo>
                  <a:lnTo>
                    <a:pt x="164" y="132"/>
                  </a:lnTo>
                  <a:lnTo>
                    <a:pt x="164" y="138"/>
                  </a:lnTo>
                  <a:lnTo>
                    <a:pt x="162" y="160"/>
                  </a:lnTo>
                  <a:lnTo>
                    <a:pt x="152" y="172"/>
                  </a:lnTo>
                  <a:lnTo>
                    <a:pt x="148" y="178"/>
                  </a:lnTo>
                  <a:lnTo>
                    <a:pt x="152" y="190"/>
                  </a:lnTo>
                  <a:lnTo>
                    <a:pt x="156" y="200"/>
                  </a:lnTo>
                  <a:lnTo>
                    <a:pt x="146" y="204"/>
                  </a:lnTo>
                  <a:lnTo>
                    <a:pt x="136" y="196"/>
                  </a:lnTo>
                  <a:lnTo>
                    <a:pt x="136" y="176"/>
                  </a:lnTo>
                  <a:lnTo>
                    <a:pt x="132" y="156"/>
                  </a:lnTo>
                  <a:lnTo>
                    <a:pt x="120" y="146"/>
                  </a:lnTo>
                  <a:lnTo>
                    <a:pt x="100" y="132"/>
                  </a:lnTo>
                  <a:lnTo>
                    <a:pt x="80" y="104"/>
                  </a:lnTo>
                  <a:lnTo>
                    <a:pt x="58" y="84"/>
                  </a:lnTo>
                  <a:lnTo>
                    <a:pt x="56" y="58"/>
                  </a:lnTo>
                  <a:lnTo>
                    <a:pt x="30" y="54"/>
                  </a:lnTo>
                  <a:lnTo>
                    <a:pt x="12" y="52"/>
                  </a:lnTo>
                  <a:lnTo>
                    <a:pt x="0" y="40"/>
                  </a:lnTo>
                  <a:lnTo>
                    <a:pt x="24" y="20"/>
                  </a:lnTo>
                  <a:lnTo>
                    <a:pt x="72" y="56"/>
                  </a:lnTo>
                  <a:lnTo>
                    <a:pt x="96" y="44"/>
                  </a:lnTo>
                  <a:lnTo>
                    <a:pt x="122" y="36"/>
                  </a:lnTo>
                  <a:lnTo>
                    <a:pt x="138" y="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4" name="IOANNINA">
              <a:extLst>
                <a:ext uri="{FF2B5EF4-FFF2-40B4-BE49-F238E27FC236}">
                  <a16:creationId xmlns:a16="http://schemas.microsoft.com/office/drawing/2014/main" id="{9C7BC6AB-C64C-8C4A-279D-20D85A10C2B0}"/>
                </a:ext>
              </a:extLst>
            </p:cNvPr>
            <p:cNvSpPr>
              <a:spLocks/>
            </p:cNvSpPr>
            <p:nvPr/>
          </p:nvSpPr>
          <p:spPr bwMode="gray">
            <a:xfrm>
              <a:off x="3603255" y="2171527"/>
              <a:ext cx="814120" cy="833101"/>
            </a:xfrm>
            <a:custGeom>
              <a:avLst/>
              <a:gdLst/>
              <a:ahLst/>
              <a:cxnLst>
                <a:cxn ang="0">
                  <a:pos x="28" y="222"/>
                </a:cxn>
                <a:cxn ang="0">
                  <a:pos x="2" y="184"/>
                </a:cxn>
                <a:cxn ang="0">
                  <a:pos x="0" y="152"/>
                </a:cxn>
                <a:cxn ang="0">
                  <a:pos x="34" y="126"/>
                </a:cxn>
                <a:cxn ang="0">
                  <a:pos x="60" y="122"/>
                </a:cxn>
                <a:cxn ang="0">
                  <a:pos x="88" y="124"/>
                </a:cxn>
                <a:cxn ang="0">
                  <a:pos x="128" y="86"/>
                </a:cxn>
                <a:cxn ang="0">
                  <a:pos x="138" y="58"/>
                </a:cxn>
                <a:cxn ang="0">
                  <a:pos x="158" y="0"/>
                </a:cxn>
                <a:cxn ang="0">
                  <a:pos x="222" y="32"/>
                </a:cxn>
                <a:cxn ang="0">
                  <a:pos x="236" y="68"/>
                </a:cxn>
                <a:cxn ang="0">
                  <a:pos x="224" y="94"/>
                </a:cxn>
                <a:cxn ang="0">
                  <a:pos x="232" y="130"/>
                </a:cxn>
                <a:cxn ang="0">
                  <a:pos x="260" y="146"/>
                </a:cxn>
                <a:cxn ang="0">
                  <a:pos x="252" y="176"/>
                </a:cxn>
                <a:cxn ang="0">
                  <a:pos x="266" y="212"/>
                </a:cxn>
                <a:cxn ang="0">
                  <a:pos x="328" y="220"/>
                </a:cxn>
                <a:cxn ang="0">
                  <a:pos x="314" y="250"/>
                </a:cxn>
                <a:cxn ang="0">
                  <a:pos x="288" y="286"/>
                </a:cxn>
                <a:cxn ang="0">
                  <a:pos x="296" y="334"/>
                </a:cxn>
                <a:cxn ang="0">
                  <a:pos x="282" y="362"/>
                </a:cxn>
                <a:cxn ang="0">
                  <a:pos x="274" y="384"/>
                </a:cxn>
                <a:cxn ang="0">
                  <a:pos x="250" y="372"/>
                </a:cxn>
                <a:cxn ang="0">
                  <a:pos x="240" y="404"/>
                </a:cxn>
                <a:cxn ang="0">
                  <a:pos x="212" y="428"/>
                </a:cxn>
                <a:cxn ang="0">
                  <a:pos x="164" y="444"/>
                </a:cxn>
                <a:cxn ang="0">
                  <a:pos x="136" y="456"/>
                </a:cxn>
                <a:cxn ang="0">
                  <a:pos x="116" y="432"/>
                </a:cxn>
                <a:cxn ang="0">
                  <a:pos x="98" y="360"/>
                </a:cxn>
                <a:cxn ang="0">
                  <a:pos x="64" y="348"/>
                </a:cxn>
                <a:cxn ang="0">
                  <a:pos x="60" y="288"/>
                </a:cxn>
                <a:cxn ang="0">
                  <a:pos x="26" y="244"/>
                </a:cxn>
              </a:cxnLst>
              <a:rect l="0" t="0" r="r" b="b"/>
              <a:pathLst>
                <a:path w="328" h="464">
                  <a:moveTo>
                    <a:pt x="26" y="244"/>
                  </a:moveTo>
                  <a:lnTo>
                    <a:pt x="28" y="222"/>
                  </a:lnTo>
                  <a:lnTo>
                    <a:pt x="14" y="192"/>
                  </a:lnTo>
                  <a:lnTo>
                    <a:pt x="2" y="184"/>
                  </a:lnTo>
                  <a:lnTo>
                    <a:pt x="2" y="168"/>
                  </a:lnTo>
                  <a:lnTo>
                    <a:pt x="0" y="152"/>
                  </a:lnTo>
                  <a:lnTo>
                    <a:pt x="22" y="150"/>
                  </a:lnTo>
                  <a:lnTo>
                    <a:pt x="34" y="126"/>
                  </a:lnTo>
                  <a:lnTo>
                    <a:pt x="48" y="116"/>
                  </a:lnTo>
                  <a:lnTo>
                    <a:pt x="60" y="122"/>
                  </a:lnTo>
                  <a:lnTo>
                    <a:pt x="70" y="118"/>
                  </a:lnTo>
                  <a:lnTo>
                    <a:pt x="88" y="124"/>
                  </a:lnTo>
                  <a:lnTo>
                    <a:pt x="122" y="108"/>
                  </a:lnTo>
                  <a:lnTo>
                    <a:pt x="128" y="86"/>
                  </a:lnTo>
                  <a:lnTo>
                    <a:pt x="122" y="72"/>
                  </a:lnTo>
                  <a:lnTo>
                    <a:pt x="138" y="58"/>
                  </a:lnTo>
                  <a:lnTo>
                    <a:pt x="136" y="26"/>
                  </a:lnTo>
                  <a:lnTo>
                    <a:pt x="158" y="0"/>
                  </a:lnTo>
                  <a:lnTo>
                    <a:pt x="192" y="12"/>
                  </a:lnTo>
                  <a:lnTo>
                    <a:pt x="222" y="32"/>
                  </a:lnTo>
                  <a:lnTo>
                    <a:pt x="224" y="56"/>
                  </a:lnTo>
                  <a:lnTo>
                    <a:pt x="236" y="68"/>
                  </a:lnTo>
                  <a:lnTo>
                    <a:pt x="230" y="88"/>
                  </a:lnTo>
                  <a:lnTo>
                    <a:pt x="224" y="94"/>
                  </a:lnTo>
                  <a:lnTo>
                    <a:pt x="226" y="114"/>
                  </a:lnTo>
                  <a:lnTo>
                    <a:pt x="232" y="130"/>
                  </a:lnTo>
                  <a:lnTo>
                    <a:pt x="258" y="132"/>
                  </a:lnTo>
                  <a:lnTo>
                    <a:pt x="260" y="146"/>
                  </a:lnTo>
                  <a:lnTo>
                    <a:pt x="242" y="156"/>
                  </a:lnTo>
                  <a:lnTo>
                    <a:pt x="252" y="176"/>
                  </a:lnTo>
                  <a:lnTo>
                    <a:pt x="266" y="190"/>
                  </a:lnTo>
                  <a:lnTo>
                    <a:pt x="266" y="212"/>
                  </a:lnTo>
                  <a:lnTo>
                    <a:pt x="320" y="210"/>
                  </a:lnTo>
                  <a:lnTo>
                    <a:pt x="328" y="220"/>
                  </a:lnTo>
                  <a:lnTo>
                    <a:pt x="326" y="236"/>
                  </a:lnTo>
                  <a:lnTo>
                    <a:pt x="314" y="250"/>
                  </a:lnTo>
                  <a:lnTo>
                    <a:pt x="312" y="284"/>
                  </a:lnTo>
                  <a:lnTo>
                    <a:pt x="288" y="286"/>
                  </a:lnTo>
                  <a:lnTo>
                    <a:pt x="276" y="306"/>
                  </a:lnTo>
                  <a:lnTo>
                    <a:pt x="296" y="334"/>
                  </a:lnTo>
                  <a:lnTo>
                    <a:pt x="294" y="376"/>
                  </a:lnTo>
                  <a:lnTo>
                    <a:pt x="282" y="362"/>
                  </a:lnTo>
                  <a:lnTo>
                    <a:pt x="274" y="366"/>
                  </a:lnTo>
                  <a:lnTo>
                    <a:pt x="274" y="384"/>
                  </a:lnTo>
                  <a:lnTo>
                    <a:pt x="262" y="382"/>
                  </a:lnTo>
                  <a:lnTo>
                    <a:pt x="250" y="372"/>
                  </a:lnTo>
                  <a:lnTo>
                    <a:pt x="246" y="396"/>
                  </a:lnTo>
                  <a:lnTo>
                    <a:pt x="240" y="404"/>
                  </a:lnTo>
                  <a:lnTo>
                    <a:pt x="228" y="420"/>
                  </a:lnTo>
                  <a:lnTo>
                    <a:pt x="212" y="428"/>
                  </a:lnTo>
                  <a:lnTo>
                    <a:pt x="190" y="450"/>
                  </a:lnTo>
                  <a:lnTo>
                    <a:pt x="164" y="444"/>
                  </a:lnTo>
                  <a:lnTo>
                    <a:pt x="142" y="434"/>
                  </a:lnTo>
                  <a:lnTo>
                    <a:pt x="136" y="456"/>
                  </a:lnTo>
                  <a:lnTo>
                    <a:pt x="122" y="464"/>
                  </a:lnTo>
                  <a:lnTo>
                    <a:pt x="116" y="432"/>
                  </a:lnTo>
                  <a:lnTo>
                    <a:pt x="104" y="396"/>
                  </a:lnTo>
                  <a:lnTo>
                    <a:pt x="98" y="360"/>
                  </a:lnTo>
                  <a:lnTo>
                    <a:pt x="74" y="356"/>
                  </a:lnTo>
                  <a:lnTo>
                    <a:pt x="64" y="348"/>
                  </a:lnTo>
                  <a:lnTo>
                    <a:pt x="62" y="312"/>
                  </a:lnTo>
                  <a:lnTo>
                    <a:pt x="60" y="288"/>
                  </a:lnTo>
                  <a:lnTo>
                    <a:pt x="60" y="256"/>
                  </a:lnTo>
                  <a:lnTo>
                    <a:pt x="26" y="2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5" name="ARTA">
              <a:extLst>
                <a:ext uri="{FF2B5EF4-FFF2-40B4-BE49-F238E27FC236}">
                  <a16:creationId xmlns:a16="http://schemas.microsoft.com/office/drawing/2014/main" id="{7F49B968-3B80-97E6-A686-6BB51267D77E}"/>
                </a:ext>
              </a:extLst>
            </p:cNvPr>
            <p:cNvSpPr>
              <a:spLocks/>
            </p:cNvSpPr>
            <p:nvPr/>
          </p:nvSpPr>
          <p:spPr bwMode="gray">
            <a:xfrm>
              <a:off x="3968896" y="2821099"/>
              <a:ext cx="557029" cy="435111"/>
            </a:xfrm>
            <a:custGeom>
              <a:avLst/>
              <a:gdLst/>
              <a:ahLst/>
              <a:cxnLst>
                <a:cxn ang="0">
                  <a:pos x="80" y="58"/>
                </a:cxn>
                <a:cxn ang="0">
                  <a:pos x="92" y="42"/>
                </a:cxn>
                <a:cxn ang="0">
                  <a:pos x="98" y="34"/>
                </a:cxn>
                <a:cxn ang="0">
                  <a:pos x="102" y="10"/>
                </a:cxn>
                <a:cxn ang="0">
                  <a:pos x="114" y="20"/>
                </a:cxn>
                <a:cxn ang="0">
                  <a:pos x="126" y="22"/>
                </a:cxn>
                <a:cxn ang="0">
                  <a:pos x="126" y="4"/>
                </a:cxn>
                <a:cxn ang="0">
                  <a:pos x="134" y="0"/>
                </a:cxn>
                <a:cxn ang="0">
                  <a:pos x="146" y="14"/>
                </a:cxn>
                <a:cxn ang="0">
                  <a:pos x="166" y="68"/>
                </a:cxn>
                <a:cxn ang="0">
                  <a:pos x="186" y="84"/>
                </a:cxn>
                <a:cxn ang="0">
                  <a:pos x="210" y="86"/>
                </a:cxn>
                <a:cxn ang="0">
                  <a:pos x="220" y="108"/>
                </a:cxn>
                <a:cxn ang="0">
                  <a:pos x="224" y="128"/>
                </a:cxn>
                <a:cxn ang="0">
                  <a:pos x="200" y="150"/>
                </a:cxn>
                <a:cxn ang="0">
                  <a:pos x="200" y="166"/>
                </a:cxn>
                <a:cxn ang="0">
                  <a:pos x="186" y="180"/>
                </a:cxn>
                <a:cxn ang="0">
                  <a:pos x="170" y="192"/>
                </a:cxn>
                <a:cxn ang="0">
                  <a:pos x="146" y="186"/>
                </a:cxn>
                <a:cxn ang="0">
                  <a:pos x="130" y="188"/>
                </a:cxn>
                <a:cxn ang="0">
                  <a:pos x="116" y="198"/>
                </a:cxn>
                <a:cxn ang="0">
                  <a:pos x="114" y="228"/>
                </a:cxn>
                <a:cxn ang="0">
                  <a:pos x="100" y="224"/>
                </a:cxn>
                <a:cxn ang="0">
                  <a:pos x="90" y="230"/>
                </a:cxn>
                <a:cxn ang="0">
                  <a:pos x="86" y="242"/>
                </a:cxn>
                <a:cxn ang="0">
                  <a:pos x="72" y="242"/>
                </a:cxn>
                <a:cxn ang="0">
                  <a:pos x="64" y="230"/>
                </a:cxn>
                <a:cxn ang="0">
                  <a:pos x="52" y="228"/>
                </a:cxn>
                <a:cxn ang="0">
                  <a:pos x="50" y="218"/>
                </a:cxn>
                <a:cxn ang="0">
                  <a:pos x="36" y="214"/>
                </a:cxn>
                <a:cxn ang="0">
                  <a:pos x="28" y="218"/>
                </a:cxn>
                <a:cxn ang="0">
                  <a:pos x="28" y="228"/>
                </a:cxn>
                <a:cxn ang="0">
                  <a:pos x="20" y="226"/>
                </a:cxn>
                <a:cxn ang="0">
                  <a:pos x="16" y="212"/>
                </a:cxn>
                <a:cxn ang="0">
                  <a:pos x="16" y="200"/>
                </a:cxn>
                <a:cxn ang="0">
                  <a:pos x="8" y="194"/>
                </a:cxn>
                <a:cxn ang="0">
                  <a:pos x="0" y="190"/>
                </a:cxn>
                <a:cxn ang="0">
                  <a:pos x="8" y="178"/>
                </a:cxn>
                <a:cxn ang="0">
                  <a:pos x="20" y="180"/>
                </a:cxn>
                <a:cxn ang="0">
                  <a:pos x="32" y="176"/>
                </a:cxn>
                <a:cxn ang="0">
                  <a:pos x="42" y="154"/>
                </a:cxn>
                <a:cxn ang="0">
                  <a:pos x="44" y="130"/>
                </a:cxn>
                <a:cxn ang="0">
                  <a:pos x="58" y="118"/>
                </a:cxn>
                <a:cxn ang="0">
                  <a:pos x="80" y="112"/>
                </a:cxn>
                <a:cxn ang="0">
                  <a:pos x="80" y="58"/>
                </a:cxn>
              </a:cxnLst>
              <a:rect l="0" t="0" r="r" b="b"/>
              <a:pathLst>
                <a:path w="224" h="242">
                  <a:moveTo>
                    <a:pt x="80" y="58"/>
                  </a:moveTo>
                  <a:lnTo>
                    <a:pt x="92" y="42"/>
                  </a:lnTo>
                  <a:lnTo>
                    <a:pt x="98" y="34"/>
                  </a:lnTo>
                  <a:lnTo>
                    <a:pt x="102" y="10"/>
                  </a:lnTo>
                  <a:lnTo>
                    <a:pt x="114" y="20"/>
                  </a:lnTo>
                  <a:lnTo>
                    <a:pt x="126" y="22"/>
                  </a:lnTo>
                  <a:lnTo>
                    <a:pt x="126" y="4"/>
                  </a:lnTo>
                  <a:lnTo>
                    <a:pt x="134" y="0"/>
                  </a:lnTo>
                  <a:lnTo>
                    <a:pt x="146" y="14"/>
                  </a:lnTo>
                  <a:lnTo>
                    <a:pt x="166" y="68"/>
                  </a:lnTo>
                  <a:lnTo>
                    <a:pt x="186" y="84"/>
                  </a:lnTo>
                  <a:lnTo>
                    <a:pt x="210" y="86"/>
                  </a:lnTo>
                  <a:lnTo>
                    <a:pt x="220" y="108"/>
                  </a:lnTo>
                  <a:lnTo>
                    <a:pt x="224" y="128"/>
                  </a:lnTo>
                  <a:lnTo>
                    <a:pt x="200" y="150"/>
                  </a:lnTo>
                  <a:lnTo>
                    <a:pt x="200" y="166"/>
                  </a:lnTo>
                  <a:lnTo>
                    <a:pt x="186" y="180"/>
                  </a:lnTo>
                  <a:lnTo>
                    <a:pt x="170" y="192"/>
                  </a:lnTo>
                  <a:lnTo>
                    <a:pt x="146" y="186"/>
                  </a:lnTo>
                  <a:lnTo>
                    <a:pt x="130" y="188"/>
                  </a:lnTo>
                  <a:lnTo>
                    <a:pt x="116" y="198"/>
                  </a:lnTo>
                  <a:lnTo>
                    <a:pt x="114" y="228"/>
                  </a:lnTo>
                  <a:lnTo>
                    <a:pt x="100" y="224"/>
                  </a:lnTo>
                  <a:lnTo>
                    <a:pt x="90" y="230"/>
                  </a:lnTo>
                  <a:lnTo>
                    <a:pt x="86" y="242"/>
                  </a:lnTo>
                  <a:lnTo>
                    <a:pt x="72" y="242"/>
                  </a:lnTo>
                  <a:lnTo>
                    <a:pt x="64" y="230"/>
                  </a:lnTo>
                  <a:lnTo>
                    <a:pt x="52" y="228"/>
                  </a:lnTo>
                  <a:lnTo>
                    <a:pt x="50" y="218"/>
                  </a:lnTo>
                  <a:lnTo>
                    <a:pt x="36" y="214"/>
                  </a:lnTo>
                  <a:lnTo>
                    <a:pt x="28" y="218"/>
                  </a:lnTo>
                  <a:lnTo>
                    <a:pt x="28" y="228"/>
                  </a:lnTo>
                  <a:lnTo>
                    <a:pt x="20" y="226"/>
                  </a:lnTo>
                  <a:lnTo>
                    <a:pt x="16" y="212"/>
                  </a:lnTo>
                  <a:lnTo>
                    <a:pt x="16" y="200"/>
                  </a:lnTo>
                  <a:lnTo>
                    <a:pt x="8" y="194"/>
                  </a:lnTo>
                  <a:lnTo>
                    <a:pt x="0" y="190"/>
                  </a:lnTo>
                  <a:lnTo>
                    <a:pt x="8" y="178"/>
                  </a:lnTo>
                  <a:lnTo>
                    <a:pt x="20" y="180"/>
                  </a:lnTo>
                  <a:lnTo>
                    <a:pt x="32" y="176"/>
                  </a:lnTo>
                  <a:lnTo>
                    <a:pt x="42" y="154"/>
                  </a:lnTo>
                  <a:lnTo>
                    <a:pt x="44" y="130"/>
                  </a:lnTo>
                  <a:lnTo>
                    <a:pt x="58" y="118"/>
                  </a:lnTo>
                  <a:lnTo>
                    <a:pt x="80" y="112"/>
                  </a:lnTo>
                  <a:lnTo>
                    <a:pt x="80" y="5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6" name="XANTHI">
              <a:extLst>
                <a:ext uri="{FF2B5EF4-FFF2-40B4-BE49-F238E27FC236}">
                  <a16:creationId xmlns:a16="http://schemas.microsoft.com/office/drawing/2014/main" id="{F5934A46-EC37-983D-E79C-2D48806FFAE9}"/>
                </a:ext>
              </a:extLst>
            </p:cNvPr>
            <p:cNvSpPr>
              <a:spLocks/>
            </p:cNvSpPr>
            <p:nvPr/>
          </p:nvSpPr>
          <p:spPr bwMode="gray">
            <a:xfrm>
              <a:off x="7151108" y="1334301"/>
              <a:ext cx="645583" cy="451608"/>
            </a:xfrm>
            <a:custGeom>
              <a:avLst/>
              <a:gdLst/>
              <a:ahLst/>
              <a:cxnLst>
                <a:cxn ang="0">
                  <a:pos x="103" y="18"/>
                </a:cxn>
                <a:cxn ang="0">
                  <a:pos x="115" y="26"/>
                </a:cxn>
                <a:cxn ang="0">
                  <a:pos x="123" y="8"/>
                </a:cxn>
                <a:cxn ang="0">
                  <a:pos x="137" y="8"/>
                </a:cxn>
                <a:cxn ang="0">
                  <a:pos x="149" y="0"/>
                </a:cxn>
                <a:cxn ang="0">
                  <a:pos x="173" y="16"/>
                </a:cxn>
                <a:cxn ang="0">
                  <a:pos x="201" y="18"/>
                </a:cxn>
                <a:cxn ang="0">
                  <a:pos x="213" y="32"/>
                </a:cxn>
                <a:cxn ang="0">
                  <a:pos x="233" y="36"/>
                </a:cxn>
                <a:cxn ang="0">
                  <a:pos x="249" y="48"/>
                </a:cxn>
                <a:cxn ang="0">
                  <a:pos x="259" y="58"/>
                </a:cxn>
                <a:cxn ang="0">
                  <a:pos x="239" y="86"/>
                </a:cxn>
                <a:cxn ang="0">
                  <a:pos x="227" y="78"/>
                </a:cxn>
                <a:cxn ang="0">
                  <a:pos x="223" y="92"/>
                </a:cxn>
                <a:cxn ang="0">
                  <a:pos x="209" y="104"/>
                </a:cxn>
                <a:cxn ang="0">
                  <a:pos x="197" y="110"/>
                </a:cxn>
                <a:cxn ang="0">
                  <a:pos x="197" y="136"/>
                </a:cxn>
                <a:cxn ang="0">
                  <a:pos x="211" y="136"/>
                </a:cxn>
                <a:cxn ang="0">
                  <a:pos x="219" y="144"/>
                </a:cxn>
                <a:cxn ang="0">
                  <a:pos x="225" y="164"/>
                </a:cxn>
                <a:cxn ang="0">
                  <a:pos x="225" y="176"/>
                </a:cxn>
                <a:cxn ang="0">
                  <a:pos x="207" y="180"/>
                </a:cxn>
                <a:cxn ang="0">
                  <a:pos x="193" y="184"/>
                </a:cxn>
                <a:cxn ang="0">
                  <a:pos x="183" y="202"/>
                </a:cxn>
                <a:cxn ang="0">
                  <a:pos x="179" y="212"/>
                </a:cxn>
                <a:cxn ang="0">
                  <a:pos x="145" y="220"/>
                </a:cxn>
                <a:cxn ang="0">
                  <a:pos x="131" y="236"/>
                </a:cxn>
                <a:cxn ang="0">
                  <a:pos x="113" y="252"/>
                </a:cxn>
                <a:cxn ang="0">
                  <a:pos x="113" y="234"/>
                </a:cxn>
                <a:cxn ang="0">
                  <a:pos x="101" y="214"/>
                </a:cxn>
                <a:cxn ang="0">
                  <a:pos x="101" y="194"/>
                </a:cxn>
                <a:cxn ang="0">
                  <a:pos x="93" y="174"/>
                </a:cxn>
                <a:cxn ang="0">
                  <a:pos x="105" y="148"/>
                </a:cxn>
                <a:cxn ang="0">
                  <a:pos x="79" y="130"/>
                </a:cxn>
                <a:cxn ang="0">
                  <a:pos x="79" y="98"/>
                </a:cxn>
                <a:cxn ang="0">
                  <a:pos x="28" y="92"/>
                </a:cxn>
                <a:cxn ang="0">
                  <a:pos x="10" y="96"/>
                </a:cxn>
                <a:cxn ang="0">
                  <a:pos x="0" y="78"/>
                </a:cxn>
                <a:cxn ang="0">
                  <a:pos x="30" y="62"/>
                </a:cxn>
                <a:cxn ang="0">
                  <a:pos x="49" y="44"/>
                </a:cxn>
                <a:cxn ang="0">
                  <a:pos x="69" y="42"/>
                </a:cxn>
                <a:cxn ang="0">
                  <a:pos x="81" y="26"/>
                </a:cxn>
                <a:cxn ang="0">
                  <a:pos x="93" y="26"/>
                </a:cxn>
                <a:cxn ang="0">
                  <a:pos x="103" y="18"/>
                </a:cxn>
              </a:cxnLst>
              <a:rect l="0" t="0" r="r" b="b"/>
              <a:pathLst>
                <a:path w="259" h="252">
                  <a:moveTo>
                    <a:pt x="103" y="18"/>
                  </a:moveTo>
                  <a:lnTo>
                    <a:pt x="115" y="26"/>
                  </a:lnTo>
                  <a:lnTo>
                    <a:pt x="123" y="8"/>
                  </a:lnTo>
                  <a:lnTo>
                    <a:pt x="137" y="8"/>
                  </a:lnTo>
                  <a:lnTo>
                    <a:pt x="149" y="0"/>
                  </a:lnTo>
                  <a:lnTo>
                    <a:pt x="173" y="16"/>
                  </a:lnTo>
                  <a:lnTo>
                    <a:pt x="201" y="18"/>
                  </a:lnTo>
                  <a:lnTo>
                    <a:pt x="213" y="32"/>
                  </a:lnTo>
                  <a:lnTo>
                    <a:pt x="233" y="36"/>
                  </a:lnTo>
                  <a:lnTo>
                    <a:pt x="249" y="48"/>
                  </a:lnTo>
                  <a:lnTo>
                    <a:pt x="259" y="58"/>
                  </a:lnTo>
                  <a:lnTo>
                    <a:pt x="239" y="86"/>
                  </a:lnTo>
                  <a:lnTo>
                    <a:pt x="227" y="78"/>
                  </a:lnTo>
                  <a:lnTo>
                    <a:pt x="223" y="92"/>
                  </a:lnTo>
                  <a:lnTo>
                    <a:pt x="209" y="104"/>
                  </a:lnTo>
                  <a:lnTo>
                    <a:pt x="197" y="110"/>
                  </a:lnTo>
                  <a:lnTo>
                    <a:pt x="197" y="136"/>
                  </a:lnTo>
                  <a:lnTo>
                    <a:pt x="211" y="136"/>
                  </a:lnTo>
                  <a:lnTo>
                    <a:pt x="219" y="144"/>
                  </a:lnTo>
                  <a:lnTo>
                    <a:pt x="225" y="164"/>
                  </a:lnTo>
                  <a:lnTo>
                    <a:pt x="225" y="176"/>
                  </a:lnTo>
                  <a:lnTo>
                    <a:pt x="207" y="180"/>
                  </a:lnTo>
                  <a:lnTo>
                    <a:pt x="193" y="184"/>
                  </a:lnTo>
                  <a:lnTo>
                    <a:pt x="183" y="202"/>
                  </a:lnTo>
                  <a:lnTo>
                    <a:pt x="179" y="212"/>
                  </a:lnTo>
                  <a:lnTo>
                    <a:pt x="145" y="220"/>
                  </a:lnTo>
                  <a:lnTo>
                    <a:pt x="131" y="236"/>
                  </a:lnTo>
                  <a:lnTo>
                    <a:pt x="113" y="252"/>
                  </a:lnTo>
                  <a:lnTo>
                    <a:pt x="113" y="234"/>
                  </a:lnTo>
                  <a:lnTo>
                    <a:pt x="101" y="214"/>
                  </a:lnTo>
                  <a:lnTo>
                    <a:pt x="101" y="194"/>
                  </a:lnTo>
                  <a:lnTo>
                    <a:pt x="93" y="174"/>
                  </a:lnTo>
                  <a:lnTo>
                    <a:pt x="105" y="148"/>
                  </a:lnTo>
                  <a:lnTo>
                    <a:pt x="79" y="130"/>
                  </a:lnTo>
                  <a:lnTo>
                    <a:pt x="79" y="98"/>
                  </a:lnTo>
                  <a:lnTo>
                    <a:pt x="28" y="92"/>
                  </a:lnTo>
                  <a:lnTo>
                    <a:pt x="10" y="96"/>
                  </a:lnTo>
                  <a:lnTo>
                    <a:pt x="0" y="78"/>
                  </a:lnTo>
                  <a:lnTo>
                    <a:pt x="30" y="62"/>
                  </a:lnTo>
                  <a:lnTo>
                    <a:pt x="49" y="44"/>
                  </a:lnTo>
                  <a:lnTo>
                    <a:pt x="69" y="42"/>
                  </a:lnTo>
                  <a:lnTo>
                    <a:pt x="81" y="26"/>
                  </a:lnTo>
                  <a:lnTo>
                    <a:pt x="93" y="26"/>
                  </a:lnTo>
                  <a:lnTo>
                    <a:pt x="103"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7" name="RHODOPE">
              <a:extLst>
                <a:ext uri="{FF2B5EF4-FFF2-40B4-BE49-F238E27FC236}">
                  <a16:creationId xmlns:a16="http://schemas.microsoft.com/office/drawing/2014/main" id="{4637DAA4-BFBE-51DF-E251-11C969BA5C12}"/>
                </a:ext>
              </a:extLst>
            </p:cNvPr>
            <p:cNvSpPr>
              <a:spLocks/>
            </p:cNvSpPr>
            <p:nvPr/>
          </p:nvSpPr>
          <p:spPr bwMode="gray">
            <a:xfrm>
              <a:off x="7642437" y="1379668"/>
              <a:ext cx="762702" cy="395929"/>
            </a:xfrm>
            <a:custGeom>
              <a:avLst/>
              <a:gdLst/>
              <a:ahLst/>
              <a:cxnLst>
                <a:cxn ang="0">
                  <a:pos x="62" y="32"/>
                </a:cxn>
                <a:cxn ang="0">
                  <a:pos x="78" y="52"/>
                </a:cxn>
                <a:cxn ang="0">
                  <a:pos x="102" y="50"/>
                </a:cxn>
                <a:cxn ang="0">
                  <a:pos x="130" y="38"/>
                </a:cxn>
                <a:cxn ang="0">
                  <a:pos x="140" y="28"/>
                </a:cxn>
                <a:cxn ang="0">
                  <a:pos x="168" y="30"/>
                </a:cxn>
                <a:cxn ang="0">
                  <a:pos x="180" y="12"/>
                </a:cxn>
                <a:cxn ang="0">
                  <a:pos x="210" y="14"/>
                </a:cxn>
                <a:cxn ang="0">
                  <a:pos x="224" y="22"/>
                </a:cxn>
                <a:cxn ang="0">
                  <a:pos x="242" y="12"/>
                </a:cxn>
                <a:cxn ang="0">
                  <a:pos x="274" y="0"/>
                </a:cxn>
                <a:cxn ang="0">
                  <a:pos x="284" y="16"/>
                </a:cxn>
                <a:cxn ang="0">
                  <a:pos x="302" y="16"/>
                </a:cxn>
                <a:cxn ang="0">
                  <a:pos x="304" y="44"/>
                </a:cxn>
                <a:cxn ang="0">
                  <a:pos x="292" y="50"/>
                </a:cxn>
                <a:cxn ang="0">
                  <a:pos x="294" y="72"/>
                </a:cxn>
                <a:cxn ang="0">
                  <a:pos x="306" y="86"/>
                </a:cxn>
                <a:cxn ang="0">
                  <a:pos x="306" y="106"/>
                </a:cxn>
                <a:cxn ang="0">
                  <a:pos x="288" y="106"/>
                </a:cxn>
                <a:cxn ang="0">
                  <a:pos x="280" y="138"/>
                </a:cxn>
                <a:cxn ang="0">
                  <a:pos x="270" y="146"/>
                </a:cxn>
                <a:cxn ang="0">
                  <a:pos x="272" y="166"/>
                </a:cxn>
                <a:cxn ang="0">
                  <a:pos x="228" y="166"/>
                </a:cxn>
                <a:cxn ang="0">
                  <a:pos x="224" y="184"/>
                </a:cxn>
                <a:cxn ang="0">
                  <a:pos x="204" y="184"/>
                </a:cxn>
                <a:cxn ang="0">
                  <a:pos x="204" y="220"/>
                </a:cxn>
                <a:cxn ang="0">
                  <a:pos x="174" y="220"/>
                </a:cxn>
                <a:cxn ang="0">
                  <a:pos x="142" y="204"/>
                </a:cxn>
                <a:cxn ang="0">
                  <a:pos x="116" y="200"/>
                </a:cxn>
                <a:cxn ang="0">
                  <a:pos x="104" y="186"/>
                </a:cxn>
                <a:cxn ang="0">
                  <a:pos x="88" y="186"/>
                </a:cxn>
                <a:cxn ang="0">
                  <a:pos x="74" y="192"/>
                </a:cxn>
                <a:cxn ang="0">
                  <a:pos x="66" y="186"/>
                </a:cxn>
                <a:cxn ang="0">
                  <a:pos x="38" y="188"/>
                </a:cxn>
                <a:cxn ang="0">
                  <a:pos x="28" y="176"/>
                </a:cxn>
                <a:cxn ang="0">
                  <a:pos x="34" y="158"/>
                </a:cxn>
                <a:cxn ang="0">
                  <a:pos x="28" y="150"/>
                </a:cxn>
                <a:cxn ang="0">
                  <a:pos x="28" y="138"/>
                </a:cxn>
                <a:cxn ang="0">
                  <a:pos x="22" y="118"/>
                </a:cxn>
                <a:cxn ang="0">
                  <a:pos x="14" y="110"/>
                </a:cxn>
                <a:cxn ang="0">
                  <a:pos x="0" y="110"/>
                </a:cxn>
                <a:cxn ang="0">
                  <a:pos x="0" y="84"/>
                </a:cxn>
                <a:cxn ang="0">
                  <a:pos x="12" y="78"/>
                </a:cxn>
                <a:cxn ang="0">
                  <a:pos x="26" y="66"/>
                </a:cxn>
                <a:cxn ang="0">
                  <a:pos x="30" y="52"/>
                </a:cxn>
                <a:cxn ang="0">
                  <a:pos x="42" y="60"/>
                </a:cxn>
                <a:cxn ang="0">
                  <a:pos x="62" y="32"/>
                </a:cxn>
              </a:cxnLst>
              <a:rect l="0" t="0" r="r" b="b"/>
              <a:pathLst>
                <a:path w="306" h="220">
                  <a:moveTo>
                    <a:pt x="62" y="32"/>
                  </a:moveTo>
                  <a:lnTo>
                    <a:pt x="78" y="52"/>
                  </a:lnTo>
                  <a:lnTo>
                    <a:pt x="102" y="50"/>
                  </a:lnTo>
                  <a:lnTo>
                    <a:pt x="130" y="38"/>
                  </a:lnTo>
                  <a:lnTo>
                    <a:pt x="140" y="28"/>
                  </a:lnTo>
                  <a:lnTo>
                    <a:pt x="168" y="30"/>
                  </a:lnTo>
                  <a:lnTo>
                    <a:pt x="180" y="12"/>
                  </a:lnTo>
                  <a:lnTo>
                    <a:pt x="210" y="14"/>
                  </a:lnTo>
                  <a:lnTo>
                    <a:pt x="224" y="22"/>
                  </a:lnTo>
                  <a:lnTo>
                    <a:pt x="242" y="12"/>
                  </a:lnTo>
                  <a:lnTo>
                    <a:pt x="274" y="0"/>
                  </a:lnTo>
                  <a:lnTo>
                    <a:pt x="284" y="16"/>
                  </a:lnTo>
                  <a:lnTo>
                    <a:pt x="302" y="16"/>
                  </a:lnTo>
                  <a:lnTo>
                    <a:pt x="304" y="44"/>
                  </a:lnTo>
                  <a:lnTo>
                    <a:pt x="292" y="50"/>
                  </a:lnTo>
                  <a:lnTo>
                    <a:pt x="294" y="72"/>
                  </a:lnTo>
                  <a:lnTo>
                    <a:pt x="306" y="86"/>
                  </a:lnTo>
                  <a:lnTo>
                    <a:pt x="306" y="106"/>
                  </a:lnTo>
                  <a:lnTo>
                    <a:pt x="288" y="106"/>
                  </a:lnTo>
                  <a:lnTo>
                    <a:pt x="280" y="138"/>
                  </a:lnTo>
                  <a:lnTo>
                    <a:pt x="270" y="146"/>
                  </a:lnTo>
                  <a:lnTo>
                    <a:pt x="272" y="166"/>
                  </a:lnTo>
                  <a:lnTo>
                    <a:pt x="228" y="166"/>
                  </a:lnTo>
                  <a:lnTo>
                    <a:pt x="224" y="184"/>
                  </a:lnTo>
                  <a:lnTo>
                    <a:pt x="204" y="184"/>
                  </a:lnTo>
                  <a:lnTo>
                    <a:pt x="204" y="220"/>
                  </a:lnTo>
                  <a:lnTo>
                    <a:pt x="174" y="220"/>
                  </a:lnTo>
                  <a:lnTo>
                    <a:pt x="142" y="204"/>
                  </a:lnTo>
                  <a:lnTo>
                    <a:pt x="116" y="200"/>
                  </a:lnTo>
                  <a:lnTo>
                    <a:pt x="104" y="186"/>
                  </a:lnTo>
                  <a:lnTo>
                    <a:pt x="88" y="186"/>
                  </a:lnTo>
                  <a:lnTo>
                    <a:pt x="74" y="192"/>
                  </a:lnTo>
                  <a:lnTo>
                    <a:pt x="66" y="186"/>
                  </a:lnTo>
                  <a:lnTo>
                    <a:pt x="38" y="188"/>
                  </a:lnTo>
                  <a:lnTo>
                    <a:pt x="28" y="176"/>
                  </a:lnTo>
                  <a:lnTo>
                    <a:pt x="34" y="158"/>
                  </a:lnTo>
                  <a:lnTo>
                    <a:pt x="28" y="150"/>
                  </a:lnTo>
                  <a:lnTo>
                    <a:pt x="28" y="138"/>
                  </a:lnTo>
                  <a:lnTo>
                    <a:pt x="22" y="118"/>
                  </a:lnTo>
                  <a:lnTo>
                    <a:pt x="14" y="110"/>
                  </a:lnTo>
                  <a:lnTo>
                    <a:pt x="0" y="110"/>
                  </a:lnTo>
                  <a:lnTo>
                    <a:pt x="0" y="84"/>
                  </a:lnTo>
                  <a:lnTo>
                    <a:pt x="12" y="78"/>
                  </a:lnTo>
                  <a:lnTo>
                    <a:pt x="26" y="66"/>
                  </a:lnTo>
                  <a:lnTo>
                    <a:pt x="30" y="52"/>
                  </a:lnTo>
                  <a:lnTo>
                    <a:pt x="42" y="60"/>
                  </a:lnTo>
                  <a:lnTo>
                    <a:pt x="62"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54" name="KAVALA">
              <a:extLst>
                <a:ext uri="{FF2B5EF4-FFF2-40B4-BE49-F238E27FC236}">
                  <a16:creationId xmlns:a16="http://schemas.microsoft.com/office/drawing/2014/main" id="{9F2291EF-842F-C05D-686C-81B94FEEB065}"/>
                </a:ext>
              </a:extLst>
            </p:cNvPr>
            <p:cNvGrpSpPr/>
            <p:nvPr/>
          </p:nvGrpSpPr>
          <p:grpSpPr bwMode="gray">
            <a:xfrm>
              <a:off x="6634071" y="1499272"/>
              <a:ext cx="799838" cy="515533"/>
              <a:chOff x="4678363" y="2801938"/>
              <a:chExt cx="444500" cy="396875"/>
            </a:xfrm>
            <a:grpFill/>
          </p:grpSpPr>
          <p:sp>
            <p:nvSpPr>
              <p:cNvPr id="116" name="KAVALA Thasos">
                <a:extLst>
                  <a:ext uri="{FF2B5EF4-FFF2-40B4-BE49-F238E27FC236}">
                    <a16:creationId xmlns:a16="http://schemas.microsoft.com/office/drawing/2014/main" id="{4BE84395-A618-BAE7-A187-5EBC4CE049D2}"/>
                  </a:ext>
                </a:extLst>
              </p:cNvPr>
              <p:cNvSpPr>
                <a:spLocks/>
              </p:cNvSpPr>
              <p:nvPr/>
            </p:nvSpPr>
            <p:spPr bwMode="gray">
              <a:xfrm>
                <a:off x="4984750" y="3062288"/>
                <a:ext cx="134937" cy="136525"/>
              </a:xfrm>
              <a:custGeom>
                <a:avLst/>
                <a:gdLst/>
                <a:ahLst/>
                <a:cxnLst>
                  <a:cxn ang="0">
                    <a:pos x="49" y="0"/>
                  </a:cxn>
                  <a:cxn ang="0">
                    <a:pos x="59" y="4"/>
                  </a:cxn>
                  <a:cxn ang="0">
                    <a:pos x="77" y="4"/>
                  </a:cxn>
                  <a:cxn ang="0">
                    <a:pos x="87" y="18"/>
                  </a:cxn>
                  <a:cxn ang="0">
                    <a:pos x="93" y="24"/>
                  </a:cxn>
                  <a:cxn ang="0">
                    <a:pos x="91" y="36"/>
                  </a:cxn>
                  <a:cxn ang="0">
                    <a:pos x="97" y="44"/>
                  </a:cxn>
                  <a:cxn ang="0">
                    <a:pos x="93" y="52"/>
                  </a:cxn>
                  <a:cxn ang="0">
                    <a:pos x="93" y="68"/>
                  </a:cxn>
                  <a:cxn ang="0">
                    <a:pos x="93" y="76"/>
                  </a:cxn>
                  <a:cxn ang="0">
                    <a:pos x="79" y="84"/>
                  </a:cxn>
                  <a:cxn ang="0">
                    <a:pos x="65" y="90"/>
                  </a:cxn>
                  <a:cxn ang="0">
                    <a:pos x="53" y="100"/>
                  </a:cxn>
                  <a:cxn ang="0">
                    <a:pos x="47" y="96"/>
                  </a:cxn>
                  <a:cxn ang="0">
                    <a:pos x="35" y="92"/>
                  </a:cxn>
                  <a:cxn ang="0">
                    <a:pos x="31" y="84"/>
                  </a:cxn>
                  <a:cxn ang="0">
                    <a:pos x="23" y="78"/>
                  </a:cxn>
                  <a:cxn ang="0">
                    <a:pos x="2" y="76"/>
                  </a:cxn>
                  <a:cxn ang="0">
                    <a:pos x="0" y="56"/>
                  </a:cxn>
                  <a:cxn ang="0">
                    <a:pos x="8" y="30"/>
                  </a:cxn>
                  <a:cxn ang="0">
                    <a:pos x="19" y="20"/>
                  </a:cxn>
                  <a:cxn ang="0">
                    <a:pos x="25" y="12"/>
                  </a:cxn>
                  <a:cxn ang="0">
                    <a:pos x="37" y="0"/>
                  </a:cxn>
                  <a:cxn ang="0">
                    <a:pos x="49" y="0"/>
                  </a:cxn>
                </a:cxnLst>
                <a:rect l="0" t="0" r="r" b="b"/>
                <a:pathLst>
                  <a:path w="97" h="100">
                    <a:moveTo>
                      <a:pt x="49" y="0"/>
                    </a:moveTo>
                    <a:lnTo>
                      <a:pt x="59" y="4"/>
                    </a:lnTo>
                    <a:lnTo>
                      <a:pt x="77" y="4"/>
                    </a:lnTo>
                    <a:lnTo>
                      <a:pt x="87" y="18"/>
                    </a:lnTo>
                    <a:lnTo>
                      <a:pt x="93" y="24"/>
                    </a:lnTo>
                    <a:lnTo>
                      <a:pt x="91" y="36"/>
                    </a:lnTo>
                    <a:lnTo>
                      <a:pt x="97" y="44"/>
                    </a:lnTo>
                    <a:lnTo>
                      <a:pt x="93" y="52"/>
                    </a:lnTo>
                    <a:lnTo>
                      <a:pt x="93" y="68"/>
                    </a:lnTo>
                    <a:lnTo>
                      <a:pt x="93" y="76"/>
                    </a:lnTo>
                    <a:lnTo>
                      <a:pt x="79" y="84"/>
                    </a:lnTo>
                    <a:lnTo>
                      <a:pt x="65" y="90"/>
                    </a:lnTo>
                    <a:lnTo>
                      <a:pt x="53" y="100"/>
                    </a:lnTo>
                    <a:lnTo>
                      <a:pt x="47" y="96"/>
                    </a:lnTo>
                    <a:lnTo>
                      <a:pt x="35" y="92"/>
                    </a:lnTo>
                    <a:lnTo>
                      <a:pt x="31" y="84"/>
                    </a:lnTo>
                    <a:lnTo>
                      <a:pt x="23" y="78"/>
                    </a:lnTo>
                    <a:lnTo>
                      <a:pt x="2" y="76"/>
                    </a:lnTo>
                    <a:lnTo>
                      <a:pt x="0" y="56"/>
                    </a:lnTo>
                    <a:lnTo>
                      <a:pt x="8" y="30"/>
                    </a:lnTo>
                    <a:lnTo>
                      <a:pt x="19" y="20"/>
                    </a:lnTo>
                    <a:lnTo>
                      <a:pt x="25" y="12"/>
                    </a:lnTo>
                    <a:lnTo>
                      <a:pt x="37" y="0"/>
                    </a:lnTo>
                    <a:lnTo>
                      <a:pt x="49"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7" name="KAVALA">
                <a:extLst>
                  <a:ext uri="{FF2B5EF4-FFF2-40B4-BE49-F238E27FC236}">
                    <a16:creationId xmlns:a16="http://schemas.microsoft.com/office/drawing/2014/main" id="{2215446E-2118-0FE4-CA2D-7172FAC4B05A}"/>
                  </a:ext>
                </a:extLst>
              </p:cNvPr>
              <p:cNvSpPr>
                <a:spLocks/>
              </p:cNvSpPr>
              <p:nvPr/>
            </p:nvSpPr>
            <p:spPr bwMode="gray">
              <a:xfrm>
                <a:off x="4678363" y="2801938"/>
                <a:ext cx="444500" cy="306388"/>
              </a:xfrm>
              <a:custGeom>
                <a:avLst/>
                <a:gdLst/>
                <a:ahLst/>
                <a:cxnLst>
                  <a:cxn ang="0">
                    <a:pos x="321" y="160"/>
                  </a:cxn>
                  <a:cxn ang="0">
                    <a:pos x="303" y="156"/>
                  </a:cxn>
                  <a:cxn ang="0">
                    <a:pos x="287" y="160"/>
                  </a:cxn>
                  <a:cxn ang="0">
                    <a:pos x="283" y="154"/>
                  </a:cxn>
                  <a:cxn ang="0">
                    <a:pos x="263" y="156"/>
                  </a:cxn>
                  <a:cxn ang="0">
                    <a:pos x="249" y="136"/>
                  </a:cxn>
                  <a:cxn ang="0">
                    <a:pos x="238" y="116"/>
                  </a:cxn>
                  <a:cxn ang="0">
                    <a:pos x="212" y="118"/>
                  </a:cxn>
                  <a:cxn ang="0">
                    <a:pos x="180" y="120"/>
                  </a:cxn>
                  <a:cxn ang="0">
                    <a:pos x="166" y="134"/>
                  </a:cxn>
                  <a:cxn ang="0">
                    <a:pos x="164" y="146"/>
                  </a:cxn>
                  <a:cxn ang="0">
                    <a:pos x="160" y="156"/>
                  </a:cxn>
                  <a:cxn ang="0">
                    <a:pos x="160" y="170"/>
                  </a:cxn>
                  <a:cxn ang="0">
                    <a:pos x="154" y="176"/>
                  </a:cxn>
                  <a:cxn ang="0">
                    <a:pos x="136" y="180"/>
                  </a:cxn>
                  <a:cxn ang="0">
                    <a:pos x="132" y="190"/>
                  </a:cxn>
                  <a:cxn ang="0">
                    <a:pos x="116" y="196"/>
                  </a:cxn>
                  <a:cxn ang="0">
                    <a:pos x="100" y="210"/>
                  </a:cxn>
                  <a:cxn ang="0">
                    <a:pos x="78" y="222"/>
                  </a:cxn>
                  <a:cxn ang="0">
                    <a:pos x="56" y="220"/>
                  </a:cxn>
                  <a:cxn ang="0">
                    <a:pos x="30" y="212"/>
                  </a:cxn>
                  <a:cxn ang="0">
                    <a:pos x="12" y="198"/>
                  </a:cxn>
                  <a:cxn ang="0">
                    <a:pos x="0" y="190"/>
                  </a:cxn>
                  <a:cxn ang="0">
                    <a:pos x="10" y="174"/>
                  </a:cxn>
                  <a:cxn ang="0">
                    <a:pos x="22" y="170"/>
                  </a:cxn>
                  <a:cxn ang="0">
                    <a:pos x="42" y="170"/>
                  </a:cxn>
                  <a:cxn ang="0">
                    <a:pos x="50" y="148"/>
                  </a:cxn>
                  <a:cxn ang="0">
                    <a:pos x="58" y="138"/>
                  </a:cxn>
                  <a:cxn ang="0">
                    <a:pos x="72" y="136"/>
                  </a:cxn>
                  <a:cxn ang="0">
                    <a:pos x="86" y="110"/>
                  </a:cxn>
                  <a:cxn ang="0">
                    <a:pos x="88" y="92"/>
                  </a:cxn>
                  <a:cxn ang="0">
                    <a:pos x="102" y="94"/>
                  </a:cxn>
                  <a:cxn ang="0">
                    <a:pos x="120" y="104"/>
                  </a:cxn>
                  <a:cxn ang="0">
                    <a:pos x="136" y="108"/>
                  </a:cxn>
                  <a:cxn ang="0">
                    <a:pos x="138" y="98"/>
                  </a:cxn>
                  <a:cxn ang="0">
                    <a:pos x="130" y="80"/>
                  </a:cxn>
                  <a:cxn ang="0">
                    <a:pos x="156" y="48"/>
                  </a:cxn>
                  <a:cxn ang="0">
                    <a:pos x="184" y="28"/>
                  </a:cxn>
                  <a:cxn ang="0">
                    <a:pos x="216" y="26"/>
                  </a:cxn>
                  <a:cxn ang="0">
                    <a:pos x="218" y="4"/>
                  </a:cxn>
                  <a:cxn ang="0">
                    <a:pos x="236" y="0"/>
                  </a:cxn>
                  <a:cxn ang="0">
                    <a:pos x="287" y="6"/>
                  </a:cxn>
                  <a:cxn ang="0">
                    <a:pos x="287" y="38"/>
                  </a:cxn>
                  <a:cxn ang="0">
                    <a:pos x="313" y="56"/>
                  </a:cxn>
                  <a:cxn ang="0">
                    <a:pos x="301" y="82"/>
                  </a:cxn>
                  <a:cxn ang="0">
                    <a:pos x="309" y="102"/>
                  </a:cxn>
                  <a:cxn ang="0">
                    <a:pos x="309" y="122"/>
                  </a:cxn>
                  <a:cxn ang="0">
                    <a:pos x="321" y="142"/>
                  </a:cxn>
                  <a:cxn ang="0">
                    <a:pos x="321" y="160"/>
                  </a:cxn>
                </a:cxnLst>
                <a:rect l="0" t="0" r="r" b="b"/>
                <a:pathLst>
                  <a:path w="321" h="222">
                    <a:moveTo>
                      <a:pt x="321" y="160"/>
                    </a:moveTo>
                    <a:lnTo>
                      <a:pt x="303" y="156"/>
                    </a:lnTo>
                    <a:lnTo>
                      <a:pt x="287" y="160"/>
                    </a:lnTo>
                    <a:lnTo>
                      <a:pt x="283" y="154"/>
                    </a:lnTo>
                    <a:lnTo>
                      <a:pt x="263" y="156"/>
                    </a:lnTo>
                    <a:lnTo>
                      <a:pt x="249" y="136"/>
                    </a:lnTo>
                    <a:lnTo>
                      <a:pt x="238" y="116"/>
                    </a:lnTo>
                    <a:lnTo>
                      <a:pt x="212" y="118"/>
                    </a:lnTo>
                    <a:lnTo>
                      <a:pt x="180" y="120"/>
                    </a:lnTo>
                    <a:lnTo>
                      <a:pt x="166" y="134"/>
                    </a:lnTo>
                    <a:lnTo>
                      <a:pt x="164" y="146"/>
                    </a:lnTo>
                    <a:lnTo>
                      <a:pt x="160" y="156"/>
                    </a:lnTo>
                    <a:lnTo>
                      <a:pt x="160" y="170"/>
                    </a:lnTo>
                    <a:lnTo>
                      <a:pt x="154" y="176"/>
                    </a:lnTo>
                    <a:lnTo>
                      <a:pt x="136" y="180"/>
                    </a:lnTo>
                    <a:lnTo>
                      <a:pt x="132" y="190"/>
                    </a:lnTo>
                    <a:lnTo>
                      <a:pt x="116" y="196"/>
                    </a:lnTo>
                    <a:lnTo>
                      <a:pt x="100" y="210"/>
                    </a:lnTo>
                    <a:lnTo>
                      <a:pt x="78" y="222"/>
                    </a:lnTo>
                    <a:lnTo>
                      <a:pt x="56" y="220"/>
                    </a:lnTo>
                    <a:lnTo>
                      <a:pt x="30" y="212"/>
                    </a:lnTo>
                    <a:lnTo>
                      <a:pt x="12" y="198"/>
                    </a:lnTo>
                    <a:lnTo>
                      <a:pt x="0" y="190"/>
                    </a:lnTo>
                    <a:lnTo>
                      <a:pt x="10" y="174"/>
                    </a:lnTo>
                    <a:lnTo>
                      <a:pt x="22" y="170"/>
                    </a:lnTo>
                    <a:lnTo>
                      <a:pt x="42" y="170"/>
                    </a:lnTo>
                    <a:lnTo>
                      <a:pt x="50" y="148"/>
                    </a:lnTo>
                    <a:lnTo>
                      <a:pt x="58" y="138"/>
                    </a:lnTo>
                    <a:lnTo>
                      <a:pt x="72" y="136"/>
                    </a:lnTo>
                    <a:lnTo>
                      <a:pt x="86" y="110"/>
                    </a:lnTo>
                    <a:lnTo>
                      <a:pt x="88" y="92"/>
                    </a:lnTo>
                    <a:lnTo>
                      <a:pt x="102" y="94"/>
                    </a:lnTo>
                    <a:lnTo>
                      <a:pt x="120" y="104"/>
                    </a:lnTo>
                    <a:lnTo>
                      <a:pt x="136" y="108"/>
                    </a:lnTo>
                    <a:lnTo>
                      <a:pt x="138" y="98"/>
                    </a:lnTo>
                    <a:lnTo>
                      <a:pt x="130" y="80"/>
                    </a:lnTo>
                    <a:lnTo>
                      <a:pt x="156" y="48"/>
                    </a:lnTo>
                    <a:lnTo>
                      <a:pt x="184" y="28"/>
                    </a:lnTo>
                    <a:lnTo>
                      <a:pt x="216" y="26"/>
                    </a:lnTo>
                    <a:lnTo>
                      <a:pt x="218" y="4"/>
                    </a:lnTo>
                    <a:lnTo>
                      <a:pt x="236" y="0"/>
                    </a:lnTo>
                    <a:lnTo>
                      <a:pt x="287" y="6"/>
                    </a:lnTo>
                    <a:lnTo>
                      <a:pt x="287" y="38"/>
                    </a:lnTo>
                    <a:lnTo>
                      <a:pt x="313" y="56"/>
                    </a:lnTo>
                    <a:lnTo>
                      <a:pt x="301" y="82"/>
                    </a:lnTo>
                    <a:lnTo>
                      <a:pt x="309" y="102"/>
                    </a:lnTo>
                    <a:lnTo>
                      <a:pt x="309" y="122"/>
                    </a:lnTo>
                    <a:lnTo>
                      <a:pt x="321" y="142"/>
                    </a:lnTo>
                    <a:lnTo>
                      <a:pt x="321" y="1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57" name="EVROS">
              <a:extLst>
                <a:ext uri="{FF2B5EF4-FFF2-40B4-BE49-F238E27FC236}">
                  <a16:creationId xmlns:a16="http://schemas.microsoft.com/office/drawing/2014/main" id="{436B5DD2-B6C1-60A1-0C0A-4E9B2B15907E}"/>
                </a:ext>
              </a:extLst>
            </p:cNvPr>
            <p:cNvGrpSpPr/>
            <p:nvPr/>
          </p:nvGrpSpPr>
          <p:grpSpPr bwMode="gray">
            <a:xfrm>
              <a:off x="7999508" y="1055914"/>
              <a:ext cx="1005509" cy="1097054"/>
              <a:chOff x="5437188" y="2460626"/>
              <a:chExt cx="558799" cy="844550"/>
            </a:xfrm>
            <a:grpFill/>
          </p:grpSpPr>
          <p:sp>
            <p:nvSpPr>
              <p:cNvPr id="114" name="EVROS Samothrace">
                <a:extLst>
                  <a:ext uri="{FF2B5EF4-FFF2-40B4-BE49-F238E27FC236}">
                    <a16:creationId xmlns:a16="http://schemas.microsoft.com/office/drawing/2014/main" id="{9B48A56C-26D4-D448-CEE0-3C4ACF4397DE}"/>
                  </a:ext>
                </a:extLst>
              </p:cNvPr>
              <p:cNvSpPr>
                <a:spLocks/>
              </p:cNvSpPr>
              <p:nvPr/>
            </p:nvSpPr>
            <p:spPr bwMode="gray">
              <a:xfrm>
                <a:off x="5437188" y="3235326"/>
                <a:ext cx="111125" cy="69850"/>
              </a:xfrm>
              <a:custGeom>
                <a:avLst/>
                <a:gdLst/>
                <a:ahLst/>
                <a:cxnLst>
                  <a:cxn ang="0">
                    <a:pos x="38" y="2"/>
                  </a:cxn>
                  <a:cxn ang="0">
                    <a:pos x="62" y="4"/>
                  </a:cxn>
                  <a:cxn ang="0">
                    <a:pos x="76" y="14"/>
                  </a:cxn>
                  <a:cxn ang="0">
                    <a:pos x="80" y="36"/>
                  </a:cxn>
                  <a:cxn ang="0">
                    <a:pos x="58" y="46"/>
                  </a:cxn>
                  <a:cxn ang="0">
                    <a:pos x="42" y="50"/>
                  </a:cxn>
                  <a:cxn ang="0">
                    <a:pos x="22" y="42"/>
                  </a:cxn>
                  <a:cxn ang="0">
                    <a:pos x="8" y="30"/>
                  </a:cxn>
                  <a:cxn ang="0">
                    <a:pos x="0" y="22"/>
                  </a:cxn>
                  <a:cxn ang="0">
                    <a:pos x="2" y="10"/>
                  </a:cxn>
                  <a:cxn ang="0">
                    <a:pos x="18" y="0"/>
                  </a:cxn>
                  <a:cxn ang="0">
                    <a:pos x="38" y="2"/>
                  </a:cxn>
                </a:cxnLst>
                <a:rect l="0" t="0" r="r" b="b"/>
                <a:pathLst>
                  <a:path w="80" h="50">
                    <a:moveTo>
                      <a:pt x="38" y="2"/>
                    </a:moveTo>
                    <a:lnTo>
                      <a:pt x="62" y="4"/>
                    </a:lnTo>
                    <a:lnTo>
                      <a:pt x="76" y="14"/>
                    </a:lnTo>
                    <a:lnTo>
                      <a:pt x="80" y="36"/>
                    </a:lnTo>
                    <a:lnTo>
                      <a:pt x="58" y="46"/>
                    </a:lnTo>
                    <a:lnTo>
                      <a:pt x="42" y="50"/>
                    </a:lnTo>
                    <a:lnTo>
                      <a:pt x="22" y="42"/>
                    </a:lnTo>
                    <a:lnTo>
                      <a:pt x="8" y="30"/>
                    </a:lnTo>
                    <a:lnTo>
                      <a:pt x="0" y="22"/>
                    </a:lnTo>
                    <a:lnTo>
                      <a:pt x="2" y="10"/>
                    </a:lnTo>
                    <a:lnTo>
                      <a:pt x="18" y="0"/>
                    </a:lnTo>
                    <a:lnTo>
                      <a:pt x="3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5" name="EVROS">
                <a:extLst>
                  <a:ext uri="{FF2B5EF4-FFF2-40B4-BE49-F238E27FC236}">
                    <a16:creationId xmlns:a16="http://schemas.microsoft.com/office/drawing/2014/main" id="{D5442F2A-477D-F5B8-409C-A24278A68D11}"/>
                  </a:ext>
                </a:extLst>
              </p:cNvPr>
              <p:cNvSpPr>
                <a:spLocks/>
              </p:cNvSpPr>
              <p:nvPr/>
            </p:nvSpPr>
            <p:spPr bwMode="gray">
              <a:xfrm>
                <a:off x="5521325" y="2460626"/>
                <a:ext cx="474662" cy="636588"/>
              </a:xfrm>
              <a:custGeom>
                <a:avLst/>
                <a:gdLst/>
                <a:ahLst/>
                <a:cxnLst>
                  <a:cxn ang="0">
                    <a:pos x="120" y="194"/>
                  </a:cxn>
                  <a:cxn ang="0">
                    <a:pos x="168" y="176"/>
                  </a:cxn>
                  <a:cxn ang="0">
                    <a:pos x="192" y="130"/>
                  </a:cxn>
                  <a:cxn ang="0">
                    <a:pos x="190" y="90"/>
                  </a:cxn>
                  <a:cxn ang="0">
                    <a:pos x="174" y="58"/>
                  </a:cxn>
                  <a:cxn ang="0">
                    <a:pos x="150" y="34"/>
                  </a:cxn>
                  <a:cxn ang="0">
                    <a:pos x="168" y="0"/>
                  </a:cxn>
                  <a:cxn ang="0">
                    <a:pos x="218" y="14"/>
                  </a:cxn>
                  <a:cxn ang="0">
                    <a:pos x="256" y="26"/>
                  </a:cxn>
                  <a:cxn ang="0">
                    <a:pos x="290" y="28"/>
                  </a:cxn>
                  <a:cxn ang="0">
                    <a:pos x="308" y="58"/>
                  </a:cxn>
                  <a:cxn ang="0">
                    <a:pos x="326" y="92"/>
                  </a:cxn>
                  <a:cxn ang="0">
                    <a:pos x="344" y="154"/>
                  </a:cxn>
                  <a:cxn ang="0">
                    <a:pos x="326" y="188"/>
                  </a:cxn>
                  <a:cxn ang="0">
                    <a:pos x="266" y="222"/>
                  </a:cxn>
                  <a:cxn ang="0">
                    <a:pos x="240" y="248"/>
                  </a:cxn>
                  <a:cxn ang="0">
                    <a:pos x="238" y="268"/>
                  </a:cxn>
                  <a:cxn ang="0">
                    <a:pos x="250" y="318"/>
                  </a:cxn>
                  <a:cxn ang="0">
                    <a:pos x="242" y="340"/>
                  </a:cxn>
                  <a:cxn ang="0">
                    <a:pos x="222" y="360"/>
                  </a:cxn>
                  <a:cxn ang="0">
                    <a:pos x="200" y="394"/>
                  </a:cxn>
                  <a:cxn ang="0">
                    <a:pos x="202" y="408"/>
                  </a:cxn>
                  <a:cxn ang="0">
                    <a:pos x="172" y="454"/>
                  </a:cxn>
                  <a:cxn ang="0">
                    <a:pos x="138" y="438"/>
                  </a:cxn>
                  <a:cxn ang="0">
                    <a:pos x="140" y="420"/>
                  </a:cxn>
                  <a:cxn ang="0">
                    <a:pos x="126" y="418"/>
                  </a:cxn>
                  <a:cxn ang="0">
                    <a:pos x="86" y="406"/>
                  </a:cxn>
                  <a:cxn ang="0">
                    <a:pos x="36" y="408"/>
                  </a:cxn>
                  <a:cxn ang="0">
                    <a:pos x="0" y="400"/>
                  </a:cxn>
                  <a:cxn ang="0">
                    <a:pos x="20" y="364"/>
                  </a:cxn>
                  <a:cxn ang="0">
                    <a:pos x="40" y="346"/>
                  </a:cxn>
                  <a:cxn ang="0">
                    <a:pos x="68" y="346"/>
                  </a:cxn>
                  <a:cxn ang="0">
                    <a:pos x="76" y="318"/>
                  </a:cxn>
                  <a:cxn ang="0">
                    <a:pos x="102" y="286"/>
                  </a:cxn>
                  <a:cxn ang="0">
                    <a:pos x="90" y="252"/>
                  </a:cxn>
                  <a:cxn ang="0">
                    <a:pos x="100" y="224"/>
                  </a:cxn>
                </a:cxnLst>
                <a:rect l="0" t="0" r="r" b="b"/>
                <a:pathLst>
                  <a:path w="344" h="460">
                    <a:moveTo>
                      <a:pt x="98" y="196"/>
                    </a:moveTo>
                    <a:lnTo>
                      <a:pt x="120" y="194"/>
                    </a:lnTo>
                    <a:lnTo>
                      <a:pt x="134" y="180"/>
                    </a:lnTo>
                    <a:lnTo>
                      <a:pt x="168" y="176"/>
                    </a:lnTo>
                    <a:lnTo>
                      <a:pt x="182" y="158"/>
                    </a:lnTo>
                    <a:lnTo>
                      <a:pt x="192" y="130"/>
                    </a:lnTo>
                    <a:lnTo>
                      <a:pt x="174" y="120"/>
                    </a:lnTo>
                    <a:lnTo>
                      <a:pt x="190" y="90"/>
                    </a:lnTo>
                    <a:lnTo>
                      <a:pt x="172" y="82"/>
                    </a:lnTo>
                    <a:lnTo>
                      <a:pt x="174" y="58"/>
                    </a:lnTo>
                    <a:lnTo>
                      <a:pt x="154" y="52"/>
                    </a:lnTo>
                    <a:lnTo>
                      <a:pt x="150" y="34"/>
                    </a:lnTo>
                    <a:lnTo>
                      <a:pt x="146" y="16"/>
                    </a:lnTo>
                    <a:lnTo>
                      <a:pt x="168" y="0"/>
                    </a:lnTo>
                    <a:lnTo>
                      <a:pt x="198" y="0"/>
                    </a:lnTo>
                    <a:lnTo>
                      <a:pt x="218" y="14"/>
                    </a:lnTo>
                    <a:lnTo>
                      <a:pt x="236" y="10"/>
                    </a:lnTo>
                    <a:lnTo>
                      <a:pt x="256" y="26"/>
                    </a:lnTo>
                    <a:lnTo>
                      <a:pt x="274" y="26"/>
                    </a:lnTo>
                    <a:lnTo>
                      <a:pt x="290" y="28"/>
                    </a:lnTo>
                    <a:lnTo>
                      <a:pt x="292" y="38"/>
                    </a:lnTo>
                    <a:lnTo>
                      <a:pt x="308" y="58"/>
                    </a:lnTo>
                    <a:lnTo>
                      <a:pt x="326" y="58"/>
                    </a:lnTo>
                    <a:lnTo>
                      <a:pt x="326" y="92"/>
                    </a:lnTo>
                    <a:lnTo>
                      <a:pt x="336" y="138"/>
                    </a:lnTo>
                    <a:lnTo>
                      <a:pt x="344" y="154"/>
                    </a:lnTo>
                    <a:lnTo>
                      <a:pt x="340" y="174"/>
                    </a:lnTo>
                    <a:lnTo>
                      <a:pt x="326" y="188"/>
                    </a:lnTo>
                    <a:lnTo>
                      <a:pt x="306" y="180"/>
                    </a:lnTo>
                    <a:lnTo>
                      <a:pt x="266" y="222"/>
                    </a:lnTo>
                    <a:lnTo>
                      <a:pt x="234" y="220"/>
                    </a:lnTo>
                    <a:lnTo>
                      <a:pt x="240" y="248"/>
                    </a:lnTo>
                    <a:lnTo>
                      <a:pt x="234" y="256"/>
                    </a:lnTo>
                    <a:lnTo>
                      <a:pt x="238" y="268"/>
                    </a:lnTo>
                    <a:lnTo>
                      <a:pt x="236" y="304"/>
                    </a:lnTo>
                    <a:lnTo>
                      <a:pt x="250" y="318"/>
                    </a:lnTo>
                    <a:lnTo>
                      <a:pt x="256" y="332"/>
                    </a:lnTo>
                    <a:lnTo>
                      <a:pt x="242" y="340"/>
                    </a:lnTo>
                    <a:lnTo>
                      <a:pt x="236" y="360"/>
                    </a:lnTo>
                    <a:lnTo>
                      <a:pt x="222" y="360"/>
                    </a:lnTo>
                    <a:lnTo>
                      <a:pt x="214" y="392"/>
                    </a:lnTo>
                    <a:lnTo>
                      <a:pt x="200" y="394"/>
                    </a:lnTo>
                    <a:lnTo>
                      <a:pt x="194" y="398"/>
                    </a:lnTo>
                    <a:lnTo>
                      <a:pt x="202" y="408"/>
                    </a:lnTo>
                    <a:lnTo>
                      <a:pt x="174" y="436"/>
                    </a:lnTo>
                    <a:lnTo>
                      <a:pt x="172" y="454"/>
                    </a:lnTo>
                    <a:lnTo>
                      <a:pt x="140" y="460"/>
                    </a:lnTo>
                    <a:lnTo>
                      <a:pt x="138" y="438"/>
                    </a:lnTo>
                    <a:lnTo>
                      <a:pt x="134" y="426"/>
                    </a:lnTo>
                    <a:lnTo>
                      <a:pt x="140" y="420"/>
                    </a:lnTo>
                    <a:lnTo>
                      <a:pt x="136" y="414"/>
                    </a:lnTo>
                    <a:lnTo>
                      <a:pt x="126" y="418"/>
                    </a:lnTo>
                    <a:lnTo>
                      <a:pt x="104" y="410"/>
                    </a:lnTo>
                    <a:lnTo>
                      <a:pt x="86" y="406"/>
                    </a:lnTo>
                    <a:lnTo>
                      <a:pt x="60" y="402"/>
                    </a:lnTo>
                    <a:lnTo>
                      <a:pt x="36" y="408"/>
                    </a:lnTo>
                    <a:lnTo>
                      <a:pt x="16" y="402"/>
                    </a:lnTo>
                    <a:lnTo>
                      <a:pt x="0" y="400"/>
                    </a:lnTo>
                    <a:lnTo>
                      <a:pt x="0" y="364"/>
                    </a:lnTo>
                    <a:lnTo>
                      <a:pt x="20" y="364"/>
                    </a:lnTo>
                    <a:lnTo>
                      <a:pt x="24" y="346"/>
                    </a:lnTo>
                    <a:lnTo>
                      <a:pt x="40" y="346"/>
                    </a:lnTo>
                    <a:lnTo>
                      <a:pt x="54" y="346"/>
                    </a:lnTo>
                    <a:lnTo>
                      <a:pt x="68" y="346"/>
                    </a:lnTo>
                    <a:lnTo>
                      <a:pt x="66" y="326"/>
                    </a:lnTo>
                    <a:lnTo>
                      <a:pt x="76" y="318"/>
                    </a:lnTo>
                    <a:lnTo>
                      <a:pt x="84" y="286"/>
                    </a:lnTo>
                    <a:lnTo>
                      <a:pt x="102" y="286"/>
                    </a:lnTo>
                    <a:lnTo>
                      <a:pt x="102" y="266"/>
                    </a:lnTo>
                    <a:lnTo>
                      <a:pt x="90" y="252"/>
                    </a:lnTo>
                    <a:lnTo>
                      <a:pt x="88" y="230"/>
                    </a:lnTo>
                    <a:lnTo>
                      <a:pt x="100" y="224"/>
                    </a:lnTo>
                    <a:lnTo>
                      <a:pt x="98" y="1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59" name="DRAMA">
              <a:extLst>
                <a:ext uri="{FF2B5EF4-FFF2-40B4-BE49-F238E27FC236}">
                  <a16:creationId xmlns:a16="http://schemas.microsoft.com/office/drawing/2014/main" id="{D8A200F6-25E5-57C2-6535-50B465271B1F}"/>
                </a:ext>
              </a:extLst>
            </p:cNvPr>
            <p:cNvSpPr>
              <a:spLocks/>
            </p:cNvSpPr>
            <p:nvPr/>
          </p:nvSpPr>
          <p:spPr bwMode="gray">
            <a:xfrm>
              <a:off x="6425541" y="1198200"/>
              <a:ext cx="982658" cy="494912"/>
            </a:xfrm>
            <a:custGeom>
              <a:avLst/>
              <a:gdLst/>
              <a:ahLst/>
              <a:cxnLst>
                <a:cxn ang="0">
                  <a:pos x="0" y="90"/>
                </a:cxn>
                <a:cxn ang="0">
                  <a:pos x="14" y="86"/>
                </a:cxn>
                <a:cxn ang="0">
                  <a:pos x="24" y="74"/>
                </a:cxn>
                <a:cxn ang="0">
                  <a:pos x="44" y="74"/>
                </a:cxn>
                <a:cxn ang="0">
                  <a:pos x="56" y="82"/>
                </a:cxn>
                <a:cxn ang="0">
                  <a:pos x="66" y="64"/>
                </a:cxn>
                <a:cxn ang="0">
                  <a:pos x="86" y="60"/>
                </a:cxn>
                <a:cxn ang="0">
                  <a:pos x="100" y="56"/>
                </a:cxn>
                <a:cxn ang="0">
                  <a:pos x="106" y="46"/>
                </a:cxn>
                <a:cxn ang="0">
                  <a:pos x="126" y="68"/>
                </a:cxn>
                <a:cxn ang="0">
                  <a:pos x="134" y="54"/>
                </a:cxn>
                <a:cxn ang="0">
                  <a:pos x="156" y="54"/>
                </a:cxn>
                <a:cxn ang="0">
                  <a:pos x="156" y="26"/>
                </a:cxn>
                <a:cxn ang="0">
                  <a:pos x="170" y="14"/>
                </a:cxn>
                <a:cxn ang="0">
                  <a:pos x="180" y="16"/>
                </a:cxn>
                <a:cxn ang="0">
                  <a:pos x="196" y="28"/>
                </a:cxn>
                <a:cxn ang="0">
                  <a:pos x="206" y="10"/>
                </a:cxn>
                <a:cxn ang="0">
                  <a:pos x="224" y="0"/>
                </a:cxn>
                <a:cxn ang="0">
                  <a:pos x="236" y="12"/>
                </a:cxn>
                <a:cxn ang="0">
                  <a:pos x="238" y="26"/>
                </a:cxn>
                <a:cxn ang="0">
                  <a:pos x="264" y="22"/>
                </a:cxn>
                <a:cxn ang="0">
                  <a:pos x="288" y="24"/>
                </a:cxn>
                <a:cxn ang="0">
                  <a:pos x="294" y="10"/>
                </a:cxn>
                <a:cxn ang="0">
                  <a:pos x="318" y="6"/>
                </a:cxn>
                <a:cxn ang="0">
                  <a:pos x="322" y="22"/>
                </a:cxn>
                <a:cxn ang="0">
                  <a:pos x="322" y="38"/>
                </a:cxn>
                <a:cxn ang="0">
                  <a:pos x="345" y="54"/>
                </a:cxn>
                <a:cxn ang="0">
                  <a:pos x="345" y="66"/>
                </a:cxn>
                <a:cxn ang="0">
                  <a:pos x="381" y="74"/>
                </a:cxn>
                <a:cxn ang="0">
                  <a:pos x="395" y="94"/>
                </a:cxn>
                <a:cxn ang="0">
                  <a:pos x="385" y="102"/>
                </a:cxn>
                <a:cxn ang="0">
                  <a:pos x="373" y="102"/>
                </a:cxn>
                <a:cxn ang="0">
                  <a:pos x="361" y="118"/>
                </a:cxn>
                <a:cxn ang="0">
                  <a:pos x="341" y="120"/>
                </a:cxn>
                <a:cxn ang="0">
                  <a:pos x="322" y="138"/>
                </a:cxn>
                <a:cxn ang="0">
                  <a:pos x="292" y="154"/>
                </a:cxn>
                <a:cxn ang="0">
                  <a:pos x="302" y="172"/>
                </a:cxn>
                <a:cxn ang="0">
                  <a:pos x="300" y="194"/>
                </a:cxn>
                <a:cxn ang="0">
                  <a:pos x="268" y="196"/>
                </a:cxn>
                <a:cxn ang="0">
                  <a:pos x="240" y="216"/>
                </a:cxn>
                <a:cxn ang="0">
                  <a:pos x="214" y="248"/>
                </a:cxn>
                <a:cxn ang="0">
                  <a:pos x="222" y="266"/>
                </a:cxn>
                <a:cxn ang="0">
                  <a:pos x="220" y="276"/>
                </a:cxn>
                <a:cxn ang="0">
                  <a:pos x="204" y="272"/>
                </a:cxn>
                <a:cxn ang="0">
                  <a:pos x="186" y="262"/>
                </a:cxn>
                <a:cxn ang="0">
                  <a:pos x="172" y="260"/>
                </a:cxn>
                <a:cxn ang="0">
                  <a:pos x="162" y="246"/>
                </a:cxn>
                <a:cxn ang="0">
                  <a:pos x="148" y="244"/>
                </a:cxn>
                <a:cxn ang="0">
                  <a:pos x="134" y="230"/>
                </a:cxn>
                <a:cxn ang="0">
                  <a:pos x="124" y="212"/>
                </a:cxn>
                <a:cxn ang="0">
                  <a:pos x="102" y="216"/>
                </a:cxn>
                <a:cxn ang="0">
                  <a:pos x="86" y="206"/>
                </a:cxn>
                <a:cxn ang="0">
                  <a:pos x="68" y="190"/>
                </a:cxn>
                <a:cxn ang="0">
                  <a:pos x="52" y="174"/>
                </a:cxn>
                <a:cxn ang="0">
                  <a:pos x="26" y="152"/>
                </a:cxn>
                <a:cxn ang="0">
                  <a:pos x="28" y="138"/>
                </a:cxn>
                <a:cxn ang="0">
                  <a:pos x="36" y="122"/>
                </a:cxn>
                <a:cxn ang="0">
                  <a:pos x="16" y="114"/>
                </a:cxn>
                <a:cxn ang="0">
                  <a:pos x="2" y="102"/>
                </a:cxn>
                <a:cxn ang="0">
                  <a:pos x="0" y="90"/>
                </a:cxn>
              </a:cxnLst>
              <a:rect l="0" t="0" r="r" b="b"/>
              <a:pathLst>
                <a:path w="395" h="276">
                  <a:moveTo>
                    <a:pt x="0" y="90"/>
                  </a:moveTo>
                  <a:lnTo>
                    <a:pt x="14" y="86"/>
                  </a:lnTo>
                  <a:lnTo>
                    <a:pt x="24" y="74"/>
                  </a:lnTo>
                  <a:lnTo>
                    <a:pt x="44" y="74"/>
                  </a:lnTo>
                  <a:lnTo>
                    <a:pt x="56" y="82"/>
                  </a:lnTo>
                  <a:lnTo>
                    <a:pt x="66" y="64"/>
                  </a:lnTo>
                  <a:lnTo>
                    <a:pt x="86" y="60"/>
                  </a:lnTo>
                  <a:lnTo>
                    <a:pt x="100" y="56"/>
                  </a:lnTo>
                  <a:lnTo>
                    <a:pt x="106" y="46"/>
                  </a:lnTo>
                  <a:lnTo>
                    <a:pt x="126" y="68"/>
                  </a:lnTo>
                  <a:lnTo>
                    <a:pt x="134" y="54"/>
                  </a:lnTo>
                  <a:lnTo>
                    <a:pt x="156" y="54"/>
                  </a:lnTo>
                  <a:lnTo>
                    <a:pt x="156" y="26"/>
                  </a:lnTo>
                  <a:lnTo>
                    <a:pt x="170" y="14"/>
                  </a:lnTo>
                  <a:lnTo>
                    <a:pt x="180" y="16"/>
                  </a:lnTo>
                  <a:lnTo>
                    <a:pt x="196" y="28"/>
                  </a:lnTo>
                  <a:lnTo>
                    <a:pt x="206" y="10"/>
                  </a:lnTo>
                  <a:lnTo>
                    <a:pt x="224" y="0"/>
                  </a:lnTo>
                  <a:lnTo>
                    <a:pt x="236" y="12"/>
                  </a:lnTo>
                  <a:lnTo>
                    <a:pt x="238" y="26"/>
                  </a:lnTo>
                  <a:lnTo>
                    <a:pt x="264" y="22"/>
                  </a:lnTo>
                  <a:lnTo>
                    <a:pt x="288" y="24"/>
                  </a:lnTo>
                  <a:lnTo>
                    <a:pt x="294" y="10"/>
                  </a:lnTo>
                  <a:lnTo>
                    <a:pt x="318" y="6"/>
                  </a:lnTo>
                  <a:lnTo>
                    <a:pt x="322" y="22"/>
                  </a:lnTo>
                  <a:lnTo>
                    <a:pt x="322" y="38"/>
                  </a:lnTo>
                  <a:lnTo>
                    <a:pt x="345" y="54"/>
                  </a:lnTo>
                  <a:lnTo>
                    <a:pt x="345" y="66"/>
                  </a:lnTo>
                  <a:lnTo>
                    <a:pt x="381" y="74"/>
                  </a:lnTo>
                  <a:lnTo>
                    <a:pt x="395" y="94"/>
                  </a:lnTo>
                  <a:lnTo>
                    <a:pt x="385" y="102"/>
                  </a:lnTo>
                  <a:lnTo>
                    <a:pt x="373" y="102"/>
                  </a:lnTo>
                  <a:lnTo>
                    <a:pt x="361" y="118"/>
                  </a:lnTo>
                  <a:lnTo>
                    <a:pt x="341" y="120"/>
                  </a:lnTo>
                  <a:lnTo>
                    <a:pt x="322" y="138"/>
                  </a:lnTo>
                  <a:lnTo>
                    <a:pt x="292" y="154"/>
                  </a:lnTo>
                  <a:lnTo>
                    <a:pt x="302" y="172"/>
                  </a:lnTo>
                  <a:lnTo>
                    <a:pt x="300" y="194"/>
                  </a:lnTo>
                  <a:lnTo>
                    <a:pt x="268" y="196"/>
                  </a:lnTo>
                  <a:lnTo>
                    <a:pt x="240" y="216"/>
                  </a:lnTo>
                  <a:lnTo>
                    <a:pt x="214" y="248"/>
                  </a:lnTo>
                  <a:lnTo>
                    <a:pt x="222" y="266"/>
                  </a:lnTo>
                  <a:lnTo>
                    <a:pt x="220" y="276"/>
                  </a:lnTo>
                  <a:lnTo>
                    <a:pt x="204" y="272"/>
                  </a:lnTo>
                  <a:lnTo>
                    <a:pt x="186" y="262"/>
                  </a:lnTo>
                  <a:lnTo>
                    <a:pt x="172" y="260"/>
                  </a:lnTo>
                  <a:lnTo>
                    <a:pt x="162" y="246"/>
                  </a:lnTo>
                  <a:lnTo>
                    <a:pt x="148" y="244"/>
                  </a:lnTo>
                  <a:lnTo>
                    <a:pt x="134" y="230"/>
                  </a:lnTo>
                  <a:lnTo>
                    <a:pt x="124" y="212"/>
                  </a:lnTo>
                  <a:lnTo>
                    <a:pt x="102" y="216"/>
                  </a:lnTo>
                  <a:lnTo>
                    <a:pt x="86" y="206"/>
                  </a:lnTo>
                  <a:lnTo>
                    <a:pt x="68" y="190"/>
                  </a:lnTo>
                  <a:lnTo>
                    <a:pt x="52" y="174"/>
                  </a:lnTo>
                  <a:lnTo>
                    <a:pt x="26" y="152"/>
                  </a:lnTo>
                  <a:lnTo>
                    <a:pt x="28" y="138"/>
                  </a:lnTo>
                  <a:lnTo>
                    <a:pt x="36" y="122"/>
                  </a:lnTo>
                  <a:lnTo>
                    <a:pt x="16" y="114"/>
                  </a:lnTo>
                  <a:lnTo>
                    <a:pt x="2" y="102"/>
                  </a:lnTo>
                  <a:lnTo>
                    <a:pt x="0" y="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3" name="RETHYMNO">
              <a:extLst>
                <a:ext uri="{FF2B5EF4-FFF2-40B4-BE49-F238E27FC236}">
                  <a16:creationId xmlns:a16="http://schemas.microsoft.com/office/drawing/2014/main" id="{BEA5CB11-C122-01D4-F129-CBC52BBE28CB}"/>
                </a:ext>
              </a:extLst>
            </p:cNvPr>
            <p:cNvSpPr>
              <a:spLocks/>
            </p:cNvSpPr>
            <p:nvPr/>
          </p:nvSpPr>
          <p:spPr bwMode="gray">
            <a:xfrm>
              <a:off x="7011137" y="6155566"/>
              <a:ext cx="571313" cy="261891"/>
            </a:xfrm>
            <a:custGeom>
              <a:avLst/>
              <a:gdLst/>
              <a:ahLst/>
              <a:cxnLst>
                <a:cxn ang="0">
                  <a:pos x="153" y="144"/>
                </a:cxn>
                <a:cxn ang="0">
                  <a:pos x="95" y="146"/>
                </a:cxn>
                <a:cxn ang="0">
                  <a:pos x="80" y="124"/>
                </a:cxn>
                <a:cxn ang="0">
                  <a:pos x="58" y="124"/>
                </a:cxn>
                <a:cxn ang="0">
                  <a:pos x="34" y="116"/>
                </a:cxn>
                <a:cxn ang="0">
                  <a:pos x="30" y="104"/>
                </a:cxn>
                <a:cxn ang="0">
                  <a:pos x="16" y="110"/>
                </a:cxn>
                <a:cxn ang="0">
                  <a:pos x="8" y="104"/>
                </a:cxn>
                <a:cxn ang="0">
                  <a:pos x="0" y="78"/>
                </a:cxn>
                <a:cxn ang="0">
                  <a:pos x="2" y="56"/>
                </a:cxn>
                <a:cxn ang="0">
                  <a:pos x="10" y="30"/>
                </a:cxn>
                <a:cxn ang="0">
                  <a:pos x="42" y="32"/>
                </a:cxn>
                <a:cxn ang="0">
                  <a:pos x="54" y="18"/>
                </a:cxn>
                <a:cxn ang="0">
                  <a:pos x="68" y="20"/>
                </a:cxn>
                <a:cxn ang="0">
                  <a:pos x="82" y="24"/>
                </a:cxn>
                <a:cxn ang="0">
                  <a:pos x="109" y="20"/>
                </a:cxn>
                <a:cxn ang="0">
                  <a:pos x="123" y="6"/>
                </a:cxn>
                <a:cxn ang="0">
                  <a:pos x="131" y="0"/>
                </a:cxn>
                <a:cxn ang="0">
                  <a:pos x="165" y="0"/>
                </a:cxn>
                <a:cxn ang="0">
                  <a:pos x="181" y="6"/>
                </a:cxn>
                <a:cxn ang="0">
                  <a:pos x="197" y="8"/>
                </a:cxn>
                <a:cxn ang="0">
                  <a:pos x="217" y="8"/>
                </a:cxn>
                <a:cxn ang="0">
                  <a:pos x="223" y="10"/>
                </a:cxn>
                <a:cxn ang="0">
                  <a:pos x="221" y="34"/>
                </a:cxn>
                <a:cxn ang="0">
                  <a:pos x="225" y="64"/>
                </a:cxn>
                <a:cxn ang="0">
                  <a:pos x="227" y="84"/>
                </a:cxn>
                <a:cxn ang="0">
                  <a:pos x="229" y="104"/>
                </a:cxn>
                <a:cxn ang="0">
                  <a:pos x="225" y="116"/>
                </a:cxn>
                <a:cxn ang="0">
                  <a:pos x="215" y="122"/>
                </a:cxn>
                <a:cxn ang="0">
                  <a:pos x="205" y="118"/>
                </a:cxn>
                <a:cxn ang="0">
                  <a:pos x="199" y="106"/>
                </a:cxn>
                <a:cxn ang="0">
                  <a:pos x="191" y="102"/>
                </a:cxn>
                <a:cxn ang="0">
                  <a:pos x="181" y="102"/>
                </a:cxn>
                <a:cxn ang="0">
                  <a:pos x="179" y="110"/>
                </a:cxn>
                <a:cxn ang="0">
                  <a:pos x="181" y="124"/>
                </a:cxn>
                <a:cxn ang="0">
                  <a:pos x="153" y="144"/>
                </a:cxn>
              </a:cxnLst>
              <a:rect l="0" t="0" r="r" b="b"/>
              <a:pathLst>
                <a:path w="229" h="146">
                  <a:moveTo>
                    <a:pt x="153" y="144"/>
                  </a:moveTo>
                  <a:lnTo>
                    <a:pt x="95" y="146"/>
                  </a:lnTo>
                  <a:lnTo>
                    <a:pt x="80" y="124"/>
                  </a:lnTo>
                  <a:lnTo>
                    <a:pt x="58" y="124"/>
                  </a:lnTo>
                  <a:lnTo>
                    <a:pt x="34" y="116"/>
                  </a:lnTo>
                  <a:lnTo>
                    <a:pt x="30" y="104"/>
                  </a:lnTo>
                  <a:lnTo>
                    <a:pt x="16" y="110"/>
                  </a:lnTo>
                  <a:lnTo>
                    <a:pt x="8" y="104"/>
                  </a:lnTo>
                  <a:lnTo>
                    <a:pt x="0" y="78"/>
                  </a:lnTo>
                  <a:lnTo>
                    <a:pt x="2" y="56"/>
                  </a:lnTo>
                  <a:lnTo>
                    <a:pt x="10" y="30"/>
                  </a:lnTo>
                  <a:lnTo>
                    <a:pt x="42" y="32"/>
                  </a:lnTo>
                  <a:lnTo>
                    <a:pt x="54" y="18"/>
                  </a:lnTo>
                  <a:lnTo>
                    <a:pt x="68" y="20"/>
                  </a:lnTo>
                  <a:lnTo>
                    <a:pt x="82" y="24"/>
                  </a:lnTo>
                  <a:lnTo>
                    <a:pt x="109" y="20"/>
                  </a:lnTo>
                  <a:lnTo>
                    <a:pt x="123" y="6"/>
                  </a:lnTo>
                  <a:lnTo>
                    <a:pt x="131" y="0"/>
                  </a:lnTo>
                  <a:lnTo>
                    <a:pt x="165" y="0"/>
                  </a:lnTo>
                  <a:lnTo>
                    <a:pt x="181" y="6"/>
                  </a:lnTo>
                  <a:lnTo>
                    <a:pt x="197" y="8"/>
                  </a:lnTo>
                  <a:lnTo>
                    <a:pt x="217" y="8"/>
                  </a:lnTo>
                  <a:lnTo>
                    <a:pt x="223" y="10"/>
                  </a:lnTo>
                  <a:lnTo>
                    <a:pt x="221" y="34"/>
                  </a:lnTo>
                  <a:lnTo>
                    <a:pt x="225" y="64"/>
                  </a:lnTo>
                  <a:lnTo>
                    <a:pt x="227" y="84"/>
                  </a:lnTo>
                  <a:lnTo>
                    <a:pt x="229" y="104"/>
                  </a:lnTo>
                  <a:lnTo>
                    <a:pt x="225" y="116"/>
                  </a:lnTo>
                  <a:lnTo>
                    <a:pt x="215" y="122"/>
                  </a:lnTo>
                  <a:lnTo>
                    <a:pt x="205" y="118"/>
                  </a:lnTo>
                  <a:lnTo>
                    <a:pt x="199" y="106"/>
                  </a:lnTo>
                  <a:lnTo>
                    <a:pt x="191" y="102"/>
                  </a:lnTo>
                  <a:lnTo>
                    <a:pt x="181" y="102"/>
                  </a:lnTo>
                  <a:lnTo>
                    <a:pt x="179" y="110"/>
                  </a:lnTo>
                  <a:lnTo>
                    <a:pt x="181" y="124"/>
                  </a:lnTo>
                  <a:lnTo>
                    <a:pt x="153" y="1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4" name="LASITHI">
              <a:extLst>
                <a:ext uri="{FF2B5EF4-FFF2-40B4-BE49-F238E27FC236}">
                  <a16:creationId xmlns:a16="http://schemas.microsoft.com/office/drawing/2014/main" id="{FF958FC0-704B-22A9-9AE1-1DDA3738C0AF}"/>
                </a:ext>
              </a:extLst>
            </p:cNvPr>
            <p:cNvSpPr>
              <a:spLocks/>
            </p:cNvSpPr>
            <p:nvPr/>
          </p:nvSpPr>
          <p:spPr bwMode="gray">
            <a:xfrm>
              <a:off x="8013790" y="6219493"/>
              <a:ext cx="816977" cy="272201"/>
            </a:xfrm>
            <a:custGeom>
              <a:avLst/>
              <a:gdLst/>
              <a:ahLst/>
              <a:cxnLst>
                <a:cxn ang="0">
                  <a:pos x="42" y="12"/>
                </a:cxn>
                <a:cxn ang="0">
                  <a:pos x="82" y="0"/>
                </a:cxn>
                <a:cxn ang="0">
                  <a:pos x="120" y="6"/>
                </a:cxn>
                <a:cxn ang="0">
                  <a:pos x="130" y="16"/>
                </a:cxn>
                <a:cxn ang="0">
                  <a:pos x="116" y="28"/>
                </a:cxn>
                <a:cxn ang="0">
                  <a:pos x="116" y="48"/>
                </a:cxn>
                <a:cxn ang="0">
                  <a:pos x="110" y="66"/>
                </a:cxn>
                <a:cxn ang="0">
                  <a:pos x="114" y="84"/>
                </a:cxn>
                <a:cxn ang="0">
                  <a:pos x="126" y="94"/>
                </a:cxn>
                <a:cxn ang="0">
                  <a:pos x="146" y="100"/>
                </a:cxn>
                <a:cxn ang="0">
                  <a:pos x="170" y="76"/>
                </a:cxn>
                <a:cxn ang="0">
                  <a:pos x="186" y="68"/>
                </a:cxn>
                <a:cxn ang="0">
                  <a:pos x="210" y="60"/>
                </a:cxn>
                <a:cxn ang="0">
                  <a:pos x="224" y="48"/>
                </a:cxn>
                <a:cxn ang="0">
                  <a:pos x="248" y="52"/>
                </a:cxn>
                <a:cxn ang="0">
                  <a:pos x="262" y="62"/>
                </a:cxn>
                <a:cxn ang="0">
                  <a:pos x="286" y="46"/>
                </a:cxn>
                <a:cxn ang="0">
                  <a:pos x="294" y="26"/>
                </a:cxn>
                <a:cxn ang="0">
                  <a:pos x="312" y="22"/>
                </a:cxn>
                <a:cxn ang="0">
                  <a:pos x="324" y="8"/>
                </a:cxn>
                <a:cxn ang="0">
                  <a:pos x="324" y="20"/>
                </a:cxn>
                <a:cxn ang="0">
                  <a:pos x="308" y="34"/>
                </a:cxn>
                <a:cxn ang="0">
                  <a:pos x="312" y="58"/>
                </a:cxn>
                <a:cxn ang="0">
                  <a:pos x="322" y="72"/>
                </a:cxn>
                <a:cxn ang="0">
                  <a:pos x="314" y="90"/>
                </a:cxn>
                <a:cxn ang="0">
                  <a:pos x="304" y="114"/>
                </a:cxn>
                <a:cxn ang="0">
                  <a:pos x="280" y="142"/>
                </a:cxn>
                <a:cxn ang="0">
                  <a:pos x="252" y="152"/>
                </a:cxn>
                <a:cxn ang="0">
                  <a:pos x="236" y="142"/>
                </a:cxn>
                <a:cxn ang="0">
                  <a:pos x="212" y="142"/>
                </a:cxn>
                <a:cxn ang="0">
                  <a:pos x="192" y="138"/>
                </a:cxn>
                <a:cxn ang="0">
                  <a:pos x="174" y="140"/>
                </a:cxn>
                <a:cxn ang="0">
                  <a:pos x="144" y="152"/>
                </a:cxn>
                <a:cxn ang="0">
                  <a:pos x="98" y="146"/>
                </a:cxn>
                <a:cxn ang="0">
                  <a:pos x="60" y="150"/>
                </a:cxn>
                <a:cxn ang="0">
                  <a:pos x="38" y="138"/>
                </a:cxn>
                <a:cxn ang="0">
                  <a:pos x="14" y="110"/>
                </a:cxn>
                <a:cxn ang="0">
                  <a:pos x="0" y="76"/>
                </a:cxn>
                <a:cxn ang="0">
                  <a:pos x="24" y="50"/>
                </a:cxn>
                <a:cxn ang="0">
                  <a:pos x="36" y="22"/>
                </a:cxn>
              </a:cxnLst>
              <a:rect l="0" t="0" r="r" b="b"/>
              <a:pathLst>
                <a:path w="328" h="152">
                  <a:moveTo>
                    <a:pt x="36" y="22"/>
                  </a:moveTo>
                  <a:lnTo>
                    <a:pt x="42" y="12"/>
                  </a:lnTo>
                  <a:lnTo>
                    <a:pt x="58" y="10"/>
                  </a:lnTo>
                  <a:lnTo>
                    <a:pt x="82" y="0"/>
                  </a:lnTo>
                  <a:lnTo>
                    <a:pt x="104" y="4"/>
                  </a:lnTo>
                  <a:lnTo>
                    <a:pt x="120" y="6"/>
                  </a:lnTo>
                  <a:lnTo>
                    <a:pt x="128" y="8"/>
                  </a:lnTo>
                  <a:lnTo>
                    <a:pt x="130" y="16"/>
                  </a:lnTo>
                  <a:lnTo>
                    <a:pt x="124" y="26"/>
                  </a:lnTo>
                  <a:lnTo>
                    <a:pt x="116" y="28"/>
                  </a:lnTo>
                  <a:lnTo>
                    <a:pt x="118" y="38"/>
                  </a:lnTo>
                  <a:lnTo>
                    <a:pt x="116" y="48"/>
                  </a:lnTo>
                  <a:lnTo>
                    <a:pt x="108" y="56"/>
                  </a:lnTo>
                  <a:lnTo>
                    <a:pt x="110" y="66"/>
                  </a:lnTo>
                  <a:lnTo>
                    <a:pt x="114" y="78"/>
                  </a:lnTo>
                  <a:lnTo>
                    <a:pt x="114" y="84"/>
                  </a:lnTo>
                  <a:lnTo>
                    <a:pt x="116" y="94"/>
                  </a:lnTo>
                  <a:lnTo>
                    <a:pt x="126" y="94"/>
                  </a:lnTo>
                  <a:lnTo>
                    <a:pt x="134" y="102"/>
                  </a:lnTo>
                  <a:lnTo>
                    <a:pt x="146" y="100"/>
                  </a:lnTo>
                  <a:lnTo>
                    <a:pt x="158" y="88"/>
                  </a:lnTo>
                  <a:lnTo>
                    <a:pt x="170" y="76"/>
                  </a:lnTo>
                  <a:lnTo>
                    <a:pt x="176" y="70"/>
                  </a:lnTo>
                  <a:lnTo>
                    <a:pt x="186" y="68"/>
                  </a:lnTo>
                  <a:lnTo>
                    <a:pt x="198" y="64"/>
                  </a:lnTo>
                  <a:lnTo>
                    <a:pt x="210" y="60"/>
                  </a:lnTo>
                  <a:lnTo>
                    <a:pt x="218" y="52"/>
                  </a:lnTo>
                  <a:lnTo>
                    <a:pt x="224" y="48"/>
                  </a:lnTo>
                  <a:lnTo>
                    <a:pt x="236" y="48"/>
                  </a:lnTo>
                  <a:lnTo>
                    <a:pt x="248" y="52"/>
                  </a:lnTo>
                  <a:lnTo>
                    <a:pt x="254" y="60"/>
                  </a:lnTo>
                  <a:lnTo>
                    <a:pt x="262" y="62"/>
                  </a:lnTo>
                  <a:lnTo>
                    <a:pt x="276" y="54"/>
                  </a:lnTo>
                  <a:lnTo>
                    <a:pt x="286" y="46"/>
                  </a:lnTo>
                  <a:lnTo>
                    <a:pt x="292" y="38"/>
                  </a:lnTo>
                  <a:lnTo>
                    <a:pt x="294" y="26"/>
                  </a:lnTo>
                  <a:lnTo>
                    <a:pt x="304" y="26"/>
                  </a:lnTo>
                  <a:lnTo>
                    <a:pt x="312" y="22"/>
                  </a:lnTo>
                  <a:lnTo>
                    <a:pt x="318" y="12"/>
                  </a:lnTo>
                  <a:lnTo>
                    <a:pt x="324" y="8"/>
                  </a:lnTo>
                  <a:lnTo>
                    <a:pt x="328" y="14"/>
                  </a:lnTo>
                  <a:lnTo>
                    <a:pt x="324" y="20"/>
                  </a:lnTo>
                  <a:lnTo>
                    <a:pt x="316" y="24"/>
                  </a:lnTo>
                  <a:lnTo>
                    <a:pt x="308" y="34"/>
                  </a:lnTo>
                  <a:lnTo>
                    <a:pt x="308" y="46"/>
                  </a:lnTo>
                  <a:lnTo>
                    <a:pt x="312" y="58"/>
                  </a:lnTo>
                  <a:lnTo>
                    <a:pt x="322" y="66"/>
                  </a:lnTo>
                  <a:lnTo>
                    <a:pt x="322" y="72"/>
                  </a:lnTo>
                  <a:lnTo>
                    <a:pt x="312" y="80"/>
                  </a:lnTo>
                  <a:lnTo>
                    <a:pt x="314" y="90"/>
                  </a:lnTo>
                  <a:lnTo>
                    <a:pt x="314" y="100"/>
                  </a:lnTo>
                  <a:lnTo>
                    <a:pt x="304" y="114"/>
                  </a:lnTo>
                  <a:lnTo>
                    <a:pt x="296" y="132"/>
                  </a:lnTo>
                  <a:lnTo>
                    <a:pt x="280" y="142"/>
                  </a:lnTo>
                  <a:lnTo>
                    <a:pt x="268" y="146"/>
                  </a:lnTo>
                  <a:lnTo>
                    <a:pt x="252" y="152"/>
                  </a:lnTo>
                  <a:lnTo>
                    <a:pt x="244" y="146"/>
                  </a:lnTo>
                  <a:lnTo>
                    <a:pt x="236" y="142"/>
                  </a:lnTo>
                  <a:lnTo>
                    <a:pt x="224" y="142"/>
                  </a:lnTo>
                  <a:lnTo>
                    <a:pt x="212" y="142"/>
                  </a:lnTo>
                  <a:lnTo>
                    <a:pt x="206" y="138"/>
                  </a:lnTo>
                  <a:lnTo>
                    <a:pt x="192" y="138"/>
                  </a:lnTo>
                  <a:lnTo>
                    <a:pt x="180" y="138"/>
                  </a:lnTo>
                  <a:lnTo>
                    <a:pt x="174" y="140"/>
                  </a:lnTo>
                  <a:lnTo>
                    <a:pt x="160" y="144"/>
                  </a:lnTo>
                  <a:lnTo>
                    <a:pt x="144" y="152"/>
                  </a:lnTo>
                  <a:lnTo>
                    <a:pt x="116" y="146"/>
                  </a:lnTo>
                  <a:lnTo>
                    <a:pt x="98" y="146"/>
                  </a:lnTo>
                  <a:lnTo>
                    <a:pt x="76" y="148"/>
                  </a:lnTo>
                  <a:lnTo>
                    <a:pt x="60" y="150"/>
                  </a:lnTo>
                  <a:lnTo>
                    <a:pt x="50" y="152"/>
                  </a:lnTo>
                  <a:lnTo>
                    <a:pt x="38" y="138"/>
                  </a:lnTo>
                  <a:lnTo>
                    <a:pt x="24" y="124"/>
                  </a:lnTo>
                  <a:lnTo>
                    <a:pt x="14" y="110"/>
                  </a:lnTo>
                  <a:lnTo>
                    <a:pt x="6" y="102"/>
                  </a:lnTo>
                  <a:lnTo>
                    <a:pt x="0" y="76"/>
                  </a:lnTo>
                  <a:lnTo>
                    <a:pt x="10" y="62"/>
                  </a:lnTo>
                  <a:lnTo>
                    <a:pt x="24" y="50"/>
                  </a:lnTo>
                  <a:lnTo>
                    <a:pt x="34" y="44"/>
                  </a:lnTo>
                  <a:lnTo>
                    <a:pt x="3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6" name="HERAKLION">
              <a:extLst>
                <a:ext uri="{FF2B5EF4-FFF2-40B4-BE49-F238E27FC236}">
                  <a16:creationId xmlns:a16="http://schemas.microsoft.com/office/drawing/2014/main" id="{CE5719BF-FE2F-AEE8-A50B-4CEF1F05C0EC}"/>
                </a:ext>
              </a:extLst>
            </p:cNvPr>
            <p:cNvSpPr>
              <a:spLocks/>
            </p:cNvSpPr>
            <p:nvPr/>
          </p:nvSpPr>
          <p:spPr bwMode="gray">
            <a:xfrm>
              <a:off x="7393917" y="6170002"/>
              <a:ext cx="745562" cy="389744"/>
            </a:xfrm>
            <a:custGeom>
              <a:avLst/>
              <a:gdLst/>
              <a:ahLst/>
              <a:cxnLst>
                <a:cxn ang="0">
                  <a:pos x="70" y="2"/>
                </a:cxn>
                <a:cxn ang="0">
                  <a:pos x="84" y="0"/>
                </a:cxn>
                <a:cxn ang="0">
                  <a:pos x="104" y="0"/>
                </a:cxn>
                <a:cxn ang="0">
                  <a:pos x="116" y="8"/>
                </a:cxn>
                <a:cxn ang="0">
                  <a:pos x="116" y="20"/>
                </a:cxn>
                <a:cxn ang="0">
                  <a:pos x="124" y="24"/>
                </a:cxn>
                <a:cxn ang="0">
                  <a:pos x="144" y="26"/>
                </a:cxn>
                <a:cxn ang="0">
                  <a:pos x="164" y="28"/>
                </a:cxn>
                <a:cxn ang="0">
                  <a:pos x="178" y="30"/>
                </a:cxn>
                <a:cxn ang="0">
                  <a:pos x="198" y="30"/>
                </a:cxn>
                <a:cxn ang="0">
                  <a:pos x="220" y="30"/>
                </a:cxn>
                <a:cxn ang="0">
                  <a:pos x="244" y="30"/>
                </a:cxn>
                <a:cxn ang="0">
                  <a:pos x="246" y="38"/>
                </a:cxn>
                <a:cxn ang="0">
                  <a:pos x="256" y="50"/>
                </a:cxn>
                <a:cxn ang="0">
                  <a:pos x="276" y="48"/>
                </a:cxn>
                <a:cxn ang="0">
                  <a:pos x="286" y="50"/>
                </a:cxn>
                <a:cxn ang="0">
                  <a:pos x="284" y="72"/>
                </a:cxn>
                <a:cxn ang="0">
                  <a:pos x="274" y="78"/>
                </a:cxn>
                <a:cxn ang="0">
                  <a:pos x="266" y="86"/>
                </a:cxn>
                <a:cxn ang="0">
                  <a:pos x="250" y="104"/>
                </a:cxn>
                <a:cxn ang="0">
                  <a:pos x="256" y="130"/>
                </a:cxn>
                <a:cxn ang="0">
                  <a:pos x="264" y="138"/>
                </a:cxn>
                <a:cxn ang="0">
                  <a:pos x="274" y="152"/>
                </a:cxn>
                <a:cxn ang="0">
                  <a:pos x="300" y="180"/>
                </a:cxn>
                <a:cxn ang="0">
                  <a:pos x="294" y="184"/>
                </a:cxn>
                <a:cxn ang="0">
                  <a:pos x="280" y="186"/>
                </a:cxn>
                <a:cxn ang="0">
                  <a:pos x="248" y="186"/>
                </a:cxn>
                <a:cxn ang="0">
                  <a:pos x="236" y="182"/>
                </a:cxn>
                <a:cxn ang="0">
                  <a:pos x="222" y="188"/>
                </a:cxn>
                <a:cxn ang="0">
                  <a:pos x="206" y="190"/>
                </a:cxn>
                <a:cxn ang="0">
                  <a:pos x="194" y="198"/>
                </a:cxn>
                <a:cxn ang="0">
                  <a:pos x="180" y="202"/>
                </a:cxn>
                <a:cxn ang="0">
                  <a:pos x="168" y="204"/>
                </a:cxn>
                <a:cxn ang="0">
                  <a:pos x="150" y="202"/>
                </a:cxn>
                <a:cxn ang="0">
                  <a:pos x="140" y="210"/>
                </a:cxn>
                <a:cxn ang="0">
                  <a:pos x="130" y="210"/>
                </a:cxn>
                <a:cxn ang="0">
                  <a:pos x="114" y="208"/>
                </a:cxn>
                <a:cxn ang="0">
                  <a:pos x="92" y="212"/>
                </a:cxn>
                <a:cxn ang="0">
                  <a:pos x="68" y="212"/>
                </a:cxn>
                <a:cxn ang="0">
                  <a:pos x="52" y="208"/>
                </a:cxn>
                <a:cxn ang="0">
                  <a:pos x="36" y="208"/>
                </a:cxn>
                <a:cxn ang="0">
                  <a:pos x="28" y="216"/>
                </a:cxn>
                <a:cxn ang="0">
                  <a:pos x="18" y="218"/>
                </a:cxn>
                <a:cxn ang="0">
                  <a:pos x="8" y="212"/>
                </a:cxn>
                <a:cxn ang="0">
                  <a:pos x="8" y="192"/>
                </a:cxn>
                <a:cxn ang="0">
                  <a:pos x="12" y="174"/>
                </a:cxn>
                <a:cxn ang="0">
                  <a:pos x="12" y="160"/>
                </a:cxn>
                <a:cxn ang="0">
                  <a:pos x="6" y="148"/>
                </a:cxn>
                <a:cxn ang="0">
                  <a:pos x="0" y="136"/>
                </a:cxn>
                <a:cxn ang="0">
                  <a:pos x="14" y="126"/>
                </a:cxn>
                <a:cxn ang="0">
                  <a:pos x="28" y="116"/>
                </a:cxn>
                <a:cxn ang="0">
                  <a:pos x="26" y="102"/>
                </a:cxn>
                <a:cxn ang="0">
                  <a:pos x="28" y="94"/>
                </a:cxn>
                <a:cxn ang="0">
                  <a:pos x="38" y="94"/>
                </a:cxn>
                <a:cxn ang="0">
                  <a:pos x="46" y="98"/>
                </a:cxn>
                <a:cxn ang="0">
                  <a:pos x="52" y="110"/>
                </a:cxn>
                <a:cxn ang="0">
                  <a:pos x="62" y="114"/>
                </a:cxn>
                <a:cxn ang="0">
                  <a:pos x="72" y="108"/>
                </a:cxn>
                <a:cxn ang="0">
                  <a:pos x="76" y="96"/>
                </a:cxn>
                <a:cxn ang="0">
                  <a:pos x="76" y="80"/>
                </a:cxn>
                <a:cxn ang="0">
                  <a:pos x="74" y="56"/>
                </a:cxn>
                <a:cxn ang="0">
                  <a:pos x="68" y="26"/>
                </a:cxn>
                <a:cxn ang="0">
                  <a:pos x="70" y="2"/>
                </a:cxn>
              </a:cxnLst>
              <a:rect l="0" t="0" r="r" b="b"/>
              <a:pathLst>
                <a:path w="300" h="218">
                  <a:moveTo>
                    <a:pt x="70" y="2"/>
                  </a:moveTo>
                  <a:lnTo>
                    <a:pt x="84" y="0"/>
                  </a:lnTo>
                  <a:lnTo>
                    <a:pt x="104" y="0"/>
                  </a:lnTo>
                  <a:lnTo>
                    <a:pt x="116" y="8"/>
                  </a:lnTo>
                  <a:lnTo>
                    <a:pt x="116" y="20"/>
                  </a:lnTo>
                  <a:lnTo>
                    <a:pt x="124" y="24"/>
                  </a:lnTo>
                  <a:lnTo>
                    <a:pt x="144" y="26"/>
                  </a:lnTo>
                  <a:lnTo>
                    <a:pt x="164" y="28"/>
                  </a:lnTo>
                  <a:lnTo>
                    <a:pt x="178" y="30"/>
                  </a:lnTo>
                  <a:lnTo>
                    <a:pt x="198" y="30"/>
                  </a:lnTo>
                  <a:lnTo>
                    <a:pt x="220" y="30"/>
                  </a:lnTo>
                  <a:lnTo>
                    <a:pt x="244" y="30"/>
                  </a:lnTo>
                  <a:lnTo>
                    <a:pt x="246" y="38"/>
                  </a:lnTo>
                  <a:lnTo>
                    <a:pt x="256" y="50"/>
                  </a:lnTo>
                  <a:lnTo>
                    <a:pt x="276" y="48"/>
                  </a:lnTo>
                  <a:lnTo>
                    <a:pt x="286" y="50"/>
                  </a:lnTo>
                  <a:lnTo>
                    <a:pt x="284" y="72"/>
                  </a:lnTo>
                  <a:lnTo>
                    <a:pt x="274" y="78"/>
                  </a:lnTo>
                  <a:lnTo>
                    <a:pt x="266" y="86"/>
                  </a:lnTo>
                  <a:lnTo>
                    <a:pt x="250" y="104"/>
                  </a:lnTo>
                  <a:lnTo>
                    <a:pt x="256" y="130"/>
                  </a:lnTo>
                  <a:lnTo>
                    <a:pt x="264" y="138"/>
                  </a:lnTo>
                  <a:lnTo>
                    <a:pt x="274" y="152"/>
                  </a:lnTo>
                  <a:lnTo>
                    <a:pt x="300" y="180"/>
                  </a:lnTo>
                  <a:lnTo>
                    <a:pt x="294" y="184"/>
                  </a:lnTo>
                  <a:lnTo>
                    <a:pt x="280" y="186"/>
                  </a:lnTo>
                  <a:lnTo>
                    <a:pt x="248" y="186"/>
                  </a:lnTo>
                  <a:lnTo>
                    <a:pt x="236" y="182"/>
                  </a:lnTo>
                  <a:lnTo>
                    <a:pt x="222" y="188"/>
                  </a:lnTo>
                  <a:lnTo>
                    <a:pt x="206" y="190"/>
                  </a:lnTo>
                  <a:lnTo>
                    <a:pt x="194" y="198"/>
                  </a:lnTo>
                  <a:lnTo>
                    <a:pt x="180" y="202"/>
                  </a:lnTo>
                  <a:lnTo>
                    <a:pt x="168" y="204"/>
                  </a:lnTo>
                  <a:lnTo>
                    <a:pt x="150" y="202"/>
                  </a:lnTo>
                  <a:lnTo>
                    <a:pt x="140" y="210"/>
                  </a:lnTo>
                  <a:lnTo>
                    <a:pt x="130" y="210"/>
                  </a:lnTo>
                  <a:lnTo>
                    <a:pt x="114" y="208"/>
                  </a:lnTo>
                  <a:lnTo>
                    <a:pt x="92" y="212"/>
                  </a:lnTo>
                  <a:lnTo>
                    <a:pt x="68" y="212"/>
                  </a:lnTo>
                  <a:lnTo>
                    <a:pt x="52" y="208"/>
                  </a:lnTo>
                  <a:lnTo>
                    <a:pt x="36" y="208"/>
                  </a:lnTo>
                  <a:lnTo>
                    <a:pt x="28" y="216"/>
                  </a:lnTo>
                  <a:lnTo>
                    <a:pt x="18" y="218"/>
                  </a:lnTo>
                  <a:lnTo>
                    <a:pt x="8" y="212"/>
                  </a:lnTo>
                  <a:lnTo>
                    <a:pt x="8" y="192"/>
                  </a:lnTo>
                  <a:lnTo>
                    <a:pt x="12" y="174"/>
                  </a:lnTo>
                  <a:lnTo>
                    <a:pt x="12" y="160"/>
                  </a:lnTo>
                  <a:lnTo>
                    <a:pt x="6" y="148"/>
                  </a:lnTo>
                  <a:lnTo>
                    <a:pt x="0" y="136"/>
                  </a:lnTo>
                  <a:lnTo>
                    <a:pt x="14" y="126"/>
                  </a:lnTo>
                  <a:lnTo>
                    <a:pt x="28" y="116"/>
                  </a:lnTo>
                  <a:lnTo>
                    <a:pt x="26" y="102"/>
                  </a:lnTo>
                  <a:lnTo>
                    <a:pt x="28" y="94"/>
                  </a:lnTo>
                  <a:lnTo>
                    <a:pt x="38" y="94"/>
                  </a:lnTo>
                  <a:lnTo>
                    <a:pt x="46" y="98"/>
                  </a:lnTo>
                  <a:lnTo>
                    <a:pt x="52" y="110"/>
                  </a:lnTo>
                  <a:lnTo>
                    <a:pt x="62" y="114"/>
                  </a:lnTo>
                  <a:lnTo>
                    <a:pt x="72" y="108"/>
                  </a:lnTo>
                  <a:lnTo>
                    <a:pt x="76" y="96"/>
                  </a:lnTo>
                  <a:lnTo>
                    <a:pt x="76" y="80"/>
                  </a:lnTo>
                  <a:lnTo>
                    <a:pt x="74" y="56"/>
                  </a:lnTo>
                  <a:lnTo>
                    <a:pt x="68" y="26"/>
                  </a:lnTo>
                  <a:lnTo>
                    <a:pt x="7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67" name="CHANIA">
              <a:extLst>
                <a:ext uri="{FF2B5EF4-FFF2-40B4-BE49-F238E27FC236}">
                  <a16:creationId xmlns:a16="http://schemas.microsoft.com/office/drawing/2014/main" id="{72FE5758-81C4-E607-7985-9EDF92D79CC6}"/>
                </a:ext>
              </a:extLst>
            </p:cNvPr>
            <p:cNvGrpSpPr/>
            <p:nvPr/>
          </p:nvGrpSpPr>
          <p:grpSpPr bwMode="gray">
            <a:xfrm>
              <a:off x="6311278" y="5943167"/>
              <a:ext cx="725567" cy="707312"/>
              <a:chOff x="4498975" y="6223001"/>
              <a:chExt cx="403225" cy="544513"/>
            </a:xfrm>
            <a:grpFill/>
          </p:grpSpPr>
          <p:sp>
            <p:nvSpPr>
              <p:cNvPr id="112" name="CHANIA Gavdos">
                <a:extLst>
                  <a:ext uri="{FF2B5EF4-FFF2-40B4-BE49-F238E27FC236}">
                    <a16:creationId xmlns:a16="http://schemas.microsoft.com/office/drawing/2014/main" id="{D79951AD-3F9A-9CA9-33FB-F9FD579C8609}"/>
                  </a:ext>
                </a:extLst>
              </p:cNvPr>
              <p:cNvSpPr>
                <a:spLocks/>
              </p:cNvSpPr>
              <p:nvPr/>
            </p:nvSpPr>
            <p:spPr bwMode="gray">
              <a:xfrm>
                <a:off x="4757738" y="6731001"/>
                <a:ext cx="42862" cy="36513"/>
              </a:xfrm>
              <a:custGeom>
                <a:avLst/>
                <a:gdLst/>
                <a:ahLst/>
                <a:cxnLst>
                  <a:cxn ang="0">
                    <a:pos x="0" y="8"/>
                  </a:cxn>
                  <a:cxn ang="0">
                    <a:pos x="10" y="0"/>
                  </a:cxn>
                  <a:cxn ang="0">
                    <a:pos x="28" y="4"/>
                  </a:cxn>
                  <a:cxn ang="0">
                    <a:pos x="30" y="18"/>
                  </a:cxn>
                  <a:cxn ang="0">
                    <a:pos x="20" y="26"/>
                  </a:cxn>
                  <a:cxn ang="0">
                    <a:pos x="8" y="18"/>
                  </a:cxn>
                  <a:cxn ang="0">
                    <a:pos x="0" y="8"/>
                  </a:cxn>
                </a:cxnLst>
                <a:rect l="0" t="0" r="r" b="b"/>
                <a:pathLst>
                  <a:path w="30" h="26">
                    <a:moveTo>
                      <a:pt x="0" y="8"/>
                    </a:moveTo>
                    <a:lnTo>
                      <a:pt x="10" y="0"/>
                    </a:lnTo>
                    <a:lnTo>
                      <a:pt x="28" y="4"/>
                    </a:lnTo>
                    <a:lnTo>
                      <a:pt x="30" y="18"/>
                    </a:lnTo>
                    <a:lnTo>
                      <a:pt x="20" y="26"/>
                    </a:lnTo>
                    <a:lnTo>
                      <a:pt x="8" y="18"/>
                    </a:lnTo>
                    <a:lnTo>
                      <a:pt x="0"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3" name="CHANIA">
                <a:extLst>
                  <a:ext uri="{FF2B5EF4-FFF2-40B4-BE49-F238E27FC236}">
                    <a16:creationId xmlns:a16="http://schemas.microsoft.com/office/drawing/2014/main" id="{1EF068F3-0C30-28EB-6027-F0448D0B90A7}"/>
                  </a:ext>
                </a:extLst>
              </p:cNvPr>
              <p:cNvSpPr>
                <a:spLocks/>
              </p:cNvSpPr>
              <p:nvPr/>
            </p:nvSpPr>
            <p:spPr bwMode="gray">
              <a:xfrm>
                <a:off x="4498975" y="6223001"/>
                <a:ext cx="403225" cy="314325"/>
              </a:xfrm>
              <a:custGeom>
                <a:avLst/>
                <a:gdLst/>
                <a:ahLst/>
                <a:cxnLst>
                  <a:cxn ang="0">
                    <a:pos x="280" y="226"/>
                  </a:cxn>
                  <a:cxn ang="0">
                    <a:pos x="246" y="222"/>
                  </a:cxn>
                  <a:cxn ang="0">
                    <a:pos x="226" y="220"/>
                  </a:cxn>
                  <a:cxn ang="0">
                    <a:pos x="198" y="224"/>
                  </a:cxn>
                  <a:cxn ang="0">
                    <a:pos x="176" y="214"/>
                  </a:cxn>
                  <a:cxn ang="0">
                    <a:pos x="150" y="208"/>
                  </a:cxn>
                  <a:cxn ang="0">
                    <a:pos x="126" y="204"/>
                  </a:cxn>
                  <a:cxn ang="0">
                    <a:pos x="92" y="206"/>
                  </a:cxn>
                  <a:cxn ang="0">
                    <a:pos x="34" y="204"/>
                  </a:cxn>
                  <a:cxn ang="0">
                    <a:pos x="20" y="194"/>
                  </a:cxn>
                  <a:cxn ang="0">
                    <a:pos x="0" y="178"/>
                  </a:cxn>
                  <a:cxn ang="0">
                    <a:pos x="8" y="160"/>
                  </a:cxn>
                  <a:cxn ang="0">
                    <a:pos x="12" y="120"/>
                  </a:cxn>
                  <a:cxn ang="0">
                    <a:pos x="16" y="92"/>
                  </a:cxn>
                  <a:cxn ang="0">
                    <a:pos x="22" y="54"/>
                  </a:cxn>
                  <a:cxn ang="0">
                    <a:pos x="28" y="32"/>
                  </a:cxn>
                  <a:cxn ang="0">
                    <a:pos x="32" y="46"/>
                  </a:cxn>
                  <a:cxn ang="0">
                    <a:pos x="38" y="76"/>
                  </a:cxn>
                  <a:cxn ang="0">
                    <a:pos x="62" y="86"/>
                  </a:cxn>
                  <a:cxn ang="0">
                    <a:pos x="72" y="64"/>
                  </a:cxn>
                  <a:cxn ang="0">
                    <a:pos x="70" y="24"/>
                  </a:cxn>
                  <a:cxn ang="0">
                    <a:pos x="76" y="4"/>
                  </a:cxn>
                  <a:cxn ang="0">
                    <a:pos x="90" y="8"/>
                  </a:cxn>
                  <a:cxn ang="0">
                    <a:pos x="94" y="34"/>
                  </a:cxn>
                  <a:cxn ang="0">
                    <a:pos x="96" y="62"/>
                  </a:cxn>
                  <a:cxn ang="0">
                    <a:pos x="114" y="74"/>
                  </a:cxn>
                  <a:cxn ang="0">
                    <a:pos x="158" y="76"/>
                  </a:cxn>
                  <a:cxn ang="0">
                    <a:pos x="182" y="74"/>
                  </a:cxn>
                  <a:cxn ang="0">
                    <a:pos x="202" y="60"/>
                  </a:cxn>
                  <a:cxn ang="0">
                    <a:pos x="212" y="42"/>
                  </a:cxn>
                  <a:cxn ang="0">
                    <a:pos x="236" y="50"/>
                  </a:cxn>
                  <a:cxn ang="0">
                    <a:pos x="246" y="70"/>
                  </a:cxn>
                  <a:cxn ang="0">
                    <a:pos x="224" y="84"/>
                  </a:cxn>
                  <a:cxn ang="0">
                    <a:pos x="198" y="84"/>
                  </a:cxn>
                  <a:cxn ang="0">
                    <a:pos x="218" y="102"/>
                  </a:cxn>
                  <a:cxn ang="0">
                    <a:pos x="254" y="104"/>
                  </a:cxn>
                  <a:cxn ang="0">
                    <a:pos x="266" y="144"/>
                  </a:cxn>
                  <a:cxn ang="0">
                    <a:pos x="292" y="148"/>
                  </a:cxn>
                  <a:cxn ang="0">
                    <a:pos x="282" y="196"/>
                  </a:cxn>
                </a:cxnLst>
                <a:rect l="0" t="0" r="r" b="b"/>
                <a:pathLst>
                  <a:path w="292" h="228">
                    <a:moveTo>
                      <a:pt x="290" y="222"/>
                    </a:moveTo>
                    <a:lnTo>
                      <a:pt x="280" y="226"/>
                    </a:lnTo>
                    <a:lnTo>
                      <a:pt x="254" y="228"/>
                    </a:lnTo>
                    <a:lnTo>
                      <a:pt x="246" y="222"/>
                    </a:lnTo>
                    <a:lnTo>
                      <a:pt x="242" y="220"/>
                    </a:lnTo>
                    <a:lnTo>
                      <a:pt x="226" y="220"/>
                    </a:lnTo>
                    <a:lnTo>
                      <a:pt x="204" y="220"/>
                    </a:lnTo>
                    <a:lnTo>
                      <a:pt x="198" y="224"/>
                    </a:lnTo>
                    <a:lnTo>
                      <a:pt x="182" y="224"/>
                    </a:lnTo>
                    <a:lnTo>
                      <a:pt x="176" y="214"/>
                    </a:lnTo>
                    <a:lnTo>
                      <a:pt x="172" y="208"/>
                    </a:lnTo>
                    <a:lnTo>
                      <a:pt x="150" y="208"/>
                    </a:lnTo>
                    <a:lnTo>
                      <a:pt x="134" y="208"/>
                    </a:lnTo>
                    <a:lnTo>
                      <a:pt x="126" y="204"/>
                    </a:lnTo>
                    <a:lnTo>
                      <a:pt x="102" y="202"/>
                    </a:lnTo>
                    <a:lnTo>
                      <a:pt x="92" y="206"/>
                    </a:lnTo>
                    <a:lnTo>
                      <a:pt x="62" y="204"/>
                    </a:lnTo>
                    <a:lnTo>
                      <a:pt x="34" y="204"/>
                    </a:lnTo>
                    <a:lnTo>
                      <a:pt x="26" y="202"/>
                    </a:lnTo>
                    <a:lnTo>
                      <a:pt x="20" y="194"/>
                    </a:lnTo>
                    <a:lnTo>
                      <a:pt x="12" y="192"/>
                    </a:lnTo>
                    <a:lnTo>
                      <a:pt x="0" y="178"/>
                    </a:lnTo>
                    <a:lnTo>
                      <a:pt x="0" y="168"/>
                    </a:lnTo>
                    <a:lnTo>
                      <a:pt x="8" y="160"/>
                    </a:lnTo>
                    <a:lnTo>
                      <a:pt x="6" y="140"/>
                    </a:lnTo>
                    <a:lnTo>
                      <a:pt x="12" y="120"/>
                    </a:lnTo>
                    <a:lnTo>
                      <a:pt x="18" y="108"/>
                    </a:lnTo>
                    <a:lnTo>
                      <a:pt x="16" y="92"/>
                    </a:lnTo>
                    <a:lnTo>
                      <a:pt x="16" y="76"/>
                    </a:lnTo>
                    <a:lnTo>
                      <a:pt x="22" y="54"/>
                    </a:lnTo>
                    <a:lnTo>
                      <a:pt x="24" y="40"/>
                    </a:lnTo>
                    <a:lnTo>
                      <a:pt x="28" y="32"/>
                    </a:lnTo>
                    <a:lnTo>
                      <a:pt x="32" y="32"/>
                    </a:lnTo>
                    <a:lnTo>
                      <a:pt x="32" y="46"/>
                    </a:lnTo>
                    <a:lnTo>
                      <a:pt x="32" y="64"/>
                    </a:lnTo>
                    <a:lnTo>
                      <a:pt x="38" y="76"/>
                    </a:lnTo>
                    <a:lnTo>
                      <a:pt x="46" y="84"/>
                    </a:lnTo>
                    <a:lnTo>
                      <a:pt x="62" y="86"/>
                    </a:lnTo>
                    <a:lnTo>
                      <a:pt x="72" y="82"/>
                    </a:lnTo>
                    <a:lnTo>
                      <a:pt x="72" y="64"/>
                    </a:lnTo>
                    <a:lnTo>
                      <a:pt x="70" y="48"/>
                    </a:lnTo>
                    <a:lnTo>
                      <a:pt x="70" y="24"/>
                    </a:lnTo>
                    <a:lnTo>
                      <a:pt x="72" y="12"/>
                    </a:lnTo>
                    <a:lnTo>
                      <a:pt x="76" y="4"/>
                    </a:lnTo>
                    <a:lnTo>
                      <a:pt x="82" y="0"/>
                    </a:lnTo>
                    <a:lnTo>
                      <a:pt x="90" y="8"/>
                    </a:lnTo>
                    <a:lnTo>
                      <a:pt x="90" y="20"/>
                    </a:lnTo>
                    <a:lnTo>
                      <a:pt x="94" y="34"/>
                    </a:lnTo>
                    <a:lnTo>
                      <a:pt x="94" y="58"/>
                    </a:lnTo>
                    <a:lnTo>
                      <a:pt x="96" y="62"/>
                    </a:lnTo>
                    <a:lnTo>
                      <a:pt x="106" y="68"/>
                    </a:lnTo>
                    <a:lnTo>
                      <a:pt x="114" y="74"/>
                    </a:lnTo>
                    <a:lnTo>
                      <a:pt x="136" y="76"/>
                    </a:lnTo>
                    <a:lnTo>
                      <a:pt x="158" y="76"/>
                    </a:lnTo>
                    <a:lnTo>
                      <a:pt x="170" y="78"/>
                    </a:lnTo>
                    <a:lnTo>
                      <a:pt x="182" y="74"/>
                    </a:lnTo>
                    <a:lnTo>
                      <a:pt x="196" y="68"/>
                    </a:lnTo>
                    <a:lnTo>
                      <a:pt x="202" y="60"/>
                    </a:lnTo>
                    <a:lnTo>
                      <a:pt x="202" y="50"/>
                    </a:lnTo>
                    <a:lnTo>
                      <a:pt x="212" y="42"/>
                    </a:lnTo>
                    <a:lnTo>
                      <a:pt x="224" y="40"/>
                    </a:lnTo>
                    <a:lnTo>
                      <a:pt x="236" y="50"/>
                    </a:lnTo>
                    <a:lnTo>
                      <a:pt x="242" y="58"/>
                    </a:lnTo>
                    <a:lnTo>
                      <a:pt x="246" y="70"/>
                    </a:lnTo>
                    <a:lnTo>
                      <a:pt x="236" y="84"/>
                    </a:lnTo>
                    <a:lnTo>
                      <a:pt x="224" y="84"/>
                    </a:lnTo>
                    <a:lnTo>
                      <a:pt x="206" y="80"/>
                    </a:lnTo>
                    <a:lnTo>
                      <a:pt x="198" y="84"/>
                    </a:lnTo>
                    <a:lnTo>
                      <a:pt x="204" y="94"/>
                    </a:lnTo>
                    <a:lnTo>
                      <a:pt x="218" y="102"/>
                    </a:lnTo>
                    <a:lnTo>
                      <a:pt x="236" y="108"/>
                    </a:lnTo>
                    <a:lnTo>
                      <a:pt x="254" y="104"/>
                    </a:lnTo>
                    <a:lnTo>
                      <a:pt x="266" y="102"/>
                    </a:lnTo>
                    <a:lnTo>
                      <a:pt x="266" y="144"/>
                    </a:lnTo>
                    <a:lnTo>
                      <a:pt x="278" y="150"/>
                    </a:lnTo>
                    <a:lnTo>
                      <a:pt x="292" y="148"/>
                    </a:lnTo>
                    <a:lnTo>
                      <a:pt x="284" y="174"/>
                    </a:lnTo>
                    <a:lnTo>
                      <a:pt x="282" y="196"/>
                    </a:lnTo>
                    <a:lnTo>
                      <a:pt x="290" y="2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69" name="THESSALONIKI">
              <a:extLst>
                <a:ext uri="{FF2B5EF4-FFF2-40B4-BE49-F238E27FC236}">
                  <a16:creationId xmlns:a16="http://schemas.microsoft.com/office/drawing/2014/main" id="{776634A4-C8E9-B667-11AC-1C934CB3C7A8}"/>
                </a:ext>
              </a:extLst>
            </p:cNvPr>
            <p:cNvSpPr>
              <a:spLocks/>
            </p:cNvSpPr>
            <p:nvPr/>
          </p:nvSpPr>
          <p:spPr bwMode="gray">
            <a:xfrm>
              <a:off x="5477161" y="1645684"/>
              <a:ext cx="1079781" cy="560900"/>
            </a:xfrm>
            <a:custGeom>
              <a:avLst/>
              <a:gdLst/>
              <a:ahLst/>
              <a:cxnLst>
                <a:cxn ang="0">
                  <a:pos x="262" y="12"/>
                </a:cxn>
                <a:cxn ang="0">
                  <a:pos x="290" y="48"/>
                </a:cxn>
                <a:cxn ang="0">
                  <a:pos x="326" y="74"/>
                </a:cxn>
                <a:cxn ang="0">
                  <a:pos x="368" y="96"/>
                </a:cxn>
                <a:cxn ang="0">
                  <a:pos x="402" y="112"/>
                </a:cxn>
                <a:cxn ang="0">
                  <a:pos x="434" y="116"/>
                </a:cxn>
                <a:cxn ang="0">
                  <a:pos x="412" y="132"/>
                </a:cxn>
                <a:cxn ang="0">
                  <a:pos x="402" y="152"/>
                </a:cxn>
                <a:cxn ang="0">
                  <a:pos x="434" y="182"/>
                </a:cxn>
                <a:cxn ang="0">
                  <a:pos x="392" y="194"/>
                </a:cxn>
                <a:cxn ang="0">
                  <a:pos x="356" y="202"/>
                </a:cxn>
                <a:cxn ang="0">
                  <a:pos x="320" y="196"/>
                </a:cxn>
                <a:cxn ang="0">
                  <a:pos x="270" y="220"/>
                </a:cxn>
                <a:cxn ang="0">
                  <a:pos x="248" y="238"/>
                </a:cxn>
                <a:cxn ang="0">
                  <a:pos x="236" y="268"/>
                </a:cxn>
                <a:cxn ang="0">
                  <a:pos x="210" y="286"/>
                </a:cxn>
                <a:cxn ang="0">
                  <a:pos x="176" y="312"/>
                </a:cxn>
                <a:cxn ang="0">
                  <a:pos x="150" y="286"/>
                </a:cxn>
                <a:cxn ang="0">
                  <a:pos x="132" y="272"/>
                </a:cxn>
                <a:cxn ang="0">
                  <a:pos x="118" y="246"/>
                </a:cxn>
                <a:cxn ang="0">
                  <a:pos x="110" y="232"/>
                </a:cxn>
                <a:cxn ang="0">
                  <a:pos x="152" y="226"/>
                </a:cxn>
                <a:cxn ang="0">
                  <a:pos x="146" y="196"/>
                </a:cxn>
                <a:cxn ang="0">
                  <a:pos x="136" y="174"/>
                </a:cxn>
                <a:cxn ang="0">
                  <a:pos x="120" y="190"/>
                </a:cxn>
                <a:cxn ang="0">
                  <a:pos x="88" y="202"/>
                </a:cxn>
                <a:cxn ang="0">
                  <a:pos x="66" y="228"/>
                </a:cxn>
                <a:cxn ang="0">
                  <a:pos x="54" y="206"/>
                </a:cxn>
                <a:cxn ang="0">
                  <a:pos x="36" y="172"/>
                </a:cxn>
                <a:cxn ang="0">
                  <a:pos x="0" y="148"/>
                </a:cxn>
                <a:cxn ang="0">
                  <a:pos x="22" y="114"/>
                </a:cxn>
                <a:cxn ang="0">
                  <a:pos x="28" y="90"/>
                </a:cxn>
                <a:cxn ang="0">
                  <a:pos x="46" y="82"/>
                </a:cxn>
                <a:cxn ang="0">
                  <a:pos x="64" y="84"/>
                </a:cxn>
                <a:cxn ang="0">
                  <a:pos x="82" y="104"/>
                </a:cxn>
                <a:cxn ang="0">
                  <a:pos x="134" y="94"/>
                </a:cxn>
                <a:cxn ang="0">
                  <a:pos x="160" y="68"/>
                </a:cxn>
                <a:cxn ang="0">
                  <a:pos x="186" y="70"/>
                </a:cxn>
                <a:cxn ang="0">
                  <a:pos x="218" y="70"/>
                </a:cxn>
                <a:cxn ang="0">
                  <a:pos x="250" y="0"/>
                </a:cxn>
              </a:cxnLst>
              <a:rect l="0" t="0" r="r" b="b"/>
              <a:pathLst>
                <a:path w="434" h="312">
                  <a:moveTo>
                    <a:pt x="250" y="0"/>
                  </a:moveTo>
                  <a:lnTo>
                    <a:pt x="262" y="12"/>
                  </a:lnTo>
                  <a:lnTo>
                    <a:pt x="276" y="38"/>
                  </a:lnTo>
                  <a:lnTo>
                    <a:pt x="290" y="48"/>
                  </a:lnTo>
                  <a:lnTo>
                    <a:pt x="304" y="76"/>
                  </a:lnTo>
                  <a:lnTo>
                    <a:pt x="326" y="74"/>
                  </a:lnTo>
                  <a:lnTo>
                    <a:pt x="342" y="90"/>
                  </a:lnTo>
                  <a:lnTo>
                    <a:pt x="368" y="96"/>
                  </a:lnTo>
                  <a:lnTo>
                    <a:pt x="384" y="110"/>
                  </a:lnTo>
                  <a:lnTo>
                    <a:pt x="402" y="112"/>
                  </a:lnTo>
                  <a:lnTo>
                    <a:pt x="422" y="104"/>
                  </a:lnTo>
                  <a:lnTo>
                    <a:pt x="434" y="116"/>
                  </a:lnTo>
                  <a:lnTo>
                    <a:pt x="418" y="122"/>
                  </a:lnTo>
                  <a:lnTo>
                    <a:pt x="412" y="132"/>
                  </a:lnTo>
                  <a:lnTo>
                    <a:pt x="408" y="142"/>
                  </a:lnTo>
                  <a:lnTo>
                    <a:pt x="402" y="152"/>
                  </a:lnTo>
                  <a:lnTo>
                    <a:pt x="416" y="164"/>
                  </a:lnTo>
                  <a:lnTo>
                    <a:pt x="434" y="182"/>
                  </a:lnTo>
                  <a:lnTo>
                    <a:pt x="398" y="180"/>
                  </a:lnTo>
                  <a:lnTo>
                    <a:pt x="392" y="194"/>
                  </a:lnTo>
                  <a:lnTo>
                    <a:pt x="368" y="192"/>
                  </a:lnTo>
                  <a:lnTo>
                    <a:pt x="356" y="202"/>
                  </a:lnTo>
                  <a:lnTo>
                    <a:pt x="340" y="202"/>
                  </a:lnTo>
                  <a:lnTo>
                    <a:pt x="320" y="196"/>
                  </a:lnTo>
                  <a:lnTo>
                    <a:pt x="306" y="220"/>
                  </a:lnTo>
                  <a:lnTo>
                    <a:pt x="270" y="220"/>
                  </a:lnTo>
                  <a:lnTo>
                    <a:pt x="258" y="238"/>
                  </a:lnTo>
                  <a:lnTo>
                    <a:pt x="248" y="238"/>
                  </a:lnTo>
                  <a:lnTo>
                    <a:pt x="236" y="250"/>
                  </a:lnTo>
                  <a:lnTo>
                    <a:pt x="236" y="268"/>
                  </a:lnTo>
                  <a:lnTo>
                    <a:pt x="226" y="286"/>
                  </a:lnTo>
                  <a:lnTo>
                    <a:pt x="210" y="286"/>
                  </a:lnTo>
                  <a:lnTo>
                    <a:pt x="196" y="280"/>
                  </a:lnTo>
                  <a:lnTo>
                    <a:pt x="176" y="312"/>
                  </a:lnTo>
                  <a:lnTo>
                    <a:pt x="164" y="294"/>
                  </a:lnTo>
                  <a:lnTo>
                    <a:pt x="150" y="286"/>
                  </a:lnTo>
                  <a:lnTo>
                    <a:pt x="136" y="284"/>
                  </a:lnTo>
                  <a:lnTo>
                    <a:pt x="132" y="272"/>
                  </a:lnTo>
                  <a:lnTo>
                    <a:pt x="120" y="262"/>
                  </a:lnTo>
                  <a:lnTo>
                    <a:pt x="118" y="246"/>
                  </a:lnTo>
                  <a:lnTo>
                    <a:pt x="108" y="244"/>
                  </a:lnTo>
                  <a:lnTo>
                    <a:pt x="110" y="232"/>
                  </a:lnTo>
                  <a:lnTo>
                    <a:pt x="132" y="232"/>
                  </a:lnTo>
                  <a:lnTo>
                    <a:pt x="152" y="226"/>
                  </a:lnTo>
                  <a:lnTo>
                    <a:pt x="162" y="208"/>
                  </a:lnTo>
                  <a:lnTo>
                    <a:pt x="146" y="196"/>
                  </a:lnTo>
                  <a:lnTo>
                    <a:pt x="144" y="184"/>
                  </a:lnTo>
                  <a:lnTo>
                    <a:pt x="136" y="174"/>
                  </a:lnTo>
                  <a:lnTo>
                    <a:pt x="122" y="172"/>
                  </a:lnTo>
                  <a:lnTo>
                    <a:pt x="120" y="190"/>
                  </a:lnTo>
                  <a:lnTo>
                    <a:pt x="102" y="202"/>
                  </a:lnTo>
                  <a:lnTo>
                    <a:pt x="88" y="202"/>
                  </a:lnTo>
                  <a:lnTo>
                    <a:pt x="82" y="228"/>
                  </a:lnTo>
                  <a:lnTo>
                    <a:pt x="66" y="228"/>
                  </a:lnTo>
                  <a:lnTo>
                    <a:pt x="56" y="224"/>
                  </a:lnTo>
                  <a:lnTo>
                    <a:pt x="54" y="206"/>
                  </a:lnTo>
                  <a:lnTo>
                    <a:pt x="48" y="190"/>
                  </a:lnTo>
                  <a:lnTo>
                    <a:pt x="36" y="172"/>
                  </a:lnTo>
                  <a:lnTo>
                    <a:pt x="18" y="162"/>
                  </a:lnTo>
                  <a:lnTo>
                    <a:pt x="0" y="148"/>
                  </a:lnTo>
                  <a:lnTo>
                    <a:pt x="10" y="126"/>
                  </a:lnTo>
                  <a:lnTo>
                    <a:pt x="22" y="114"/>
                  </a:lnTo>
                  <a:lnTo>
                    <a:pt x="8" y="92"/>
                  </a:lnTo>
                  <a:lnTo>
                    <a:pt x="28" y="90"/>
                  </a:lnTo>
                  <a:lnTo>
                    <a:pt x="40" y="94"/>
                  </a:lnTo>
                  <a:lnTo>
                    <a:pt x="46" y="82"/>
                  </a:lnTo>
                  <a:lnTo>
                    <a:pt x="58" y="72"/>
                  </a:lnTo>
                  <a:lnTo>
                    <a:pt x="64" y="84"/>
                  </a:lnTo>
                  <a:lnTo>
                    <a:pt x="66" y="98"/>
                  </a:lnTo>
                  <a:lnTo>
                    <a:pt x="82" y="104"/>
                  </a:lnTo>
                  <a:lnTo>
                    <a:pt x="96" y="88"/>
                  </a:lnTo>
                  <a:lnTo>
                    <a:pt x="134" y="94"/>
                  </a:lnTo>
                  <a:lnTo>
                    <a:pt x="160" y="84"/>
                  </a:lnTo>
                  <a:lnTo>
                    <a:pt x="160" y="68"/>
                  </a:lnTo>
                  <a:lnTo>
                    <a:pt x="176" y="56"/>
                  </a:lnTo>
                  <a:lnTo>
                    <a:pt x="186" y="70"/>
                  </a:lnTo>
                  <a:lnTo>
                    <a:pt x="204" y="74"/>
                  </a:lnTo>
                  <a:lnTo>
                    <a:pt x="218" y="70"/>
                  </a:lnTo>
                  <a:lnTo>
                    <a:pt x="218" y="26"/>
                  </a:lnTo>
                  <a:lnTo>
                    <a:pt x="25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0" name="SERRES">
              <a:extLst>
                <a:ext uri="{FF2B5EF4-FFF2-40B4-BE49-F238E27FC236}">
                  <a16:creationId xmlns:a16="http://schemas.microsoft.com/office/drawing/2014/main" id="{AE239F83-6B63-5BDA-E353-9B95C106F6A1}"/>
                </a:ext>
              </a:extLst>
            </p:cNvPr>
            <p:cNvSpPr>
              <a:spLocks/>
            </p:cNvSpPr>
            <p:nvPr/>
          </p:nvSpPr>
          <p:spPr bwMode="gray">
            <a:xfrm>
              <a:off x="5802810" y="1330177"/>
              <a:ext cx="1051216" cy="523782"/>
            </a:xfrm>
            <a:custGeom>
              <a:avLst/>
              <a:gdLst/>
              <a:ahLst/>
              <a:cxnLst>
                <a:cxn ang="0">
                  <a:pos x="4" y="34"/>
                </a:cxn>
                <a:cxn ang="0">
                  <a:pos x="32" y="32"/>
                </a:cxn>
                <a:cxn ang="0">
                  <a:pos x="58" y="34"/>
                </a:cxn>
                <a:cxn ang="0">
                  <a:pos x="76" y="44"/>
                </a:cxn>
                <a:cxn ang="0">
                  <a:pos x="100" y="44"/>
                </a:cxn>
                <a:cxn ang="0">
                  <a:pos x="122" y="32"/>
                </a:cxn>
                <a:cxn ang="0">
                  <a:pos x="124" y="14"/>
                </a:cxn>
                <a:cxn ang="0">
                  <a:pos x="146" y="0"/>
                </a:cxn>
                <a:cxn ang="0">
                  <a:pos x="158" y="22"/>
                </a:cxn>
                <a:cxn ang="0">
                  <a:pos x="170" y="20"/>
                </a:cxn>
                <a:cxn ang="0">
                  <a:pos x="186" y="2"/>
                </a:cxn>
                <a:cxn ang="0">
                  <a:pos x="202" y="8"/>
                </a:cxn>
                <a:cxn ang="0">
                  <a:pos x="226" y="2"/>
                </a:cxn>
                <a:cxn ang="0">
                  <a:pos x="250" y="16"/>
                </a:cxn>
                <a:cxn ang="0">
                  <a:pos x="252" y="28"/>
                </a:cxn>
                <a:cxn ang="0">
                  <a:pos x="266" y="40"/>
                </a:cxn>
                <a:cxn ang="0">
                  <a:pos x="286" y="48"/>
                </a:cxn>
                <a:cxn ang="0">
                  <a:pos x="278" y="64"/>
                </a:cxn>
                <a:cxn ang="0">
                  <a:pos x="276" y="78"/>
                </a:cxn>
                <a:cxn ang="0">
                  <a:pos x="302" y="100"/>
                </a:cxn>
                <a:cxn ang="0">
                  <a:pos x="336" y="132"/>
                </a:cxn>
                <a:cxn ang="0">
                  <a:pos x="352" y="142"/>
                </a:cxn>
                <a:cxn ang="0">
                  <a:pos x="374" y="138"/>
                </a:cxn>
                <a:cxn ang="0">
                  <a:pos x="384" y="156"/>
                </a:cxn>
                <a:cxn ang="0">
                  <a:pos x="398" y="170"/>
                </a:cxn>
                <a:cxn ang="0">
                  <a:pos x="412" y="172"/>
                </a:cxn>
                <a:cxn ang="0">
                  <a:pos x="422" y="186"/>
                </a:cxn>
                <a:cxn ang="0">
                  <a:pos x="420" y="204"/>
                </a:cxn>
                <a:cxn ang="0">
                  <a:pos x="406" y="230"/>
                </a:cxn>
                <a:cxn ang="0">
                  <a:pos x="392" y="232"/>
                </a:cxn>
                <a:cxn ang="0">
                  <a:pos x="384" y="242"/>
                </a:cxn>
                <a:cxn ang="0">
                  <a:pos x="376" y="264"/>
                </a:cxn>
                <a:cxn ang="0">
                  <a:pos x="356" y="264"/>
                </a:cxn>
                <a:cxn ang="0">
                  <a:pos x="344" y="268"/>
                </a:cxn>
                <a:cxn ang="0">
                  <a:pos x="334" y="284"/>
                </a:cxn>
                <a:cxn ang="0">
                  <a:pos x="318" y="286"/>
                </a:cxn>
                <a:cxn ang="0">
                  <a:pos x="304" y="292"/>
                </a:cxn>
                <a:cxn ang="0">
                  <a:pos x="292" y="280"/>
                </a:cxn>
                <a:cxn ang="0">
                  <a:pos x="272" y="288"/>
                </a:cxn>
                <a:cxn ang="0">
                  <a:pos x="254" y="286"/>
                </a:cxn>
                <a:cxn ang="0">
                  <a:pos x="238" y="272"/>
                </a:cxn>
                <a:cxn ang="0">
                  <a:pos x="212" y="266"/>
                </a:cxn>
                <a:cxn ang="0">
                  <a:pos x="196" y="250"/>
                </a:cxn>
                <a:cxn ang="0">
                  <a:pos x="174" y="252"/>
                </a:cxn>
                <a:cxn ang="0">
                  <a:pos x="160" y="224"/>
                </a:cxn>
                <a:cxn ang="0">
                  <a:pos x="146" y="214"/>
                </a:cxn>
                <a:cxn ang="0">
                  <a:pos x="132" y="188"/>
                </a:cxn>
                <a:cxn ang="0">
                  <a:pos x="120" y="176"/>
                </a:cxn>
                <a:cxn ang="0">
                  <a:pos x="114" y="146"/>
                </a:cxn>
                <a:cxn ang="0">
                  <a:pos x="86" y="126"/>
                </a:cxn>
                <a:cxn ang="0">
                  <a:pos x="50" y="112"/>
                </a:cxn>
                <a:cxn ang="0">
                  <a:pos x="8" y="94"/>
                </a:cxn>
                <a:cxn ang="0">
                  <a:pos x="0" y="80"/>
                </a:cxn>
                <a:cxn ang="0">
                  <a:pos x="4" y="34"/>
                </a:cxn>
              </a:cxnLst>
              <a:rect l="0" t="0" r="r" b="b"/>
              <a:pathLst>
                <a:path w="422" h="292">
                  <a:moveTo>
                    <a:pt x="4" y="34"/>
                  </a:moveTo>
                  <a:lnTo>
                    <a:pt x="32" y="32"/>
                  </a:lnTo>
                  <a:lnTo>
                    <a:pt x="58" y="34"/>
                  </a:lnTo>
                  <a:lnTo>
                    <a:pt x="76" y="44"/>
                  </a:lnTo>
                  <a:lnTo>
                    <a:pt x="100" y="44"/>
                  </a:lnTo>
                  <a:lnTo>
                    <a:pt x="122" y="32"/>
                  </a:lnTo>
                  <a:lnTo>
                    <a:pt x="124" y="14"/>
                  </a:lnTo>
                  <a:lnTo>
                    <a:pt x="146" y="0"/>
                  </a:lnTo>
                  <a:lnTo>
                    <a:pt x="158" y="22"/>
                  </a:lnTo>
                  <a:lnTo>
                    <a:pt x="170" y="20"/>
                  </a:lnTo>
                  <a:lnTo>
                    <a:pt x="186" y="2"/>
                  </a:lnTo>
                  <a:lnTo>
                    <a:pt x="202" y="8"/>
                  </a:lnTo>
                  <a:lnTo>
                    <a:pt x="226" y="2"/>
                  </a:lnTo>
                  <a:lnTo>
                    <a:pt x="250" y="16"/>
                  </a:lnTo>
                  <a:lnTo>
                    <a:pt x="252" y="28"/>
                  </a:lnTo>
                  <a:lnTo>
                    <a:pt x="266" y="40"/>
                  </a:lnTo>
                  <a:lnTo>
                    <a:pt x="286" y="48"/>
                  </a:lnTo>
                  <a:lnTo>
                    <a:pt x="278" y="64"/>
                  </a:lnTo>
                  <a:lnTo>
                    <a:pt x="276" y="78"/>
                  </a:lnTo>
                  <a:lnTo>
                    <a:pt x="302" y="100"/>
                  </a:lnTo>
                  <a:lnTo>
                    <a:pt x="336" y="132"/>
                  </a:lnTo>
                  <a:lnTo>
                    <a:pt x="352" y="142"/>
                  </a:lnTo>
                  <a:lnTo>
                    <a:pt x="374" y="138"/>
                  </a:lnTo>
                  <a:lnTo>
                    <a:pt x="384" y="156"/>
                  </a:lnTo>
                  <a:lnTo>
                    <a:pt x="398" y="170"/>
                  </a:lnTo>
                  <a:lnTo>
                    <a:pt x="412" y="172"/>
                  </a:lnTo>
                  <a:lnTo>
                    <a:pt x="422" y="186"/>
                  </a:lnTo>
                  <a:lnTo>
                    <a:pt x="420" y="204"/>
                  </a:lnTo>
                  <a:lnTo>
                    <a:pt x="406" y="230"/>
                  </a:lnTo>
                  <a:lnTo>
                    <a:pt x="392" y="232"/>
                  </a:lnTo>
                  <a:lnTo>
                    <a:pt x="384" y="242"/>
                  </a:lnTo>
                  <a:lnTo>
                    <a:pt x="376" y="264"/>
                  </a:lnTo>
                  <a:lnTo>
                    <a:pt x="356" y="264"/>
                  </a:lnTo>
                  <a:lnTo>
                    <a:pt x="344" y="268"/>
                  </a:lnTo>
                  <a:lnTo>
                    <a:pt x="334" y="284"/>
                  </a:lnTo>
                  <a:lnTo>
                    <a:pt x="318" y="286"/>
                  </a:lnTo>
                  <a:lnTo>
                    <a:pt x="304" y="292"/>
                  </a:lnTo>
                  <a:lnTo>
                    <a:pt x="292" y="280"/>
                  </a:lnTo>
                  <a:lnTo>
                    <a:pt x="272" y="288"/>
                  </a:lnTo>
                  <a:lnTo>
                    <a:pt x="254" y="286"/>
                  </a:lnTo>
                  <a:lnTo>
                    <a:pt x="238" y="272"/>
                  </a:lnTo>
                  <a:lnTo>
                    <a:pt x="212" y="266"/>
                  </a:lnTo>
                  <a:lnTo>
                    <a:pt x="196" y="250"/>
                  </a:lnTo>
                  <a:lnTo>
                    <a:pt x="174" y="252"/>
                  </a:lnTo>
                  <a:lnTo>
                    <a:pt x="160" y="224"/>
                  </a:lnTo>
                  <a:lnTo>
                    <a:pt x="146" y="214"/>
                  </a:lnTo>
                  <a:lnTo>
                    <a:pt x="132" y="188"/>
                  </a:lnTo>
                  <a:lnTo>
                    <a:pt x="120" y="176"/>
                  </a:lnTo>
                  <a:lnTo>
                    <a:pt x="114" y="146"/>
                  </a:lnTo>
                  <a:lnTo>
                    <a:pt x="86" y="126"/>
                  </a:lnTo>
                  <a:lnTo>
                    <a:pt x="50" y="112"/>
                  </a:lnTo>
                  <a:lnTo>
                    <a:pt x="8" y="94"/>
                  </a:lnTo>
                  <a:lnTo>
                    <a:pt x="0" y="80"/>
                  </a:lnTo>
                  <a:lnTo>
                    <a:pt x="4"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1" name="PIERIA">
              <a:extLst>
                <a:ext uri="{FF2B5EF4-FFF2-40B4-BE49-F238E27FC236}">
                  <a16:creationId xmlns:a16="http://schemas.microsoft.com/office/drawing/2014/main" id="{04B042AE-F309-5126-2605-772F440F4B85}"/>
                </a:ext>
              </a:extLst>
            </p:cNvPr>
            <p:cNvSpPr>
              <a:spLocks/>
            </p:cNvSpPr>
            <p:nvPr/>
          </p:nvSpPr>
          <p:spPr bwMode="gray">
            <a:xfrm>
              <a:off x="5128661" y="2031302"/>
              <a:ext cx="505611" cy="492850"/>
            </a:xfrm>
            <a:custGeom>
              <a:avLst/>
              <a:gdLst/>
              <a:ahLst/>
              <a:cxnLst>
                <a:cxn ang="0">
                  <a:pos x="0" y="172"/>
                </a:cxn>
                <a:cxn ang="0">
                  <a:pos x="2" y="158"/>
                </a:cxn>
                <a:cxn ang="0">
                  <a:pos x="22" y="142"/>
                </a:cxn>
                <a:cxn ang="0">
                  <a:pos x="38" y="110"/>
                </a:cxn>
                <a:cxn ang="0">
                  <a:pos x="86" y="60"/>
                </a:cxn>
                <a:cxn ang="0">
                  <a:pos x="100" y="40"/>
                </a:cxn>
                <a:cxn ang="0">
                  <a:pos x="104" y="18"/>
                </a:cxn>
                <a:cxn ang="0">
                  <a:pos x="122" y="4"/>
                </a:cxn>
                <a:cxn ang="0">
                  <a:pos x="146" y="2"/>
                </a:cxn>
                <a:cxn ang="0">
                  <a:pos x="166" y="0"/>
                </a:cxn>
                <a:cxn ang="0">
                  <a:pos x="182" y="10"/>
                </a:cxn>
                <a:cxn ang="0">
                  <a:pos x="196" y="10"/>
                </a:cxn>
                <a:cxn ang="0">
                  <a:pos x="194" y="18"/>
                </a:cxn>
                <a:cxn ang="0">
                  <a:pos x="182" y="24"/>
                </a:cxn>
                <a:cxn ang="0">
                  <a:pos x="174" y="38"/>
                </a:cxn>
                <a:cxn ang="0">
                  <a:pos x="174" y="54"/>
                </a:cxn>
                <a:cxn ang="0">
                  <a:pos x="176" y="60"/>
                </a:cxn>
                <a:cxn ang="0">
                  <a:pos x="184" y="74"/>
                </a:cxn>
                <a:cxn ang="0">
                  <a:pos x="202" y="84"/>
                </a:cxn>
                <a:cxn ang="0">
                  <a:pos x="184" y="90"/>
                </a:cxn>
                <a:cxn ang="0">
                  <a:pos x="174" y="106"/>
                </a:cxn>
                <a:cxn ang="0">
                  <a:pos x="170" y="124"/>
                </a:cxn>
                <a:cxn ang="0">
                  <a:pos x="166" y="142"/>
                </a:cxn>
                <a:cxn ang="0">
                  <a:pos x="166" y="152"/>
                </a:cxn>
                <a:cxn ang="0">
                  <a:pos x="156" y="166"/>
                </a:cxn>
                <a:cxn ang="0">
                  <a:pos x="154" y="186"/>
                </a:cxn>
                <a:cxn ang="0">
                  <a:pos x="158" y="200"/>
                </a:cxn>
                <a:cxn ang="0">
                  <a:pos x="156" y="214"/>
                </a:cxn>
                <a:cxn ang="0">
                  <a:pos x="164" y="222"/>
                </a:cxn>
                <a:cxn ang="0">
                  <a:pos x="164" y="240"/>
                </a:cxn>
                <a:cxn ang="0">
                  <a:pos x="176" y="250"/>
                </a:cxn>
                <a:cxn ang="0">
                  <a:pos x="188" y="258"/>
                </a:cxn>
                <a:cxn ang="0">
                  <a:pos x="200" y="266"/>
                </a:cxn>
                <a:cxn ang="0">
                  <a:pos x="182" y="274"/>
                </a:cxn>
                <a:cxn ang="0">
                  <a:pos x="174" y="270"/>
                </a:cxn>
                <a:cxn ang="0">
                  <a:pos x="154" y="270"/>
                </a:cxn>
                <a:cxn ang="0">
                  <a:pos x="134" y="258"/>
                </a:cxn>
                <a:cxn ang="0">
                  <a:pos x="112" y="234"/>
                </a:cxn>
                <a:cxn ang="0">
                  <a:pos x="80" y="216"/>
                </a:cxn>
                <a:cxn ang="0">
                  <a:pos x="92" y="194"/>
                </a:cxn>
                <a:cxn ang="0">
                  <a:pos x="76" y="170"/>
                </a:cxn>
                <a:cxn ang="0">
                  <a:pos x="56" y="176"/>
                </a:cxn>
                <a:cxn ang="0">
                  <a:pos x="46" y="194"/>
                </a:cxn>
                <a:cxn ang="0">
                  <a:pos x="36" y="194"/>
                </a:cxn>
                <a:cxn ang="0">
                  <a:pos x="28" y="170"/>
                </a:cxn>
                <a:cxn ang="0">
                  <a:pos x="0" y="172"/>
                </a:cxn>
              </a:cxnLst>
              <a:rect l="0" t="0" r="r" b="b"/>
              <a:pathLst>
                <a:path w="202" h="274">
                  <a:moveTo>
                    <a:pt x="0" y="172"/>
                  </a:moveTo>
                  <a:lnTo>
                    <a:pt x="2" y="158"/>
                  </a:lnTo>
                  <a:lnTo>
                    <a:pt x="22" y="142"/>
                  </a:lnTo>
                  <a:lnTo>
                    <a:pt x="38" y="110"/>
                  </a:lnTo>
                  <a:lnTo>
                    <a:pt x="86" y="60"/>
                  </a:lnTo>
                  <a:lnTo>
                    <a:pt x="100" y="40"/>
                  </a:lnTo>
                  <a:lnTo>
                    <a:pt x="104" y="18"/>
                  </a:lnTo>
                  <a:lnTo>
                    <a:pt x="122" y="4"/>
                  </a:lnTo>
                  <a:lnTo>
                    <a:pt x="146" y="2"/>
                  </a:lnTo>
                  <a:lnTo>
                    <a:pt x="166" y="0"/>
                  </a:lnTo>
                  <a:lnTo>
                    <a:pt x="182" y="10"/>
                  </a:lnTo>
                  <a:lnTo>
                    <a:pt x="196" y="10"/>
                  </a:lnTo>
                  <a:lnTo>
                    <a:pt x="194" y="18"/>
                  </a:lnTo>
                  <a:lnTo>
                    <a:pt x="182" y="24"/>
                  </a:lnTo>
                  <a:lnTo>
                    <a:pt x="174" y="38"/>
                  </a:lnTo>
                  <a:lnTo>
                    <a:pt x="174" y="54"/>
                  </a:lnTo>
                  <a:lnTo>
                    <a:pt x="176" y="60"/>
                  </a:lnTo>
                  <a:lnTo>
                    <a:pt x="184" y="74"/>
                  </a:lnTo>
                  <a:lnTo>
                    <a:pt x="202" y="84"/>
                  </a:lnTo>
                  <a:lnTo>
                    <a:pt x="184" y="90"/>
                  </a:lnTo>
                  <a:lnTo>
                    <a:pt x="174" y="106"/>
                  </a:lnTo>
                  <a:lnTo>
                    <a:pt x="170" y="124"/>
                  </a:lnTo>
                  <a:lnTo>
                    <a:pt x="166" y="142"/>
                  </a:lnTo>
                  <a:lnTo>
                    <a:pt x="166" y="152"/>
                  </a:lnTo>
                  <a:lnTo>
                    <a:pt x="156" y="166"/>
                  </a:lnTo>
                  <a:lnTo>
                    <a:pt x="154" y="186"/>
                  </a:lnTo>
                  <a:lnTo>
                    <a:pt x="158" y="200"/>
                  </a:lnTo>
                  <a:lnTo>
                    <a:pt x="156" y="214"/>
                  </a:lnTo>
                  <a:lnTo>
                    <a:pt x="164" y="222"/>
                  </a:lnTo>
                  <a:lnTo>
                    <a:pt x="164" y="240"/>
                  </a:lnTo>
                  <a:lnTo>
                    <a:pt x="176" y="250"/>
                  </a:lnTo>
                  <a:lnTo>
                    <a:pt x="188" y="258"/>
                  </a:lnTo>
                  <a:lnTo>
                    <a:pt x="200" y="266"/>
                  </a:lnTo>
                  <a:lnTo>
                    <a:pt x="182" y="274"/>
                  </a:lnTo>
                  <a:lnTo>
                    <a:pt x="174" y="270"/>
                  </a:lnTo>
                  <a:lnTo>
                    <a:pt x="154" y="270"/>
                  </a:lnTo>
                  <a:lnTo>
                    <a:pt x="134" y="258"/>
                  </a:lnTo>
                  <a:lnTo>
                    <a:pt x="112" y="234"/>
                  </a:lnTo>
                  <a:lnTo>
                    <a:pt x="80" y="216"/>
                  </a:lnTo>
                  <a:lnTo>
                    <a:pt x="92" y="194"/>
                  </a:lnTo>
                  <a:lnTo>
                    <a:pt x="76" y="170"/>
                  </a:lnTo>
                  <a:lnTo>
                    <a:pt x="56" y="176"/>
                  </a:lnTo>
                  <a:lnTo>
                    <a:pt x="46" y="194"/>
                  </a:lnTo>
                  <a:lnTo>
                    <a:pt x="36" y="194"/>
                  </a:lnTo>
                  <a:lnTo>
                    <a:pt x="28" y="170"/>
                  </a:lnTo>
                  <a:lnTo>
                    <a:pt x="0"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2" name="PELLA">
              <a:extLst>
                <a:ext uri="{FF2B5EF4-FFF2-40B4-BE49-F238E27FC236}">
                  <a16:creationId xmlns:a16="http://schemas.microsoft.com/office/drawing/2014/main" id="{63B61CD8-0A78-9E15-34EB-940F9D204F58}"/>
                </a:ext>
              </a:extLst>
            </p:cNvPr>
            <p:cNvSpPr>
              <a:spLocks/>
            </p:cNvSpPr>
            <p:nvPr/>
          </p:nvSpPr>
          <p:spPr bwMode="gray">
            <a:xfrm>
              <a:off x="4823009" y="1519893"/>
              <a:ext cx="768415" cy="420675"/>
            </a:xfrm>
            <a:custGeom>
              <a:avLst/>
              <a:gdLst/>
              <a:ahLst/>
              <a:cxnLst>
                <a:cxn ang="0">
                  <a:pos x="22" y="106"/>
                </a:cxn>
                <a:cxn ang="0">
                  <a:pos x="28" y="84"/>
                </a:cxn>
                <a:cxn ang="0">
                  <a:pos x="62" y="58"/>
                </a:cxn>
                <a:cxn ang="0">
                  <a:pos x="64" y="34"/>
                </a:cxn>
                <a:cxn ang="0">
                  <a:pos x="90" y="14"/>
                </a:cxn>
                <a:cxn ang="0">
                  <a:pos x="104" y="16"/>
                </a:cxn>
                <a:cxn ang="0">
                  <a:pos x="118" y="4"/>
                </a:cxn>
                <a:cxn ang="0">
                  <a:pos x="140" y="22"/>
                </a:cxn>
                <a:cxn ang="0">
                  <a:pos x="158" y="4"/>
                </a:cxn>
                <a:cxn ang="0">
                  <a:pos x="190" y="0"/>
                </a:cxn>
                <a:cxn ang="0">
                  <a:pos x="210" y="18"/>
                </a:cxn>
                <a:cxn ang="0">
                  <a:pos x="210" y="46"/>
                </a:cxn>
                <a:cxn ang="0">
                  <a:pos x="184" y="76"/>
                </a:cxn>
                <a:cxn ang="0">
                  <a:pos x="184" y="96"/>
                </a:cxn>
                <a:cxn ang="0">
                  <a:pos x="210" y="94"/>
                </a:cxn>
                <a:cxn ang="0">
                  <a:pos x="220" y="118"/>
                </a:cxn>
                <a:cxn ang="0">
                  <a:pos x="236" y="138"/>
                </a:cxn>
                <a:cxn ang="0">
                  <a:pos x="250" y="146"/>
                </a:cxn>
                <a:cxn ang="0">
                  <a:pos x="262" y="136"/>
                </a:cxn>
                <a:cxn ang="0">
                  <a:pos x="290" y="146"/>
                </a:cxn>
                <a:cxn ang="0">
                  <a:pos x="310" y="152"/>
                </a:cxn>
                <a:cxn ang="0">
                  <a:pos x="304" y="164"/>
                </a:cxn>
                <a:cxn ang="0">
                  <a:pos x="292" y="160"/>
                </a:cxn>
                <a:cxn ang="0">
                  <a:pos x="272" y="162"/>
                </a:cxn>
                <a:cxn ang="0">
                  <a:pos x="286" y="184"/>
                </a:cxn>
                <a:cxn ang="0">
                  <a:pos x="274" y="198"/>
                </a:cxn>
                <a:cxn ang="0">
                  <a:pos x="264" y="218"/>
                </a:cxn>
                <a:cxn ang="0">
                  <a:pos x="220" y="224"/>
                </a:cxn>
                <a:cxn ang="0">
                  <a:pos x="196" y="234"/>
                </a:cxn>
                <a:cxn ang="0">
                  <a:pos x="174" y="214"/>
                </a:cxn>
                <a:cxn ang="0">
                  <a:pos x="148" y="204"/>
                </a:cxn>
                <a:cxn ang="0">
                  <a:pos x="112" y="214"/>
                </a:cxn>
                <a:cxn ang="0">
                  <a:pos x="92" y="220"/>
                </a:cxn>
                <a:cxn ang="0">
                  <a:pos x="60" y="218"/>
                </a:cxn>
                <a:cxn ang="0">
                  <a:pos x="34" y="216"/>
                </a:cxn>
                <a:cxn ang="0">
                  <a:pos x="16" y="198"/>
                </a:cxn>
                <a:cxn ang="0">
                  <a:pos x="16" y="186"/>
                </a:cxn>
                <a:cxn ang="0">
                  <a:pos x="10" y="174"/>
                </a:cxn>
                <a:cxn ang="0">
                  <a:pos x="0" y="162"/>
                </a:cxn>
                <a:cxn ang="0">
                  <a:pos x="2" y="150"/>
                </a:cxn>
                <a:cxn ang="0">
                  <a:pos x="16" y="142"/>
                </a:cxn>
                <a:cxn ang="0">
                  <a:pos x="34" y="140"/>
                </a:cxn>
                <a:cxn ang="0">
                  <a:pos x="34" y="122"/>
                </a:cxn>
                <a:cxn ang="0">
                  <a:pos x="22" y="106"/>
                </a:cxn>
              </a:cxnLst>
              <a:rect l="0" t="0" r="r" b="b"/>
              <a:pathLst>
                <a:path w="310" h="234">
                  <a:moveTo>
                    <a:pt x="22" y="106"/>
                  </a:moveTo>
                  <a:lnTo>
                    <a:pt x="28" y="84"/>
                  </a:lnTo>
                  <a:lnTo>
                    <a:pt x="62" y="58"/>
                  </a:lnTo>
                  <a:lnTo>
                    <a:pt x="64" y="34"/>
                  </a:lnTo>
                  <a:lnTo>
                    <a:pt x="90" y="14"/>
                  </a:lnTo>
                  <a:lnTo>
                    <a:pt x="104" y="16"/>
                  </a:lnTo>
                  <a:lnTo>
                    <a:pt x="118" y="4"/>
                  </a:lnTo>
                  <a:lnTo>
                    <a:pt x="140" y="22"/>
                  </a:lnTo>
                  <a:lnTo>
                    <a:pt x="158" y="4"/>
                  </a:lnTo>
                  <a:lnTo>
                    <a:pt x="190" y="0"/>
                  </a:lnTo>
                  <a:lnTo>
                    <a:pt x="210" y="18"/>
                  </a:lnTo>
                  <a:lnTo>
                    <a:pt x="210" y="46"/>
                  </a:lnTo>
                  <a:lnTo>
                    <a:pt x="184" y="76"/>
                  </a:lnTo>
                  <a:lnTo>
                    <a:pt x="184" y="96"/>
                  </a:lnTo>
                  <a:lnTo>
                    <a:pt x="210" y="94"/>
                  </a:lnTo>
                  <a:lnTo>
                    <a:pt x="220" y="118"/>
                  </a:lnTo>
                  <a:lnTo>
                    <a:pt x="236" y="138"/>
                  </a:lnTo>
                  <a:lnTo>
                    <a:pt x="250" y="146"/>
                  </a:lnTo>
                  <a:lnTo>
                    <a:pt x="262" y="136"/>
                  </a:lnTo>
                  <a:lnTo>
                    <a:pt x="290" y="146"/>
                  </a:lnTo>
                  <a:lnTo>
                    <a:pt x="310" y="152"/>
                  </a:lnTo>
                  <a:lnTo>
                    <a:pt x="304" y="164"/>
                  </a:lnTo>
                  <a:lnTo>
                    <a:pt x="292" y="160"/>
                  </a:lnTo>
                  <a:lnTo>
                    <a:pt x="272" y="162"/>
                  </a:lnTo>
                  <a:lnTo>
                    <a:pt x="286" y="184"/>
                  </a:lnTo>
                  <a:lnTo>
                    <a:pt x="274" y="198"/>
                  </a:lnTo>
                  <a:lnTo>
                    <a:pt x="264" y="218"/>
                  </a:lnTo>
                  <a:lnTo>
                    <a:pt x="220" y="224"/>
                  </a:lnTo>
                  <a:lnTo>
                    <a:pt x="196" y="234"/>
                  </a:lnTo>
                  <a:lnTo>
                    <a:pt x="174" y="214"/>
                  </a:lnTo>
                  <a:lnTo>
                    <a:pt x="148" y="204"/>
                  </a:lnTo>
                  <a:lnTo>
                    <a:pt x="112" y="214"/>
                  </a:lnTo>
                  <a:lnTo>
                    <a:pt x="92" y="220"/>
                  </a:lnTo>
                  <a:lnTo>
                    <a:pt x="60" y="218"/>
                  </a:lnTo>
                  <a:lnTo>
                    <a:pt x="34" y="216"/>
                  </a:lnTo>
                  <a:lnTo>
                    <a:pt x="16" y="198"/>
                  </a:lnTo>
                  <a:lnTo>
                    <a:pt x="16" y="186"/>
                  </a:lnTo>
                  <a:lnTo>
                    <a:pt x="10" y="174"/>
                  </a:lnTo>
                  <a:lnTo>
                    <a:pt x="0" y="162"/>
                  </a:lnTo>
                  <a:lnTo>
                    <a:pt x="2" y="150"/>
                  </a:lnTo>
                  <a:lnTo>
                    <a:pt x="16" y="142"/>
                  </a:lnTo>
                  <a:lnTo>
                    <a:pt x="34" y="140"/>
                  </a:lnTo>
                  <a:lnTo>
                    <a:pt x="34" y="122"/>
                  </a:lnTo>
                  <a:lnTo>
                    <a:pt x="22" y="10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3" name="KILKIS">
              <a:extLst>
                <a:ext uri="{FF2B5EF4-FFF2-40B4-BE49-F238E27FC236}">
                  <a16:creationId xmlns:a16="http://schemas.microsoft.com/office/drawing/2014/main" id="{F495AB7B-1F18-D77A-1103-E544C16899A5}"/>
                </a:ext>
              </a:extLst>
            </p:cNvPr>
            <p:cNvSpPr>
              <a:spLocks/>
            </p:cNvSpPr>
            <p:nvPr/>
          </p:nvSpPr>
          <p:spPr bwMode="gray">
            <a:xfrm>
              <a:off x="5280059" y="1379668"/>
              <a:ext cx="822690" cy="453669"/>
            </a:xfrm>
            <a:custGeom>
              <a:avLst/>
              <a:gdLst/>
              <a:ahLst/>
              <a:cxnLst>
                <a:cxn ang="0">
                  <a:pos x="26" y="96"/>
                </a:cxn>
                <a:cxn ang="0">
                  <a:pos x="42" y="92"/>
                </a:cxn>
                <a:cxn ang="0">
                  <a:pos x="58" y="102"/>
                </a:cxn>
                <a:cxn ang="0">
                  <a:pos x="86" y="102"/>
                </a:cxn>
                <a:cxn ang="0">
                  <a:pos x="98" y="94"/>
                </a:cxn>
                <a:cxn ang="0">
                  <a:pos x="116" y="102"/>
                </a:cxn>
                <a:cxn ang="0">
                  <a:pos x="128" y="90"/>
                </a:cxn>
                <a:cxn ang="0">
                  <a:pos x="138" y="72"/>
                </a:cxn>
                <a:cxn ang="0">
                  <a:pos x="150" y="82"/>
                </a:cxn>
                <a:cxn ang="0">
                  <a:pos x="152" y="92"/>
                </a:cxn>
                <a:cxn ang="0">
                  <a:pos x="160" y="92"/>
                </a:cxn>
                <a:cxn ang="0">
                  <a:pos x="170" y="78"/>
                </a:cxn>
                <a:cxn ang="0">
                  <a:pos x="170" y="18"/>
                </a:cxn>
                <a:cxn ang="0">
                  <a:pos x="188" y="0"/>
                </a:cxn>
                <a:cxn ang="0">
                  <a:pos x="214" y="6"/>
                </a:cxn>
                <a:cxn ang="0">
                  <a:pos x="210" y="52"/>
                </a:cxn>
                <a:cxn ang="0">
                  <a:pos x="218" y="66"/>
                </a:cxn>
                <a:cxn ang="0">
                  <a:pos x="256" y="82"/>
                </a:cxn>
                <a:cxn ang="0">
                  <a:pos x="296" y="98"/>
                </a:cxn>
                <a:cxn ang="0">
                  <a:pos x="324" y="118"/>
                </a:cxn>
                <a:cxn ang="0">
                  <a:pos x="330" y="148"/>
                </a:cxn>
                <a:cxn ang="0">
                  <a:pos x="298" y="174"/>
                </a:cxn>
                <a:cxn ang="0">
                  <a:pos x="298" y="218"/>
                </a:cxn>
                <a:cxn ang="0">
                  <a:pos x="284" y="222"/>
                </a:cxn>
                <a:cxn ang="0">
                  <a:pos x="266" y="218"/>
                </a:cxn>
                <a:cxn ang="0">
                  <a:pos x="256" y="204"/>
                </a:cxn>
                <a:cxn ang="0">
                  <a:pos x="240" y="216"/>
                </a:cxn>
                <a:cxn ang="0">
                  <a:pos x="240" y="232"/>
                </a:cxn>
                <a:cxn ang="0">
                  <a:pos x="214" y="242"/>
                </a:cxn>
                <a:cxn ang="0">
                  <a:pos x="176" y="236"/>
                </a:cxn>
                <a:cxn ang="0">
                  <a:pos x="162" y="252"/>
                </a:cxn>
                <a:cxn ang="0">
                  <a:pos x="146" y="246"/>
                </a:cxn>
                <a:cxn ang="0">
                  <a:pos x="144" y="232"/>
                </a:cxn>
                <a:cxn ang="0">
                  <a:pos x="138" y="220"/>
                </a:cxn>
                <a:cxn ang="0">
                  <a:pos x="126" y="230"/>
                </a:cxn>
                <a:cxn ang="0">
                  <a:pos x="106" y="224"/>
                </a:cxn>
                <a:cxn ang="0">
                  <a:pos x="78" y="214"/>
                </a:cxn>
                <a:cxn ang="0">
                  <a:pos x="66" y="224"/>
                </a:cxn>
                <a:cxn ang="0">
                  <a:pos x="52" y="216"/>
                </a:cxn>
                <a:cxn ang="0">
                  <a:pos x="36" y="196"/>
                </a:cxn>
                <a:cxn ang="0">
                  <a:pos x="26" y="172"/>
                </a:cxn>
                <a:cxn ang="0">
                  <a:pos x="0" y="174"/>
                </a:cxn>
                <a:cxn ang="0">
                  <a:pos x="0" y="154"/>
                </a:cxn>
                <a:cxn ang="0">
                  <a:pos x="26" y="124"/>
                </a:cxn>
                <a:cxn ang="0">
                  <a:pos x="26" y="96"/>
                </a:cxn>
              </a:cxnLst>
              <a:rect l="0" t="0" r="r" b="b"/>
              <a:pathLst>
                <a:path w="330" h="252">
                  <a:moveTo>
                    <a:pt x="26" y="96"/>
                  </a:moveTo>
                  <a:lnTo>
                    <a:pt x="42" y="92"/>
                  </a:lnTo>
                  <a:lnTo>
                    <a:pt x="58" y="102"/>
                  </a:lnTo>
                  <a:lnTo>
                    <a:pt x="86" y="102"/>
                  </a:lnTo>
                  <a:lnTo>
                    <a:pt x="98" y="94"/>
                  </a:lnTo>
                  <a:lnTo>
                    <a:pt x="116" y="102"/>
                  </a:lnTo>
                  <a:lnTo>
                    <a:pt x="128" y="90"/>
                  </a:lnTo>
                  <a:lnTo>
                    <a:pt x="138" y="72"/>
                  </a:lnTo>
                  <a:lnTo>
                    <a:pt x="150" y="82"/>
                  </a:lnTo>
                  <a:lnTo>
                    <a:pt x="152" y="92"/>
                  </a:lnTo>
                  <a:lnTo>
                    <a:pt x="160" y="92"/>
                  </a:lnTo>
                  <a:lnTo>
                    <a:pt x="170" y="78"/>
                  </a:lnTo>
                  <a:lnTo>
                    <a:pt x="170" y="18"/>
                  </a:lnTo>
                  <a:lnTo>
                    <a:pt x="188" y="0"/>
                  </a:lnTo>
                  <a:lnTo>
                    <a:pt x="214" y="6"/>
                  </a:lnTo>
                  <a:lnTo>
                    <a:pt x="210" y="52"/>
                  </a:lnTo>
                  <a:lnTo>
                    <a:pt x="218" y="66"/>
                  </a:lnTo>
                  <a:lnTo>
                    <a:pt x="256" y="82"/>
                  </a:lnTo>
                  <a:lnTo>
                    <a:pt x="296" y="98"/>
                  </a:lnTo>
                  <a:lnTo>
                    <a:pt x="324" y="118"/>
                  </a:lnTo>
                  <a:lnTo>
                    <a:pt x="330" y="148"/>
                  </a:lnTo>
                  <a:lnTo>
                    <a:pt x="298" y="174"/>
                  </a:lnTo>
                  <a:lnTo>
                    <a:pt x="298" y="218"/>
                  </a:lnTo>
                  <a:lnTo>
                    <a:pt x="284" y="222"/>
                  </a:lnTo>
                  <a:lnTo>
                    <a:pt x="266" y="218"/>
                  </a:lnTo>
                  <a:lnTo>
                    <a:pt x="256" y="204"/>
                  </a:lnTo>
                  <a:lnTo>
                    <a:pt x="240" y="216"/>
                  </a:lnTo>
                  <a:lnTo>
                    <a:pt x="240" y="232"/>
                  </a:lnTo>
                  <a:lnTo>
                    <a:pt x="214" y="242"/>
                  </a:lnTo>
                  <a:lnTo>
                    <a:pt x="176" y="236"/>
                  </a:lnTo>
                  <a:lnTo>
                    <a:pt x="162" y="252"/>
                  </a:lnTo>
                  <a:lnTo>
                    <a:pt x="146" y="246"/>
                  </a:lnTo>
                  <a:lnTo>
                    <a:pt x="144" y="232"/>
                  </a:lnTo>
                  <a:lnTo>
                    <a:pt x="138" y="220"/>
                  </a:lnTo>
                  <a:lnTo>
                    <a:pt x="126" y="230"/>
                  </a:lnTo>
                  <a:lnTo>
                    <a:pt x="106" y="224"/>
                  </a:lnTo>
                  <a:lnTo>
                    <a:pt x="78" y="214"/>
                  </a:lnTo>
                  <a:lnTo>
                    <a:pt x="66" y="224"/>
                  </a:lnTo>
                  <a:lnTo>
                    <a:pt x="52" y="216"/>
                  </a:lnTo>
                  <a:lnTo>
                    <a:pt x="36" y="196"/>
                  </a:lnTo>
                  <a:lnTo>
                    <a:pt x="26" y="172"/>
                  </a:lnTo>
                  <a:lnTo>
                    <a:pt x="0" y="174"/>
                  </a:lnTo>
                  <a:lnTo>
                    <a:pt x="0" y="154"/>
                  </a:lnTo>
                  <a:lnTo>
                    <a:pt x="26" y="124"/>
                  </a:lnTo>
                  <a:lnTo>
                    <a:pt x="26"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6" name="IMATHIA">
              <a:extLst>
                <a:ext uri="{FF2B5EF4-FFF2-40B4-BE49-F238E27FC236}">
                  <a16:creationId xmlns:a16="http://schemas.microsoft.com/office/drawing/2014/main" id="{15DDCCFD-663B-04A9-A805-4A6AE68E5436}"/>
                </a:ext>
              </a:extLst>
            </p:cNvPr>
            <p:cNvSpPr>
              <a:spLocks/>
            </p:cNvSpPr>
            <p:nvPr/>
          </p:nvSpPr>
          <p:spPr bwMode="gray">
            <a:xfrm>
              <a:off x="4945841" y="1886953"/>
              <a:ext cx="671292" cy="342314"/>
            </a:xfrm>
            <a:custGeom>
              <a:avLst/>
              <a:gdLst/>
              <a:ahLst/>
              <a:cxnLst>
                <a:cxn ang="0">
                  <a:pos x="112" y="190"/>
                </a:cxn>
                <a:cxn ang="0">
                  <a:pos x="96" y="176"/>
                </a:cxn>
                <a:cxn ang="0">
                  <a:pos x="80" y="176"/>
                </a:cxn>
                <a:cxn ang="0">
                  <a:pos x="80" y="156"/>
                </a:cxn>
                <a:cxn ang="0">
                  <a:pos x="70" y="144"/>
                </a:cxn>
                <a:cxn ang="0">
                  <a:pos x="72" y="130"/>
                </a:cxn>
                <a:cxn ang="0">
                  <a:pos x="66" y="120"/>
                </a:cxn>
                <a:cxn ang="0">
                  <a:pos x="48" y="124"/>
                </a:cxn>
                <a:cxn ang="0">
                  <a:pos x="40" y="112"/>
                </a:cxn>
                <a:cxn ang="0">
                  <a:pos x="16" y="104"/>
                </a:cxn>
                <a:cxn ang="0">
                  <a:pos x="4" y="78"/>
                </a:cxn>
                <a:cxn ang="0">
                  <a:pos x="6" y="54"/>
                </a:cxn>
                <a:cxn ang="0">
                  <a:pos x="0" y="40"/>
                </a:cxn>
                <a:cxn ang="0">
                  <a:pos x="10" y="14"/>
                </a:cxn>
                <a:cxn ang="0">
                  <a:pos x="42" y="16"/>
                </a:cxn>
                <a:cxn ang="0">
                  <a:pos x="62" y="10"/>
                </a:cxn>
                <a:cxn ang="0">
                  <a:pos x="98" y="0"/>
                </a:cxn>
                <a:cxn ang="0">
                  <a:pos x="124" y="12"/>
                </a:cxn>
                <a:cxn ang="0">
                  <a:pos x="146" y="30"/>
                </a:cxn>
                <a:cxn ang="0">
                  <a:pos x="170" y="20"/>
                </a:cxn>
                <a:cxn ang="0">
                  <a:pos x="198" y="16"/>
                </a:cxn>
                <a:cxn ang="0">
                  <a:pos x="214" y="14"/>
                </a:cxn>
                <a:cxn ang="0">
                  <a:pos x="232" y="28"/>
                </a:cxn>
                <a:cxn ang="0">
                  <a:pos x="250" y="38"/>
                </a:cxn>
                <a:cxn ang="0">
                  <a:pos x="262" y="56"/>
                </a:cxn>
                <a:cxn ang="0">
                  <a:pos x="268" y="72"/>
                </a:cxn>
                <a:cxn ang="0">
                  <a:pos x="270" y="90"/>
                </a:cxn>
                <a:cxn ang="0">
                  <a:pos x="256" y="90"/>
                </a:cxn>
                <a:cxn ang="0">
                  <a:pos x="240" y="80"/>
                </a:cxn>
                <a:cxn ang="0">
                  <a:pos x="220" y="82"/>
                </a:cxn>
                <a:cxn ang="0">
                  <a:pos x="196" y="84"/>
                </a:cxn>
                <a:cxn ang="0">
                  <a:pos x="178" y="98"/>
                </a:cxn>
                <a:cxn ang="0">
                  <a:pos x="174" y="120"/>
                </a:cxn>
                <a:cxn ang="0">
                  <a:pos x="160" y="140"/>
                </a:cxn>
                <a:cxn ang="0">
                  <a:pos x="138" y="164"/>
                </a:cxn>
                <a:cxn ang="0">
                  <a:pos x="112" y="190"/>
                </a:cxn>
              </a:cxnLst>
              <a:rect l="0" t="0" r="r" b="b"/>
              <a:pathLst>
                <a:path w="270" h="190">
                  <a:moveTo>
                    <a:pt x="112" y="190"/>
                  </a:moveTo>
                  <a:lnTo>
                    <a:pt x="96" y="176"/>
                  </a:lnTo>
                  <a:lnTo>
                    <a:pt x="80" y="176"/>
                  </a:lnTo>
                  <a:lnTo>
                    <a:pt x="80" y="156"/>
                  </a:lnTo>
                  <a:lnTo>
                    <a:pt x="70" y="144"/>
                  </a:lnTo>
                  <a:lnTo>
                    <a:pt x="72" y="130"/>
                  </a:lnTo>
                  <a:lnTo>
                    <a:pt x="66" y="120"/>
                  </a:lnTo>
                  <a:lnTo>
                    <a:pt x="48" y="124"/>
                  </a:lnTo>
                  <a:lnTo>
                    <a:pt x="40" y="112"/>
                  </a:lnTo>
                  <a:lnTo>
                    <a:pt x="16" y="104"/>
                  </a:lnTo>
                  <a:lnTo>
                    <a:pt x="4" y="78"/>
                  </a:lnTo>
                  <a:lnTo>
                    <a:pt x="6" y="54"/>
                  </a:lnTo>
                  <a:lnTo>
                    <a:pt x="0" y="40"/>
                  </a:lnTo>
                  <a:lnTo>
                    <a:pt x="10" y="14"/>
                  </a:lnTo>
                  <a:lnTo>
                    <a:pt x="42" y="16"/>
                  </a:lnTo>
                  <a:lnTo>
                    <a:pt x="62" y="10"/>
                  </a:lnTo>
                  <a:lnTo>
                    <a:pt x="98" y="0"/>
                  </a:lnTo>
                  <a:lnTo>
                    <a:pt x="124" y="12"/>
                  </a:lnTo>
                  <a:lnTo>
                    <a:pt x="146" y="30"/>
                  </a:lnTo>
                  <a:lnTo>
                    <a:pt x="170" y="20"/>
                  </a:lnTo>
                  <a:lnTo>
                    <a:pt x="198" y="16"/>
                  </a:lnTo>
                  <a:lnTo>
                    <a:pt x="214" y="14"/>
                  </a:lnTo>
                  <a:lnTo>
                    <a:pt x="232" y="28"/>
                  </a:lnTo>
                  <a:lnTo>
                    <a:pt x="250" y="38"/>
                  </a:lnTo>
                  <a:lnTo>
                    <a:pt x="262" y="56"/>
                  </a:lnTo>
                  <a:lnTo>
                    <a:pt x="268" y="72"/>
                  </a:lnTo>
                  <a:lnTo>
                    <a:pt x="270" y="90"/>
                  </a:lnTo>
                  <a:lnTo>
                    <a:pt x="256" y="90"/>
                  </a:lnTo>
                  <a:lnTo>
                    <a:pt x="240" y="80"/>
                  </a:lnTo>
                  <a:lnTo>
                    <a:pt x="220" y="82"/>
                  </a:lnTo>
                  <a:lnTo>
                    <a:pt x="196" y="84"/>
                  </a:lnTo>
                  <a:lnTo>
                    <a:pt x="178" y="98"/>
                  </a:lnTo>
                  <a:lnTo>
                    <a:pt x="174" y="120"/>
                  </a:lnTo>
                  <a:lnTo>
                    <a:pt x="160" y="140"/>
                  </a:lnTo>
                  <a:lnTo>
                    <a:pt x="138" y="164"/>
                  </a:lnTo>
                  <a:lnTo>
                    <a:pt x="112" y="1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7" name="CHALKIDIKI">
              <a:extLst>
                <a:ext uri="{FF2B5EF4-FFF2-40B4-BE49-F238E27FC236}">
                  <a16:creationId xmlns:a16="http://schemas.microsoft.com/office/drawing/2014/main" id="{D81EE3E0-97EE-5818-0FF0-D6A12A13A60D}"/>
                </a:ext>
              </a:extLst>
            </p:cNvPr>
            <p:cNvSpPr>
              <a:spLocks/>
            </p:cNvSpPr>
            <p:nvPr/>
          </p:nvSpPr>
          <p:spPr bwMode="gray">
            <a:xfrm>
              <a:off x="5917072" y="1969438"/>
              <a:ext cx="965519" cy="581521"/>
            </a:xfrm>
            <a:custGeom>
              <a:avLst/>
              <a:gdLst/>
              <a:ahLst/>
              <a:cxnLst>
                <a:cxn ang="0">
                  <a:pos x="270" y="24"/>
                </a:cxn>
                <a:cxn ang="0">
                  <a:pos x="306" y="40"/>
                </a:cxn>
                <a:cxn ang="0">
                  <a:pos x="278" y="52"/>
                </a:cxn>
                <a:cxn ang="0">
                  <a:pos x="288" y="84"/>
                </a:cxn>
                <a:cxn ang="0">
                  <a:pos x="308" y="104"/>
                </a:cxn>
                <a:cxn ang="0">
                  <a:pos x="336" y="100"/>
                </a:cxn>
                <a:cxn ang="0">
                  <a:pos x="342" y="78"/>
                </a:cxn>
                <a:cxn ang="0">
                  <a:pos x="354" y="110"/>
                </a:cxn>
                <a:cxn ang="0">
                  <a:pos x="388" y="122"/>
                </a:cxn>
                <a:cxn ang="0">
                  <a:pos x="350" y="152"/>
                </a:cxn>
                <a:cxn ang="0">
                  <a:pos x="318" y="124"/>
                </a:cxn>
                <a:cxn ang="0">
                  <a:pos x="280" y="116"/>
                </a:cxn>
                <a:cxn ang="0">
                  <a:pos x="244" y="126"/>
                </a:cxn>
                <a:cxn ang="0">
                  <a:pos x="234" y="154"/>
                </a:cxn>
                <a:cxn ang="0">
                  <a:pos x="262" y="190"/>
                </a:cxn>
                <a:cxn ang="0">
                  <a:pos x="308" y="214"/>
                </a:cxn>
                <a:cxn ang="0">
                  <a:pos x="328" y="248"/>
                </a:cxn>
                <a:cxn ang="0">
                  <a:pos x="332" y="264"/>
                </a:cxn>
                <a:cxn ang="0">
                  <a:pos x="338" y="280"/>
                </a:cxn>
                <a:cxn ang="0">
                  <a:pos x="332" y="296"/>
                </a:cxn>
                <a:cxn ang="0">
                  <a:pos x="306" y="298"/>
                </a:cxn>
                <a:cxn ang="0">
                  <a:pos x="282" y="276"/>
                </a:cxn>
                <a:cxn ang="0">
                  <a:pos x="262" y="250"/>
                </a:cxn>
                <a:cxn ang="0">
                  <a:pos x="244" y="224"/>
                </a:cxn>
                <a:cxn ang="0">
                  <a:pos x="222" y="186"/>
                </a:cxn>
                <a:cxn ang="0">
                  <a:pos x="198" y="176"/>
                </a:cxn>
                <a:cxn ang="0">
                  <a:pos x="158" y="164"/>
                </a:cxn>
                <a:cxn ang="0">
                  <a:pos x="118" y="166"/>
                </a:cxn>
                <a:cxn ang="0">
                  <a:pos x="110" y="202"/>
                </a:cxn>
                <a:cxn ang="0">
                  <a:pos x="136" y="228"/>
                </a:cxn>
                <a:cxn ang="0">
                  <a:pos x="166" y="270"/>
                </a:cxn>
                <a:cxn ang="0">
                  <a:pos x="218" y="290"/>
                </a:cxn>
                <a:cxn ang="0">
                  <a:pos x="236" y="314"/>
                </a:cxn>
                <a:cxn ang="0">
                  <a:pos x="228" y="324"/>
                </a:cxn>
                <a:cxn ang="0">
                  <a:pos x="174" y="306"/>
                </a:cxn>
                <a:cxn ang="0">
                  <a:pos x="148" y="298"/>
                </a:cxn>
                <a:cxn ang="0">
                  <a:pos x="122" y="302"/>
                </a:cxn>
                <a:cxn ang="0">
                  <a:pos x="116" y="270"/>
                </a:cxn>
                <a:cxn ang="0">
                  <a:pos x="98" y="246"/>
                </a:cxn>
                <a:cxn ang="0">
                  <a:pos x="100" y="188"/>
                </a:cxn>
                <a:cxn ang="0">
                  <a:pos x="54" y="160"/>
                </a:cxn>
                <a:cxn ang="0">
                  <a:pos x="0" y="132"/>
                </a:cxn>
                <a:cxn ang="0">
                  <a:pos x="50" y="106"/>
                </a:cxn>
                <a:cxn ang="0">
                  <a:pos x="72" y="58"/>
                </a:cxn>
                <a:cxn ang="0">
                  <a:pos x="130" y="40"/>
                </a:cxn>
                <a:cxn ang="0">
                  <a:pos x="180" y="22"/>
                </a:cxn>
                <a:cxn ang="0">
                  <a:pos x="222" y="0"/>
                </a:cxn>
              </a:cxnLst>
              <a:rect l="0" t="0" r="r" b="b"/>
              <a:pathLst>
                <a:path w="388" h="324">
                  <a:moveTo>
                    <a:pt x="258" y="2"/>
                  </a:moveTo>
                  <a:lnTo>
                    <a:pt x="260" y="14"/>
                  </a:lnTo>
                  <a:lnTo>
                    <a:pt x="270" y="24"/>
                  </a:lnTo>
                  <a:lnTo>
                    <a:pt x="282" y="30"/>
                  </a:lnTo>
                  <a:lnTo>
                    <a:pt x="298" y="30"/>
                  </a:lnTo>
                  <a:lnTo>
                    <a:pt x="306" y="40"/>
                  </a:lnTo>
                  <a:lnTo>
                    <a:pt x="302" y="48"/>
                  </a:lnTo>
                  <a:lnTo>
                    <a:pt x="292" y="50"/>
                  </a:lnTo>
                  <a:lnTo>
                    <a:pt x="278" y="52"/>
                  </a:lnTo>
                  <a:lnTo>
                    <a:pt x="276" y="60"/>
                  </a:lnTo>
                  <a:lnTo>
                    <a:pt x="284" y="74"/>
                  </a:lnTo>
                  <a:lnTo>
                    <a:pt x="288" y="84"/>
                  </a:lnTo>
                  <a:lnTo>
                    <a:pt x="292" y="92"/>
                  </a:lnTo>
                  <a:lnTo>
                    <a:pt x="300" y="102"/>
                  </a:lnTo>
                  <a:lnTo>
                    <a:pt x="308" y="104"/>
                  </a:lnTo>
                  <a:lnTo>
                    <a:pt x="324" y="108"/>
                  </a:lnTo>
                  <a:lnTo>
                    <a:pt x="336" y="108"/>
                  </a:lnTo>
                  <a:lnTo>
                    <a:pt x="336" y="100"/>
                  </a:lnTo>
                  <a:lnTo>
                    <a:pt x="332" y="90"/>
                  </a:lnTo>
                  <a:lnTo>
                    <a:pt x="334" y="84"/>
                  </a:lnTo>
                  <a:lnTo>
                    <a:pt x="342" y="78"/>
                  </a:lnTo>
                  <a:lnTo>
                    <a:pt x="348" y="86"/>
                  </a:lnTo>
                  <a:lnTo>
                    <a:pt x="352" y="98"/>
                  </a:lnTo>
                  <a:lnTo>
                    <a:pt x="354" y="110"/>
                  </a:lnTo>
                  <a:lnTo>
                    <a:pt x="360" y="114"/>
                  </a:lnTo>
                  <a:lnTo>
                    <a:pt x="372" y="116"/>
                  </a:lnTo>
                  <a:lnTo>
                    <a:pt x="388" y="122"/>
                  </a:lnTo>
                  <a:lnTo>
                    <a:pt x="376" y="136"/>
                  </a:lnTo>
                  <a:lnTo>
                    <a:pt x="360" y="154"/>
                  </a:lnTo>
                  <a:lnTo>
                    <a:pt x="350" y="152"/>
                  </a:lnTo>
                  <a:lnTo>
                    <a:pt x="338" y="144"/>
                  </a:lnTo>
                  <a:lnTo>
                    <a:pt x="330" y="134"/>
                  </a:lnTo>
                  <a:lnTo>
                    <a:pt x="318" y="124"/>
                  </a:lnTo>
                  <a:lnTo>
                    <a:pt x="306" y="120"/>
                  </a:lnTo>
                  <a:lnTo>
                    <a:pt x="294" y="118"/>
                  </a:lnTo>
                  <a:lnTo>
                    <a:pt x="280" y="116"/>
                  </a:lnTo>
                  <a:lnTo>
                    <a:pt x="268" y="118"/>
                  </a:lnTo>
                  <a:lnTo>
                    <a:pt x="260" y="128"/>
                  </a:lnTo>
                  <a:lnTo>
                    <a:pt x="244" y="126"/>
                  </a:lnTo>
                  <a:lnTo>
                    <a:pt x="236" y="132"/>
                  </a:lnTo>
                  <a:lnTo>
                    <a:pt x="232" y="142"/>
                  </a:lnTo>
                  <a:lnTo>
                    <a:pt x="234" y="154"/>
                  </a:lnTo>
                  <a:lnTo>
                    <a:pt x="238" y="172"/>
                  </a:lnTo>
                  <a:lnTo>
                    <a:pt x="252" y="180"/>
                  </a:lnTo>
                  <a:lnTo>
                    <a:pt x="262" y="190"/>
                  </a:lnTo>
                  <a:lnTo>
                    <a:pt x="278" y="198"/>
                  </a:lnTo>
                  <a:lnTo>
                    <a:pt x="296" y="208"/>
                  </a:lnTo>
                  <a:lnTo>
                    <a:pt x="308" y="214"/>
                  </a:lnTo>
                  <a:lnTo>
                    <a:pt x="330" y="226"/>
                  </a:lnTo>
                  <a:lnTo>
                    <a:pt x="330" y="238"/>
                  </a:lnTo>
                  <a:lnTo>
                    <a:pt x="328" y="248"/>
                  </a:lnTo>
                  <a:lnTo>
                    <a:pt x="336" y="252"/>
                  </a:lnTo>
                  <a:lnTo>
                    <a:pt x="336" y="258"/>
                  </a:lnTo>
                  <a:lnTo>
                    <a:pt x="332" y="264"/>
                  </a:lnTo>
                  <a:lnTo>
                    <a:pt x="332" y="268"/>
                  </a:lnTo>
                  <a:lnTo>
                    <a:pt x="338" y="272"/>
                  </a:lnTo>
                  <a:lnTo>
                    <a:pt x="338" y="280"/>
                  </a:lnTo>
                  <a:lnTo>
                    <a:pt x="332" y="284"/>
                  </a:lnTo>
                  <a:lnTo>
                    <a:pt x="332" y="292"/>
                  </a:lnTo>
                  <a:lnTo>
                    <a:pt x="332" y="296"/>
                  </a:lnTo>
                  <a:lnTo>
                    <a:pt x="322" y="302"/>
                  </a:lnTo>
                  <a:lnTo>
                    <a:pt x="312" y="308"/>
                  </a:lnTo>
                  <a:lnTo>
                    <a:pt x="306" y="298"/>
                  </a:lnTo>
                  <a:lnTo>
                    <a:pt x="296" y="286"/>
                  </a:lnTo>
                  <a:lnTo>
                    <a:pt x="288" y="280"/>
                  </a:lnTo>
                  <a:lnTo>
                    <a:pt x="282" y="276"/>
                  </a:lnTo>
                  <a:lnTo>
                    <a:pt x="272" y="274"/>
                  </a:lnTo>
                  <a:lnTo>
                    <a:pt x="266" y="262"/>
                  </a:lnTo>
                  <a:lnTo>
                    <a:pt x="262" y="250"/>
                  </a:lnTo>
                  <a:lnTo>
                    <a:pt x="258" y="230"/>
                  </a:lnTo>
                  <a:lnTo>
                    <a:pt x="250" y="224"/>
                  </a:lnTo>
                  <a:lnTo>
                    <a:pt x="244" y="224"/>
                  </a:lnTo>
                  <a:lnTo>
                    <a:pt x="242" y="214"/>
                  </a:lnTo>
                  <a:lnTo>
                    <a:pt x="230" y="196"/>
                  </a:lnTo>
                  <a:lnTo>
                    <a:pt x="222" y="186"/>
                  </a:lnTo>
                  <a:lnTo>
                    <a:pt x="214" y="178"/>
                  </a:lnTo>
                  <a:lnTo>
                    <a:pt x="210" y="174"/>
                  </a:lnTo>
                  <a:lnTo>
                    <a:pt x="198" y="176"/>
                  </a:lnTo>
                  <a:lnTo>
                    <a:pt x="182" y="176"/>
                  </a:lnTo>
                  <a:lnTo>
                    <a:pt x="168" y="168"/>
                  </a:lnTo>
                  <a:lnTo>
                    <a:pt x="158" y="164"/>
                  </a:lnTo>
                  <a:lnTo>
                    <a:pt x="146" y="160"/>
                  </a:lnTo>
                  <a:lnTo>
                    <a:pt x="130" y="158"/>
                  </a:lnTo>
                  <a:lnTo>
                    <a:pt x="118" y="166"/>
                  </a:lnTo>
                  <a:lnTo>
                    <a:pt x="108" y="176"/>
                  </a:lnTo>
                  <a:lnTo>
                    <a:pt x="106" y="188"/>
                  </a:lnTo>
                  <a:lnTo>
                    <a:pt x="110" y="202"/>
                  </a:lnTo>
                  <a:lnTo>
                    <a:pt x="116" y="210"/>
                  </a:lnTo>
                  <a:lnTo>
                    <a:pt x="130" y="218"/>
                  </a:lnTo>
                  <a:lnTo>
                    <a:pt x="136" y="228"/>
                  </a:lnTo>
                  <a:lnTo>
                    <a:pt x="144" y="244"/>
                  </a:lnTo>
                  <a:lnTo>
                    <a:pt x="152" y="260"/>
                  </a:lnTo>
                  <a:lnTo>
                    <a:pt x="166" y="270"/>
                  </a:lnTo>
                  <a:lnTo>
                    <a:pt x="184" y="276"/>
                  </a:lnTo>
                  <a:lnTo>
                    <a:pt x="202" y="286"/>
                  </a:lnTo>
                  <a:lnTo>
                    <a:pt x="218" y="290"/>
                  </a:lnTo>
                  <a:lnTo>
                    <a:pt x="224" y="298"/>
                  </a:lnTo>
                  <a:lnTo>
                    <a:pt x="228" y="308"/>
                  </a:lnTo>
                  <a:lnTo>
                    <a:pt x="236" y="314"/>
                  </a:lnTo>
                  <a:lnTo>
                    <a:pt x="246" y="312"/>
                  </a:lnTo>
                  <a:lnTo>
                    <a:pt x="242" y="320"/>
                  </a:lnTo>
                  <a:lnTo>
                    <a:pt x="228" y="324"/>
                  </a:lnTo>
                  <a:lnTo>
                    <a:pt x="208" y="322"/>
                  </a:lnTo>
                  <a:lnTo>
                    <a:pt x="190" y="318"/>
                  </a:lnTo>
                  <a:lnTo>
                    <a:pt x="174" y="306"/>
                  </a:lnTo>
                  <a:lnTo>
                    <a:pt x="158" y="302"/>
                  </a:lnTo>
                  <a:lnTo>
                    <a:pt x="152" y="298"/>
                  </a:lnTo>
                  <a:lnTo>
                    <a:pt x="148" y="298"/>
                  </a:lnTo>
                  <a:lnTo>
                    <a:pt x="140" y="300"/>
                  </a:lnTo>
                  <a:lnTo>
                    <a:pt x="134" y="302"/>
                  </a:lnTo>
                  <a:lnTo>
                    <a:pt x="122" y="302"/>
                  </a:lnTo>
                  <a:lnTo>
                    <a:pt x="116" y="296"/>
                  </a:lnTo>
                  <a:lnTo>
                    <a:pt x="116" y="280"/>
                  </a:lnTo>
                  <a:lnTo>
                    <a:pt x="116" y="270"/>
                  </a:lnTo>
                  <a:lnTo>
                    <a:pt x="108" y="258"/>
                  </a:lnTo>
                  <a:lnTo>
                    <a:pt x="104" y="248"/>
                  </a:lnTo>
                  <a:lnTo>
                    <a:pt x="98" y="246"/>
                  </a:lnTo>
                  <a:lnTo>
                    <a:pt x="96" y="228"/>
                  </a:lnTo>
                  <a:lnTo>
                    <a:pt x="100" y="202"/>
                  </a:lnTo>
                  <a:lnTo>
                    <a:pt x="100" y="188"/>
                  </a:lnTo>
                  <a:lnTo>
                    <a:pt x="94" y="176"/>
                  </a:lnTo>
                  <a:lnTo>
                    <a:pt x="78" y="168"/>
                  </a:lnTo>
                  <a:lnTo>
                    <a:pt x="54" y="160"/>
                  </a:lnTo>
                  <a:lnTo>
                    <a:pt x="32" y="150"/>
                  </a:lnTo>
                  <a:lnTo>
                    <a:pt x="10" y="138"/>
                  </a:lnTo>
                  <a:lnTo>
                    <a:pt x="0" y="132"/>
                  </a:lnTo>
                  <a:lnTo>
                    <a:pt x="20" y="100"/>
                  </a:lnTo>
                  <a:lnTo>
                    <a:pt x="34" y="106"/>
                  </a:lnTo>
                  <a:lnTo>
                    <a:pt x="50" y="106"/>
                  </a:lnTo>
                  <a:lnTo>
                    <a:pt x="60" y="88"/>
                  </a:lnTo>
                  <a:lnTo>
                    <a:pt x="60" y="70"/>
                  </a:lnTo>
                  <a:lnTo>
                    <a:pt x="72" y="58"/>
                  </a:lnTo>
                  <a:lnTo>
                    <a:pt x="82" y="58"/>
                  </a:lnTo>
                  <a:lnTo>
                    <a:pt x="94" y="40"/>
                  </a:lnTo>
                  <a:lnTo>
                    <a:pt x="130" y="40"/>
                  </a:lnTo>
                  <a:lnTo>
                    <a:pt x="144" y="16"/>
                  </a:lnTo>
                  <a:lnTo>
                    <a:pt x="162" y="24"/>
                  </a:lnTo>
                  <a:lnTo>
                    <a:pt x="180" y="22"/>
                  </a:lnTo>
                  <a:lnTo>
                    <a:pt x="192" y="12"/>
                  </a:lnTo>
                  <a:lnTo>
                    <a:pt x="216" y="14"/>
                  </a:lnTo>
                  <a:lnTo>
                    <a:pt x="222" y="0"/>
                  </a:lnTo>
                  <a:lnTo>
                    <a:pt x="240" y="2"/>
                  </a:lnTo>
                  <a:lnTo>
                    <a:pt x="25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8" name="PHTHIOTIS">
              <a:extLst>
                <a:ext uri="{FF2B5EF4-FFF2-40B4-BE49-F238E27FC236}">
                  <a16:creationId xmlns:a16="http://schemas.microsoft.com/office/drawing/2014/main" id="{72C0F935-0F2D-268B-AF43-14E5BF61B17F}"/>
                </a:ext>
              </a:extLst>
            </p:cNvPr>
            <p:cNvSpPr>
              <a:spLocks/>
            </p:cNvSpPr>
            <p:nvPr/>
          </p:nvSpPr>
          <p:spPr bwMode="gray">
            <a:xfrm>
              <a:off x="4891567" y="3064431"/>
              <a:ext cx="1308306" cy="618640"/>
            </a:xfrm>
            <a:custGeom>
              <a:avLst/>
              <a:gdLst/>
              <a:ahLst/>
              <a:cxnLst>
                <a:cxn ang="0">
                  <a:pos x="38" y="106"/>
                </a:cxn>
                <a:cxn ang="0">
                  <a:pos x="66" y="96"/>
                </a:cxn>
                <a:cxn ang="0">
                  <a:pos x="88" y="90"/>
                </a:cxn>
                <a:cxn ang="0">
                  <a:pos x="124" y="76"/>
                </a:cxn>
                <a:cxn ang="0">
                  <a:pos x="106" y="50"/>
                </a:cxn>
                <a:cxn ang="0">
                  <a:pos x="164" y="4"/>
                </a:cxn>
                <a:cxn ang="0">
                  <a:pos x="198" y="20"/>
                </a:cxn>
                <a:cxn ang="0">
                  <a:pos x="212" y="52"/>
                </a:cxn>
                <a:cxn ang="0">
                  <a:pos x="228" y="88"/>
                </a:cxn>
                <a:cxn ang="0">
                  <a:pos x="288" y="96"/>
                </a:cxn>
                <a:cxn ang="0">
                  <a:pos x="316" y="116"/>
                </a:cxn>
                <a:cxn ang="0">
                  <a:pos x="364" y="132"/>
                </a:cxn>
                <a:cxn ang="0">
                  <a:pos x="390" y="122"/>
                </a:cxn>
                <a:cxn ang="0">
                  <a:pos x="394" y="144"/>
                </a:cxn>
                <a:cxn ang="0">
                  <a:pos x="376" y="152"/>
                </a:cxn>
                <a:cxn ang="0">
                  <a:pos x="342" y="156"/>
                </a:cxn>
                <a:cxn ang="0">
                  <a:pos x="328" y="168"/>
                </a:cxn>
                <a:cxn ang="0">
                  <a:pos x="304" y="174"/>
                </a:cxn>
                <a:cxn ang="0">
                  <a:pos x="276" y="176"/>
                </a:cxn>
                <a:cxn ang="0">
                  <a:pos x="260" y="162"/>
                </a:cxn>
                <a:cxn ang="0">
                  <a:pos x="232" y="174"/>
                </a:cxn>
                <a:cxn ang="0">
                  <a:pos x="246" y="184"/>
                </a:cxn>
                <a:cxn ang="0">
                  <a:pos x="272" y="196"/>
                </a:cxn>
                <a:cxn ang="0">
                  <a:pos x="302" y="202"/>
                </a:cxn>
                <a:cxn ang="0">
                  <a:pos x="318" y="218"/>
                </a:cxn>
                <a:cxn ang="0">
                  <a:pos x="344" y="216"/>
                </a:cxn>
                <a:cxn ang="0">
                  <a:pos x="350" y="230"/>
                </a:cxn>
                <a:cxn ang="0">
                  <a:pos x="378" y="232"/>
                </a:cxn>
                <a:cxn ang="0">
                  <a:pos x="400" y="234"/>
                </a:cxn>
                <a:cxn ang="0">
                  <a:pos x="412" y="246"/>
                </a:cxn>
                <a:cxn ang="0">
                  <a:pos x="426" y="272"/>
                </a:cxn>
                <a:cxn ang="0">
                  <a:pos x="442" y="284"/>
                </a:cxn>
                <a:cxn ang="0">
                  <a:pos x="460" y="280"/>
                </a:cxn>
                <a:cxn ang="0">
                  <a:pos x="476" y="272"/>
                </a:cxn>
                <a:cxn ang="0">
                  <a:pos x="506" y="280"/>
                </a:cxn>
                <a:cxn ang="0">
                  <a:pos x="514" y="298"/>
                </a:cxn>
                <a:cxn ang="0">
                  <a:pos x="500" y="310"/>
                </a:cxn>
                <a:cxn ang="0">
                  <a:pos x="510" y="326"/>
                </a:cxn>
                <a:cxn ang="0">
                  <a:pos x="526" y="340"/>
                </a:cxn>
                <a:cxn ang="0">
                  <a:pos x="490" y="344"/>
                </a:cxn>
                <a:cxn ang="0">
                  <a:pos x="456" y="330"/>
                </a:cxn>
                <a:cxn ang="0">
                  <a:pos x="426" y="322"/>
                </a:cxn>
                <a:cxn ang="0">
                  <a:pos x="388" y="324"/>
                </a:cxn>
                <a:cxn ang="0">
                  <a:pos x="354" y="312"/>
                </a:cxn>
                <a:cxn ang="0">
                  <a:pos x="322" y="308"/>
                </a:cxn>
                <a:cxn ang="0">
                  <a:pos x="276" y="334"/>
                </a:cxn>
                <a:cxn ang="0">
                  <a:pos x="236" y="308"/>
                </a:cxn>
                <a:cxn ang="0">
                  <a:pos x="204" y="246"/>
                </a:cxn>
                <a:cxn ang="0">
                  <a:pos x="160" y="238"/>
                </a:cxn>
                <a:cxn ang="0">
                  <a:pos x="148" y="210"/>
                </a:cxn>
                <a:cxn ang="0">
                  <a:pos x="120" y="226"/>
                </a:cxn>
                <a:cxn ang="0">
                  <a:pos x="78" y="230"/>
                </a:cxn>
                <a:cxn ang="0">
                  <a:pos x="36" y="220"/>
                </a:cxn>
                <a:cxn ang="0">
                  <a:pos x="22" y="190"/>
                </a:cxn>
                <a:cxn ang="0">
                  <a:pos x="14" y="160"/>
                </a:cxn>
                <a:cxn ang="0">
                  <a:pos x="0" y="132"/>
                </a:cxn>
                <a:cxn ang="0">
                  <a:pos x="6" y="106"/>
                </a:cxn>
                <a:cxn ang="0">
                  <a:pos x="30" y="96"/>
                </a:cxn>
              </a:cxnLst>
              <a:rect l="0" t="0" r="r" b="b"/>
              <a:pathLst>
                <a:path w="526" h="344">
                  <a:moveTo>
                    <a:pt x="30" y="96"/>
                  </a:moveTo>
                  <a:lnTo>
                    <a:pt x="38" y="106"/>
                  </a:lnTo>
                  <a:lnTo>
                    <a:pt x="52" y="106"/>
                  </a:lnTo>
                  <a:lnTo>
                    <a:pt x="66" y="96"/>
                  </a:lnTo>
                  <a:lnTo>
                    <a:pt x="76" y="90"/>
                  </a:lnTo>
                  <a:lnTo>
                    <a:pt x="88" y="90"/>
                  </a:lnTo>
                  <a:lnTo>
                    <a:pt x="108" y="94"/>
                  </a:lnTo>
                  <a:lnTo>
                    <a:pt x="124" y="76"/>
                  </a:lnTo>
                  <a:lnTo>
                    <a:pt x="110" y="66"/>
                  </a:lnTo>
                  <a:lnTo>
                    <a:pt x="106" y="50"/>
                  </a:lnTo>
                  <a:lnTo>
                    <a:pt x="144" y="0"/>
                  </a:lnTo>
                  <a:lnTo>
                    <a:pt x="164" y="4"/>
                  </a:lnTo>
                  <a:lnTo>
                    <a:pt x="180" y="8"/>
                  </a:lnTo>
                  <a:lnTo>
                    <a:pt x="198" y="20"/>
                  </a:lnTo>
                  <a:lnTo>
                    <a:pt x="206" y="36"/>
                  </a:lnTo>
                  <a:lnTo>
                    <a:pt x="212" y="52"/>
                  </a:lnTo>
                  <a:lnTo>
                    <a:pt x="226" y="58"/>
                  </a:lnTo>
                  <a:lnTo>
                    <a:pt x="228" y="88"/>
                  </a:lnTo>
                  <a:lnTo>
                    <a:pt x="268" y="92"/>
                  </a:lnTo>
                  <a:lnTo>
                    <a:pt x="288" y="96"/>
                  </a:lnTo>
                  <a:lnTo>
                    <a:pt x="298" y="108"/>
                  </a:lnTo>
                  <a:lnTo>
                    <a:pt x="316" y="116"/>
                  </a:lnTo>
                  <a:lnTo>
                    <a:pt x="342" y="114"/>
                  </a:lnTo>
                  <a:lnTo>
                    <a:pt x="364" y="132"/>
                  </a:lnTo>
                  <a:lnTo>
                    <a:pt x="378" y="130"/>
                  </a:lnTo>
                  <a:lnTo>
                    <a:pt x="390" y="122"/>
                  </a:lnTo>
                  <a:lnTo>
                    <a:pt x="400" y="132"/>
                  </a:lnTo>
                  <a:lnTo>
                    <a:pt x="394" y="144"/>
                  </a:lnTo>
                  <a:lnTo>
                    <a:pt x="380" y="144"/>
                  </a:lnTo>
                  <a:lnTo>
                    <a:pt x="376" y="152"/>
                  </a:lnTo>
                  <a:lnTo>
                    <a:pt x="362" y="156"/>
                  </a:lnTo>
                  <a:lnTo>
                    <a:pt x="342" y="156"/>
                  </a:lnTo>
                  <a:lnTo>
                    <a:pt x="342" y="166"/>
                  </a:lnTo>
                  <a:lnTo>
                    <a:pt x="328" y="168"/>
                  </a:lnTo>
                  <a:lnTo>
                    <a:pt x="320" y="174"/>
                  </a:lnTo>
                  <a:lnTo>
                    <a:pt x="304" y="174"/>
                  </a:lnTo>
                  <a:lnTo>
                    <a:pt x="290" y="172"/>
                  </a:lnTo>
                  <a:lnTo>
                    <a:pt x="276" y="176"/>
                  </a:lnTo>
                  <a:lnTo>
                    <a:pt x="272" y="166"/>
                  </a:lnTo>
                  <a:lnTo>
                    <a:pt x="260" y="162"/>
                  </a:lnTo>
                  <a:lnTo>
                    <a:pt x="248" y="170"/>
                  </a:lnTo>
                  <a:lnTo>
                    <a:pt x="232" y="174"/>
                  </a:lnTo>
                  <a:lnTo>
                    <a:pt x="234" y="182"/>
                  </a:lnTo>
                  <a:lnTo>
                    <a:pt x="246" y="184"/>
                  </a:lnTo>
                  <a:lnTo>
                    <a:pt x="246" y="192"/>
                  </a:lnTo>
                  <a:lnTo>
                    <a:pt x="272" y="196"/>
                  </a:lnTo>
                  <a:lnTo>
                    <a:pt x="292" y="194"/>
                  </a:lnTo>
                  <a:lnTo>
                    <a:pt x="302" y="202"/>
                  </a:lnTo>
                  <a:lnTo>
                    <a:pt x="310" y="214"/>
                  </a:lnTo>
                  <a:lnTo>
                    <a:pt x="318" y="218"/>
                  </a:lnTo>
                  <a:lnTo>
                    <a:pt x="336" y="218"/>
                  </a:lnTo>
                  <a:lnTo>
                    <a:pt x="344" y="216"/>
                  </a:lnTo>
                  <a:lnTo>
                    <a:pt x="344" y="224"/>
                  </a:lnTo>
                  <a:lnTo>
                    <a:pt x="350" y="230"/>
                  </a:lnTo>
                  <a:lnTo>
                    <a:pt x="360" y="224"/>
                  </a:lnTo>
                  <a:lnTo>
                    <a:pt x="378" y="232"/>
                  </a:lnTo>
                  <a:lnTo>
                    <a:pt x="388" y="238"/>
                  </a:lnTo>
                  <a:lnTo>
                    <a:pt x="400" y="234"/>
                  </a:lnTo>
                  <a:lnTo>
                    <a:pt x="410" y="236"/>
                  </a:lnTo>
                  <a:lnTo>
                    <a:pt x="412" y="246"/>
                  </a:lnTo>
                  <a:lnTo>
                    <a:pt x="416" y="262"/>
                  </a:lnTo>
                  <a:lnTo>
                    <a:pt x="426" y="272"/>
                  </a:lnTo>
                  <a:lnTo>
                    <a:pt x="430" y="284"/>
                  </a:lnTo>
                  <a:lnTo>
                    <a:pt x="442" y="284"/>
                  </a:lnTo>
                  <a:lnTo>
                    <a:pt x="452" y="280"/>
                  </a:lnTo>
                  <a:lnTo>
                    <a:pt x="460" y="280"/>
                  </a:lnTo>
                  <a:lnTo>
                    <a:pt x="464" y="264"/>
                  </a:lnTo>
                  <a:lnTo>
                    <a:pt x="476" y="272"/>
                  </a:lnTo>
                  <a:lnTo>
                    <a:pt x="490" y="280"/>
                  </a:lnTo>
                  <a:lnTo>
                    <a:pt x="506" y="280"/>
                  </a:lnTo>
                  <a:lnTo>
                    <a:pt x="512" y="290"/>
                  </a:lnTo>
                  <a:lnTo>
                    <a:pt x="514" y="298"/>
                  </a:lnTo>
                  <a:lnTo>
                    <a:pt x="506" y="304"/>
                  </a:lnTo>
                  <a:lnTo>
                    <a:pt x="500" y="310"/>
                  </a:lnTo>
                  <a:lnTo>
                    <a:pt x="500" y="320"/>
                  </a:lnTo>
                  <a:lnTo>
                    <a:pt x="510" y="326"/>
                  </a:lnTo>
                  <a:lnTo>
                    <a:pt x="524" y="332"/>
                  </a:lnTo>
                  <a:lnTo>
                    <a:pt x="526" y="340"/>
                  </a:lnTo>
                  <a:lnTo>
                    <a:pt x="510" y="344"/>
                  </a:lnTo>
                  <a:lnTo>
                    <a:pt x="490" y="344"/>
                  </a:lnTo>
                  <a:lnTo>
                    <a:pt x="466" y="344"/>
                  </a:lnTo>
                  <a:lnTo>
                    <a:pt x="456" y="330"/>
                  </a:lnTo>
                  <a:lnTo>
                    <a:pt x="438" y="320"/>
                  </a:lnTo>
                  <a:lnTo>
                    <a:pt x="426" y="322"/>
                  </a:lnTo>
                  <a:lnTo>
                    <a:pt x="412" y="332"/>
                  </a:lnTo>
                  <a:lnTo>
                    <a:pt x="388" y="324"/>
                  </a:lnTo>
                  <a:lnTo>
                    <a:pt x="366" y="322"/>
                  </a:lnTo>
                  <a:lnTo>
                    <a:pt x="354" y="312"/>
                  </a:lnTo>
                  <a:lnTo>
                    <a:pt x="342" y="302"/>
                  </a:lnTo>
                  <a:lnTo>
                    <a:pt x="322" y="308"/>
                  </a:lnTo>
                  <a:lnTo>
                    <a:pt x="302" y="326"/>
                  </a:lnTo>
                  <a:lnTo>
                    <a:pt x="276" y="334"/>
                  </a:lnTo>
                  <a:lnTo>
                    <a:pt x="262" y="328"/>
                  </a:lnTo>
                  <a:lnTo>
                    <a:pt x="236" y="308"/>
                  </a:lnTo>
                  <a:lnTo>
                    <a:pt x="244" y="288"/>
                  </a:lnTo>
                  <a:lnTo>
                    <a:pt x="204" y="246"/>
                  </a:lnTo>
                  <a:lnTo>
                    <a:pt x="182" y="240"/>
                  </a:lnTo>
                  <a:lnTo>
                    <a:pt x="160" y="238"/>
                  </a:lnTo>
                  <a:lnTo>
                    <a:pt x="158" y="210"/>
                  </a:lnTo>
                  <a:lnTo>
                    <a:pt x="148" y="210"/>
                  </a:lnTo>
                  <a:lnTo>
                    <a:pt x="134" y="222"/>
                  </a:lnTo>
                  <a:lnTo>
                    <a:pt x="120" y="226"/>
                  </a:lnTo>
                  <a:lnTo>
                    <a:pt x="96" y="242"/>
                  </a:lnTo>
                  <a:lnTo>
                    <a:pt x="78" y="230"/>
                  </a:lnTo>
                  <a:lnTo>
                    <a:pt x="58" y="222"/>
                  </a:lnTo>
                  <a:lnTo>
                    <a:pt x="36" y="220"/>
                  </a:lnTo>
                  <a:lnTo>
                    <a:pt x="30" y="198"/>
                  </a:lnTo>
                  <a:lnTo>
                    <a:pt x="22" y="190"/>
                  </a:lnTo>
                  <a:lnTo>
                    <a:pt x="16" y="174"/>
                  </a:lnTo>
                  <a:lnTo>
                    <a:pt x="14" y="160"/>
                  </a:lnTo>
                  <a:lnTo>
                    <a:pt x="2" y="146"/>
                  </a:lnTo>
                  <a:lnTo>
                    <a:pt x="0" y="132"/>
                  </a:lnTo>
                  <a:lnTo>
                    <a:pt x="6" y="122"/>
                  </a:lnTo>
                  <a:lnTo>
                    <a:pt x="6" y="106"/>
                  </a:lnTo>
                  <a:lnTo>
                    <a:pt x="18" y="104"/>
                  </a:lnTo>
                  <a:lnTo>
                    <a:pt x="30"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9" name="PHOKIS">
              <a:extLst>
                <a:ext uri="{FF2B5EF4-FFF2-40B4-BE49-F238E27FC236}">
                  <a16:creationId xmlns:a16="http://schemas.microsoft.com/office/drawing/2014/main" id="{96635713-D1D5-09CF-7D28-EE3799D04541}"/>
                </a:ext>
              </a:extLst>
            </p:cNvPr>
            <p:cNvSpPr>
              <a:spLocks/>
            </p:cNvSpPr>
            <p:nvPr/>
          </p:nvSpPr>
          <p:spPr bwMode="gray">
            <a:xfrm>
              <a:off x="4905849" y="3441800"/>
              <a:ext cx="648439" cy="412426"/>
            </a:xfrm>
            <a:custGeom>
              <a:avLst/>
              <a:gdLst/>
              <a:ahLst/>
              <a:cxnLst>
                <a:cxn ang="0">
                  <a:pos x="0" y="184"/>
                </a:cxn>
                <a:cxn ang="0">
                  <a:pos x="2" y="148"/>
                </a:cxn>
                <a:cxn ang="0">
                  <a:pos x="20" y="134"/>
                </a:cxn>
                <a:cxn ang="0">
                  <a:pos x="46" y="124"/>
                </a:cxn>
                <a:cxn ang="0">
                  <a:pos x="48" y="98"/>
                </a:cxn>
                <a:cxn ang="0">
                  <a:pos x="40" y="88"/>
                </a:cxn>
                <a:cxn ang="0">
                  <a:pos x="30" y="80"/>
                </a:cxn>
                <a:cxn ang="0">
                  <a:pos x="44" y="48"/>
                </a:cxn>
                <a:cxn ang="0">
                  <a:pos x="52" y="12"/>
                </a:cxn>
                <a:cxn ang="0">
                  <a:pos x="72" y="20"/>
                </a:cxn>
                <a:cxn ang="0">
                  <a:pos x="90" y="32"/>
                </a:cxn>
                <a:cxn ang="0">
                  <a:pos x="114" y="16"/>
                </a:cxn>
                <a:cxn ang="0">
                  <a:pos x="128" y="12"/>
                </a:cxn>
                <a:cxn ang="0">
                  <a:pos x="142" y="0"/>
                </a:cxn>
                <a:cxn ang="0">
                  <a:pos x="152" y="0"/>
                </a:cxn>
                <a:cxn ang="0">
                  <a:pos x="154" y="28"/>
                </a:cxn>
                <a:cxn ang="0">
                  <a:pos x="176" y="30"/>
                </a:cxn>
                <a:cxn ang="0">
                  <a:pos x="198" y="36"/>
                </a:cxn>
                <a:cxn ang="0">
                  <a:pos x="208" y="48"/>
                </a:cxn>
                <a:cxn ang="0">
                  <a:pos x="238" y="78"/>
                </a:cxn>
                <a:cxn ang="0">
                  <a:pos x="230" y="98"/>
                </a:cxn>
                <a:cxn ang="0">
                  <a:pos x="218" y="102"/>
                </a:cxn>
                <a:cxn ang="0">
                  <a:pos x="218" y="116"/>
                </a:cxn>
                <a:cxn ang="0">
                  <a:pos x="226" y="132"/>
                </a:cxn>
                <a:cxn ang="0">
                  <a:pos x="230" y="146"/>
                </a:cxn>
                <a:cxn ang="0">
                  <a:pos x="234" y="166"/>
                </a:cxn>
                <a:cxn ang="0">
                  <a:pos x="254" y="180"/>
                </a:cxn>
                <a:cxn ang="0">
                  <a:pos x="260" y="199"/>
                </a:cxn>
                <a:cxn ang="0">
                  <a:pos x="246" y="203"/>
                </a:cxn>
                <a:cxn ang="0">
                  <a:pos x="246" y="211"/>
                </a:cxn>
                <a:cxn ang="0">
                  <a:pos x="246" y="225"/>
                </a:cxn>
                <a:cxn ang="0">
                  <a:pos x="232" y="229"/>
                </a:cxn>
                <a:cxn ang="0">
                  <a:pos x="224" y="209"/>
                </a:cxn>
                <a:cxn ang="0">
                  <a:pos x="214" y="184"/>
                </a:cxn>
                <a:cxn ang="0">
                  <a:pos x="202" y="174"/>
                </a:cxn>
                <a:cxn ang="0">
                  <a:pos x="190" y="164"/>
                </a:cxn>
                <a:cxn ang="0">
                  <a:pos x="184" y="156"/>
                </a:cxn>
                <a:cxn ang="0">
                  <a:pos x="180" y="162"/>
                </a:cxn>
                <a:cxn ang="0">
                  <a:pos x="180" y="168"/>
                </a:cxn>
                <a:cxn ang="0">
                  <a:pos x="170" y="172"/>
                </a:cxn>
                <a:cxn ang="0">
                  <a:pos x="172" y="184"/>
                </a:cxn>
                <a:cxn ang="0">
                  <a:pos x="178" y="190"/>
                </a:cxn>
                <a:cxn ang="0">
                  <a:pos x="176" y="203"/>
                </a:cxn>
                <a:cxn ang="0">
                  <a:pos x="168" y="207"/>
                </a:cxn>
                <a:cxn ang="0">
                  <a:pos x="160" y="199"/>
                </a:cxn>
                <a:cxn ang="0">
                  <a:pos x="138" y="201"/>
                </a:cxn>
                <a:cxn ang="0">
                  <a:pos x="128" y="196"/>
                </a:cxn>
                <a:cxn ang="0">
                  <a:pos x="116" y="196"/>
                </a:cxn>
                <a:cxn ang="0">
                  <a:pos x="106" y="209"/>
                </a:cxn>
                <a:cxn ang="0">
                  <a:pos x="92" y="199"/>
                </a:cxn>
                <a:cxn ang="0">
                  <a:pos x="76" y="188"/>
                </a:cxn>
                <a:cxn ang="0">
                  <a:pos x="62" y="178"/>
                </a:cxn>
                <a:cxn ang="0">
                  <a:pos x="42" y="180"/>
                </a:cxn>
                <a:cxn ang="0">
                  <a:pos x="28" y="172"/>
                </a:cxn>
                <a:cxn ang="0">
                  <a:pos x="18" y="174"/>
                </a:cxn>
                <a:cxn ang="0">
                  <a:pos x="8" y="180"/>
                </a:cxn>
                <a:cxn ang="0">
                  <a:pos x="0" y="184"/>
                </a:cxn>
              </a:cxnLst>
              <a:rect l="0" t="0" r="r" b="b"/>
              <a:pathLst>
                <a:path w="260" h="229">
                  <a:moveTo>
                    <a:pt x="0" y="184"/>
                  </a:moveTo>
                  <a:lnTo>
                    <a:pt x="2" y="148"/>
                  </a:lnTo>
                  <a:lnTo>
                    <a:pt x="20" y="134"/>
                  </a:lnTo>
                  <a:lnTo>
                    <a:pt x="46" y="124"/>
                  </a:lnTo>
                  <a:lnTo>
                    <a:pt x="48" y="98"/>
                  </a:lnTo>
                  <a:lnTo>
                    <a:pt x="40" y="88"/>
                  </a:lnTo>
                  <a:lnTo>
                    <a:pt x="30" y="80"/>
                  </a:lnTo>
                  <a:lnTo>
                    <a:pt x="44" y="48"/>
                  </a:lnTo>
                  <a:lnTo>
                    <a:pt x="52" y="12"/>
                  </a:lnTo>
                  <a:lnTo>
                    <a:pt x="72" y="20"/>
                  </a:lnTo>
                  <a:lnTo>
                    <a:pt x="90" y="32"/>
                  </a:lnTo>
                  <a:lnTo>
                    <a:pt x="114" y="16"/>
                  </a:lnTo>
                  <a:lnTo>
                    <a:pt x="128" y="12"/>
                  </a:lnTo>
                  <a:lnTo>
                    <a:pt x="142" y="0"/>
                  </a:lnTo>
                  <a:lnTo>
                    <a:pt x="152" y="0"/>
                  </a:lnTo>
                  <a:lnTo>
                    <a:pt x="154" y="28"/>
                  </a:lnTo>
                  <a:lnTo>
                    <a:pt x="176" y="30"/>
                  </a:lnTo>
                  <a:lnTo>
                    <a:pt x="198" y="36"/>
                  </a:lnTo>
                  <a:lnTo>
                    <a:pt x="208" y="48"/>
                  </a:lnTo>
                  <a:lnTo>
                    <a:pt x="238" y="78"/>
                  </a:lnTo>
                  <a:lnTo>
                    <a:pt x="230" y="98"/>
                  </a:lnTo>
                  <a:lnTo>
                    <a:pt x="218" y="102"/>
                  </a:lnTo>
                  <a:lnTo>
                    <a:pt x="218" y="116"/>
                  </a:lnTo>
                  <a:lnTo>
                    <a:pt x="226" y="132"/>
                  </a:lnTo>
                  <a:lnTo>
                    <a:pt x="230" y="146"/>
                  </a:lnTo>
                  <a:lnTo>
                    <a:pt x="234" y="166"/>
                  </a:lnTo>
                  <a:lnTo>
                    <a:pt x="254" y="180"/>
                  </a:lnTo>
                  <a:lnTo>
                    <a:pt x="260" y="199"/>
                  </a:lnTo>
                  <a:lnTo>
                    <a:pt x="246" y="203"/>
                  </a:lnTo>
                  <a:lnTo>
                    <a:pt x="246" y="211"/>
                  </a:lnTo>
                  <a:lnTo>
                    <a:pt x="246" y="225"/>
                  </a:lnTo>
                  <a:lnTo>
                    <a:pt x="232" y="229"/>
                  </a:lnTo>
                  <a:lnTo>
                    <a:pt x="224" y="209"/>
                  </a:lnTo>
                  <a:lnTo>
                    <a:pt x="214" y="184"/>
                  </a:lnTo>
                  <a:lnTo>
                    <a:pt x="202" y="174"/>
                  </a:lnTo>
                  <a:lnTo>
                    <a:pt x="190" y="164"/>
                  </a:lnTo>
                  <a:lnTo>
                    <a:pt x="184" y="156"/>
                  </a:lnTo>
                  <a:lnTo>
                    <a:pt x="180" y="162"/>
                  </a:lnTo>
                  <a:lnTo>
                    <a:pt x="180" y="168"/>
                  </a:lnTo>
                  <a:lnTo>
                    <a:pt x="170" y="172"/>
                  </a:lnTo>
                  <a:lnTo>
                    <a:pt x="172" y="184"/>
                  </a:lnTo>
                  <a:lnTo>
                    <a:pt x="178" y="190"/>
                  </a:lnTo>
                  <a:lnTo>
                    <a:pt x="176" y="203"/>
                  </a:lnTo>
                  <a:lnTo>
                    <a:pt x="168" y="207"/>
                  </a:lnTo>
                  <a:lnTo>
                    <a:pt x="160" y="199"/>
                  </a:lnTo>
                  <a:lnTo>
                    <a:pt x="138" y="201"/>
                  </a:lnTo>
                  <a:lnTo>
                    <a:pt x="128" y="196"/>
                  </a:lnTo>
                  <a:lnTo>
                    <a:pt x="116" y="196"/>
                  </a:lnTo>
                  <a:lnTo>
                    <a:pt x="106" y="209"/>
                  </a:lnTo>
                  <a:lnTo>
                    <a:pt x="92" y="199"/>
                  </a:lnTo>
                  <a:lnTo>
                    <a:pt x="76" y="188"/>
                  </a:lnTo>
                  <a:lnTo>
                    <a:pt x="62" y="178"/>
                  </a:lnTo>
                  <a:lnTo>
                    <a:pt x="42" y="180"/>
                  </a:lnTo>
                  <a:lnTo>
                    <a:pt x="28" y="172"/>
                  </a:lnTo>
                  <a:lnTo>
                    <a:pt x="18" y="174"/>
                  </a:lnTo>
                  <a:lnTo>
                    <a:pt x="8" y="180"/>
                  </a:lnTo>
                  <a:lnTo>
                    <a:pt x="0"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80" name="EVRYTANIA">
              <a:extLst>
                <a:ext uri="{FF2B5EF4-FFF2-40B4-BE49-F238E27FC236}">
                  <a16:creationId xmlns:a16="http://schemas.microsoft.com/office/drawing/2014/main" id="{25F5C86A-9671-C485-E980-7788FF447809}"/>
                </a:ext>
              </a:extLst>
            </p:cNvPr>
            <p:cNvSpPr>
              <a:spLocks/>
            </p:cNvSpPr>
            <p:nvPr/>
          </p:nvSpPr>
          <p:spPr bwMode="gray">
            <a:xfrm>
              <a:off x="4497361" y="3058244"/>
              <a:ext cx="482758" cy="468105"/>
            </a:xfrm>
            <a:custGeom>
              <a:avLst/>
              <a:gdLst/>
              <a:ahLst/>
              <a:cxnLst>
                <a:cxn ang="0">
                  <a:pos x="0" y="36"/>
                </a:cxn>
                <a:cxn ang="0">
                  <a:pos x="14" y="34"/>
                </a:cxn>
                <a:cxn ang="0">
                  <a:pos x="28" y="16"/>
                </a:cxn>
                <a:cxn ang="0">
                  <a:pos x="44" y="14"/>
                </a:cxn>
                <a:cxn ang="0">
                  <a:pos x="60" y="8"/>
                </a:cxn>
                <a:cxn ang="0">
                  <a:pos x="76" y="10"/>
                </a:cxn>
                <a:cxn ang="0">
                  <a:pos x="86" y="20"/>
                </a:cxn>
                <a:cxn ang="0">
                  <a:pos x="98" y="8"/>
                </a:cxn>
                <a:cxn ang="0">
                  <a:pos x="106" y="0"/>
                </a:cxn>
                <a:cxn ang="0">
                  <a:pos x="126" y="4"/>
                </a:cxn>
                <a:cxn ang="0">
                  <a:pos x="128" y="14"/>
                </a:cxn>
                <a:cxn ang="0">
                  <a:pos x="134" y="30"/>
                </a:cxn>
                <a:cxn ang="0">
                  <a:pos x="156" y="28"/>
                </a:cxn>
                <a:cxn ang="0">
                  <a:pos x="166" y="34"/>
                </a:cxn>
                <a:cxn ang="0">
                  <a:pos x="170" y="54"/>
                </a:cxn>
                <a:cxn ang="0">
                  <a:pos x="166" y="68"/>
                </a:cxn>
                <a:cxn ang="0">
                  <a:pos x="184" y="86"/>
                </a:cxn>
                <a:cxn ang="0">
                  <a:pos x="188" y="100"/>
                </a:cxn>
                <a:cxn ang="0">
                  <a:pos x="176" y="108"/>
                </a:cxn>
                <a:cxn ang="0">
                  <a:pos x="164" y="110"/>
                </a:cxn>
                <a:cxn ang="0">
                  <a:pos x="164" y="126"/>
                </a:cxn>
                <a:cxn ang="0">
                  <a:pos x="158" y="136"/>
                </a:cxn>
                <a:cxn ang="0">
                  <a:pos x="160" y="150"/>
                </a:cxn>
                <a:cxn ang="0">
                  <a:pos x="172" y="164"/>
                </a:cxn>
                <a:cxn ang="0">
                  <a:pos x="174" y="178"/>
                </a:cxn>
                <a:cxn ang="0">
                  <a:pos x="180" y="194"/>
                </a:cxn>
                <a:cxn ang="0">
                  <a:pos x="188" y="202"/>
                </a:cxn>
                <a:cxn ang="0">
                  <a:pos x="194" y="224"/>
                </a:cxn>
                <a:cxn ang="0">
                  <a:pos x="192" y="236"/>
                </a:cxn>
                <a:cxn ang="0">
                  <a:pos x="182" y="238"/>
                </a:cxn>
                <a:cxn ang="0">
                  <a:pos x="168" y="230"/>
                </a:cxn>
                <a:cxn ang="0">
                  <a:pos x="158" y="232"/>
                </a:cxn>
                <a:cxn ang="0">
                  <a:pos x="154" y="246"/>
                </a:cxn>
                <a:cxn ang="0">
                  <a:pos x="152" y="260"/>
                </a:cxn>
                <a:cxn ang="0">
                  <a:pos x="130" y="258"/>
                </a:cxn>
                <a:cxn ang="0">
                  <a:pos x="130" y="248"/>
                </a:cxn>
                <a:cxn ang="0">
                  <a:pos x="108" y="250"/>
                </a:cxn>
                <a:cxn ang="0">
                  <a:pos x="84" y="244"/>
                </a:cxn>
                <a:cxn ang="0">
                  <a:pos x="62" y="230"/>
                </a:cxn>
                <a:cxn ang="0">
                  <a:pos x="58" y="212"/>
                </a:cxn>
                <a:cxn ang="0">
                  <a:pos x="58" y="192"/>
                </a:cxn>
                <a:cxn ang="0">
                  <a:pos x="66" y="186"/>
                </a:cxn>
                <a:cxn ang="0">
                  <a:pos x="78" y="186"/>
                </a:cxn>
                <a:cxn ang="0">
                  <a:pos x="90" y="182"/>
                </a:cxn>
                <a:cxn ang="0">
                  <a:pos x="90" y="172"/>
                </a:cxn>
                <a:cxn ang="0">
                  <a:pos x="76" y="168"/>
                </a:cxn>
                <a:cxn ang="0">
                  <a:pos x="62" y="170"/>
                </a:cxn>
                <a:cxn ang="0">
                  <a:pos x="44" y="158"/>
                </a:cxn>
                <a:cxn ang="0">
                  <a:pos x="38" y="132"/>
                </a:cxn>
                <a:cxn ang="0">
                  <a:pos x="8" y="120"/>
                </a:cxn>
                <a:cxn ang="0">
                  <a:pos x="0" y="112"/>
                </a:cxn>
                <a:cxn ang="0">
                  <a:pos x="2" y="100"/>
                </a:cxn>
                <a:cxn ang="0">
                  <a:pos x="10" y="92"/>
                </a:cxn>
                <a:cxn ang="0">
                  <a:pos x="12" y="82"/>
                </a:cxn>
                <a:cxn ang="0">
                  <a:pos x="10" y="62"/>
                </a:cxn>
                <a:cxn ang="0">
                  <a:pos x="4" y="48"/>
                </a:cxn>
                <a:cxn ang="0">
                  <a:pos x="0" y="36"/>
                </a:cxn>
              </a:cxnLst>
              <a:rect l="0" t="0" r="r" b="b"/>
              <a:pathLst>
                <a:path w="194" h="260">
                  <a:moveTo>
                    <a:pt x="0" y="36"/>
                  </a:moveTo>
                  <a:lnTo>
                    <a:pt x="14" y="34"/>
                  </a:lnTo>
                  <a:lnTo>
                    <a:pt x="28" y="16"/>
                  </a:lnTo>
                  <a:lnTo>
                    <a:pt x="44" y="14"/>
                  </a:lnTo>
                  <a:lnTo>
                    <a:pt x="60" y="8"/>
                  </a:lnTo>
                  <a:lnTo>
                    <a:pt x="76" y="10"/>
                  </a:lnTo>
                  <a:lnTo>
                    <a:pt x="86" y="20"/>
                  </a:lnTo>
                  <a:lnTo>
                    <a:pt x="98" y="8"/>
                  </a:lnTo>
                  <a:lnTo>
                    <a:pt x="106" y="0"/>
                  </a:lnTo>
                  <a:lnTo>
                    <a:pt x="126" y="4"/>
                  </a:lnTo>
                  <a:lnTo>
                    <a:pt x="128" y="14"/>
                  </a:lnTo>
                  <a:lnTo>
                    <a:pt x="134" y="30"/>
                  </a:lnTo>
                  <a:lnTo>
                    <a:pt x="156" y="28"/>
                  </a:lnTo>
                  <a:lnTo>
                    <a:pt x="166" y="34"/>
                  </a:lnTo>
                  <a:lnTo>
                    <a:pt x="170" y="54"/>
                  </a:lnTo>
                  <a:lnTo>
                    <a:pt x="166" y="68"/>
                  </a:lnTo>
                  <a:lnTo>
                    <a:pt x="184" y="86"/>
                  </a:lnTo>
                  <a:lnTo>
                    <a:pt x="188" y="100"/>
                  </a:lnTo>
                  <a:lnTo>
                    <a:pt x="176" y="108"/>
                  </a:lnTo>
                  <a:lnTo>
                    <a:pt x="164" y="110"/>
                  </a:lnTo>
                  <a:lnTo>
                    <a:pt x="164" y="126"/>
                  </a:lnTo>
                  <a:lnTo>
                    <a:pt x="158" y="136"/>
                  </a:lnTo>
                  <a:lnTo>
                    <a:pt x="160" y="150"/>
                  </a:lnTo>
                  <a:lnTo>
                    <a:pt x="172" y="164"/>
                  </a:lnTo>
                  <a:lnTo>
                    <a:pt x="174" y="178"/>
                  </a:lnTo>
                  <a:lnTo>
                    <a:pt x="180" y="194"/>
                  </a:lnTo>
                  <a:lnTo>
                    <a:pt x="188" y="202"/>
                  </a:lnTo>
                  <a:lnTo>
                    <a:pt x="194" y="224"/>
                  </a:lnTo>
                  <a:lnTo>
                    <a:pt x="192" y="236"/>
                  </a:lnTo>
                  <a:lnTo>
                    <a:pt x="182" y="238"/>
                  </a:lnTo>
                  <a:lnTo>
                    <a:pt x="168" y="230"/>
                  </a:lnTo>
                  <a:lnTo>
                    <a:pt x="158" y="232"/>
                  </a:lnTo>
                  <a:lnTo>
                    <a:pt x="154" y="246"/>
                  </a:lnTo>
                  <a:lnTo>
                    <a:pt x="152" y="260"/>
                  </a:lnTo>
                  <a:lnTo>
                    <a:pt x="130" y="258"/>
                  </a:lnTo>
                  <a:lnTo>
                    <a:pt x="130" y="248"/>
                  </a:lnTo>
                  <a:lnTo>
                    <a:pt x="108" y="250"/>
                  </a:lnTo>
                  <a:lnTo>
                    <a:pt x="84" y="244"/>
                  </a:lnTo>
                  <a:lnTo>
                    <a:pt x="62" y="230"/>
                  </a:lnTo>
                  <a:lnTo>
                    <a:pt x="58" y="212"/>
                  </a:lnTo>
                  <a:lnTo>
                    <a:pt x="58" y="192"/>
                  </a:lnTo>
                  <a:lnTo>
                    <a:pt x="66" y="186"/>
                  </a:lnTo>
                  <a:lnTo>
                    <a:pt x="78" y="186"/>
                  </a:lnTo>
                  <a:lnTo>
                    <a:pt x="90" y="182"/>
                  </a:lnTo>
                  <a:lnTo>
                    <a:pt x="90" y="172"/>
                  </a:lnTo>
                  <a:lnTo>
                    <a:pt x="76" y="168"/>
                  </a:lnTo>
                  <a:lnTo>
                    <a:pt x="62" y="170"/>
                  </a:lnTo>
                  <a:lnTo>
                    <a:pt x="44" y="158"/>
                  </a:lnTo>
                  <a:lnTo>
                    <a:pt x="38" y="132"/>
                  </a:lnTo>
                  <a:lnTo>
                    <a:pt x="8" y="120"/>
                  </a:lnTo>
                  <a:lnTo>
                    <a:pt x="0" y="112"/>
                  </a:lnTo>
                  <a:lnTo>
                    <a:pt x="2" y="100"/>
                  </a:lnTo>
                  <a:lnTo>
                    <a:pt x="10" y="92"/>
                  </a:lnTo>
                  <a:lnTo>
                    <a:pt x="12" y="82"/>
                  </a:lnTo>
                  <a:lnTo>
                    <a:pt x="10" y="62"/>
                  </a:lnTo>
                  <a:lnTo>
                    <a:pt x="4" y="48"/>
                  </a:lnTo>
                  <a:lnTo>
                    <a:pt x="0" y="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81" name="EUBOEA">
              <a:extLst>
                <a:ext uri="{FF2B5EF4-FFF2-40B4-BE49-F238E27FC236}">
                  <a16:creationId xmlns:a16="http://schemas.microsoft.com/office/drawing/2014/main" id="{23CF9D64-6461-EA62-D751-CC69B3CD052C}"/>
                </a:ext>
              </a:extLst>
            </p:cNvPr>
            <p:cNvGrpSpPr/>
            <p:nvPr/>
          </p:nvGrpSpPr>
          <p:grpSpPr bwMode="gray">
            <a:xfrm>
              <a:off x="6936866" y="3313948"/>
              <a:ext cx="402775" cy="806294"/>
              <a:chOff x="4846638" y="4198938"/>
              <a:chExt cx="223837" cy="620713"/>
            </a:xfrm>
            <a:grpFill/>
          </p:grpSpPr>
          <p:sp>
            <p:nvSpPr>
              <p:cNvPr id="110" name="EUBOEA Skyros">
                <a:extLst>
                  <a:ext uri="{FF2B5EF4-FFF2-40B4-BE49-F238E27FC236}">
                    <a16:creationId xmlns:a16="http://schemas.microsoft.com/office/drawing/2014/main" id="{49A23927-D41E-1D57-E987-7EEAE2E012DD}"/>
                  </a:ext>
                </a:extLst>
              </p:cNvPr>
              <p:cNvSpPr>
                <a:spLocks/>
              </p:cNvSpPr>
              <p:nvPr/>
            </p:nvSpPr>
            <p:spPr bwMode="gray">
              <a:xfrm>
                <a:off x="4951413" y="4198938"/>
                <a:ext cx="119062" cy="123825"/>
              </a:xfrm>
              <a:custGeom>
                <a:avLst/>
                <a:gdLst/>
                <a:ahLst/>
                <a:cxnLst>
                  <a:cxn ang="0">
                    <a:pos x="12" y="22"/>
                  </a:cxn>
                  <a:cxn ang="0">
                    <a:pos x="6" y="16"/>
                  </a:cxn>
                  <a:cxn ang="0">
                    <a:pos x="6" y="6"/>
                  </a:cxn>
                  <a:cxn ang="0">
                    <a:pos x="12" y="0"/>
                  </a:cxn>
                  <a:cxn ang="0">
                    <a:pos x="22" y="0"/>
                  </a:cxn>
                  <a:cxn ang="0">
                    <a:pos x="34" y="8"/>
                  </a:cxn>
                  <a:cxn ang="0">
                    <a:pos x="45" y="14"/>
                  </a:cxn>
                  <a:cxn ang="0">
                    <a:pos x="49" y="24"/>
                  </a:cxn>
                  <a:cxn ang="0">
                    <a:pos x="51" y="34"/>
                  </a:cxn>
                  <a:cxn ang="0">
                    <a:pos x="51" y="44"/>
                  </a:cxn>
                  <a:cxn ang="0">
                    <a:pos x="61" y="52"/>
                  </a:cxn>
                  <a:cxn ang="0">
                    <a:pos x="71" y="58"/>
                  </a:cxn>
                  <a:cxn ang="0">
                    <a:pos x="79" y="64"/>
                  </a:cxn>
                  <a:cxn ang="0">
                    <a:pos x="85" y="72"/>
                  </a:cxn>
                  <a:cxn ang="0">
                    <a:pos x="85" y="80"/>
                  </a:cxn>
                  <a:cxn ang="0">
                    <a:pos x="83" y="86"/>
                  </a:cxn>
                  <a:cxn ang="0">
                    <a:pos x="73" y="90"/>
                  </a:cxn>
                  <a:cxn ang="0">
                    <a:pos x="63" y="90"/>
                  </a:cxn>
                  <a:cxn ang="0">
                    <a:pos x="61" y="84"/>
                  </a:cxn>
                  <a:cxn ang="0">
                    <a:pos x="51" y="84"/>
                  </a:cxn>
                  <a:cxn ang="0">
                    <a:pos x="47" y="84"/>
                  </a:cxn>
                  <a:cxn ang="0">
                    <a:pos x="47" y="90"/>
                  </a:cxn>
                  <a:cxn ang="0">
                    <a:pos x="38" y="88"/>
                  </a:cxn>
                  <a:cxn ang="0">
                    <a:pos x="36" y="82"/>
                  </a:cxn>
                  <a:cxn ang="0">
                    <a:pos x="36" y="78"/>
                  </a:cxn>
                  <a:cxn ang="0">
                    <a:pos x="43" y="72"/>
                  </a:cxn>
                  <a:cxn ang="0">
                    <a:pos x="45" y="64"/>
                  </a:cxn>
                  <a:cxn ang="0">
                    <a:pos x="40" y="60"/>
                  </a:cxn>
                  <a:cxn ang="0">
                    <a:pos x="32" y="56"/>
                  </a:cxn>
                  <a:cxn ang="0">
                    <a:pos x="28" y="60"/>
                  </a:cxn>
                  <a:cxn ang="0">
                    <a:pos x="24" y="54"/>
                  </a:cxn>
                  <a:cxn ang="0">
                    <a:pos x="16" y="54"/>
                  </a:cxn>
                  <a:cxn ang="0">
                    <a:pos x="14" y="46"/>
                  </a:cxn>
                  <a:cxn ang="0">
                    <a:pos x="6" y="42"/>
                  </a:cxn>
                  <a:cxn ang="0">
                    <a:pos x="0" y="38"/>
                  </a:cxn>
                  <a:cxn ang="0">
                    <a:pos x="0" y="32"/>
                  </a:cxn>
                  <a:cxn ang="0">
                    <a:pos x="4" y="26"/>
                  </a:cxn>
                  <a:cxn ang="0">
                    <a:pos x="12" y="22"/>
                  </a:cxn>
                </a:cxnLst>
                <a:rect l="0" t="0" r="r" b="b"/>
                <a:pathLst>
                  <a:path w="85" h="90">
                    <a:moveTo>
                      <a:pt x="12" y="22"/>
                    </a:moveTo>
                    <a:lnTo>
                      <a:pt x="6" y="16"/>
                    </a:lnTo>
                    <a:lnTo>
                      <a:pt x="6" y="6"/>
                    </a:lnTo>
                    <a:lnTo>
                      <a:pt x="12" y="0"/>
                    </a:lnTo>
                    <a:lnTo>
                      <a:pt x="22" y="0"/>
                    </a:lnTo>
                    <a:lnTo>
                      <a:pt x="34" y="8"/>
                    </a:lnTo>
                    <a:lnTo>
                      <a:pt x="45" y="14"/>
                    </a:lnTo>
                    <a:lnTo>
                      <a:pt x="49" y="24"/>
                    </a:lnTo>
                    <a:lnTo>
                      <a:pt x="51" y="34"/>
                    </a:lnTo>
                    <a:lnTo>
                      <a:pt x="51" y="44"/>
                    </a:lnTo>
                    <a:lnTo>
                      <a:pt x="61" y="52"/>
                    </a:lnTo>
                    <a:lnTo>
                      <a:pt x="71" y="58"/>
                    </a:lnTo>
                    <a:lnTo>
                      <a:pt x="79" y="64"/>
                    </a:lnTo>
                    <a:lnTo>
                      <a:pt x="85" y="72"/>
                    </a:lnTo>
                    <a:lnTo>
                      <a:pt x="85" y="80"/>
                    </a:lnTo>
                    <a:lnTo>
                      <a:pt x="83" y="86"/>
                    </a:lnTo>
                    <a:lnTo>
                      <a:pt x="73" y="90"/>
                    </a:lnTo>
                    <a:lnTo>
                      <a:pt x="63" y="90"/>
                    </a:lnTo>
                    <a:lnTo>
                      <a:pt x="61" y="84"/>
                    </a:lnTo>
                    <a:lnTo>
                      <a:pt x="51" y="84"/>
                    </a:lnTo>
                    <a:lnTo>
                      <a:pt x="47" y="84"/>
                    </a:lnTo>
                    <a:lnTo>
                      <a:pt x="47" y="90"/>
                    </a:lnTo>
                    <a:lnTo>
                      <a:pt x="38" y="88"/>
                    </a:lnTo>
                    <a:lnTo>
                      <a:pt x="36" y="82"/>
                    </a:lnTo>
                    <a:lnTo>
                      <a:pt x="36" y="78"/>
                    </a:lnTo>
                    <a:lnTo>
                      <a:pt x="43" y="72"/>
                    </a:lnTo>
                    <a:lnTo>
                      <a:pt x="45" y="64"/>
                    </a:lnTo>
                    <a:lnTo>
                      <a:pt x="40" y="60"/>
                    </a:lnTo>
                    <a:lnTo>
                      <a:pt x="32" y="56"/>
                    </a:lnTo>
                    <a:lnTo>
                      <a:pt x="28" y="60"/>
                    </a:lnTo>
                    <a:lnTo>
                      <a:pt x="24" y="54"/>
                    </a:lnTo>
                    <a:lnTo>
                      <a:pt x="16" y="54"/>
                    </a:lnTo>
                    <a:lnTo>
                      <a:pt x="14" y="46"/>
                    </a:lnTo>
                    <a:lnTo>
                      <a:pt x="6" y="42"/>
                    </a:lnTo>
                    <a:lnTo>
                      <a:pt x="0" y="38"/>
                    </a:lnTo>
                    <a:lnTo>
                      <a:pt x="0" y="32"/>
                    </a:lnTo>
                    <a:lnTo>
                      <a:pt x="4" y="26"/>
                    </a:lnTo>
                    <a:lnTo>
                      <a:pt x="12"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1" name="EUBOEA Megalonisos Petalion">
                <a:extLst>
                  <a:ext uri="{FF2B5EF4-FFF2-40B4-BE49-F238E27FC236}">
                    <a16:creationId xmlns:a16="http://schemas.microsoft.com/office/drawing/2014/main" id="{8AC2F605-B7B0-B04C-64C6-972811867A6C}"/>
                  </a:ext>
                </a:extLst>
              </p:cNvPr>
              <p:cNvSpPr>
                <a:spLocks/>
              </p:cNvSpPr>
              <p:nvPr/>
            </p:nvSpPr>
            <p:spPr bwMode="gray">
              <a:xfrm>
                <a:off x="4846638" y="4789488"/>
                <a:ext cx="31750" cy="30163"/>
              </a:xfrm>
              <a:custGeom>
                <a:avLst/>
                <a:gdLst/>
                <a:ahLst/>
                <a:cxnLst>
                  <a:cxn ang="0">
                    <a:pos x="20" y="0"/>
                  </a:cxn>
                  <a:cxn ang="0">
                    <a:pos x="22" y="10"/>
                  </a:cxn>
                  <a:cxn ang="0">
                    <a:pos x="18" y="22"/>
                  </a:cxn>
                  <a:cxn ang="0">
                    <a:pos x="2" y="20"/>
                  </a:cxn>
                  <a:cxn ang="0">
                    <a:pos x="0" y="6"/>
                  </a:cxn>
                  <a:cxn ang="0">
                    <a:pos x="6" y="0"/>
                  </a:cxn>
                  <a:cxn ang="0">
                    <a:pos x="20" y="0"/>
                  </a:cxn>
                </a:cxnLst>
                <a:rect l="0" t="0" r="r" b="b"/>
                <a:pathLst>
                  <a:path w="22" h="22">
                    <a:moveTo>
                      <a:pt x="20" y="0"/>
                    </a:moveTo>
                    <a:lnTo>
                      <a:pt x="22" y="10"/>
                    </a:lnTo>
                    <a:lnTo>
                      <a:pt x="18" y="22"/>
                    </a:lnTo>
                    <a:lnTo>
                      <a:pt x="2" y="20"/>
                    </a:lnTo>
                    <a:lnTo>
                      <a:pt x="0" y="6"/>
                    </a:lnTo>
                    <a:lnTo>
                      <a:pt x="6" y="0"/>
                    </a:lnTo>
                    <a:lnTo>
                      <a:pt x="2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95" name="EUBOEA and BOETHIA">
              <a:extLst>
                <a:ext uri="{FF2B5EF4-FFF2-40B4-BE49-F238E27FC236}">
                  <a16:creationId xmlns:a16="http://schemas.microsoft.com/office/drawing/2014/main" id="{49AC281C-5FAA-CD0D-8D98-F118EBF1602D}"/>
                </a:ext>
              </a:extLst>
            </p:cNvPr>
            <p:cNvSpPr>
              <a:spLocks/>
            </p:cNvSpPr>
            <p:nvPr/>
          </p:nvSpPr>
          <p:spPr bwMode="gray">
            <a:xfrm>
              <a:off x="5448596" y="3260333"/>
              <a:ext cx="1813917" cy="874344"/>
            </a:xfrm>
            <a:custGeom>
              <a:avLst/>
              <a:gdLst/>
              <a:ahLst/>
              <a:cxnLst>
                <a:cxn ang="0">
                  <a:pos x="12" y="246"/>
                </a:cxn>
                <a:cxn ang="0">
                  <a:pos x="12" y="200"/>
                </a:cxn>
                <a:cxn ang="0">
                  <a:pos x="78" y="216"/>
                </a:cxn>
                <a:cxn ang="0">
                  <a:pos x="142" y="212"/>
                </a:cxn>
                <a:cxn ang="0">
                  <a:pos x="214" y="212"/>
                </a:cxn>
                <a:cxn ang="0">
                  <a:pos x="286" y="236"/>
                </a:cxn>
                <a:cxn ang="0">
                  <a:pos x="348" y="246"/>
                </a:cxn>
                <a:cxn ang="0">
                  <a:pos x="372" y="244"/>
                </a:cxn>
                <a:cxn ang="0">
                  <a:pos x="392" y="230"/>
                </a:cxn>
                <a:cxn ang="0">
                  <a:pos x="348" y="196"/>
                </a:cxn>
                <a:cxn ang="0">
                  <a:pos x="314" y="152"/>
                </a:cxn>
                <a:cxn ang="0">
                  <a:pos x="268" y="116"/>
                </a:cxn>
                <a:cxn ang="0">
                  <a:pos x="220" y="82"/>
                </a:cxn>
                <a:cxn ang="0">
                  <a:pos x="172" y="66"/>
                </a:cxn>
                <a:cxn ang="0">
                  <a:pos x="166" y="86"/>
                </a:cxn>
                <a:cxn ang="0">
                  <a:pos x="118" y="92"/>
                </a:cxn>
                <a:cxn ang="0">
                  <a:pos x="156" y="58"/>
                </a:cxn>
                <a:cxn ang="0">
                  <a:pos x="202" y="40"/>
                </a:cxn>
                <a:cxn ang="0">
                  <a:pos x="248" y="10"/>
                </a:cxn>
                <a:cxn ang="0">
                  <a:pos x="286" y="8"/>
                </a:cxn>
                <a:cxn ang="0">
                  <a:pos x="324" y="40"/>
                </a:cxn>
                <a:cxn ang="0">
                  <a:pos x="370" y="110"/>
                </a:cxn>
                <a:cxn ang="0">
                  <a:pos x="426" y="130"/>
                </a:cxn>
                <a:cxn ang="0">
                  <a:pos x="488" y="164"/>
                </a:cxn>
                <a:cxn ang="0">
                  <a:pos x="564" y="164"/>
                </a:cxn>
                <a:cxn ang="0">
                  <a:pos x="576" y="212"/>
                </a:cxn>
                <a:cxn ang="0">
                  <a:pos x="588" y="250"/>
                </a:cxn>
                <a:cxn ang="0">
                  <a:pos x="606" y="333"/>
                </a:cxn>
                <a:cxn ang="0">
                  <a:pos x="642" y="391"/>
                </a:cxn>
                <a:cxn ang="0">
                  <a:pos x="721" y="403"/>
                </a:cxn>
                <a:cxn ang="0">
                  <a:pos x="714" y="475"/>
                </a:cxn>
                <a:cxn ang="0">
                  <a:pos x="684" y="469"/>
                </a:cxn>
                <a:cxn ang="0">
                  <a:pos x="658" y="467"/>
                </a:cxn>
                <a:cxn ang="0">
                  <a:pos x="634" y="461"/>
                </a:cxn>
                <a:cxn ang="0">
                  <a:pos x="626" y="429"/>
                </a:cxn>
                <a:cxn ang="0">
                  <a:pos x="592" y="411"/>
                </a:cxn>
                <a:cxn ang="0">
                  <a:pos x="582" y="365"/>
                </a:cxn>
                <a:cxn ang="0">
                  <a:pos x="566" y="355"/>
                </a:cxn>
                <a:cxn ang="0">
                  <a:pos x="568" y="345"/>
                </a:cxn>
                <a:cxn ang="0">
                  <a:pos x="554" y="321"/>
                </a:cxn>
                <a:cxn ang="0">
                  <a:pos x="540" y="290"/>
                </a:cxn>
                <a:cxn ang="0">
                  <a:pos x="482" y="288"/>
                </a:cxn>
                <a:cxn ang="0">
                  <a:pos x="426" y="282"/>
                </a:cxn>
                <a:cxn ang="0">
                  <a:pos x="386" y="268"/>
                </a:cxn>
                <a:cxn ang="0">
                  <a:pos x="404" y="305"/>
                </a:cxn>
                <a:cxn ang="0">
                  <a:pos x="394" y="397"/>
                </a:cxn>
                <a:cxn ang="0">
                  <a:pos x="352" y="411"/>
                </a:cxn>
                <a:cxn ang="0">
                  <a:pos x="302" y="367"/>
                </a:cxn>
                <a:cxn ang="0">
                  <a:pos x="278" y="391"/>
                </a:cxn>
                <a:cxn ang="0">
                  <a:pos x="218" y="389"/>
                </a:cxn>
                <a:cxn ang="0">
                  <a:pos x="194" y="383"/>
                </a:cxn>
                <a:cxn ang="0">
                  <a:pos x="162" y="367"/>
                </a:cxn>
                <a:cxn ang="0">
                  <a:pos x="136" y="361"/>
                </a:cxn>
                <a:cxn ang="0">
                  <a:pos x="90" y="347"/>
                </a:cxn>
                <a:cxn ang="0">
                  <a:pos x="64" y="323"/>
                </a:cxn>
                <a:cxn ang="0">
                  <a:pos x="48" y="292"/>
                </a:cxn>
              </a:cxnLst>
              <a:rect l="0" t="0" r="r" b="b"/>
              <a:pathLst>
                <a:path w="729" h="487">
                  <a:moveTo>
                    <a:pt x="42" y="301"/>
                  </a:moveTo>
                  <a:lnTo>
                    <a:pt x="36" y="282"/>
                  </a:lnTo>
                  <a:lnTo>
                    <a:pt x="16" y="268"/>
                  </a:lnTo>
                  <a:lnTo>
                    <a:pt x="12" y="246"/>
                  </a:lnTo>
                  <a:lnTo>
                    <a:pt x="8" y="232"/>
                  </a:lnTo>
                  <a:lnTo>
                    <a:pt x="0" y="218"/>
                  </a:lnTo>
                  <a:lnTo>
                    <a:pt x="0" y="204"/>
                  </a:lnTo>
                  <a:lnTo>
                    <a:pt x="12" y="200"/>
                  </a:lnTo>
                  <a:lnTo>
                    <a:pt x="22" y="208"/>
                  </a:lnTo>
                  <a:lnTo>
                    <a:pt x="38" y="220"/>
                  </a:lnTo>
                  <a:lnTo>
                    <a:pt x="52" y="226"/>
                  </a:lnTo>
                  <a:lnTo>
                    <a:pt x="78" y="216"/>
                  </a:lnTo>
                  <a:lnTo>
                    <a:pt x="98" y="200"/>
                  </a:lnTo>
                  <a:lnTo>
                    <a:pt x="118" y="194"/>
                  </a:lnTo>
                  <a:lnTo>
                    <a:pt x="130" y="204"/>
                  </a:lnTo>
                  <a:lnTo>
                    <a:pt x="142" y="212"/>
                  </a:lnTo>
                  <a:lnTo>
                    <a:pt x="164" y="216"/>
                  </a:lnTo>
                  <a:lnTo>
                    <a:pt x="188" y="224"/>
                  </a:lnTo>
                  <a:lnTo>
                    <a:pt x="202" y="214"/>
                  </a:lnTo>
                  <a:lnTo>
                    <a:pt x="214" y="212"/>
                  </a:lnTo>
                  <a:lnTo>
                    <a:pt x="232" y="222"/>
                  </a:lnTo>
                  <a:lnTo>
                    <a:pt x="242" y="236"/>
                  </a:lnTo>
                  <a:lnTo>
                    <a:pt x="260" y="236"/>
                  </a:lnTo>
                  <a:lnTo>
                    <a:pt x="286" y="236"/>
                  </a:lnTo>
                  <a:lnTo>
                    <a:pt x="302" y="232"/>
                  </a:lnTo>
                  <a:lnTo>
                    <a:pt x="314" y="242"/>
                  </a:lnTo>
                  <a:lnTo>
                    <a:pt x="330" y="240"/>
                  </a:lnTo>
                  <a:lnTo>
                    <a:pt x="348" y="246"/>
                  </a:lnTo>
                  <a:lnTo>
                    <a:pt x="356" y="248"/>
                  </a:lnTo>
                  <a:lnTo>
                    <a:pt x="356" y="240"/>
                  </a:lnTo>
                  <a:lnTo>
                    <a:pt x="364" y="236"/>
                  </a:lnTo>
                  <a:lnTo>
                    <a:pt x="372" y="244"/>
                  </a:lnTo>
                  <a:lnTo>
                    <a:pt x="376" y="254"/>
                  </a:lnTo>
                  <a:lnTo>
                    <a:pt x="382" y="258"/>
                  </a:lnTo>
                  <a:lnTo>
                    <a:pt x="392" y="246"/>
                  </a:lnTo>
                  <a:lnTo>
                    <a:pt x="392" y="230"/>
                  </a:lnTo>
                  <a:lnTo>
                    <a:pt x="386" y="214"/>
                  </a:lnTo>
                  <a:lnTo>
                    <a:pt x="374" y="206"/>
                  </a:lnTo>
                  <a:lnTo>
                    <a:pt x="362" y="206"/>
                  </a:lnTo>
                  <a:lnTo>
                    <a:pt x="348" y="196"/>
                  </a:lnTo>
                  <a:lnTo>
                    <a:pt x="346" y="184"/>
                  </a:lnTo>
                  <a:lnTo>
                    <a:pt x="332" y="172"/>
                  </a:lnTo>
                  <a:lnTo>
                    <a:pt x="326" y="158"/>
                  </a:lnTo>
                  <a:lnTo>
                    <a:pt x="314" y="152"/>
                  </a:lnTo>
                  <a:lnTo>
                    <a:pt x="300" y="142"/>
                  </a:lnTo>
                  <a:lnTo>
                    <a:pt x="290" y="132"/>
                  </a:lnTo>
                  <a:lnTo>
                    <a:pt x="282" y="116"/>
                  </a:lnTo>
                  <a:lnTo>
                    <a:pt x="268" y="116"/>
                  </a:lnTo>
                  <a:lnTo>
                    <a:pt x="256" y="106"/>
                  </a:lnTo>
                  <a:lnTo>
                    <a:pt x="240" y="92"/>
                  </a:lnTo>
                  <a:lnTo>
                    <a:pt x="230" y="82"/>
                  </a:lnTo>
                  <a:lnTo>
                    <a:pt x="220" y="82"/>
                  </a:lnTo>
                  <a:lnTo>
                    <a:pt x="208" y="90"/>
                  </a:lnTo>
                  <a:lnTo>
                    <a:pt x="192" y="82"/>
                  </a:lnTo>
                  <a:lnTo>
                    <a:pt x="182" y="68"/>
                  </a:lnTo>
                  <a:lnTo>
                    <a:pt x="172" y="66"/>
                  </a:lnTo>
                  <a:lnTo>
                    <a:pt x="164" y="68"/>
                  </a:lnTo>
                  <a:lnTo>
                    <a:pt x="168" y="74"/>
                  </a:lnTo>
                  <a:lnTo>
                    <a:pt x="170" y="80"/>
                  </a:lnTo>
                  <a:lnTo>
                    <a:pt x="166" y="86"/>
                  </a:lnTo>
                  <a:lnTo>
                    <a:pt x="160" y="86"/>
                  </a:lnTo>
                  <a:lnTo>
                    <a:pt x="148" y="86"/>
                  </a:lnTo>
                  <a:lnTo>
                    <a:pt x="128" y="88"/>
                  </a:lnTo>
                  <a:lnTo>
                    <a:pt x="118" y="92"/>
                  </a:lnTo>
                  <a:lnTo>
                    <a:pt x="112" y="86"/>
                  </a:lnTo>
                  <a:lnTo>
                    <a:pt x="120" y="72"/>
                  </a:lnTo>
                  <a:lnTo>
                    <a:pt x="136" y="66"/>
                  </a:lnTo>
                  <a:lnTo>
                    <a:pt x="156" y="58"/>
                  </a:lnTo>
                  <a:lnTo>
                    <a:pt x="174" y="56"/>
                  </a:lnTo>
                  <a:lnTo>
                    <a:pt x="184" y="50"/>
                  </a:lnTo>
                  <a:lnTo>
                    <a:pt x="190" y="40"/>
                  </a:lnTo>
                  <a:lnTo>
                    <a:pt x="202" y="40"/>
                  </a:lnTo>
                  <a:lnTo>
                    <a:pt x="206" y="22"/>
                  </a:lnTo>
                  <a:lnTo>
                    <a:pt x="222" y="16"/>
                  </a:lnTo>
                  <a:lnTo>
                    <a:pt x="242" y="14"/>
                  </a:lnTo>
                  <a:lnTo>
                    <a:pt x="248" y="10"/>
                  </a:lnTo>
                  <a:lnTo>
                    <a:pt x="252" y="6"/>
                  </a:lnTo>
                  <a:lnTo>
                    <a:pt x="268" y="2"/>
                  </a:lnTo>
                  <a:lnTo>
                    <a:pt x="280" y="0"/>
                  </a:lnTo>
                  <a:lnTo>
                    <a:pt x="286" y="8"/>
                  </a:lnTo>
                  <a:lnTo>
                    <a:pt x="302" y="12"/>
                  </a:lnTo>
                  <a:lnTo>
                    <a:pt x="304" y="22"/>
                  </a:lnTo>
                  <a:lnTo>
                    <a:pt x="312" y="34"/>
                  </a:lnTo>
                  <a:lnTo>
                    <a:pt x="324" y="40"/>
                  </a:lnTo>
                  <a:lnTo>
                    <a:pt x="324" y="56"/>
                  </a:lnTo>
                  <a:lnTo>
                    <a:pt x="332" y="84"/>
                  </a:lnTo>
                  <a:lnTo>
                    <a:pt x="350" y="102"/>
                  </a:lnTo>
                  <a:lnTo>
                    <a:pt x="370" y="110"/>
                  </a:lnTo>
                  <a:lnTo>
                    <a:pt x="388" y="124"/>
                  </a:lnTo>
                  <a:lnTo>
                    <a:pt x="406" y="126"/>
                  </a:lnTo>
                  <a:lnTo>
                    <a:pt x="418" y="122"/>
                  </a:lnTo>
                  <a:lnTo>
                    <a:pt x="426" y="130"/>
                  </a:lnTo>
                  <a:lnTo>
                    <a:pt x="436" y="148"/>
                  </a:lnTo>
                  <a:lnTo>
                    <a:pt x="454" y="150"/>
                  </a:lnTo>
                  <a:lnTo>
                    <a:pt x="472" y="162"/>
                  </a:lnTo>
                  <a:lnTo>
                    <a:pt x="488" y="164"/>
                  </a:lnTo>
                  <a:lnTo>
                    <a:pt x="508" y="164"/>
                  </a:lnTo>
                  <a:lnTo>
                    <a:pt x="530" y="162"/>
                  </a:lnTo>
                  <a:lnTo>
                    <a:pt x="546" y="162"/>
                  </a:lnTo>
                  <a:lnTo>
                    <a:pt x="564" y="164"/>
                  </a:lnTo>
                  <a:lnTo>
                    <a:pt x="570" y="172"/>
                  </a:lnTo>
                  <a:lnTo>
                    <a:pt x="570" y="182"/>
                  </a:lnTo>
                  <a:lnTo>
                    <a:pt x="568" y="198"/>
                  </a:lnTo>
                  <a:lnTo>
                    <a:pt x="576" y="212"/>
                  </a:lnTo>
                  <a:lnTo>
                    <a:pt x="588" y="220"/>
                  </a:lnTo>
                  <a:lnTo>
                    <a:pt x="594" y="234"/>
                  </a:lnTo>
                  <a:lnTo>
                    <a:pt x="590" y="240"/>
                  </a:lnTo>
                  <a:lnTo>
                    <a:pt x="588" y="250"/>
                  </a:lnTo>
                  <a:lnTo>
                    <a:pt x="584" y="268"/>
                  </a:lnTo>
                  <a:lnTo>
                    <a:pt x="592" y="296"/>
                  </a:lnTo>
                  <a:lnTo>
                    <a:pt x="598" y="317"/>
                  </a:lnTo>
                  <a:lnTo>
                    <a:pt x="606" y="333"/>
                  </a:lnTo>
                  <a:lnTo>
                    <a:pt x="608" y="353"/>
                  </a:lnTo>
                  <a:lnTo>
                    <a:pt x="612" y="367"/>
                  </a:lnTo>
                  <a:lnTo>
                    <a:pt x="628" y="383"/>
                  </a:lnTo>
                  <a:lnTo>
                    <a:pt x="642" y="391"/>
                  </a:lnTo>
                  <a:lnTo>
                    <a:pt x="656" y="395"/>
                  </a:lnTo>
                  <a:lnTo>
                    <a:pt x="670" y="401"/>
                  </a:lnTo>
                  <a:lnTo>
                    <a:pt x="696" y="405"/>
                  </a:lnTo>
                  <a:lnTo>
                    <a:pt x="721" y="403"/>
                  </a:lnTo>
                  <a:lnTo>
                    <a:pt x="725" y="415"/>
                  </a:lnTo>
                  <a:lnTo>
                    <a:pt x="729" y="445"/>
                  </a:lnTo>
                  <a:lnTo>
                    <a:pt x="725" y="457"/>
                  </a:lnTo>
                  <a:lnTo>
                    <a:pt x="714" y="475"/>
                  </a:lnTo>
                  <a:lnTo>
                    <a:pt x="704" y="483"/>
                  </a:lnTo>
                  <a:lnTo>
                    <a:pt x="692" y="487"/>
                  </a:lnTo>
                  <a:lnTo>
                    <a:pt x="686" y="477"/>
                  </a:lnTo>
                  <a:lnTo>
                    <a:pt x="684" y="469"/>
                  </a:lnTo>
                  <a:lnTo>
                    <a:pt x="678" y="461"/>
                  </a:lnTo>
                  <a:lnTo>
                    <a:pt x="666" y="459"/>
                  </a:lnTo>
                  <a:lnTo>
                    <a:pt x="658" y="461"/>
                  </a:lnTo>
                  <a:lnTo>
                    <a:pt x="658" y="467"/>
                  </a:lnTo>
                  <a:lnTo>
                    <a:pt x="658" y="475"/>
                  </a:lnTo>
                  <a:lnTo>
                    <a:pt x="648" y="477"/>
                  </a:lnTo>
                  <a:lnTo>
                    <a:pt x="640" y="467"/>
                  </a:lnTo>
                  <a:lnTo>
                    <a:pt x="634" y="461"/>
                  </a:lnTo>
                  <a:lnTo>
                    <a:pt x="630" y="453"/>
                  </a:lnTo>
                  <a:lnTo>
                    <a:pt x="630" y="443"/>
                  </a:lnTo>
                  <a:lnTo>
                    <a:pt x="630" y="437"/>
                  </a:lnTo>
                  <a:lnTo>
                    <a:pt x="626" y="429"/>
                  </a:lnTo>
                  <a:lnTo>
                    <a:pt x="616" y="427"/>
                  </a:lnTo>
                  <a:lnTo>
                    <a:pt x="604" y="425"/>
                  </a:lnTo>
                  <a:lnTo>
                    <a:pt x="592" y="417"/>
                  </a:lnTo>
                  <a:lnTo>
                    <a:pt x="592" y="411"/>
                  </a:lnTo>
                  <a:lnTo>
                    <a:pt x="590" y="401"/>
                  </a:lnTo>
                  <a:lnTo>
                    <a:pt x="592" y="389"/>
                  </a:lnTo>
                  <a:lnTo>
                    <a:pt x="588" y="377"/>
                  </a:lnTo>
                  <a:lnTo>
                    <a:pt x="582" y="365"/>
                  </a:lnTo>
                  <a:lnTo>
                    <a:pt x="574" y="367"/>
                  </a:lnTo>
                  <a:lnTo>
                    <a:pt x="570" y="375"/>
                  </a:lnTo>
                  <a:lnTo>
                    <a:pt x="566" y="367"/>
                  </a:lnTo>
                  <a:lnTo>
                    <a:pt x="566" y="355"/>
                  </a:lnTo>
                  <a:lnTo>
                    <a:pt x="570" y="351"/>
                  </a:lnTo>
                  <a:lnTo>
                    <a:pt x="574" y="345"/>
                  </a:lnTo>
                  <a:lnTo>
                    <a:pt x="572" y="341"/>
                  </a:lnTo>
                  <a:lnTo>
                    <a:pt x="568" y="345"/>
                  </a:lnTo>
                  <a:lnTo>
                    <a:pt x="562" y="349"/>
                  </a:lnTo>
                  <a:lnTo>
                    <a:pt x="558" y="341"/>
                  </a:lnTo>
                  <a:lnTo>
                    <a:pt x="560" y="329"/>
                  </a:lnTo>
                  <a:lnTo>
                    <a:pt x="554" y="321"/>
                  </a:lnTo>
                  <a:lnTo>
                    <a:pt x="546" y="323"/>
                  </a:lnTo>
                  <a:lnTo>
                    <a:pt x="538" y="319"/>
                  </a:lnTo>
                  <a:lnTo>
                    <a:pt x="540" y="298"/>
                  </a:lnTo>
                  <a:lnTo>
                    <a:pt x="540" y="290"/>
                  </a:lnTo>
                  <a:lnTo>
                    <a:pt x="532" y="288"/>
                  </a:lnTo>
                  <a:lnTo>
                    <a:pt x="520" y="286"/>
                  </a:lnTo>
                  <a:lnTo>
                    <a:pt x="510" y="292"/>
                  </a:lnTo>
                  <a:lnTo>
                    <a:pt x="482" y="288"/>
                  </a:lnTo>
                  <a:lnTo>
                    <a:pt x="462" y="286"/>
                  </a:lnTo>
                  <a:lnTo>
                    <a:pt x="446" y="290"/>
                  </a:lnTo>
                  <a:lnTo>
                    <a:pt x="436" y="286"/>
                  </a:lnTo>
                  <a:lnTo>
                    <a:pt x="426" y="282"/>
                  </a:lnTo>
                  <a:lnTo>
                    <a:pt x="416" y="282"/>
                  </a:lnTo>
                  <a:lnTo>
                    <a:pt x="404" y="280"/>
                  </a:lnTo>
                  <a:lnTo>
                    <a:pt x="394" y="270"/>
                  </a:lnTo>
                  <a:lnTo>
                    <a:pt x="386" y="268"/>
                  </a:lnTo>
                  <a:lnTo>
                    <a:pt x="386" y="278"/>
                  </a:lnTo>
                  <a:lnTo>
                    <a:pt x="394" y="286"/>
                  </a:lnTo>
                  <a:lnTo>
                    <a:pt x="394" y="294"/>
                  </a:lnTo>
                  <a:lnTo>
                    <a:pt x="404" y="305"/>
                  </a:lnTo>
                  <a:lnTo>
                    <a:pt x="414" y="313"/>
                  </a:lnTo>
                  <a:lnTo>
                    <a:pt x="396" y="345"/>
                  </a:lnTo>
                  <a:lnTo>
                    <a:pt x="398" y="373"/>
                  </a:lnTo>
                  <a:lnTo>
                    <a:pt x="394" y="397"/>
                  </a:lnTo>
                  <a:lnTo>
                    <a:pt x="380" y="401"/>
                  </a:lnTo>
                  <a:lnTo>
                    <a:pt x="372" y="397"/>
                  </a:lnTo>
                  <a:lnTo>
                    <a:pt x="362" y="407"/>
                  </a:lnTo>
                  <a:lnTo>
                    <a:pt x="352" y="411"/>
                  </a:lnTo>
                  <a:lnTo>
                    <a:pt x="338" y="397"/>
                  </a:lnTo>
                  <a:lnTo>
                    <a:pt x="332" y="385"/>
                  </a:lnTo>
                  <a:lnTo>
                    <a:pt x="318" y="371"/>
                  </a:lnTo>
                  <a:lnTo>
                    <a:pt x="302" y="367"/>
                  </a:lnTo>
                  <a:lnTo>
                    <a:pt x="300" y="351"/>
                  </a:lnTo>
                  <a:lnTo>
                    <a:pt x="278" y="351"/>
                  </a:lnTo>
                  <a:lnTo>
                    <a:pt x="276" y="367"/>
                  </a:lnTo>
                  <a:lnTo>
                    <a:pt x="278" y="391"/>
                  </a:lnTo>
                  <a:lnTo>
                    <a:pt x="266" y="399"/>
                  </a:lnTo>
                  <a:lnTo>
                    <a:pt x="256" y="389"/>
                  </a:lnTo>
                  <a:lnTo>
                    <a:pt x="246" y="385"/>
                  </a:lnTo>
                  <a:lnTo>
                    <a:pt x="218" y="389"/>
                  </a:lnTo>
                  <a:lnTo>
                    <a:pt x="218" y="375"/>
                  </a:lnTo>
                  <a:lnTo>
                    <a:pt x="208" y="369"/>
                  </a:lnTo>
                  <a:lnTo>
                    <a:pt x="204" y="375"/>
                  </a:lnTo>
                  <a:lnTo>
                    <a:pt x="194" y="383"/>
                  </a:lnTo>
                  <a:lnTo>
                    <a:pt x="188" y="381"/>
                  </a:lnTo>
                  <a:lnTo>
                    <a:pt x="182" y="371"/>
                  </a:lnTo>
                  <a:lnTo>
                    <a:pt x="170" y="363"/>
                  </a:lnTo>
                  <a:lnTo>
                    <a:pt x="162" y="367"/>
                  </a:lnTo>
                  <a:lnTo>
                    <a:pt x="154" y="377"/>
                  </a:lnTo>
                  <a:lnTo>
                    <a:pt x="140" y="377"/>
                  </a:lnTo>
                  <a:lnTo>
                    <a:pt x="136" y="367"/>
                  </a:lnTo>
                  <a:lnTo>
                    <a:pt x="136" y="361"/>
                  </a:lnTo>
                  <a:lnTo>
                    <a:pt x="118" y="361"/>
                  </a:lnTo>
                  <a:lnTo>
                    <a:pt x="96" y="363"/>
                  </a:lnTo>
                  <a:lnTo>
                    <a:pt x="92" y="353"/>
                  </a:lnTo>
                  <a:lnTo>
                    <a:pt x="90" y="347"/>
                  </a:lnTo>
                  <a:lnTo>
                    <a:pt x="96" y="341"/>
                  </a:lnTo>
                  <a:lnTo>
                    <a:pt x="96" y="335"/>
                  </a:lnTo>
                  <a:lnTo>
                    <a:pt x="84" y="331"/>
                  </a:lnTo>
                  <a:lnTo>
                    <a:pt x="64" y="323"/>
                  </a:lnTo>
                  <a:lnTo>
                    <a:pt x="58" y="311"/>
                  </a:lnTo>
                  <a:lnTo>
                    <a:pt x="60" y="294"/>
                  </a:lnTo>
                  <a:lnTo>
                    <a:pt x="54" y="288"/>
                  </a:lnTo>
                  <a:lnTo>
                    <a:pt x="48" y="292"/>
                  </a:lnTo>
                  <a:lnTo>
                    <a:pt x="42" y="301"/>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09" name="ATTIKA (Athens, East Attica, Piraeus, West Attica)">
              <a:extLst>
                <a:ext uri="{FF2B5EF4-FFF2-40B4-BE49-F238E27FC236}">
                  <a16:creationId xmlns:a16="http://schemas.microsoft.com/office/drawing/2014/main" id="{E835C8B9-1D38-2C3F-884F-6259A8FD5186}"/>
                </a:ext>
              </a:extLst>
            </p:cNvPr>
            <p:cNvSpPr>
              <a:spLocks/>
            </p:cNvSpPr>
            <p:nvPr/>
          </p:nvSpPr>
          <p:spPr bwMode="gray">
            <a:xfrm>
              <a:off x="5977061" y="3821232"/>
              <a:ext cx="845543" cy="550590"/>
            </a:xfrm>
            <a:custGeom>
              <a:avLst/>
              <a:gdLst/>
              <a:ahLst/>
              <a:cxnLst>
                <a:cxn ang="0">
                  <a:pos x="16" y="118"/>
                </a:cxn>
                <a:cxn ang="0">
                  <a:pos x="34" y="98"/>
                </a:cxn>
                <a:cxn ang="0">
                  <a:pos x="24" y="86"/>
                </a:cxn>
                <a:cxn ang="0">
                  <a:pos x="34" y="72"/>
                </a:cxn>
                <a:cxn ang="0">
                  <a:pos x="54" y="86"/>
                </a:cxn>
                <a:cxn ang="0">
                  <a:pos x="64" y="56"/>
                </a:cxn>
                <a:cxn ang="0">
                  <a:pos x="88" y="38"/>
                </a:cxn>
                <a:cxn ang="0">
                  <a:pos x="106" y="58"/>
                </a:cxn>
                <a:cxn ang="0">
                  <a:pos x="126" y="84"/>
                </a:cxn>
                <a:cxn ang="0">
                  <a:pos x="150" y="94"/>
                </a:cxn>
                <a:cxn ang="0">
                  <a:pos x="168" y="88"/>
                </a:cxn>
                <a:cxn ang="0">
                  <a:pos x="186" y="60"/>
                </a:cxn>
                <a:cxn ang="0">
                  <a:pos x="194" y="12"/>
                </a:cxn>
                <a:cxn ang="0">
                  <a:pos x="228" y="4"/>
                </a:cxn>
                <a:cxn ang="0">
                  <a:pos x="268" y="18"/>
                </a:cxn>
                <a:cxn ang="0">
                  <a:pos x="308" y="40"/>
                </a:cxn>
                <a:cxn ang="0">
                  <a:pos x="330" y="60"/>
                </a:cxn>
                <a:cxn ang="0">
                  <a:pos x="328" y="88"/>
                </a:cxn>
                <a:cxn ang="0">
                  <a:pos x="310" y="90"/>
                </a:cxn>
                <a:cxn ang="0">
                  <a:pos x="304" y="106"/>
                </a:cxn>
                <a:cxn ang="0">
                  <a:pos x="310" y="122"/>
                </a:cxn>
                <a:cxn ang="0">
                  <a:pos x="318" y="146"/>
                </a:cxn>
                <a:cxn ang="0">
                  <a:pos x="312" y="166"/>
                </a:cxn>
                <a:cxn ang="0">
                  <a:pos x="312" y="186"/>
                </a:cxn>
                <a:cxn ang="0">
                  <a:pos x="324" y="192"/>
                </a:cxn>
                <a:cxn ang="0">
                  <a:pos x="316" y="202"/>
                </a:cxn>
                <a:cxn ang="0">
                  <a:pos x="328" y="210"/>
                </a:cxn>
                <a:cxn ang="0">
                  <a:pos x="330" y="232"/>
                </a:cxn>
                <a:cxn ang="0">
                  <a:pos x="338" y="242"/>
                </a:cxn>
                <a:cxn ang="0">
                  <a:pos x="334" y="264"/>
                </a:cxn>
                <a:cxn ang="0">
                  <a:pos x="334" y="284"/>
                </a:cxn>
                <a:cxn ang="0">
                  <a:pos x="322" y="306"/>
                </a:cxn>
                <a:cxn ang="0">
                  <a:pos x="300" y="304"/>
                </a:cxn>
                <a:cxn ang="0">
                  <a:pos x="288" y="296"/>
                </a:cxn>
                <a:cxn ang="0">
                  <a:pos x="276" y="274"/>
                </a:cxn>
                <a:cxn ang="0">
                  <a:pos x="276" y="254"/>
                </a:cxn>
                <a:cxn ang="0">
                  <a:pos x="260" y="238"/>
                </a:cxn>
                <a:cxn ang="0">
                  <a:pos x="244" y="236"/>
                </a:cxn>
                <a:cxn ang="0">
                  <a:pos x="226" y="230"/>
                </a:cxn>
                <a:cxn ang="0">
                  <a:pos x="212" y="202"/>
                </a:cxn>
                <a:cxn ang="0">
                  <a:pos x="200" y="180"/>
                </a:cxn>
                <a:cxn ang="0">
                  <a:pos x="180" y="182"/>
                </a:cxn>
                <a:cxn ang="0">
                  <a:pos x="170" y="170"/>
                </a:cxn>
                <a:cxn ang="0">
                  <a:pos x="158" y="168"/>
                </a:cxn>
                <a:cxn ang="0">
                  <a:pos x="156" y="152"/>
                </a:cxn>
                <a:cxn ang="0">
                  <a:pos x="168" y="132"/>
                </a:cxn>
                <a:cxn ang="0">
                  <a:pos x="144" y="136"/>
                </a:cxn>
                <a:cxn ang="0">
                  <a:pos x="120" y="140"/>
                </a:cxn>
                <a:cxn ang="0">
                  <a:pos x="104" y="154"/>
                </a:cxn>
                <a:cxn ang="0">
                  <a:pos x="96" y="164"/>
                </a:cxn>
                <a:cxn ang="0">
                  <a:pos x="48" y="160"/>
                </a:cxn>
                <a:cxn ang="0">
                  <a:pos x="26" y="170"/>
                </a:cxn>
                <a:cxn ang="0">
                  <a:pos x="4" y="162"/>
                </a:cxn>
              </a:cxnLst>
              <a:rect l="0" t="0" r="r" b="b"/>
              <a:pathLst>
                <a:path w="340" h="306">
                  <a:moveTo>
                    <a:pt x="0" y="124"/>
                  </a:moveTo>
                  <a:lnTo>
                    <a:pt x="16" y="118"/>
                  </a:lnTo>
                  <a:lnTo>
                    <a:pt x="30" y="112"/>
                  </a:lnTo>
                  <a:lnTo>
                    <a:pt x="34" y="98"/>
                  </a:lnTo>
                  <a:lnTo>
                    <a:pt x="24" y="96"/>
                  </a:lnTo>
                  <a:lnTo>
                    <a:pt x="24" y="86"/>
                  </a:lnTo>
                  <a:lnTo>
                    <a:pt x="32" y="84"/>
                  </a:lnTo>
                  <a:lnTo>
                    <a:pt x="34" y="72"/>
                  </a:lnTo>
                  <a:lnTo>
                    <a:pt x="44" y="76"/>
                  </a:lnTo>
                  <a:lnTo>
                    <a:pt x="54" y="86"/>
                  </a:lnTo>
                  <a:lnTo>
                    <a:pt x="66" y="78"/>
                  </a:lnTo>
                  <a:lnTo>
                    <a:pt x="64" y="56"/>
                  </a:lnTo>
                  <a:lnTo>
                    <a:pt x="66" y="38"/>
                  </a:lnTo>
                  <a:lnTo>
                    <a:pt x="88" y="38"/>
                  </a:lnTo>
                  <a:lnTo>
                    <a:pt x="90" y="54"/>
                  </a:lnTo>
                  <a:lnTo>
                    <a:pt x="106" y="58"/>
                  </a:lnTo>
                  <a:lnTo>
                    <a:pt x="120" y="72"/>
                  </a:lnTo>
                  <a:lnTo>
                    <a:pt x="126" y="84"/>
                  </a:lnTo>
                  <a:lnTo>
                    <a:pt x="140" y="98"/>
                  </a:lnTo>
                  <a:lnTo>
                    <a:pt x="150" y="94"/>
                  </a:lnTo>
                  <a:lnTo>
                    <a:pt x="160" y="84"/>
                  </a:lnTo>
                  <a:lnTo>
                    <a:pt x="168" y="88"/>
                  </a:lnTo>
                  <a:lnTo>
                    <a:pt x="182" y="84"/>
                  </a:lnTo>
                  <a:lnTo>
                    <a:pt x="186" y="60"/>
                  </a:lnTo>
                  <a:lnTo>
                    <a:pt x="184" y="32"/>
                  </a:lnTo>
                  <a:lnTo>
                    <a:pt x="194" y="12"/>
                  </a:lnTo>
                  <a:lnTo>
                    <a:pt x="202" y="0"/>
                  </a:lnTo>
                  <a:lnTo>
                    <a:pt x="228" y="4"/>
                  </a:lnTo>
                  <a:lnTo>
                    <a:pt x="242" y="8"/>
                  </a:lnTo>
                  <a:lnTo>
                    <a:pt x="268" y="18"/>
                  </a:lnTo>
                  <a:lnTo>
                    <a:pt x="288" y="20"/>
                  </a:lnTo>
                  <a:lnTo>
                    <a:pt x="308" y="40"/>
                  </a:lnTo>
                  <a:lnTo>
                    <a:pt x="316" y="50"/>
                  </a:lnTo>
                  <a:lnTo>
                    <a:pt x="330" y="60"/>
                  </a:lnTo>
                  <a:lnTo>
                    <a:pt x="332" y="80"/>
                  </a:lnTo>
                  <a:lnTo>
                    <a:pt x="328" y="88"/>
                  </a:lnTo>
                  <a:lnTo>
                    <a:pt x="318" y="88"/>
                  </a:lnTo>
                  <a:lnTo>
                    <a:pt x="310" y="90"/>
                  </a:lnTo>
                  <a:lnTo>
                    <a:pt x="308" y="98"/>
                  </a:lnTo>
                  <a:lnTo>
                    <a:pt x="304" y="106"/>
                  </a:lnTo>
                  <a:lnTo>
                    <a:pt x="304" y="116"/>
                  </a:lnTo>
                  <a:lnTo>
                    <a:pt x="310" y="122"/>
                  </a:lnTo>
                  <a:lnTo>
                    <a:pt x="310" y="140"/>
                  </a:lnTo>
                  <a:lnTo>
                    <a:pt x="318" y="146"/>
                  </a:lnTo>
                  <a:lnTo>
                    <a:pt x="316" y="158"/>
                  </a:lnTo>
                  <a:lnTo>
                    <a:pt x="312" y="166"/>
                  </a:lnTo>
                  <a:lnTo>
                    <a:pt x="314" y="174"/>
                  </a:lnTo>
                  <a:lnTo>
                    <a:pt x="312" y="186"/>
                  </a:lnTo>
                  <a:lnTo>
                    <a:pt x="318" y="190"/>
                  </a:lnTo>
                  <a:lnTo>
                    <a:pt x="324" y="192"/>
                  </a:lnTo>
                  <a:lnTo>
                    <a:pt x="324" y="200"/>
                  </a:lnTo>
                  <a:lnTo>
                    <a:pt x="316" y="202"/>
                  </a:lnTo>
                  <a:lnTo>
                    <a:pt x="316" y="208"/>
                  </a:lnTo>
                  <a:lnTo>
                    <a:pt x="328" y="210"/>
                  </a:lnTo>
                  <a:lnTo>
                    <a:pt x="332" y="220"/>
                  </a:lnTo>
                  <a:lnTo>
                    <a:pt x="330" y="232"/>
                  </a:lnTo>
                  <a:lnTo>
                    <a:pt x="332" y="238"/>
                  </a:lnTo>
                  <a:lnTo>
                    <a:pt x="338" y="242"/>
                  </a:lnTo>
                  <a:lnTo>
                    <a:pt x="340" y="258"/>
                  </a:lnTo>
                  <a:lnTo>
                    <a:pt x="334" y="264"/>
                  </a:lnTo>
                  <a:lnTo>
                    <a:pt x="332" y="274"/>
                  </a:lnTo>
                  <a:lnTo>
                    <a:pt x="334" y="284"/>
                  </a:lnTo>
                  <a:lnTo>
                    <a:pt x="330" y="296"/>
                  </a:lnTo>
                  <a:lnTo>
                    <a:pt x="322" y="306"/>
                  </a:lnTo>
                  <a:lnTo>
                    <a:pt x="308" y="304"/>
                  </a:lnTo>
                  <a:lnTo>
                    <a:pt x="300" y="304"/>
                  </a:lnTo>
                  <a:lnTo>
                    <a:pt x="294" y="302"/>
                  </a:lnTo>
                  <a:lnTo>
                    <a:pt x="288" y="296"/>
                  </a:lnTo>
                  <a:lnTo>
                    <a:pt x="288" y="278"/>
                  </a:lnTo>
                  <a:lnTo>
                    <a:pt x="276" y="274"/>
                  </a:lnTo>
                  <a:lnTo>
                    <a:pt x="276" y="262"/>
                  </a:lnTo>
                  <a:lnTo>
                    <a:pt x="276" y="254"/>
                  </a:lnTo>
                  <a:lnTo>
                    <a:pt x="270" y="248"/>
                  </a:lnTo>
                  <a:lnTo>
                    <a:pt x="260" y="238"/>
                  </a:lnTo>
                  <a:lnTo>
                    <a:pt x="254" y="234"/>
                  </a:lnTo>
                  <a:lnTo>
                    <a:pt x="244" y="236"/>
                  </a:lnTo>
                  <a:lnTo>
                    <a:pt x="232" y="238"/>
                  </a:lnTo>
                  <a:lnTo>
                    <a:pt x="226" y="230"/>
                  </a:lnTo>
                  <a:lnTo>
                    <a:pt x="224" y="218"/>
                  </a:lnTo>
                  <a:lnTo>
                    <a:pt x="212" y="202"/>
                  </a:lnTo>
                  <a:lnTo>
                    <a:pt x="208" y="190"/>
                  </a:lnTo>
                  <a:lnTo>
                    <a:pt x="200" y="180"/>
                  </a:lnTo>
                  <a:lnTo>
                    <a:pt x="190" y="178"/>
                  </a:lnTo>
                  <a:lnTo>
                    <a:pt x="180" y="182"/>
                  </a:lnTo>
                  <a:lnTo>
                    <a:pt x="178" y="174"/>
                  </a:lnTo>
                  <a:lnTo>
                    <a:pt x="170" y="170"/>
                  </a:lnTo>
                  <a:lnTo>
                    <a:pt x="166" y="168"/>
                  </a:lnTo>
                  <a:lnTo>
                    <a:pt x="158" y="168"/>
                  </a:lnTo>
                  <a:lnTo>
                    <a:pt x="154" y="160"/>
                  </a:lnTo>
                  <a:lnTo>
                    <a:pt x="156" y="152"/>
                  </a:lnTo>
                  <a:lnTo>
                    <a:pt x="168" y="146"/>
                  </a:lnTo>
                  <a:lnTo>
                    <a:pt x="168" y="132"/>
                  </a:lnTo>
                  <a:lnTo>
                    <a:pt x="158" y="132"/>
                  </a:lnTo>
                  <a:lnTo>
                    <a:pt x="144" y="136"/>
                  </a:lnTo>
                  <a:lnTo>
                    <a:pt x="128" y="136"/>
                  </a:lnTo>
                  <a:lnTo>
                    <a:pt x="120" y="140"/>
                  </a:lnTo>
                  <a:lnTo>
                    <a:pt x="110" y="148"/>
                  </a:lnTo>
                  <a:lnTo>
                    <a:pt x="104" y="154"/>
                  </a:lnTo>
                  <a:lnTo>
                    <a:pt x="106" y="160"/>
                  </a:lnTo>
                  <a:lnTo>
                    <a:pt x="96" y="164"/>
                  </a:lnTo>
                  <a:lnTo>
                    <a:pt x="72" y="162"/>
                  </a:lnTo>
                  <a:lnTo>
                    <a:pt x="48" y="160"/>
                  </a:lnTo>
                  <a:lnTo>
                    <a:pt x="34" y="164"/>
                  </a:lnTo>
                  <a:lnTo>
                    <a:pt x="26" y="170"/>
                  </a:lnTo>
                  <a:lnTo>
                    <a:pt x="18" y="170"/>
                  </a:lnTo>
                  <a:lnTo>
                    <a:pt x="4" y="162"/>
                  </a:lnTo>
                  <a:lnTo>
                    <a:pt x="0" y="12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4" name="Rectangle 163">
            <a:extLst>
              <a:ext uri="{FF2B5EF4-FFF2-40B4-BE49-F238E27FC236}">
                <a16:creationId xmlns:a16="http://schemas.microsoft.com/office/drawing/2014/main" id="{1B8329AB-A20A-9BA3-BA92-4073E55406DB}"/>
              </a:ext>
            </a:extLst>
          </p:cNvPr>
          <p:cNvSpPr/>
          <p:nvPr/>
        </p:nvSpPr>
        <p:spPr>
          <a:xfrm>
            <a:off x="2629547" y="2090789"/>
            <a:ext cx="8743627" cy="3263170"/>
          </a:xfrm>
          <a:prstGeom prst="rect">
            <a:avLst/>
          </a:prstGeom>
          <a:solidFill>
            <a:srgbClr val="D8D3D9">
              <a:alpha val="53000"/>
            </a:srgbClr>
          </a:solidFill>
          <a:ln w="12700" cap="sq" cmpd="sng" algn="ctr">
            <a:noFill/>
            <a:prstDash val="solid"/>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Pts val="1400"/>
              <a:buFontTx/>
              <a:buNone/>
              <a:tabLst/>
              <a:defRPr/>
            </a:pPr>
            <a:endParaRPr kumimoji="0" lang="el-GR" sz="1900" b="0" i="0" u="none" strike="noStrike" kern="1200" cap="none" spc="0" normalizeH="0" baseline="0" noProof="0" dirty="0">
              <a:ln>
                <a:noFill/>
              </a:ln>
              <a:solidFill>
                <a:srgbClr val="000000"/>
              </a:solidFill>
              <a:effectLst/>
              <a:uLnTx/>
              <a:uFillTx/>
              <a:latin typeface="Aptos" panose="020B0004020202020204" pitchFamily="34" charset="0"/>
              <a:ea typeface="+mn-ea"/>
              <a:cs typeface="Arial" panose="020B0604020202020204" pitchFamily="34" charset="0"/>
              <a:sym typeface="Arial"/>
            </a:endParaRPr>
          </a:p>
        </p:txBody>
      </p:sp>
      <p:sp>
        <p:nvSpPr>
          <p:cNvPr id="165" name="TextBox 164">
            <a:extLst>
              <a:ext uri="{FF2B5EF4-FFF2-40B4-BE49-F238E27FC236}">
                <a16:creationId xmlns:a16="http://schemas.microsoft.com/office/drawing/2014/main" id="{A600617A-C369-E697-748F-0CC45AA14954}"/>
              </a:ext>
            </a:extLst>
          </p:cNvPr>
          <p:cNvSpPr txBox="1"/>
          <p:nvPr/>
        </p:nvSpPr>
        <p:spPr>
          <a:xfrm>
            <a:off x="594774" y="2090789"/>
            <a:ext cx="1937349" cy="3263170"/>
          </a:xfrm>
          <a:prstGeom prst="rect">
            <a:avLst/>
          </a:prstGeom>
          <a:solidFill>
            <a:schemeClr val="accent3"/>
          </a:solidFill>
          <a:ln>
            <a:noFill/>
          </a:ln>
        </p:spPr>
        <p:txBody>
          <a:bodyPr wrap="square" bIns="14400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rPr>
              <a:t>Όραμα ΕΣΕΕ 2021-2027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endParaRPr>
          </a:p>
        </p:txBody>
      </p:sp>
      <p:sp>
        <p:nvSpPr>
          <p:cNvPr id="167" name="TextBox 166">
            <a:extLst>
              <a:ext uri="{FF2B5EF4-FFF2-40B4-BE49-F238E27FC236}">
                <a16:creationId xmlns:a16="http://schemas.microsoft.com/office/drawing/2014/main" id="{7AFE9AE8-3855-5831-8016-558507FCD498}"/>
              </a:ext>
            </a:extLst>
          </p:cNvPr>
          <p:cNvSpPr txBox="1"/>
          <p:nvPr/>
        </p:nvSpPr>
        <p:spPr>
          <a:xfrm>
            <a:off x="2593751" y="2185407"/>
            <a:ext cx="864308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Ένα</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 νέο αναπτυξιακό πρότυπο, κοινωνικά, οικονομικά και περιβαλλοντικά βιώσιμο, στηριζόμενο στη Γνώση και στην αξιοποίησή της  για την παραγωγή υψηλής προστιθέμενης αξίας προϊόντων και υπηρεσιών, ικανών να ενσωματωθούν σε διεθνείς αλυσίδες αξίας.</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Συμπεριλαμβάνει και αφορά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ακαδημαϊκή και ερευνητική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επιχειρηματική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στο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κράτος</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και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κοινωνία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Αποτελεί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επιταχυντή για τον μετασχηματισμό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του παραγωγικού μοντέλου και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πυλώνα της βιώσιμης ανάπτυξης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της χώρας.</a:t>
            </a:r>
          </a:p>
        </p:txBody>
      </p:sp>
      <p:sp>
        <p:nvSpPr>
          <p:cNvPr id="9" name="Freeform 16">
            <a:extLst>
              <a:ext uri="{FF2B5EF4-FFF2-40B4-BE49-F238E27FC236}">
                <a16:creationId xmlns:a16="http://schemas.microsoft.com/office/drawing/2014/main" id="{A0269134-3C42-393D-4A38-E5FC3F9943D4}"/>
              </a:ext>
            </a:extLst>
          </p:cNvPr>
          <p:cNvSpPr>
            <a:spLocks noChangeAspect="1" noEditPoints="1"/>
          </p:cNvSpPr>
          <p:nvPr/>
        </p:nvSpPr>
        <p:spPr bwMode="auto">
          <a:xfrm>
            <a:off x="1202539" y="3329568"/>
            <a:ext cx="721819" cy="720000"/>
          </a:xfrm>
          <a:custGeom>
            <a:avLst/>
            <a:gdLst>
              <a:gd name="T0" fmla="*/ 0 w 347"/>
              <a:gd name="T1" fmla="*/ 0 h 346"/>
              <a:gd name="T2" fmla="*/ 0 w 347"/>
              <a:gd name="T3" fmla="*/ 346 h 346"/>
              <a:gd name="T4" fmla="*/ 347 w 347"/>
              <a:gd name="T5" fmla="*/ 346 h 346"/>
              <a:gd name="T6" fmla="*/ 347 w 347"/>
              <a:gd name="T7" fmla="*/ 0 h 346"/>
              <a:gd name="T8" fmla="*/ 0 w 347"/>
              <a:gd name="T9" fmla="*/ 0 h 346"/>
              <a:gd name="T10" fmla="*/ 332 w 347"/>
              <a:gd name="T11" fmla="*/ 14 h 346"/>
              <a:gd name="T12" fmla="*/ 332 w 347"/>
              <a:gd name="T13" fmla="*/ 163 h 346"/>
              <a:gd name="T14" fmla="*/ 289 w 347"/>
              <a:gd name="T15" fmla="*/ 120 h 346"/>
              <a:gd name="T16" fmla="*/ 174 w 347"/>
              <a:gd name="T17" fmla="*/ 71 h 346"/>
              <a:gd name="T18" fmla="*/ 58 w 347"/>
              <a:gd name="T19" fmla="*/ 120 h 346"/>
              <a:gd name="T20" fmla="*/ 15 w 347"/>
              <a:gd name="T21" fmla="*/ 163 h 346"/>
              <a:gd name="T22" fmla="*/ 15 w 347"/>
              <a:gd name="T23" fmla="*/ 14 h 346"/>
              <a:gd name="T24" fmla="*/ 332 w 347"/>
              <a:gd name="T25" fmla="*/ 14 h 346"/>
              <a:gd name="T26" fmla="*/ 321 w 347"/>
              <a:gd name="T27" fmla="*/ 173 h 346"/>
              <a:gd name="T28" fmla="*/ 174 w 347"/>
              <a:gd name="T29" fmla="*/ 260 h 346"/>
              <a:gd name="T30" fmla="*/ 26 w 347"/>
              <a:gd name="T31" fmla="*/ 173 h 346"/>
              <a:gd name="T32" fmla="*/ 174 w 347"/>
              <a:gd name="T33" fmla="*/ 86 h 346"/>
              <a:gd name="T34" fmla="*/ 321 w 347"/>
              <a:gd name="T35" fmla="*/ 173 h 346"/>
              <a:gd name="T36" fmla="*/ 15 w 347"/>
              <a:gd name="T37" fmla="*/ 331 h 346"/>
              <a:gd name="T38" fmla="*/ 15 w 347"/>
              <a:gd name="T39" fmla="*/ 183 h 346"/>
              <a:gd name="T40" fmla="*/ 58 w 347"/>
              <a:gd name="T41" fmla="*/ 226 h 346"/>
              <a:gd name="T42" fmla="*/ 174 w 347"/>
              <a:gd name="T43" fmla="*/ 275 h 346"/>
              <a:gd name="T44" fmla="*/ 289 w 347"/>
              <a:gd name="T45" fmla="*/ 226 h 346"/>
              <a:gd name="T46" fmla="*/ 332 w 347"/>
              <a:gd name="T47" fmla="*/ 183 h 346"/>
              <a:gd name="T48" fmla="*/ 332 w 347"/>
              <a:gd name="T49" fmla="*/ 331 h 346"/>
              <a:gd name="T50" fmla="*/ 15 w 347"/>
              <a:gd name="T51" fmla="*/ 331 h 346"/>
              <a:gd name="T52" fmla="*/ 174 w 347"/>
              <a:gd name="T53" fmla="*/ 96 h 346"/>
              <a:gd name="T54" fmla="*/ 96 w 347"/>
              <a:gd name="T55" fmla="*/ 173 h 346"/>
              <a:gd name="T56" fmla="*/ 174 w 347"/>
              <a:gd name="T57" fmla="*/ 250 h 346"/>
              <a:gd name="T58" fmla="*/ 251 w 347"/>
              <a:gd name="T59" fmla="*/ 173 h 346"/>
              <a:gd name="T60" fmla="*/ 174 w 347"/>
              <a:gd name="T61" fmla="*/ 96 h 346"/>
              <a:gd name="T62" fmla="*/ 235 w 347"/>
              <a:gd name="T63" fmla="*/ 165 h 346"/>
              <a:gd name="T64" fmla="*/ 181 w 347"/>
              <a:gd name="T65" fmla="*/ 165 h 346"/>
              <a:gd name="T66" fmla="*/ 181 w 347"/>
              <a:gd name="T67" fmla="*/ 111 h 346"/>
              <a:gd name="T68" fmla="*/ 235 w 347"/>
              <a:gd name="T69" fmla="*/ 165 h 346"/>
              <a:gd name="T70" fmla="*/ 166 w 347"/>
              <a:gd name="T71" fmla="*/ 111 h 346"/>
              <a:gd name="T72" fmla="*/ 166 w 347"/>
              <a:gd name="T73" fmla="*/ 165 h 346"/>
              <a:gd name="T74" fmla="*/ 112 w 347"/>
              <a:gd name="T75" fmla="*/ 165 h 346"/>
              <a:gd name="T76" fmla="*/ 166 w 347"/>
              <a:gd name="T77" fmla="*/ 111 h 346"/>
              <a:gd name="T78" fmla="*/ 112 w 347"/>
              <a:gd name="T79" fmla="*/ 180 h 346"/>
              <a:gd name="T80" fmla="*/ 166 w 347"/>
              <a:gd name="T81" fmla="*/ 180 h 346"/>
              <a:gd name="T82" fmla="*/ 166 w 347"/>
              <a:gd name="T83" fmla="*/ 235 h 346"/>
              <a:gd name="T84" fmla="*/ 112 w 347"/>
              <a:gd name="T85" fmla="*/ 180 h 346"/>
              <a:gd name="T86" fmla="*/ 181 w 347"/>
              <a:gd name="T87" fmla="*/ 235 h 346"/>
              <a:gd name="T88" fmla="*/ 181 w 347"/>
              <a:gd name="T89" fmla="*/ 180 h 346"/>
              <a:gd name="T90" fmla="*/ 235 w 347"/>
              <a:gd name="T91" fmla="*/ 180 h 346"/>
              <a:gd name="T92" fmla="*/ 181 w 347"/>
              <a:gd name="T93" fmla="*/ 23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7" h="346">
                <a:moveTo>
                  <a:pt x="0" y="0"/>
                </a:moveTo>
                <a:cubicBezTo>
                  <a:pt x="0" y="346"/>
                  <a:pt x="0" y="346"/>
                  <a:pt x="0" y="346"/>
                </a:cubicBezTo>
                <a:cubicBezTo>
                  <a:pt x="347" y="346"/>
                  <a:pt x="347" y="346"/>
                  <a:pt x="347" y="346"/>
                </a:cubicBezTo>
                <a:cubicBezTo>
                  <a:pt x="347" y="0"/>
                  <a:pt x="347" y="0"/>
                  <a:pt x="347" y="0"/>
                </a:cubicBezTo>
                <a:lnTo>
                  <a:pt x="0" y="0"/>
                </a:lnTo>
                <a:close/>
                <a:moveTo>
                  <a:pt x="332" y="14"/>
                </a:moveTo>
                <a:cubicBezTo>
                  <a:pt x="332" y="163"/>
                  <a:pt x="332" y="163"/>
                  <a:pt x="332" y="163"/>
                </a:cubicBezTo>
                <a:cubicBezTo>
                  <a:pt x="325" y="154"/>
                  <a:pt x="310" y="137"/>
                  <a:pt x="289" y="120"/>
                </a:cubicBezTo>
                <a:cubicBezTo>
                  <a:pt x="251" y="88"/>
                  <a:pt x="211" y="71"/>
                  <a:pt x="174" y="71"/>
                </a:cubicBezTo>
                <a:cubicBezTo>
                  <a:pt x="136" y="71"/>
                  <a:pt x="96" y="88"/>
                  <a:pt x="58" y="120"/>
                </a:cubicBezTo>
                <a:cubicBezTo>
                  <a:pt x="37" y="137"/>
                  <a:pt x="22" y="154"/>
                  <a:pt x="15" y="163"/>
                </a:cubicBezTo>
                <a:cubicBezTo>
                  <a:pt x="15" y="14"/>
                  <a:pt x="15" y="14"/>
                  <a:pt x="15" y="14"/>
                </a:cubicBezTo>
                <a:lnTo>
                  <a:pt x="332" y="14"/>
                </a:lnTo>
                <a:close/>
                <a:moveTo>
                  <a:pt x="321" y="173"/>
                </a:moveTo>
                <a:cubicBezTo>
                  <a:pt x="306" y="191"/>
                  <a:pt x="245" y="260"/>
                  <a:pt x="174" y="260"/>
                </a:cubicBezTo>
                <a:cubicBezTo>
                  <a:pt x="102" y="260"/>
                  <a:pt x="41" y="191"/>
                  <a:pt x="26" y="173"/>
                </a:cubicBezTo>
                <a:cubicBezTo>
                  <a:pt x="41" y="155"/>
                  <a:pt x="102" y="86"/>
                  <a:pt x="174" y="86"/>
                </a:cubicBezTo>
                <a:cubicBezTo>
                  <a:pt x="245" y="86"/>
                  <a:pt x="306" y="155"/>
                  <a:pt x="321" y="173"/>
                </a:cubicBezTo>
                <a:close/>
                <a:moveTo>
                  <a:pt x="15" y="331"/>
                </a:moveTo>
                <a:cubicBezTo>
                  <a:pt x="15" y="183"/>
                  <a:pt x="15" y="183"/>
                  <a:pt x="15" y="183"/>
                </a:cubicBezTo>
                <a:cubicBezTo>
                  <a:pt x="22" y="191"/>
                  <a:pt x="37" y="208"/>
                  <a:pt x="58" y="226"/>
                </a:cubicBezTo>
                <a:cubicBezTo>
                  <a:pt x="96" y="258"/>
                  <a:pt x="136" y="275"/>
                  <a:pt x="174" y="275"/>
                </a:cubicBezTo>
                <a:cubicBezTo>
                  <a:pt x="211" y="275"/>
                  <a:pt x="251" y="258"/>
                  <a:pt x="289" y="226"/>
                </a:cubicBezTo>
                <a:cubicBezTo>
                  <a:pt x="310" y="208"/>
                  <a:pt x="325" y="191"/>
                  <a:pt x="332" y="183"/>
                </a:cubicBezTo>
                <a:cubicBezTo>
                  <a:pt x="332" y="331"/>
                  <a:pt x="332" y="331"/>
                  <a:pt x="332" y="331"/>
                </a:cubicBezTo>
                <a:lnTo>
                  <a:pt x="15" y="331"/>
                </a:lnTo>
                <a:close/>
                <a:moveTo>
                  <a:pt x="174" y="96"/>
                </a:moveTo>
                <a:cubicBezTo>
                  <a:pt x="131" y="96"/>
                  <a:pt x="96" y="130"/>
                  <a:pt x="96" y="173"/>
                </a:cubicBezTo>
                <a:cubicBezTo>
                  <a:pt x="96" y="215"/>
                  <a:pt x="131" y="250"/>
                  <a:pt x="174" y="250"/>
                </a:cubicBezTo>
                <a:cubicBezTo>
                  <a:pt x="216" y="250"/>
                  <a:pt x="251" y="215"/>
                  <a:pt x="251" y="173"/>
                </a:cubicBezTo>
                <a:cubicBezTo>
                  <a:pt x="251" y="130"/>
                  <a:pt x="216" y="96"/>
                  <a:pt x="174" y="96"/>
                </a:cubicBezTo>
                <a:close/>
                <a:moveTo>
                  <a:pt x="235" y="165"/>
                </a:moveTo>
                <a:cubicBezTo>
                  <a:pt x="181" y="165"/>
                  <a:pt x="181" y="165"/>
                  <a:pt x="181" y="165"/>
                </a:cubicBezTo>
                <a:cubicBezTo>
                  <a:pt x="181" y="111"/>
                  <a:pt x="181" y="111"/>
                  <a:pt x="181" y="111"/>
                </a:cubicBezTo>
                <a:cubicBezTo>
                  <a:pt x="209" y="114"/>
                  <a:pt x="232" y="137"/>
                  <a:pt x="235" y="165"/>
                </a:cubicBezTo>
                <a:close/>
                <a:moveTo>
                  <a:pt x="166" y="111"/>
                </a:moveTo>
                <a:cubicBezTo>
                  <a:pt x="166" y="165"/>
                  <a:pt x="166" y="165"/>
                  <a:pt x="166" y="165"/>
                </a:cubicBezTo>
                <a:cubicBezTo>
                  <a:pt x="112" y="165"/>
                  <a:pt x="112" y="165"/>
                  <a:pt x="112" y="165"/>
                </a:cubicBezTo>
                <a:cubicBezTo>
                  <a:pt x="115" y="137"/>
                  <a:pt x="138" y="114"/>
                  <a:pt x="166" y="111"/>
                </a:cubicBezTo>
                <a:close/>
                <a:moveTo>
                  <a:pt x="112" y="180"/>
                </a:moveTo>
                <a:cubicBezTo>
                  <a:pt x="166" y="180"/>
                  <a:pt x="166" y="180"/>
                  <a:pt x="166" y="180"/>
                </a:cubicBezTo>
                <a:cubicBezTo>
                  <a:pt x="166" y="235"/>
                  <a:pt x="166" y="235"/>
                  <a:pt x="166" y="235"/>
                </a:cubicBezTo>
                <a:cubicBezTo>
                  <a:pt x="138" y="231"/>
                  <a:pt x="115" y="209"/>
                  <a:pt x="112" y="180"/>
                </a:cubicBezTo>
                <a:close/>
                <a:moveTo>
                  <a:pt x="181" y="235"/>
                </a:moveTo>
                <a:cubicBezTo>
                  <a:pt x="181" y="180"/>
                  <a:pt x="181" y="180"/>
                  <a:pt x="181" y="180"/>
                </a:cubicBezTo>
                <a:cubicBezTo>
                  <a:pt x="235" y="180"/>
                  <a:pt x="235" y="180"/>
                  <a:pt x="235" y="180"/>
                </a:cubicBezTo>
                <a:cubicBezTo>
                  <a:pt x="232" y="209"/>
                  <a:pt x="209" y="231"/>
                  <a:pt x="181" y="23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D04A02"/>
              </a:solidFill>
              <a:effectLst/>
              <a:uLnTx/>
              <a:uFillTx/>
              <a:latin typeface="Arial"/>
              <a:ea typeface="+mn-ea"/>
              <a:cs typeface="Arial"/>
              <a:sym typeface="Arial"/>
            </a:endParaRPr>
          </a:p>
        </p:txBody>
      </p:sp>
      <p:sp>
        <p:nvSpPr>
          <p:cNvPr id="2" name="Slide Number Placeholder 2">
            <a:extLst>
              <a:ext uri="{FF2B5EF4-FFF2-40B4-BE49-F238E27FC236}">
                <a16:creationId xmlns:a16="http://schemas.microsoft.com/office/drawing/2014/main" id="{4307552E-30E1-A8A7-E632-02254D10F070}"/>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5</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33828" y="378585"/>
            <a:ext cx="11691485" cy="592280"/>
          </a:xfrm>
          <a:solidFill>
            <a:schemeClr val="accent2">
              <a:lumMod val="40000"/>
              <a:lumOff val="60000"/>
            </a:schemeClr>
          </a:solidFill>
          <a:ln>
            <a:noFill/>
          </a:ln>
        </p:spPr>
        <p:txBody>
          <a:bodyPr spcFirstLastPara="1" vert="horz" wrap="square" lIns="108000" tIns="45700" rIns="91425" bIns="45700" rtlCol="0" anchor="t" anchorCtr="0">
            <a:noAutofit/>
          </a:bodyPr>
          <a:lstStyle/>
          <a:p>
            <a:pPr algn="ctr"/>
            <a:r>
              <a:rPr lang="el-GR" sz="2400" dirty="0">
                <a:solidFill>
                  <a:srgbClr val="1F3762"/>
                </a:solidFill>
                <a:latin typeface="Aptos Narrow" panose="020B0004020202020204" pitchFamily="34" charset="0"/>
              </a:rPr>
              <a:t>Εθνική Στρατηγική Έξυπνης Εξειδίκευσης ΠΠ 2021-2027 (ΕΣΕΕ 2021-2027)</a:t>
            </a:r>
            <a:br>
              <a:rPr lang="en-US" sz="2400" dirty="0">
                <a:solidFill>
                  <a:srgbClr val="1F3762"/>
                </a:solidFill>
                <a:latin typeface="Aptos Narrow" panose="020B0004020202020204" pitchFamily="34" charset="0"/>
              </a:rPr>
            </a:br>
            <a:br>
              <a:rPr lang="en-US" sz="2400" dirty="0">
                <a:solidFill>
                  <a:srgbClr val="1F3762"/>
                </a:solidFill>
                <a:latin typeface="Aptos Narrow" panose="020B0004020202020204" pitchFamily="34" charset="0"/>
              </a:rPr>
            </a:br>
            <a:r>
              <a:rPr lang="el-GR" sz="4400" dirty="0">
                <a:solidFill>
                  <a:srgbClr val="5AA2AE"/>
                </a:solidFill>
                <a:latin typeface="Aptos Narrow" panose="020B0004020202020204" pitchFamily="34" charset="0"/>
              </a:rPr>
              <a:t>Όραμα</a:t>
            </a:r>
            <a:endParaRPr lang="en-GB" sz="2400" dirty="0">
              <a:solidFill>
                <a:srgbClr val="5AA2AE"/>
              </a:solidFill>
              <a:latin typeface="Aptos Narrow" panose="020B0004020202020204" pitchFamily="34" charset="0"/>
            </a:endParaRPr>
          </a:p>
        </p:txBody>
      </p:sp>
    </p:spTree>
    <p:extLst>
      <p:ext uri="{BB962C8B-B14F-4D97-AF65-F5344CB8AC3E}">
        <p14:creationId xmlns:p14="http://schemas.microsoft.com/office/powerpoint/2010/main" val="270423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Εικόνα 39">
            <a:extLst>
              <a:ext uri="{FF2B5EF4-FFF2-40B4-BE49-F238E27FC236}">
                <a16:creationId xmlns:a16="http://schemas.microsoft.com/office/drawing/2014/main" id="{DC6DBB0A-34C6-17A2-46BE-D2DEB0D78C4F}"/>
              </a:ext>
            </a:extLst>
          </p:cNvPr>
          <p:cNvPicPr>
            <a:picLocks noChangeAspect="1"/>
          </p:cNvPicPr>
          <p:nvPr/>
        </p:nvPicPr>
        <p:blipFill>
          <a:blip r:embed="rId3"/>
          <a:stretch>
            <a:fillRect/>
          </a:stretch>
        </p:blipFill>
        <p:spPr>
          <a:xfrm>
            <a:off x="6476202" y="0"/>
            <a:ext cx="5715798" cy="365811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Εθνική Στρατηγική Έξυπνης Εξειδίκευσης (ΕΣΕΕ) </a:t>
            </a: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6</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1" name="Rounded Rectangle 5">
            <a:extLst>
              <a:ext uri="{FF2B5EF4-FFF2-40B4-BE49-F238E27FC236}">
                <a16:creationId xmlns:a16="http://schemas.microsoft.com/office/drawing/2014/main" id="{E2D3BC08-416A-F22F-1103-F313054E658B}"/>
              </a:ext>
            </a:extLst>
          </p:cNvPr>
          <p:cNvSpPr/>
          <p:nvPr/>
        </p:nvSpPr>
        <p:spPr>
          <a:xfrm>
            <a:off x="377259" y="1508759"/>
            <a:ext cx="11293941" cy="17467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2" name="TextBox 31">
            <a:extLst>
              <a:ext uri="{FF2B5EF4-FFF2-40B4-BE49-F238E27FC236}">
                <a16:creationId xmlns:a16="http://schemas.microsoft.com/office/drawing/2014/main" id="{2C79358A-07BC-A5F9-F472-11DFCF74BE39}"/>
              </a:ext>
            </a:extLst>
          </p:cNvPr>
          <p:cNvSpPr txBox="1"/>
          <p:nvPr/>
        </p:nvSpPr>
        <p:spPr>
          <a:xfrm>
            <a:off x="932493" y="1771607"/>
            <a:ext cx="1062511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r>
              <a:rPr kumimoji="0" lang="el-GR"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Έξυπνη εξειδίκευση σημαίνει εντοπισμός των μοναδικών χαρακτηριστικών και μέσων κάθε χώρας και περιφέρειας, επισημαίνοντας τα συγκριτικά  ανταγωνιστικά πλεονεκτήματά τους, και συγκεντρώνοντας τοπικούς παράγοντες και πόρους γύρω από ένα όραμα για το μέλλον τους,  που άγεται από την αριστεία και την εξωστρέφεια</a:t>
            </a: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endParaRPr kumimoji="0" lang="en-US" sz="2000" b="0"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endParaRPr>
          </a:p>
        </p:txBody>
      </p:sp>
      <p:sp>
        <p:nvSpPr>
          <p:cNvPr id="34" name="TextBox 33">
            <a:extLst>
              <a:ext uri="{FF2B5EF4-FFF2-40B4-BE49-F238E27FC236}">
                <a16:creationId xmlns:a16="http://schemas.microsoft.com/office/drawing/2014/main" id="{6F1E18F8-86E9-5720-729E-D0C261224227}"/>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
        <p:nvSpPr>
          <p:cNvPr id="37" name="TextBox 36">
            <a:extLst>
              <a:ext uri="{FF2B5EF4-FFF2-40B4-BE49-F238E27FC236}">
                <a16:creationId xmlns:a16="http://schemas.microsoft.com/office/drawing/2014/main" id="{E9116D64-C9E7-352B-3262-1E8EEE8AC203}"/>
              </a:ext>
            </a:extLst>
          </p:cNvPr>
          <p:cNvSpPr txBox="1"/>
          <p:nvPr/>
        </p:nvSpPr>
        <p:spPr>
          <a:xfrm>
            <a:off x="754638" y="3387243"/>
            <a:ext cx="10802973" cy="1200329"/>
          </a:xfrm>
          <a:prstGeom prst="rect">
            <a:avLst/>
          </a:prstGeom>
          <a:solidFill>
            <a:schemeClr val="accent5">
              <a:lumMod val="75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FFFFFF"/>
                </a:solidFill>
                <a:effectLst/>
                <a:uLnTx/>
                <a:uFillTx/>
                <a:latin typeface="Calibri"/>
                <a:cs typeface="Arial"/>
                <a:sym typeface="Arial"/>
              </a:rPr>
              <a:t>Στην Προγραμματική Περίοδο 2021-27</a:t>
            </a:r>
            <a:r>
              <a:rPr kumimoji="0" lang="el-GR" sz="1800" b="0" i="0" u="none" strike="noStrike" kern="0" cap="none" spc="0" normalizeH="0" baseline="0" noProof="0" dirty="0">
                <a:ln>
                  <a:noFill/>
                </a:ln>
                <a:solidFill>
                  <a:srgbClr val="FFFFFF"/>
                </a:solidFill>
                <a:effectLst/>
                <a:uLnTx/>
                <a:uFillTx/>
                <a:latin typeface="Calibri"/>
                <a:cs typeface="Arial"/>
                <a:sym typeface="Arial"/>
              </a:rPr>
              <a:t> η </a:t>
            </a:r>
            <a:r>
              <a:rPr kumimoji="0" lang="el-GR" sz="1800" b="1" i="0" u="none" strike="noStrike" kern="0" cap="none" spc="0" normalizeH="0" baseline="0" noProof="0" dirty="0">
                <a:ln>
                  <a:noFill/>
                </a:ln>
                <a:solidFill>
                  <a:srgbClr val="FFFFFF"/>
                </a:solidFill>
                <a:effectLst/>
                <a:uLnTx/>
                <a:uFillTx/>
                <a:latin typeface="Calibri"/>
                <a:cs typeface="Arial"/>
                <a:sym typeface="Arial"/>
              </a:rPr>
              <a:t>Εθνική Στρατηγική Έξυπνης Εξειδίκευσης</a:t>
            </a:r>
            <a:r>
              <a:rPr kumimoji="0" lang="el-GR" sz="1800" b="0" i="0" u="none" strike="noStrike" kern="0" cap="none" spc="0" normalizeH="0" baseline="0" noProof="0" dirty="0">
                <a:ln>
                  <a:noFill/>
                </a:ln>
                <a:solidFill>
                  <a:srgbClr val="FFFFFF"/>
                </a:solidFill>
                <a:effectLst/>
                <a:uLnTx/>
                <a:uFillTx/>
                <a:latin typeface="Calibri"/>
                <a:cs typeface="Arial"/>
                <a:sym typeface="Arial"/>
              </a:rPr>
              <a:t> αποτελεί μια ολοκληρωμένη ατζέντα οικονομικού μετασχηματισμού που εξυπηρετεί τον </a:t>
            </a:r>
            <a:r>
              <a:rPr kumimoji="0" lang="el-GR" sz="1800" b="0" i="0" u="sng" strike="noStrike" kern="0" cap="none" spc="0" normalizeH="0" baseline="0" noProof="0" dirty="0">
                <a:ln>
                  <a:noFill/>
                </a:ln>
                <a:solidFill>
                  <a:srgbClr val="FFFFFF"/>
                </a:solidFill>
                <a:effectLst/>
                <a:uLnTx/>
                <a:uFillTx/>
                <a:latin typeface="Calibri"/>
                <a:cs typeface="Arial"/>
                <a:sym typeface="Arial"/>
              </a:rPr>
              <a:t>Στόχο Πολιτικής 1 </a:t>
            </a:r>
            <a:r>
              <a:rPr kumimoji="0" lang="el-GR" sz="1800" b="0" i="0" u="none" strike="noStrike" kern="0" cap="none" spc="0" normalizeH="0" baseline="0" noProof="0" dirty="0">
                <a:ln>
                  <a:noFill/>
                </a:ln>
                <a:solidFill>
                  <a:srgbClr val="FFFFFF"/>
                </a:solidFill>
                <a:effectLst/>
                <a:uLnTx/>
                <a:uFillTx/>
                <a:latin typeface="Calibri"/>
                <a:cs typeface="Arial"/>
                <a:sym typeface="Arial"/>
              </a:rPr>
              <a:t>των Ευρωπαϊκών Διαρθρωτικών Ταμείων: «</a:t>
            </a:r>
            <a:r>
              <a:rPr kumimoji="0" lang="el-GR" sz="1800" b="1" i="0" u="none" strike="noStrike" kern="0" cap="none" spc="0" normalizeH="0" baseline="0" noProof="0" dirty="0">
                <a:ln>
                  <a:noFill/>
                </a:ln>
                <a:solidFill>
                  <a:srgbClr val="FFFFFF"/>
                </a:solidFill>
                <a:effectLst/>
                <a:uLnTx/>
                <a:uFillTx/>
                <a:latin typeface="Calibri"/>
                <a:cs typeface="Arial"/>
                <a:sym typeface="Arial"/>
              </a:rPr>
              <a:t>Μια εξυπνότερη Ευρώπη μέσω της προώθησης του καινοτόμου και έξυπνου οικονομικού μετασχηματισμού</a:t>
            </a:r>
            <a:r>
              <a:rPr kumimoji="0" lang="el-GR" sz="1800" b="0" i="0" u="none" strike="noStrike" kern="0" cap="none" spc="0" normalizeH="0" baseline="0" noProof="0" dirty="0">
                <a:ln>
                  <a:noFill/>
                </a:ln>
                <a:solidFill>
                  <a:srgbClr val="FFFFFF"/>
                </a:solidFill>
                <a:effectLst/>
                <a:uLnTx/>
                <a:uFillTx/>
                <a:latin typeface="Calibri"/>
                <a:cs typeface="Arial"/>
                <a:sym typeface="Arial"/>
              </a:rPr>
              <a:t>». </a:t>
            </a:r>
          </a:p>
        </p:txBody>
      </p:sp>
      <p:sp>
        <p:nvSpPr>
          <p:cNvPr id="38" name="TextBox 37">
            <a:extLst>
              <a:ext uri="{FF2B5EF4-FFF2-40B4-BE49-F238E27FC236}">
                <a16:creationId xmlns:a16="http://schemas.microsoft.com/office/drawing/2014/main" id="{F7A4DB28-2F9F-AF0C-A085-751D10E54057}"/>
              </a:ext>
            </a:extLst>
          </p:cNvPr>
          <p:cNvSpPr txBox="1"/>
          <p:nvPr/>
        </p:nvSpPr>
        <p:spPr>
          <a:xfrm>
            <a:off x="754638" y="4704074"/>
            <a:ext cx="10802973" cy="1661993"/>
          </a:xfrm>
          <a:prstGeom prst="rect">
            <a:avLst/>
          </a:prstGeom>
          <a:solidFill>
            <a:schemeClr val="accent6">
              <a:lumMod val="20000"/>
              <a:lumOff val="80000"/>
            </a:schemeClr>
          </a:solidFill>
        </p:spPr>
        <p:txBody>
          <a:bodyPr wrap="square">
            <a:spAutoFit/>
          </a:bodyPr>
          <a:lstStyle>
            <a:defPPr marR="0" lvl="0" algn="l" rtl="0">
              <a:lnSpc>
                <a:spcPct val="100000"/>
              </a:lnSpc>
              <a:spcBef>
                <a:spcPts val="0"/>
              </a:spcBef>
              <a:spcAft>
                <a:spcPts val="0"/>
              </a:spcAft>
            </a:defPPr>
            <a:lvl1pPr algn="just">
              <a:defRPr sz="1800" b="1">
                <a:solidFill>
                  <a:schemeClr val="bg1"/>
                </a:solidFill>
                <a:effectLst/>
                <a:latin typeface="+mn-lt"/>
              </a:defRPr>
            </a:lvl1p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sng" strike="noStrike" kern="0" cap="none" spc="0" normalizeH="0" baseline="0" noProof="0" dirty="0">
                <a:ln>
                  <a:noFill/>
                </a:ln>
                <a:solidFill>
                  <a:srgbClr val="002060"/>
                </a:solidFill>
                <a:effectLst/>
                <a:uLnTx/>
                <a:uFillTx/>
                <a:latin typeface="Calibri"/>
                <a:cs typeface="Arial"/>
                <a:sym typeface="Arial"/>
              </a:rPr>
              <a:t>Ειδικότερα, στον Στόχο Πολιτικής 1 περιλαμβάνονται</a:t>
            </a:r>
            <a:r>
              <a:rPr kumimoji="0" lang="el-GR" sz="1800" b="1" i="0" u="none" strike="noStrike" kern="0" cap="none" spc="0" normalizeH="0" baseline="0" noProof="0" dirty="0">
                <a:ln>
                  <a:noFill/>
                </a:ln>
                <a:solidFill>
                  <a:srgbClr val="002060"/>
                </a:solidFill>
                <a:effectLst/>
                <a:uLnTx/>
                <a:uFillTx/>
                <a:latin typeface="Calibri"/>
                <a:cs typeface="Arial"/>
                <a:sym typeface="Arial"/>
              </a:rPr>
              <a:t>:</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των ικανοτήτων έρευνας και καινοτομίας και η αξιοποίηση των προηγμένων τεχνολογιών</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εκμετάλλευση των οφελών της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ψηφιοποίησης</a:t>
            </a:r>
            <a:r>
              <a:rPr kumimoji="0" lang="el-GR" sz="1800" b="1" i="0" u="none" strike="noStrike" kern="0" cap="none" spc="0" normalizeH="0" baseline="0" noProof="0" dirty="0">
                <a:ln>
                  <a:noFill/>
                </a:ln>
                <a:solidFill>
                  <a:srgbClr val="002060"/>
                </a:solidFill>
                <a:effectLst/>
                <a:uLnTx/>
                <a:uFillTx/>
                <a:latin typeface="Calibri"/>
                <a:cs typeface="Arial"/>
                <a:sym typeface="Arial"/>
              </a:rPr>
              <a:t> για τους πολίτες, τις επιχειρήσεις και τις κυβερνήσεις</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της ανάπτυξης και της ανταγωνιστικότητας των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ΜμΕ</a:t>
            </a:r>
            <a:endParaRPr kumimoji="0" lang="el-GR" sz="1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ανάπτυξη δεξιοτήτων για την έξυπνη εξειδίκευση, τη βιομηχανική μετάβαση και την επιχειρηματικότητα.</a:t>
            </a:r>
          </a:p>
        </p:txBody>
      </p:sp>
    </p:spTree>
    <p:extLst>
      <p:ext uri="{BB962C8B-B14F-4D97-AF65-F5344CB8AC3E}">
        <p14:creationId xmlns:p14="http://schemas.microsoft.com/office/powerpoint/2010/main" val="149091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Τροποποίηση Δράσης «Ερευνώ – Καινοτομώ» του Προγράμματος Ανταγωνιστικότητα  (ΕΣΠΑ 2021- 2027) | Noisis">
            <a:extLst>
              <a:ext uri="{FF2B5EF4-FFF2-40B4-BE49-F238E27FC236}">
                <a16:creationId xmlns:a16="http://schemas.microsoft.com/office/drawing/2014/main" id="{1CFDE0A4-107A-C0AD-DE7B-05513349C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0273"/>
            <a:ext cx="5669280" cy="4868155"/>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0186B74C-3344-62B3-A038-33FF3FEBB1CB}"/>
              </a:ext>
            </a:extLst>
          </p:cNvPr>
          <p:cNvSpPr txBox="1"/>
          <p:nvPr/>
        </p:nvSpPr>
        <p:spPr>
          <a:xfrm>
            <a:off x="2734056" y="2067684"/>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Τι αφορά</a:t>
            </a:r>
          </a:p>
        </p:txBody>
      </p:sp>
      <p:sp>
        <p:nvSpPr>
          <p:cNvPr id="86" name="TextBox 85">
            <a:extLst>
              <a:ext uri="{FF2B5EF4-FFF2-40B4-BE49-F238E27FC236}">
                <a16:creationId xmlns:a16="http://schemas.microsoft.com/office/drawing/2014/main" id="{9DE166C7-BE00-603A-0778-C52350A16AA0}"/>
              </a:ext>
            </a:extLst>
          </p:cNvPr>
          <p:cNvSpPr txBox="1"/>
          <p:nvPr/>
        </p:nvSpPr>
        <p:spPr>
          <a:xfrm>
            <a:off x="2734056" y="3494466"/>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Από ποιους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αναπτύσσεται</a:t>
            </a:r>
          </a:p>
        </p:txBody>
      </p:sp>
      <p:sp>
        <p:nvSpPr>
          <p:cNvPr id="87" name="TextBox 86">
            <a:extLst>
              <a:ext uri="{FF2B5EF4-FFF2-40B4-BE49-F238E27FC236}">
                <a16:creationId xmlns:a16="http://schemas.microsoft.com/office/drawing/2014/main" id="{A9CAB6A1-3952-48AC-5D32-DC1363CB7302}"/>
              </a:ext>
            </a:extLst>
          </p:cNvPr>
          <p:cNvSpPr txBox="1"/>
          <p:nvPr/>
        </p:nvSpPr>
        <p:spPr>
          <a:xfrm>
            <a:off x="2734056" y="4906022"/>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Που στοχεύει</a:t>
            </a:r>
          </a:p>
        </p:txBody>
      </p:sp>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835200"/>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Στρατηγικοί Άξονες </a:t>
            </a:r>
            <a:br>
              <a:rPr lang="el-GR" sz="2400" dirty="0">
                <a:solidFill>
                  <a:srgbClr val="1F3762"/>
                </a:solidFill>
                <a:latin typeface="Aptos Narrow" panose="020B0004020202020204" pitchFamily="34" charset="0"/>
              </a:rPr>
            </a:br>
            <a:r>
              <a:rPr lang="el-GR" sz="2400" dirty="0">
                <a:solidFill>
                  <a:srgbClr val="1F3762"/>
                </a:solidFill>
                <a:latin typeface="Aptos Narrow" panose="020B0004020202020204" pitchFamily="34" charset="0"/>
              </a:rPr>
              <a:t>για την ανάπτυξη έρευνας και καινοτομίας </a:t>
            </a:r>
            <a:endParaRPr lang="en-GB" sz="2400" dirty="0">
              <a:solidFill>
                <a:srgbClr val="1F3762"/>
              </a:solidFill>
              <a:latin typeface="Aptos Narrow" panose="020B0004020202020204" pitchFamily="34" charset="0"/>
            </a:endParaRPr>
          </a:p>
        </p:txBody>
      </p:sp>
      <p:sp>
        <p:nvSpPr>
          <p:cNvPr id="74" name="Rectangle: Diagonal Corners Snipped 73">
            <a:extLst>
              <a:ext uri="{FF2B5EF4-FFF2-40B4-BE49-F238E27FC236}">
                <a16:creationId xmlns:a16="http://schemas.microsoft.com/office/drawing/2014/main" id="{557973DE-A306-5079-7AA1-A0E221CD87CC}"/>
              </a:ext>
            </a:extLst>
          </p:cNvPr>
          <p:cNvSpPr/>
          <p:nvPr/>
        </p:nvSpPr>
        <p:spPr>
          <a:xfrm>
            <a:off x="4233002" y="1130998"/>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sp>
        <p:nvSpPr>
          <p:cNvPr id="82" name="Rectangle: Diagonal Corners Snipped 81">
            <a:extLst>
              <a:ext uri="{FF2B5EF4-FFF2-40B4-BE49-F238E27FC236}">
                <a16:creationId xmlns:a16="http://schemas.microsoft.com/office/drawing/2014/main" id="{2D8A97EB-807D-4099-E6E9-45FDF9175CE6}"/>
              </a:ext>
            </a:extLst>
          </p:cNvPr>
          <p:cNvSpPr/>
          <p:nvPr/>
        </p:nvSpPr>
        <p:spPr>
          <a:xfrm>
            <a:off x="6782101" y="1130998"/>
            <a:ext cx="2340000" cy="661861"/>
          </a:xfrm>
          <a:prstGeom prst="snip2Diag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Ε&amp;Κ για την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Εγχώρια αγορά </a:t>
            </a:r>
          </a:p>
        </p:txBody>
      </p:sp>
      <p:sp>
        <p:nvSpPr>
          <p:cNvPr id="84" name="Rectangle: Diagonal Corners Snipped 83">
            <a:extLst>
              <a:ext uri="{FF2B5EF4-FFF2-40B4-BE49-F238E27FC236}">
                <a16:creationId xmlns:a16="http://schemas.microsoft.com/office/drawing/2014/main" id="{E1D9E758-3272-D72F-07A8-56D04FDEBDAC}"/>
              </a:ext>
            </a:extLst>
          </p:cNvPr>
          <p:cNvSpPr/>
          <p:nvPr/>
        </p:nvSpPr>
        <p:spPr>
          <a:xfrm>
            <a:off x="9308690" y="1135216"/>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96000"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grpSp>
        <p:nvGrpSpPr>
          <p:cNvPr id="106" name="Group 105">
            <a:extLst>
              <a:ext uri="{FF2B5EF4-FFF2-40B4-BE49-F238E27FC236}">
                <a16:creationId xmlns:a16="http://schemas.microsoft.com/office/drawing/2014/main" id="{2123FBD7-5D87-237D-E8ED-8CD500F09723}"/>
              </a:ext>
            </a:extLst>
          </p:cNvPr>
          <p:cNvGrpSpPr/>
          <p:nvPr/>
        </p:nvGrpSpPr>
        <p:grpSpPr>
          <a:xfrm>
            <a:off x="4288964" y="1270473"/>
            <a:ext cx="396000" cy="397125"/>
            <a:chOff x="-1133684" y="999544"/>
            <a:chExt cx="396000" cy="397125"/>
          </a:xfrm>
        </p:grpSpPr>
        <p:sp>
          <p:nvSpPr>
            <p:cNvPr id="103" name="Rectangle 102">
              <a:extLst>
                <a:ext uri="{FF2B5EF4-FFF2-40B4-BE49-F238E27FC236}">
                  <a16:creationId xmlns:a16="http://schemas.microsoft.com/office/drawing/2014/main" id="{E58DA240-BC7D-703F-83A9-1F7D34CBA83F}"/>
                </a:ext>
              </a:extLst>
            </p:cNvPr>
            <p:cNvSpPr/>
            <p:nvPr/>
          </p:nvSpPr>
          <p:spPr>
            <a:xfrm>
              <a:off x="-1133684" y="1000106"/>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02" name="Freeform 97">
              <a:extLst>
                <a:ext uri="{FF2B5EF4-FFF2-40B4-BE49-F238E27FC236}">
                  <a16:creationId xmlns:a16="http://schemas.microsoft.com/office/drawing/2014/main" id="{2BF7C5BE-D3D4-6DBA-F8B9-635193615D90}"/>
                </a:ext>
              </a:extLst>
            </p:cNvPr>
            <p:cNvSpPr>
              <a:spLocks noChangeAspect="1" noEditPoints="1"/>
            </p:cNvSpPr>
            <p:nvPr/>
          </p:nvSpPr>
          <p:spPr bwMode="auto">
            <a:xfrm>
              <a:off x="-1133684" y="999544"/>
              <a:ext cx="396000" cy="397125"/>
            </a:xfrm>
            <a:custGeom>
              <a:avLst/>
              <a:gdLst>
                <a:gd name="T0" fmla="*/ 288 w 576"/>
                <a:gd name="T1" fmla="*/ 498 h 576"/>
                <a:gd name="T2" fmla="*/ 147 w 576"/>
                <a:gd name="T3" fmla="*/ 169 h 576"/>
                <a:gd name="T4" fmla="*/ 208 w 576"/>
                <a:gd name="T5" fmla="*/ 123 h 576"/>
                <a:gd name="T6" fmla="*/ 146 w 576"/>
                <a:gd name="T7" fmla="*/ 170 h 576"/>
                <a:gd name="T8" fmla="*/ 128 w 576"/>
                <a:gd name="T9" fmla="*/ 195 h 576"/>
                <a:gd name="T10" fmla="*/ 171 w 576"/>
                <a:gd name="T11" fmla="*/ 196 h 576"/>
                <a:gd name="T12" fmla="*/ 104 w 576"/>
                <a:gd name="T13" fmla="*/ 275 h 576"/>
                <a:gd name="T14" fmla="*/ 104 w 576"/>
                <a:gd name="T15" fmla="*/ 301 h 576"/>
                <a:gd name="T16" fmla="*/ 158 w 576"/>
                <a:gd name="T17" fmla="*/ 301 h 576"/>
                <a:gd name="T18" fmla="*/ 128 w 576"/>
                <a:gd name="T19" fmla="*/ 380 h 576"/>
                <a:gd name="T20" fmla="*/ 146 w 576"/>
                <a:gd name="T21" fmla="*/ 406 h 576"/>
                <a:gd name="T22" fmla="*/ 208 w 576"/>
                <a:gd name="T23" fmla="*/ 453 h 576"/>
                <a:gd name="T24" fmla="*/ 275 w 576"/>
                <a:gd name="T25" fmla="*/ 471 h 576"/>
                <a:gd name="T26" fmla="*/ 208 w 576"/>
                <a:gd name="T27" fmla="*/ 406 h 576"/>
                <a:gd name="T28" fmla="*/ 275 w 576"/>
                <a:gd name="T29" fmla="*/ 380 h 576"/>
                <a:gd name="T30" fmla="*/ 184 w 576"/>
                <a:gd name="T31" fmla="*/ 301 h 576"/>
                <a:gd name="T32" fmla="*/ 275 w 576"/>
                <a:gd name="T33" fmla="*/ 380 h 576"/>
                <a:gd name="T34" fmla="*/ 184 w 576"/>
                <a:gd name="T35" fmla="*/ 275 h 576"/>
                <a:gd name="T36" fmla="*/ 275 w 576"/>
                <a:gd name="T37" fmla="*/ 195 h 576"/>
                <a:gd name="T38" fmla="*/ 208 w 576"/>
                <a:gd name="T39" fmla="*/ 170 h 576"/>
                <a:gd name="T40" fmla="*/ 275 w 576"/>
                <a:gd name="T41" fmla="*/ 105 h 576"/>
                <a:gd name="T42" fmla="*/ 429 w 576"/>
                <a:gd name="T43" fmla="*/ 169 h 576"/>
                <a:gd name="T44" fmla="*/ 395 w 576"/>
                <a:gd name="T45" fmla="*/ 170 h 576"/>
                <a:gd name="T46" fmla="*/ 369 w 576"/>
                <a:gd name="T47" fmla="*/ 122 h 576"/>
                <a:gd name="T48" fmla="*/ 367 w 576"/>
                <a:gd name="T49" fmla="*/ 169 h 576"/>
                <a:gd name="T50" fmla="*/ 301 w 576"/>
                <a:gd name="T51" fmla="*/ 105 h 576"/>
                <a:gd name="T52" fmla="*/ 378 w 576"/>
                <a:gd name="T53" fmla="*/ 196 h 576"/>
                <a:gd name="T54" fmla="*/ 301 w 576"/>
                <a:gd name="T55" fmla="*/ 275 h 576"/>
                <a:gd name="T56" fmla="*/ 392 w 576"/>
                <a:gd name="T57" fmla="*/ 301 h 576"/>
                <a:gd name="T58" fmla="*/ 378 w 576"/>
                <a:gd name="T59" fmla="*/ 380 h 576"/>
                <a:gd name="T60" fmla="*/ 301 w 576"/>
                <a:gd name="T61" fmla="*/ 471 h 576"/>
                <a:gd name="T62" fmla="*/ 368 w 576"/>
                <a:gd name="T63" fmla="*/ 406 h 576"/>
                <a:gd name="T64" fmla="*/ 429 w 576"/>
                <a:gd name="T65" fmla="*/ 407 h 576"/>
                <a:gd name="T66" fmla="*/ 368 w 576"/>
                <a:gd name="T67" fmla="*/ 453 h 576"/>
                <a:gd name="T68" fmla="*/ 430 w 576"/>
                <a:gd name="T69" fmla="*/ 406 h 576"/>
                <a:gd name="T70" fmla="*/ 448 w 576"/>
                <a:gd name="T71" fmla="*/ 380 h 576"/>
                <a:gd name="T72" fmla="*/ 405 w 576"/>
                <a:gd name="T73" fmla="*/ 380 h 576"/>
                <a:gd name="T74" fmla="*/ 472 w 576"/>
                <a:gd name="T75" fmla="*/ 301 h 576"/>
                <a:gd name="T76" fmla="*/ 472 w 576"/>
                <a:gd name="T77" fmla="*/ 275 h 576"/>
                <a:gd name="T78" fmla="*/ 405 w 576"/>
                <a:gd name="T79" fmla="*/ 196 h 576"/>
                <a:gd name="T80" fmla="*/ 0 w 576"/>
                <a:gd name="T81" fmla="*/ 0 h 576"/>
                <a:gd name="T82" fmla="*/ 576 w 576"/>
                <a:gd name="T83" fmla="*/ 0 h 576"/>
                <a:gd name="T84" fmla="*/ 25 w 576"/>
                <a:gd name="T85" fmla="*/ 551 h 576"/>
                <a:gd name="T86" fmla="*/ 551 w 576"/>
                <a:gd name="T8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6" h="576">
                  <a:moveTo>
                    <a:pt x="288" y="78"/>
                  </a:moveTo>
                  <a:cubicBezTo>
                    <a:pt x="172" y="78"/>
                    <a:pt x="78" y="172"/>
                    <a:pt x="78" y="288"/>
                  </a:cubicBezTo>
                  <a:cubicBezTo>
                    <a:pt x="78" y="404"/>
                    <a:pt x="172" y="498"/>
                    <a:pt x="288" y="498"/>
                  </a:cubicBezTo>
                  <a:cubicBezTo>
                    <a:pt x="404" y="498"/>
                    <a:pt x="498" y="404"/>
                    <a:pt x="498" y="288"/>
                  </a:cubicBezTo>
                  <a:cubicBezTo>
                    <a:pt x="498" y="172"/>
                    <a:pt x="404" y="78"/>
                    <a:pt x="288" y="78"/>
                  </a:cubicBezTo>
                  <a:close/>
                  <a:moveTo>
                    <a:pt x="147" y="169"/>
                  </a:moveTo>
                  <a:cubicBezTo>
                    <a:pt x="163" y="149"/>
                    <a:pt x="184" y="133"/>
                    <a:pt x="207" y="122"/>
                  </a:cubicBezTo>
                  <a:cubicBezTo>
                    <a:pt x="209" y="121"/>
                    <a:pt x="209" y="121"/>
                    <a:pt x="209" y="121"/>
                  </a:cubicBezTo>
                  <a:cubicBezTo>
                    <a:pt x="208" y="123"/>
                    <a:pt x="208" y="123"/>
                    <a:pt x="208" y="123"/>
                  </a:cubicBezTo>
                  <a:cubicBezTo>
                    <a:pt x="197" y="136"/>
                    <a:pt x="188" y="152"/>
                    <a:pt x="181" y="170"/>
                  </a:cubicBezTo>
                  <a:cubicBezTo>
                    <a:pt x="180" y="170"/>
                    <a:pt x="180" y="170"/>
                    <a:pt x="180" y="170"/>
                  </a:cubicBezTo>
                  <a:cubicBezTo>
                    <a:pt x="146" y="170"/>
                    <a:pt x="146" y="170"/>
                    <a:pt x="146" y="170"/>
                  </a:cubicBezTo>
                  <a:lnTo>
                    <a:pt x="147" y="169"/>
                  </a:lnTo>
                  <a:close/>
                  <a:moveTo>
                    <a:pt x="104" y="275"/>
                  </a:moveTo>
                  <a:cubicBezTo>
                    <a:pt x="106" y="246"/>
                    <a:pt x="114" y="220"/>
                    <a:pt x="128" y="195"/>
                  </a:cubicBezTo>
                  <a:cubicBezTo>
                    <a:pt x="128" y="195"/>
                    <a:pt x="128" y="195"/>
                    <a:pt x="128" y="195"/>
                  </a:cubicBezTo>
                  <a:cubicBezTo>
                    <a:pt x="171" y="195"/>
                    <a:pt x="171" y="195"/>
                    <a:pt x="171" y="195"/>
                  </a:cubicBezTo>
                  <a:cubicBezTo>
                    <a:pt x="171" y="196"/>
                    <a:pt x="171" y="196"/>
                    <a:pt x="171" y="196"/>
                  </a:cubicBezTo>
                  <a:cubicBezTo>
                    <a:pt x="164" y="221"/>
                    <a:pt x="159" y="247"/>
                    <a:pt x="158" y="275"/>
                  </a:cubicBezTo>
                  <a:cubicBezTo>
                    <a:pt x="158" y="275"/>
                    <a:pt x="158" y="275"/>
                    <a:pt x="158" y="275"/>
                  </a:cubicBezTo>
                  <a:cubicBezTo>
                    <a:pt x="104" y="275"/>
                    <a:pt x="104" y="275"/>
                    <a:pt x="104" y="275"/>
                  </a:cubicBezTo>
                  <a:close/>
                  <a:moveTo>
                    <a:pt x="128" y="380"/>
                  </a:moveTo>
                  <a:cubicBezTo>
                    <a:pt x="128" y="380"/>
                    <a:pt x="128" y="380"/>
                    <a:pt x="128" y="380"/>
                  </a:cubicBezTo>
                  <a:cubicBezTo>
                    <a:pt x="114" y="356"/>
                    <a:pt x="106" y="329"/>
                    <a:pt x="104" y="301"/>
                  </a:cubicBezTo>
                  <a:cubicBezTo>
                    <a:pt x="104" y="301"/>
                    <a:pt x="104" y="301"/>
                    <a:pt x="104" y="301"/>
                  </a:cubicBezTo>
                  <a:cubicBezTo>
                    <a:pt x="158" y="301"/>
                    <a:pt x="158" y="301"/>
                    <a:pt x="158" y="301"/>
                  </a:cubicBezTo>
                  <a:cubicBezTo>
                    <a:pt x="158" y="301"/>
                    <a:pt x="158" y="301"/>
                    <a:pt x="158" y="301"/>
                  </a:cubicBezTo>
                  <a:cubicBezTo>
                    <a:pt x="159" y="329"/>
                    <a:pt x="164" y="355"/>
                    <a:pt x="171" y="380"/>
                  </a:cubicBezTo>
                  <a:cubicBezTo>
                    <a:pt x="171" y="380"/>
                    <a:pt x="171" y="380"/>
                    <a:pt x="171" y="380"/>
                  </a:cubicBezTo>
                  <a:lnTo>
                    <a:pt x="128" y="380"/>
                  </a:lnTo>
                  <a:close/>
                  <a:moveTo>
                    <a:pt x="207" y="454"/>
                  </a:moveTo>
                  <a:cubicBezTo>
                    <a:pt x="184" y="442"/>
                    <a:pt x="163" y="426"/>
                    <a:pt x="147" y="407"/>
                  </a:cubicBezTo>
                  <a:cubicBezTo>
                    <a:pt x="146" y="406"/>
                    <a:pt x="146" y="406"/>
                    <a:pt x="146" y="406"/>
                  </a:cubicBezTo>
                  <a:cubicBezTo>
                    <a:pt x="180" y="406"/>
                    <a:pt x="180" y="406"/>
                    <a:pt x="180" y="406"/>
                  </a:cubicBezTo>
                  <a:cubicBezTo>
                    <a:pt x="181" y="406"/>
                    <a:pt x="181" y="406"/>
                    <a:pt x="181" y="406"/>
                  </a:cubicBezTo>
                  <a:cubicBezTo>
                    <a:pt x="188" y="424"/>
                    <a:pt x="197" y="439"/>
                    <a:pt x="208" y="453"/>
                  </a:cubicBezTo>
                  <a:cubicBezTo>
                    <a:pt x="209" y="455"/>
                    <a:pt x="209" y="455"/>
                    <a:pt x="209" y="455"/>
                  </a:cubicBezTo>
                  <a:lnTo>
                    <a:pt x="207" y="454"/>
                  </a:lnTo>
                  <a:close/>
                  <a:moveTo>
                    <a:pt x="275" y="471"/>
                  </a:moveTo>
                  <a:cubicBezTo>
                    <a:pt x="275" y="471"/>
                    <a:pt x="275" y="471"/>
                    <a:pt x="275" y="471"/>
                  </a:cubicBezTo>
                  <a:cubicBezTo>
                    <a:pt x="249" y="465"/>
                    <a:pt x="226" y="442"/>
                    <a:pt x="209" y="407"/>
                  </a:cubicBezTo>
                  <a:cubicBezTo>
                    <a:pt x="208" y="406"/>
                    <a:pt x="208" y="406"/>
                    <a:pt x="208" y="406"/>
                  </a:cubicBezTo>
                  <a:cubicBezTo>
                    <a:pt x="275" y="406"/>
                    <a:pt x="275" y="406"/>
                    <a:pt x="275" y="406"/>
                  </a:cubicBezTo>
                  <a:lnTo>
                    <a:pt x="275" y="471"/>
                  </a:lnTo>
                  <a:close/>
                  <a:moveTo>
                    <a:pt x="275" y="380"/>
                  </a:moveTo>
                  <a:cubicBezTo>
                    <a:pt x="198" y="380"/>
                    <a:pt x="198" y="380"/>
                    <a:pt x="198" y="380"/>
                  </a:cubicBezTo>
                  <a:cubicBezTo>
                    <a:pt x="198" y="380"/>
                    <a:pt x="198" y="380"/>
                    <a:pt x="198" y="380"/>
                  </a:cubicBezTo>
                  <a:cubicBezTo>
                    <a:pt x="190" y="356"/>
                    <a:pt x="185" y="329"/>
                    <a:pt x="184" y="301"/>
                  </a:cubicBezTo>
                  <a:cubicBezTo>
                    <a:pt x="184" y="301"/>
                    <a:pt x="184" y="301"/>
                    <a:pt x="184" y="301"/>
                  </a:cubicBezTo>
                  <a:cubicBezTo>
                    <a:pt x="275" y="301"/>
                    <a:pt x="275" y="301"/>
                    <a:pt x="275" y="301"/>
                  </a:cubicBezTo>
                  <a:lnTo>
                    <a:pt x="275" y="380"/>
                  </a:lnTo>
                  <a:close/>
                  <a:moveTo>
                    <a:pt x="275" y="275"/>
                  </a:moveTo>
                  <a:cubicBezTo>
                    <a:pt x="184" y="275"/>
                    <a:pt x="184" y="275"/>
                    <a:pt x="184" y="275"/>
                  </a:cubicBezTo>
                  <a:cubicBezTo>
                    <a:pt x="184" y="275"/>
                    <a:pt x="184" y="275"/>
                    <a:pt x="184" y="275"/>
                  </a:cubicBezTo>
                  <a:cubicBezTo>
                    <a:pt x="185" y="247"/>
                    <a:pt x="190" y="220"/>
                    <a:pt x="198" y="196"/>
                  </a:cubicBezTo>
                  <a:cubicBezTo>
                    <a:pt x="198" y="195"/>
                    <a:pt x="198" y="195"/>
                    <a:pt x="198" y="195"/>
                  </a:cubicBezTo>
                  <a:cubicBezTo>
                    <a:pt x="275" y="195"/>
                    <a:pt x="275" y="195"/>
                    <a:pt x="275" y="195"/>
                  </a:cubicBezTo>
                  <a:lnTo>
                    <a:pt x="275" y="275"/>
                  </a:lnTo>
                  <a:close/>
                  <a:moveTo>
                    <a:pt x="275" y="170"/>
                  </a:moveTo>
                  <a:cubicBezTo>
                    <a:pt x="208" y="170"/>
                    <a:pt x="208" y="170"/>
                    <a:pt x="208" y="170"/>
                  </a:cubicBezTo>
                  <a:cubicBezTo>
                    <a:pt x="209" y="169"/>
                    <a:pt x="209" y="169"/>
                    <a:pt x="209" y="169"/>
                  </a:cubicBezTo>
                  <a:cubicBezTo>
                    <a:pt x="226" y="134"/>
                    <a:pt x="249" y="111"/>
                    <a:pt x="275" y="105"/>
                  </a:cubicBezTo>
                  <a:cubicBezTo>
                    <a:pt x="275" y="105"/>
                    <a:pt x="275" y="105"/>
                    <a:pt x="275" y="105"/>
                  </a:cubicBezTo>
                  <a:lnTo>
                    <a:pt x="275" y="170"/>
                  </a:lnTo>
                  <a:close/>
                  <a:moveTo>
                    <a:pt x="369" y="122"/>
                  </a:moveTo>
                  <a:cubicBezTo>
                    <a:pt x="392" y="133"/>
                    <a:pt x="413" y="149"/>
                    <a:pt x="429" y="169"/>
                  </a:cubicBezTo>
                  <a:cubicBezTo>
                    <a:pt x="430" y="170"/>
                    <a:pt x="430" y="170"/>
                    <a:pt x="430" y="170"/>
                  </a:cubicBezTo>
                  <a:cubicBezTo>
                    <a:pt x="396" y="170"/>
                    <a:pt x="396" y="170"/>
                    <a:pt x="396" y="170"/>
                  </a:cubicBezTo>
                  <a:cubicBezTo>
                    <a:pt x="395" y="170"/>
                    <a:pt x="395" y="170"/>
                    <a:pt x="395" y="170"/>
                  </a:cubicBezTo>
                  <a:cubicBezTo>
                    <a:pt x="388" y="152"/>
                    <a:pt x="379" y="136"/>
                    <a:pt x="368" y="123"/>
                  </a:cubicBezTo>
                  <a:cubicBezTo>
                    <a:pt x="367" y="121"/>
                    <a:pt x="367" y="121"/>
                    <a:pt x="367" y="121"/>
                  </a:cubicBezTo>
                  <a:lnTo>
                    <a:pt x="369" y="122"/>
                  </a:lnTo>
                  <a:close/>
                  <a:moveTo>
                    <a:pt x="301" y="105"/>
                  </a:moveTo>
                  <a:cubicBezTo>
                    <a:pt x="301" y="105"/>
                    <a:pt x="301" y="105"/>
                    <a:pt x="301" y="105"/>
                  </a:cubicBezTo>
                  <a:cubicBezTo>
                    <a:pt x="327" y="111"/>
                    <a:pt x="350" y="134"/>
                    <a:pt x="367" y="169"/>
                  </a:cubicBezTo>
                  <a:cubicBezTo>
                    <a:pt x="368" y="170"/>
                    <a:pt x="368" y="170"/>
                    <a:pt x="368" y="170"/>
                  </a:cubicBezTo>
                  <a:cubicBezTo>
                    <a:pt x="301" y="170"/>
                    <a:pt x="301" y="170"/>
                    <a:pt x="301" y="170"/>
                  </a:cubicBezTo>
                  <a:lnTo>
                    <a:pt x="301" y="105"/>
                  </a:lnTo>
                  <a:close/>
                  <a:moveTo>
                    <a:pt x="301" y="195"/>
                  </a:moveTo>
                  <a:cubicBezTo>
                    <a:pt x="378" y="195"/>
                    <a:pt x="378" y="195"/>
                    <a:pt x="378" y="195"/>
                  </a:cubicBezTo>
                  <a:cubicBezTo>
                    <a:pt x="378" y="196"/>
                    <a:pt x="378" y="196"/>
                    <a:pt x="378" y="196"/>
                  </a:cubicBezTo>
                  <a:cubicBezTo>
                    <a:pt x="386" y="220"/>
                    <a:pt x="391" y="247"/>
                    <a:pt x="392" y="275"/>
                  </a:cubicBezTo>
                  <a:cubicBezTo>
                    <a:pt x="392" y="275"/>
                    <a:pt x="392" y="275"/>
                    <a:pt x="392" y="275"/>
                  </a:cubicBezTo>
                  <a:cubicBezTo>
                    <a:pt x="301" y="275"/>
                    <a:pt x="301" y="275"/>
                    <a:pt x="301" y="275"/>
                  </a:cubicBezTo>
                  <a:lnTo>
                    <a:pt x="301" y="195"/>
                  </a:lnTo>
                  <a:close/>
                  <a:moveTo>
                    <a:pt x="301" y="301"/>
                  </a:moveTo>
                  <a:cubicBezTo>
                    <a:pt x="392" y="301"/>
                    <a:pt x="392" y="301"/>
                    <a:pt x="392" y="301"/>
                  </a:cubicBezTo>
                  <a:cubicBezTo>
                    <a:pt x="392" y="301"/>
                    <a:pt x="392" y="301"/>
                    <a:pt x="392" y="301"/>
                  </a:cubicBezTo>
                  <a:cubicBezTo>
                    <a:pt x="391" y="329"/>
                    <a:pt x="386" y="355"/>
                    <a:pt x="378" y="380"/>
                  </a:cubicBezTo>
                  <a:cubicBezTo>
                    <a:pt x="378" y="380"/>
                    <a:pt x="378" y="380"/>
                    <a:pt x="378" y="380"/>
                  </a:cubicBezTo>
                  <a:cubicBezTo>
                    <a:pt x="301" y="380"/>
                    <a:pt x="301" y="380"/>
                    <a:pt x="301" y="380"/>
                  </a:cubicBezTo>
                  <a:lnTo>
                    <a:pt x="301" y="301"/>
                  </a:lnTo>
                  <a:close/>
                  <a:moveTo>
                    <a:pt x="301" y="471"/>
                  </a:moveTo>
                  <a:cubicBezTo>
                    <a:pt x="301" y="471"/>
                    <a:pt x="301" y="471"/>
                    <a:pt x="301" y="471"/>
                  </a:cubicBezTo>
                  <a:cubicBezTo>
                    <a:pt x="301" y="406"/>
                    <a:pt x="301" y="406"/>
                    <a:pt x="301" y="406"/>
                  </a:cubicBezTo>
                  <a:cubicBezTo>
                    <a:pt x="368" y="406"/>
                    <a:pt x="368" y="406"/>
                    <a:pt x="368" y="406"/>
                  </a:cubicBezTo>
                  <a:cubicBezTo>
                    <a:pt x="367" y="407"/>
                    <a:pt x="367" y="407"/>
                    <a:pt x="367" y="407"/>
                  </a:cubicBezTo>
                  <a:cubicBezTo>
                    <a:pt x="350" y="442"/>
                    <a:pt x="327" y="465"/>
                    <a:pt x="301" y="471"/>
                  </a:cubicBezTo>
                  <a:close/>
                  <a:moveTo>
                    <a:pt x="429" y="407"/>
                  </a:moveTo>
                  <a:cubicBezTo>
                    <a:pt x="413" y="426"/>
                    <a:pt x="392" y="442"/>
                    <a:pt x="369" y="454"/>
                  </a:cubicBezTo>
                  <a:cubicBezTo>
                    <a:pt x="367" y="455"/>
                    <a:pt x="367" y="455"/>
                    <a:pt x="367" y="455"/>
                  </a:cubicBezTo>
                  <a:cubicBezTo>
                    <a:pt x="368" y="453"/>
                    <a:pt x="368" y="453"/>
                    <a:pt x="368" y="453"/>
                  </a:cubicBezTo>
                  <a:cubicBezTo>
                    <a:pt x="379" y="439"/>
                    <a:pt x="388" y="424"/>
                    <a:pt x="395" y="406"/>
                  </a:cubicBezTo>
                  <a:cubicBezTo>
                    <a:pt x="396" y="406"/>
                    <a:pt x="396" y="406"/>
                    <a:pt x="396" y="406"/>
                  </a:cubicBezTo>
                  <a:cubicBezTo>
                    <a:pt x="430" y="406"/>
                    <a:pt x="430" y="406"/>
                    <a:pt x="430" y="406"/>
                  </a:cubicBezTo>
                  <a:lnTo>
                    <a:pt x="429" y="407"/>
                  </a:lnTo>
                  <a:close/>
                  <a:moveTo>
                    <a:pt x="472" y="301"/>
                  </a:moveTo>
                  <a:cubicBezTo>
                    <a:pt x="470" y="329"/>
                    <a:pt x="462" y="356"/>
                    <a:pt x="448" y="380"/>
                  </a:cubicBezTo>
                  <a:cubicBezTo>
                    <a:pt x="448" y="380"/>
                    <a:pt x="448" y="380"/>
                    <a:pt x="448" y="380"/>
                  </a:cubicBezTo>
                  <a:cubicBezTo>
                    <a:pt x="405" y="380"/>
                    <a:pt x="405" y="380"/>
                    <a:pt x="405" y="380"/>
                  </a:cubicBezTo>
                  <a:cubicBezTo>
                    <a:pt x="405" y="380"/>
                    <a:pt x="405" y="380"/>
                    <a:pt x="405" y="380"/>
                  </a:cubicBezTo>
                  <a:cubicBezTo>
                    <a:pt x="412" y="355"/>
                    <a:pt x="417" y="329"/>
                    <a:pt x="418" y="301"/>
                  </a:cubicBezTo>
                  <a:cubicBezTo>
                    <a:pt x="418" y="301"/>
                    <a:pt x="418" y="301"/>
                    <a:pt x="418" y="301"/>
                  </a:cubicBezTo>
                  <a:cubicBezTo>
                    <a:pt x="472" y="301"/>
                    <a:pt x="472" y="301"/>
                    <a:pt x="472" y="301"/>
                  </a:cubicBezTo>
                  <a:close/>
                  <a:moveTo>
                    <a:pt x="448" y="195"/>
                  </a:moveTo>
                  <a:cubicBezTo>
                    <a:pt x="462" y="220"/>
                    <a:pt x="470" y="246"/>
                    <a:pt x="472" y="275"/>
                  </a:cubicBezTo>
                  <a:cubicBezTo>
                    <a:pt x="472" y="275"/>
                    <a:pt x="472" y="275"/>
                    <a:pt x="472" y="275"/>
                  </a:cubicBezTo>
                  <a:cubicBezTo>
                    <a:pt x="418" y="275"/>
                    <a:pt x="418" y="275"/>
                    <a:pt x="418" y="275"/>
                  </a:cubicBezTo>
                  <a:cubicBezTo>
                    <a:pt x="418" y="275"/>
                    <a:pt x="418" y="275"/>
                    <a:pt x="418" y="275"/>
                  </a:cubicBezTo>
                  <a:cubicBezTo>
                    <a:pt x="417" y="247"/>
                    <a:pt x="412" y="221"/>
                    <a:pt x="405" y="196"/>
                  </a:cubicBezTo>
                  <a:cubicBezTo>
                    <a:pt x="405" y="195"/>
                    <a:pt x="405" y="195"/>
                    <a:pt x="405" y="195"/>
                  </a:cubicBezTo>
                  <a:cubicBezTo>
                    <a:pt x="448" y="195"/>
                    <a:pt x="448" y="195"/>
                    <a:pt x="448" y="195"/>
                  </a:cubicBezTo>
                  <a:close/>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4"/>
                    <a:pt x="25" y="24"/>
                    <a:pt x="25" y="24"/>
                  </a:cubicBezTo>
                  <a:cubicBezTo>
                    <a:pt x="551" y="24"/>
                    <a:pt x="551" y="24"/>
                    <a:pt x="551" y="24"/>
                  </a:cubicBezTo>
                  <a:lnTo>
                    <a:pt x="551" y="551"/>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6" name="Group 275">
            <a:extLst>
              <a:ext uri="{FF2B5EF4-FFF2-40B4-BE49-F238E27FC236}">
                <a16:creationId xmlns:a16="http://schemas.microsoft.com/office/drawing/2014/main" id="{74CC65FE-EDE6-7C6B-4DCF-B17406DC6596}"/>
              </a:ext>
            </a:extLst>
          </p:cNvPr>
          <p:cNvGrpSpPr/>
          <p:nvPr/>
        </p:nvGrpSpPr>
        <p:grpSpPr>
          <a:xfrm>
            <a:off x="9440215" y="1255729"/>
            <a:ext cx="396000" cy="396000"/>
            <a:chOff x="-1326468" y="1845000"/>
            <a:chExt cx="396000" cy="396000"/>
          </a:xfrm>
        </p:grpSpPr>
        <p:sp>
          <p:nvSpPr>
            <p:cNvPr id="104" name="Rectangle 103">
              <a:extLst>
                <a:ext uri="{FF2B5EF4-FFF2-40B4-BE49-F238E27FC236}">
                  <a16:creationId xmlns:a16="http://schemas.microsoft.com/office/drawing/2014/main" id="{68026FEA-BC52-AC86-89AB-535AA487B655}"/>
                </a:ext>
              </a:extLst>
            </p:cNvPr>
            <p:cNvSpPr/>
            <p:nvPr/>
          </p:nvSpPr>
          <p:spPr>
            <a:xfrm>
              <a:off x="-1326468" y="1845000"/>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4" name="Freeform 25">
              <a:extLst>
                <a:ext uri="{FF2B5EF4-FFF2-40B4-BE49-F238E27FC236}">
                  <a16:creationId xmlns:a16="http://schemas.microsoft.com/office/drawing/2014/main" id="{396D4692-EA89-3A8C-8E9A-5D377FFFD0C7}"/>
                </a:ext>
              </a:extLst>
            </p:cNvPr>
            <p:cNvSpPr>
              <a:spLocks noChangeAspect="1" noEditPoints="1"/>
            </p:cNvSpPr>
            <p:nvPr/>
          </p:nvSpPr>
          <p:spPr bwMode="auto">
            <a:xfrm>
              <a:off x="-1325907" y="1845000"/>
              <a:ext cx="394878" cy="396000"/>
            </a:xfrm>
            <a:custGeom>
              <a:avLst/>
              <a:gdLst>
                <a:gd name="T0" fmla="*/ 351 w 576"/>
                <a:gd name="T1" fmla="*/ 112 h 576"/>
                <a:gd name="T2" fmla="*/ 338 w 576"/>
                <a:gd name="T3" fmla="*/ 73 h 576"/>
                <a:gd name="T4" fmla="*/ 209 w 576"/>
                <a:gd name="T5" fmla="*/ 86 h 576"/>
                <a:gd name="T6" fmla="*/ 146 w 576"/>
                <a:gd name="T7" fmla="*/ 112 h 576"/>
                <a:gd name="T8" fmla="*/ 414 w 576"/>
                <a:gd name="T9" fmla="*/ 300 h 576"/>
                <a:gd name="T10" fmla="*/ 234 w 576"/>
                <a:gd name="T11" fmla="*/ 98 h 576"/>
                <a:gd name="T12" fmla="*/ 326 w 576"/>
                <a:gd name="T13" fmla="*/ 112 h 576"/>
                <a:gd name="T14" fmla="*/ 234 w 576"/>
                <a:gd name="T15" fmla="*/ 98 h 576"/>
                <a:gd name="T16" fmla="*/ 338 w 576"/>
                <a:gd name="T17" fmla="*/ 136 h 576"/>
                <a:gd name="T18" fmla="*/ 389 w 576"/>
                <a:gd name="T19" fmla="*/ 165 h 576"/>
                <a:gd name="T20" fmla="*/ 171 w 576"/>
                <a:gd name="T21" fmla="*/ 165 h 576"/>
                <a:gd name="T22" fmla="*/ 221 w 576"/>
                <a:gd name="T23" fmla="*/ 136 h 576"/>
                <a:gd name="T24" fmla="*/ 171 w 576"/>
                <a:gd name="T25" fmla="*/ 191 h 576"/>
                <a:gd name="T26" fmla="*/ 389 w 576"/>
                <a:gd name="T27" fmla="*/ 191 h 576"/>
                <a:gd name="T28" fmla="*/ 171 w 576"/>
                <a:gd name="T29" fmla="*/ 275 h 576"/>
                <a:gd name="T30" fmla="*/ 0 w 576"/>
                <a:gd name="T31" fmla="*/ 0 h 576"/>
                <a:gd name="T32" fmla="*/ 159 w 576"/>
                <a:gd name="T33" fmla="*/ 576 h 576"/>
                <a:gd name="T34" fmla="*/ 160 w 576"/>
                <a:gd name="T35" fmla="*/ 576 h 576"/>
                <a:gd name="T36" fmla="*/ 576 w 576"/>
                <a:gd name="T37" fmla="*/ 0 h 576"/>
                <a:gd name="T38" fmla="*/ 179 w 576"/>
                <a:gd name="T39" fmla="*/ 394 h 576"/>
                <a:gd name="T40" fmla="*/ 199 w 576"/>
                <a:gd name="T41" fmla="*/ 379 h 576"/>
                <a:gd name="T42" fmla="*/ 323 w 576"/>
                <a:gd name="T43" fmla="*/ 379 h 576"/>
                <a:gd name="T44" fmla="*/ 344 w 576"/>
                <a:gd name="T45" fmla="*/ 406 h 576"/>
                <a:gd name="T46" fmla="*/ 325 w 576"/>
                <a:gd name="T47" fmla="*/ 411 h 576"/>
                <a:gd name="T48" fmla="*/ 211 w 576"/>
                <a:gd name="T49" fmla="*/ 410 h 576"/>
                <a:gd name="T50" fmla="*/ 320 w 576"/>
                <a:gd name="T51" fmla="*/ 435 h 576"/>
                <a:gd name="T52" fmla="*/ 337 w 576"/>
                <a:gd name="T53" fmla="*/ 435 h 576"/>
                <a:gd name="T54" fmla="*/ 399 w 576"/>
                <a:gd name="T55" fmla="*/ 396 h 576"/>
                <a:gd name="T56" fmla="*/ 485 w 576"/>
                <a:gd name="T57" fmla="*/ 310 h 576"/>
                <a:gd name="T58" fmla="*/ 508 w 576"/>
                <a:gd name="T59" fmla="*/ 309 h 576"/>
                <a:gd name="T60" fmla="*/ 464 w 576"/>
                <a:gd name="T61" fmla="*/ 373 h 576"/>
                <a:gd name="T62" fmla="*/ 376 w 576"/>
                <a:gd name="T63" fmla="*/ 459 h 576"/>
                <a:gd name="T64" fmla="*/ 226 w 576"/>
                <a:gd name="T65" fmla="*/ 477 h 576"/>
                <a:gd name="T66" fmla="*/ 25 w 576"/>
                <a:gd name="T67" fmla="*/ 552 h 576"/>
                <a:gd name="T68" fmla="*/ 551 w 576"/>
                <a:gd name="T69" fmla="*/ 552 h 576"/>
                <a:gd name="T70" fmla="*/ 236 w 576"/>
                <a:gd name="T71" fmla="*/ 502 h 576"/>
                <a:gd name="T72" fmla="*/ 394 w 576"/>
                <a:gd name="T73" fmla="*/ 476 h 576"/>
                <a:gd name="T74" fmla="*/ 482 w 576"/>
                <a:gd name="T75" fmla="*/ 391 h 576"/>
                <a:gd name="T76" fmla="*/ 528 w 576"/>
                <a:gd name="T77" fmla="*/ 293 h 576"/>
                <a:gd name="T78" fmla="*/ 468 w 576"/>
                <a:gd name="T79" fmla="*/ 292 h 576"/>
                <a:gd name="T80" fmla="*/ 381 w 576"/>
                <a:gd name="T81" fmla="*/ 379 h 576"/>
                <a:gd name="T82" fmla="*/ 367 w 576"/>
                <a:gd name="T83" fmla="*/ 374 h 576"/>
                <a:gd name="T84" fmla="*/ 199 w 576"/>
                <a:gd name="T85" fmla="*/ 355 h 576"/>
                <a:gd name="T86" fmla="*/ 161 w 576"/>
                <a:gd name="T87" fmla="*/ 377 h 576"/>
                <a:gd name="T88" fmla="*/ 25 w 576"/>
                <a:gd name="T89" fmla="*/ 25 h 576"/>
                <a:gd name="T90" fmla="*/ 551 w 576"/>
                <a:gd name="T91" fmla="*/ 55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576">
                  <a:moveTo>
                    <a:pt x="414" y="112"/>
                  </a:moveTo>
                  <a:cubicBezTo>
                    <a:pt x="351" y="112"/>
                    <a:pt x="351" y="112"/>
                    <a:pt x="351" y="112"/>
                  </a:cubicBezTo>
                  <a:cubicBezTo>
                    <a:pt x="351" y="86"/>
                    <a:pt x="351" y="86"/>
                    <a:pt x="351" y="86"/>
                  </a:cubicBezTo>
                  <a:cubicBezTo>
                    <a:pt x="351" y="79"/>
                    <a:pt x="345" y="73"/>
                    <a:pt x="338" y="73"/>
                  </a:cubicBezTo>
                  <a:cubicBezTo>
                    <a:pt x="221" y="73"/>
                    <a:pt x="221" y="73"/>
                    <a:pt x="221" y="73"/>
                  </a:cubicBezTo>
                  <a:cubicBezTo>
                    <a:pt x="215" y="73"/>
                    <a:pt x="209" y="79"/>
                    <a:pt x="209" y="86"/>
                  </a:cubicBezTo>
                  <a:cubicBezTo>
                    <a:pt x="209" y="112"/>
                    <a:pt x="209" y="112"/>
                    <a:pt x="209" y="112"/>
                  </a:cubicBezTo>
                  <a:cubicBezTo>
                    <a:pt x="146" y="112"/>
                    <a:pt x="146" y="112"/>
                    <a:pt x="146" y="112"/>
                  </a:cubicBezTo>
                  <a:cubicBezTo>
                    <a:pt x="146" y="300"/>
                    <a:pt x="146" y="300"/>
                    <a:pt x="146" y="300"/>
                  </a:cubicBezTo>
                  <a:cubicBezTo>
                    <a:pt x="414" y="300"/>
                    <a:pt x="414" y="300"/>
                    <a:pt x="414" y="300"/>
                  </a:cubicBezTo>
                  <a:lnTo>
                    <a:pt x="414" y="112"/>
                  </a:lnTo>
                  <a:close/>
                  <a:moveTo>
                    <a:pt x="234" y="98"/>
                  </a:moveTo>
                  <a:cubicBezTo>
                    <a:pt x="326" y="98"/>
                    <a:pt x="326" y="98"/>
                    <a:pt x="326" y="98"/>
                  </a:cubicBezTo>
                  <a:cubicBezTo>
                    <a:pt x="326" y="112"/>
                    <a:pt x="326" y="112"/>
                    <a:pt x="326" y="112"/>
                  </a:cubicBezTo>
                  <a:cubicBezTo>
                    <a:pt x="234" y="112"/>
                    <a:pt x="234" y="112"/>
                    <a:pt x="234" y="112"/>
                  </a:cubicBezTo>
                  <a:lnTo>
                    <a:pt x="234" y="98"/>
                  </a:lnTo>
                  <a:close/>
                  <a:moveTo>
                    <a:pt x="221" y="136"/>
                  </a:moveTo>
                  <a:cubicBezTo>
                    <a:pt x="338" y="136"/>
                    <a:pt x="338" y="136"/>
                    <a:pt x="338" y="136"/>
                  </a:cubicBezTo>
                  <a:cubicBezTo>
                    <a:pt x="389" y="136"/>
                    <a:pt x="389" y="136"/>
                    <a:pt x="389" y="136"/>
                  </a:cubicBezTo>
                  <a:cubicBezTo>
                    <a:pt x="389" y="165"/>
                    <a:pt x="389" y="165"/>
                    <a:pt x="389" y="165"/>
                  </a:cubicBezTo>
                  <a:cubicBezTo>
                    <a:pt x="280" y="197"/>
                    <a:pt x="280" y="197"/>
                    <a:pt x="280" y="197"/>
                  </a:cubicBezTo>
                  <a:cubicBezTo>
                    <a:pt x="171" y="165"/>
                    <a:pt x="171" y="165"/>
                    <a:pt x="171" y="165"/>
                  </a:cubicBezTo>
                  <a:cubicBezTo>
                    <a:pt x="171" y="136"/>
                    <a:pt x="171" y="136"/>
                    <a:pt x="171" y="136"/>
                  </a:cubicBezTo>
                  <a:lnTo>
                    <a:pt x="221" y="136"/>
                  </a:lnTo>
                  <a:close/>
                  <a:moveTo>
                    <a:pt x="171" y="275"/>
                  </a:moveTo>
                  <a:cubicBezTo>
                    <a:pt x="171" y="191"/>
                    <a:pt x="171" y="191"/>
                    <a:pt x="171" y="191"/>
                  </a:cubicBezTo>
                  <a:cubicBezTo>
                    <a:pt x="280" y="222"/>
                    <a:pt x="280" y="222"/>
                    <a:pt x="280" y="222"/>
                  </a:cubicBezTo>
                  <a:cubicBezTo>
                    <a:pt x="389" y="191"/>
                    <a:pt x="389" y="191"/>
                    <a:pt x="389" y="191"/>
                  </a:cubicBezTo>
                  <a:cubicBezTo>
                    <a:pt x="389" y="275"/>
                    <a:pt x="389" y="275"/>
                    <a:pt x="389" y="275"/>
                  </a:cubicBezTo>
                  <a:lnTo>
                    <a:pt x="171" y="275"/>
                  </a:lnTo>
                  <a:close/>
                  <a:moveTo>
                    <a:pt x="576" y="0"/>
                  </a:moveTo>
                  <a:cubicBezTo>
                    <a:pt x="0" y="0"/>
                    <a:pt x="0" y="0"/>
                    <a:pt x="0" y="0"/>
                  </a:cubicBezTo>
                  <a:cubicBezTo>
                    <a:pt x="0" y="576"/>
                    <a:pt x="0" y="576"/>
                    <a:pt x="0" y="576"/>
                  </a:cubicBezTo>
                  <a:cubicBezTo>
                    <a:pt x="159" y="576"/>
                    <a:pt x="159" y="576"/>
                    <a:pt x="159" y="576"/>
                  </a:cubicBezTo>
                  <a:cubicBezTo>
                    <a:pt x="160" y="576"/>
                    <a:pt x="160" y="576"/>
                    <a:pt x="160" y="576"/>
                  </a:cubicBezTo>
                  <a:cubicBezTo>
                    <a:pt x="160" y="576"/>
                    <a:pt x="160" y="576"/>
                    <a:pt x="160" y="576"/>
                  </a:cubicBezTo>
                  <a:cubicBezTo>
                    <a:pt x="576" y="576"/>
                    <a:pt x="576" y="576"/>
                    <a:pt x="576" y="576"/>
                  </a:cubicBezTo>
                  <a:lnTo>
                    <a:pt x="576" y="0"/>
                  </a:lnTo>
                  <a:close/>
                  <a:moveTo>
                    <a:pt x="25" y="547"/>
                  </a:moveTo>
                  <a:cubicBezTo>
                    <a:pt x="44" y="527"/>
                    <a:pt x="167" y="406"/>
                    <a:pt x="179" y="394"/>
                  </a:cubicBezTo>
                  <a:cubicBezTo>
                    <a:pt x="181" y="392"/>
                    <a:pt x="184" y="389"/>
                    <a:pt x="186" y="387"/>
                  </a:cubicBezTo>
                  <a:cubicBezTo>
                    <a:pt x="192" y="380"/>
                    <a:pt x="193" y="379"/>
                    <a:pt x="199" y="379"/>
                  </a:cubicBezTo>
                  <a:cubicBezTo>
                    <a:pt x="322" y="379"/>
                    <a:pt x="322" y="379"/>
                    <a:pt x="322" y="379"/>
                  </a:cubicBezTo>
                  <a:cubicBezTo>
                    <a:pt x="323" y="379"/>
                    <a:pt x="323" y="379"/>
                    <a:pt x="323" y="379"/>
                  </a:cubicBezTo>
                  <a:cubicBezTo>
                    <a:pt x="324" y="379"/>
                    <a:pt x="340" y="377"/>
                    <a:pt x="345" y="386"/>
                  </a:cubicBezTo>
                  <a:cubicBezTo>
                    <a:pt x="348" y="391"/>
                    <a:pt x="347" y="400"/>
                    <a:pt x="344" y="406"/>
                  </a:cubicBezTo>
                  <a:cubicBezTo>
                    <a:pt x="343" y="407"/>
                    <a:pt x="342" y="408"/>
                    <a:pt x="340" y="409"/>
                  </a:cubicBezTo>
                  <a:cubicBezTo>
                    <a:pt x="334" y="411"/>
                    <a:pt x="329" y="411"/>
                    <a:pt x="325" y="411"/>
                  </a:cubicBezTo>
                  <a:cubicBezTo>
                    <a:pt x="323" y="410"/>
                    <a:pt x="321" y="410"/>
                    <a:pt x="320" y="410"/>
                  </a:cubicBezTo>
                  <a:cubicBezTo>
                    <a:pt x="211" y="410"/>
                    <a:pt x="211" y="410"/>
                    <a:pt x="211" y="410"/>
                  </a:cubicBezTo>
                  <a:cubicBezTo>
                    <a:pt x="211" y="435"/>
                    <a:pt x="211" y="435"/>
                    <a:pt x="211" y="435"/>
                  </a:cubicBezTo>
                  <a:cubicBezTo>
                    <a:pt x="320" y="435"/>
                    <a:pt x="320" y="435"/>
                    <a:pt x="320" y="435"/>
                  </a:cubicBezTo>
                  <a:cubicBezTo>
                    <a:pt x="321" y="435"/>
                    <a:pt x="322" y="435"/>
                    <a:pt x="324" y="435"/>
                  </a:cubicBezTo>
                  <a:cubicBezTo>
                    <a:pt x="328" y="435"/>
                    <a:pt x="333" y="435"/>
                    <a:pt x="337" y="435"/>
                  </a:cubicBezTo>
                  <a:cubicBezTo>
                    <a:pt x="342" y="435"/>
                    <a:pt x="346" y="434"/>
                    <a:pt x="350" y="432"/>
                  </a:cubicBezTo>
                  <a:cubicBezTo>
                    <a:pt x="363" y="428"/>
                    <a:pt x="379" y="418"/>
                    <a:pt x="399" y="396"/>
                  </a:cubicBezTo>
                  <a:cubicBezTo>
                    <a:pt x="432" y="359"/>
                    <a:pt x="468" y="326"/>
                    <a:pt x="482" y="313"/>
                  </a:cubicBezTo>
                  <a:cubicBezTo>
                    <a:pt x="485" y="310"/>
                    <a:pt x="485" y="310"/>
                    <a:pt x="485" y="310"/>
                  </a:cubicBezTo>
                  <a:cubicBezTo>
                    <a:pt x="488" y="307"/>
                    <a:pt x="495" y="304"/>
                    <a:pt x="500" y="304"/>
                  </a:cubicBezTo>
                  <a:cubicBezTo>
                    <a:pt x="504" y="305"/>
                    <a:pt x="506" y="306"/>
                    <a:pt x="508" y="309"/>
                  </a:cubicBezTo>
                  <a:cubicBezTo>
                    <a:pt x="516" y="318"/>
                    <a:pt x="508" y="330"/>
                    <a:pt x="507" y="332"/>
                  </a:cubicBezTo>
                  <a:cubicBezTo>
                    <a:pt x="503" y="335"/>
                    <a:pt x="485" y="353"/>
                    <a:pt x="464" y="373"/>
                  </a:cubicBezTo>
                  <a:cubicBezTo>
                    <a:pt x="429" y="407"/>
                    <a:pt x="385" y="450"/>
                    <a:pt x="377" y="459"/>
                  </a:cubicBezTo>
                  <a:cubicBezTo>
                    <a:pt x="376" y="459"/>
                    <a:pt x="376" y="459"/>
                    <a:pt x="376" y="459"/>
                  </a:cubicBezTo>
                  <a:cubicBezTo>
                    <a:pt x="370" y="466"/>
                    <a:pt x="360" y="477"/>
                    <a:pt x="339" y="477"/>
                  </a:cubicBezTo>
                  <a:cubicBezTo>
                    <a:pt x="226" y="477"/>
                    <a:pt x="226" y="477"/>
                    <a:pt x="226" y="477"/>
                  </a:cubicBezTo>
                  <a:cubicBezTo>
                    <a:pt x="150" y="552"/>
                    <a:pt x="150" y="552"/>
                    <a:pt x="150" y="552"/>
                  </a:cubicBezTo>
                  <a:cubicBezTo>
                    <a:pt x="25" y="552"/>
                    <a:pt x="25" y="552"/>
                    <a:pt x="25" y="552"/>
                  </a:cubicBezTo>
                  <a:lnTo>
                    <a:pt x="25" y="547"/>
                  </a:lnTo>
                  <a:close/>
                  <a:moveTo>
                    <a:pt x="551" y="552"/>
                  </a:moveTo>
                  <a:cubicBezTo>
                    <a:pt x="185" y="552"/>
                    <a:pt x="185" y="552"/>
                    <a:pt x="185" y="552"/>
                  </a:cubicBezTo>
                  <a:cubicBezTo>
                    <a:pt x="236" y="502"/>
                    <a:pt x="236" y="502"/>
                    <a:pt x="236" y="502"/>
                  </a:cubicBezTo>
                  <a:cubicBezTo>
                    <a:pt x="339" y="502"/>
                    <a:pt x="339" y="502"/>
                    <a:pt x="339" y="502"/>
                  </a:cubicBezTo>
                  <a:cubicBezTo>
                    <a:pt x="370" y="502"/>
                    <a:pt x="386" y="484"/>
                    <a:pt x="394" y="476"/>
                  </a:cubicBezTo>
                  <a:cubicBezTo>
                    <a:pt x="395" y="476"/>
                    <a:pt x="395" y="476"/>
                    <a:pt x="395" y="476"/>
                  </a:cubicBezTo>
                  <a:cubicBezTo>
                    <a:pt x="402" y="468"/>
                    <a:pt x="448" y="423"/>
                    <a:pt x="482" y="391"/>
                  </a:cubicBezTo>
                  <a:cubicBezTo>
                    <a:pt x="503" y="369"/>
                    <a:pt x="521" y="352"/>
                    <a:pt x="524" y="349"/>
                  </a:cubicBezTo>
                  <a:cubicBezTo>
                    <a:pt x="535" y="338"/>
                    <a:pt x="544" y="313"/>
                    <a:pt x="528" y="293"/>
                  </a:cubicBezTo>
                  <a:cubicBezTo>
                    <a:pt x="521" y="285"/>
                    <a:pt x="512" y="281"/>
                    <a:pt x="502" y="280"/>
                  </a:cubicBezTo>
                  <a:cubicBezTo>
                    <a:pt x="488" y="279"/>
                    <a:pt x="475" y="286"/>
                    <a:pt x="468" y="292"/>
                  </a:cubicBezTo>
                  <a:cubicBezTo>
                    <a:pt x="465" y="295"/>
                    <a:pt x="465" y="295"/>
                    <a:pt x="465" y="295"/>
                  </a:cubicBezTo>
                  <a:cubicBezTo>
                    <a:pt x="451" y="308"/>
                    <a:pt x="414" y="342"/>
                    <a:pt x="381" y="379"/>
                  </a:cubicBezTo>
                  <a:cubicBezTo>
                    <a:pt x="377" y="383"/>
                    <a:pt x="374" y="386"/>
                    <a:pt x="371" y="389"/>
                  </a:cubicBezTo>
                  <a:cubicBezTo>
                    <a:pt x="370" y="384"/>
                    <a:pt x="369" y="379"/>
                    <a:pt x="367" y="374"/>
                  </a:cubicBezTo>
                  <a:cubicBezTo>
                    <a:pt x="357" y="356"/>
                    <a:pt x="334" y="353"/>
                    <a:pt x="321" y="355"/>
                  </a:cubicBezTo>
                  <a:cubicBezTo>
                    <a:pt x="199" y="355"/>
                    <a:pt x="199" y="355"/>
                    <a:pt x="199" y="355"/>
                  </a:cubicBezTo>
                  <a:cubicBezTo>
                    <a:pt x="182" y="355"/>
                    <a:pt x="175" y="362"/>
                    <a:pt x="168" y="370"/>
                  </a:cubicBezTo>
                  <a:cubicBezTo>
                    <a:pt x="166" y="372"/>
                    <a:pt x="164" y="374"/>
                    <a:pt x="161" y="377"/>
                  </a:cubicBezTo>
                  <a:cubicBezTo>
                    <a:pt x="152" y="386"/>
                    <a:pt x="65" y="473"/>
                    <a:pt x="25" y="513"/>
                  </a:cubicBezTo>
                  <a:cubicBezTo>
                    <a:pt x="25" y="25"/>
                    <a:pt x="25" y="25"/>
                    <a:pt x="25" y="25"/>
                  </a:cubicBezTo>
                  <a:cubicBezTo>
                    <a:pt x="551" y="25"/>
                    <a:pt x="551" y="25"/>
                    <a:pt x="551" y="25"/>
                  </a:cubicBezTo>
                  <a:lnTo>
                    <a:pt x="551" y="552"/>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9" name="Group 278">
            <a:extLst>
              <a:ext uri="{FF2B5EF4-FFF2-40B4-BE49-F238E27FC236}">
                <a16:creationId xmlns:a16="http://schemas.microsoft.com/office/drawing/2014/main" id="{C4F0A57D-1BE2-7DE7-0C8F-9F24F8DDF2B2}"/>
              </a:ext>
            </a:extLst>
          </p:cNvPr>
          <p:cNvGrpSpPr/>
          <p:nvPr/>
        </p:nvGrpSpPr>
        <p:grpSpPr>
          <a:xfrm>
            <a:off x="6914317" y="1262434"/>
            <a:ext cx="396000" cy="396000"/>
            <a:chOff x="-1326943" y="1291087"/>
            <a:chExt cx="396000" cy="396000"/>
          </a:xfrm>
        </p:grpSpPr>
        <p:sp>
          <p:nvSpPr>
            <p:cNvPr id="278" name="Rectangle 277">
              <a:extLst>
                <a:ext uri="{FF2B5EF4-FFF2-40B4-BE49-F238E27FC236}">
                  <a16:creationId xmlns:a16="http://schemas.microsoft.com/office/drawing/2014/main" id="{FFA7BC77-750E-FBB0-3D15-C4F8A996BCB4}"/>
                </a:ext>
              </a:extLst>
            </p:cNvPr>
            <p:cNvSpPr/>
            <p:nvPr/>
          </p:nvSpPr>
          <p:spPr>
            <a:xfrm>
              <a:off x="-1326943" y="1291087"/>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7" name="Freeform 13">
              <a:extLst>
                <a:ext uri="{FF2B5EF4-FFF2-40B4-BE49-F238E27FC236}">
                  <a16:creationId xmlns:a16="http://schemas.microsoft.com/office/drawing/2014/main" id="{2D539DFB-C6A4-4B17-4DE2-293E71BEA18B}"/>
                </a:ext>
              </a:extLst>
            </p:cNvPr>
            <p:cNvSpPr>
              <a:spLocks noChangeAspect="1" noEditPoints="1"/>
            </p:cNvSpPr>
            <p:nvPr/>
          </p:nvSpPr>
          <p:spPr bwMode="auto">
            <a:xfrm>
              <a:off x="-1326943" y="1291087"/>
              <a:ext cx="396000" cy="396000"/>
            </a:xfrm>
            <a:custGeom>
              <a:avLst/>
              <a:gdLst>
                <a:gd name="T0" fmla="*/ 0 w 576"/>
                <a:gd name="T1" fmla="*/ 576 h 576"/>
                <a:gd name="T2" fmla="*/ 576 w 576"/>
                <a:gd name="T3" fmla="*/ 0 h 576"/>
                <a:gd name="T4" fmla="*/ 460 w 576"/>
                <a:gd name="T5" fmla="*/ 398 h 576"/>
                <a:gd name="T6" fmla="*/ 498 w 576"/>
                <a:gd name="T7" fmla="*/ 247 h 576"/>
                <a:gd name="T8" fmla="*/ 378 w 576"/>
                <a:gd name="T9" fmla="*/ 195 h 576"/>
                <a:gd name="T10" fmla="*/ 338 w 576"/>
                <a:gd name="T11" fmla="*/ 213 h 576"/>
                <a:gd name="T12" fmla="*/ 357 w 576"/>
                <a:gd name="T13" fmla="*/ 228 h 576"/>
                <a:gd name="T14" fmla="*/ 446 w 576"/>
                <a:gd name="T15" fmla="*/ 219 h 576"/>
                <a:gd name="T16" fmla="*/ 474 w 576"/>
                <a:gd name="T17" fmla="*/ 375 h 576"/>
                <a:gd name="T18" fmla="*/ 436 w 576"/>
                <a:gd name="T19" fmla="*/ 552 h 576"/>
                <a:gd name="T20" fmla="*/ 387 w 576"/>
                <a:gd name="T21" fmla="*/ 375 h 576"/>
                <a:gd name="T22" fmla="*/ 265 w 576"/>
                <a:gd name="T23" fmla="*/ 342 h 576"/>
                <a:gd name="T24" fmla="*/ 187 w 576"/>
                <a:gd name="T25" fmla="*/ 387 h 576"/>
                <a:gd name="T26" fmla="*/ 265 w 576"/>
                <a:gd name="T27" fmla="*/ 431 h 576"/>
                <a:gd name="T28" fmla="*/ 363 w 576"/>
                <a:gd name="T29" fmla="*/ 398 h 576"/>
                <a:gd name="T30" fmla="*/ 212 w 576"/>
                <a:gd name="T31" fmla="*/ 552 h 576"/>
                <a:gd name="T32" fmla="*/ 188 w 576"/>
                <a:gd name="T33" fmla="*/ 416 h 576"/>
                <a:gd name="T34" fmla="*/ 139 w 576"/>
                <a:gd name="T35" fmla="*/ 552 h 576"/>
                <a:gd name="T36" fmla="*/ 101 w 576"/>
                <a:gd name="T37" fmla="*/ 375 h 576"/>
                <a:gd name="T38" fmla="*/ 130 w 576"/>
                <a:gd name="T39" fmla="*/ 219 h 576"/>
                <a:gd name="T40" fmla="*/ 226 w 576"/>
                <a:gd name="T41" fmla="*/ 247 h 576"/>
                <a:gd name="T42" fmla="*/ 343 w 576"/>
                <a:gd name="T43" fmla="*/ 297 h 576"/>
                <a:gd name="T44" fmla="*/ 327 w 576"/>
                <a:gd name="T45" fmla="*/ 347 h 576"/>
                <a:gd name="T46" fmla="*/ 327 w 576"/>
                <a:gd name="T47" fmla="*/ 224 h 576"/>
                <a:gd name="T48" fmla="*/ 343 w 576"/>
                <a:gd name="T49" fmla="*/ 274 h 576"/>
                <a:gd name="T50" fmla="*/ 250 w 576"/>
                <a:gd name="T51" fmla="*/ 247 h 576"/>
                <a:gd name="T52" fmla="*/ 130 w 576"/>
                <a:gd name="T53" fmla="*/ 195 h 576"/>
                <a:gd name="T54" fmla="*/ 77 w 576"/>
                <a:gd name="T55" fmla="*/ 398 h 576"/>
                <a:gd name="T56" fmla="*/ 116 w 576"/>
                <a:gd name="T57" fmla="*/ 552 h 576"/>
                <a:gd name="T58" fmla="*/ 23 w 576"/>
                <a:gd name="T59" fmla="*/ 24 h 576"/>
                <a:gd name="T60" fmla="*/ 552 w 576"/>
                <a:gd name="T61" fmla="*/ 552 h 576"/>
                <a:gd name="T62" fmla="*/ 460 w 576"/>
                <a:gd name="T63" fmla="*/ 398 h 576"/>
                <a:gd name="T64" fmla="*/ 116 w 576"/>
                <a:gd name="T65" fmla="*/ 125 h 576"/>
                <a:gd name="T66" fmla="*/ 212 w 576"/>
                <a:gd name="T67" fmla="*/ 125 h 576"/>
                <a:gd name="T68" fmla="*/ 164 w 576"/>
                <a:gd name="T69" fmla="*/ 149 h 576"/>
                <a:gd name="T70" fmla="*/ 164 w 576"/>
                <a:gd name="T71" fmla="*/ 99 h 576"/>
                <a:gd name="T72" fmla="*/ 164 w 576"/>
                <a:gd name="T73" fmla="*/ 149 h 576"/>
                <a:gd name="T74" fmla="*/ 364 w 576"/>
                <a:gd name="T75" fmla="*/ 125 h 576"/>
                <a:gd name="T76" fmla="*/ 460 w 576"/>
                <a:gd name="T77" fmla="*/ 125 h 576"/>
                <a:gd name="T78" fmla="*/ 436 w 576"/>
                <a:gd name="T79" fmla="*/ 125 h 576"/>
                <a:gd name="T80" fmla="*/ 388 w 576"/>
                <a:gd name="T81" fmla="*/ 125 h 576"/>
                <a:gd name="T82" fmla="*/ 436 w 576"/>
                <a:gd name="T83" fmla="*/ 12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460" y="398"/>
                  </a:moveTo>
                  <a:cubicBezTo>
                    <a:pt x="498" y="398"/>
                    <a:pt x="498" y="398"/>
                    <a:pt x="498" y="398"/>
                  </a:cubicBezTo>
                  <a:cubicBezTo>
                    <a:pt x="498" y="247"/>
                    <a:pt x="498" y="247"/>
                    <a:pt x="498" y="247"/>
                  </a:cubicBezTo>
                  <a:cubicBezTo>
                    <a:pt x="498" y="218"/>
                    <a:pt x="474" y="195"/>
                    <a:pt x="446" y="195"/>
                  </a:cubicBezTo>
                  <a:cubicBezTo>
                    <a:pt x="378" y="195"/>
                    <a:pt x="378" y="195"/>
                    <a:pt x="378" y="195"/>
                  </a:cubicBezTo>
                  <a:cubicBezTo>
                    <a:pt x="362" y="195"/>
                    <a:pt x="349" y="201"/>
                    <a:pt x="339" y="212"/>
                  </a:cubicBezTo>
                  <a:cubicBezTo>
                    <a:pt x="338" y="213"/>
                    <a:pt x="338" y="213"/>
                    <a:pt x="338" y="213"/>
                  </a:cubicBezTo>
                  <a:cubicBezTo>
                    <a:pt x="356" y="229"/>
                    <a:pt x="356" y="229"/>
                    <a:pt x="356" y="229"/>
                  </a:cubicBezTo>
                  <a:cubicBezTo>
                    <a:pt x="357" y="228"/>
                    <a:pt x="357" y="228"/>
                    <a:pt x="357" y="228"/>
                  </a:cubicBezTo>
                  <a:cubicBezTo>
                    <a:pt x="362" y="222"/>
                    <a:pt x="369" y="219"/>
                    <a:pt x="378" y="219"/>
                  </a:cubicBezTo>
                  <a:cubicBezTo>
                    <a:pt x="446" y="219"/>
                    <a:pt x="446" y="219"/>
                    <a:pt x="446" y="219"/>
                  </a:cubicBezTo>
                  <a:cubicBezTo>
                    <a:pt x="461" y="219"/>
                    <a:pt x="474" y="231"/>
                    <a:pt x="474" y="247"/>
                  </a:cubicBezTo>
                  <a:cubicBezTo>
                    <a:pt x="474" y="375"/>
                    <a:pt x="474" y="375"/>
                    <a:pt x="474" y="375"/>
                  </a:cubicBezTo>
                  <a:cubicBezTo>
                    <a:pt x="436" y="375"/>
                    <a:pt x="436" y="375"/>
                    <a:pt x="436" y="375"/>
                  </a:cubicBezTo>
                  <a:cubicBezTo>
                    <a:pt x="436" y="552"/>
                    <a:pt x="436" y="552"/>
                    <a:pt x="436" y="552"/>
                  </a:cubicBezTo>
                  <a:cubicBezTo>
                    <a:pt x="387" y="552"/>
                    <a:pt x="387" y="552"/>
                    <a:pt x="387" y="552"/>
                  </a:cubicBezTo>
                  <a:cubicBezTo>
                    <a:pt x="387" y="375"/>
                    <a:pt x="387" y="375"/>
                    <a:pt x="387" y="375"/>
                  </a:cubicBezTo>
                  <a:cubicBezTo>
                    <a:pt x="233" y="375"/>
                    <a:pt x="233" y="375"/>
                    <a:pt x="233" y="375"/>
                  </a:cubicBezTo>
                  <a:cubicBezTo>
                    <a:pt x="265" y="342"/>
                    <a:pt x="265" y="342"/>
                    <a:pt x="265" y="342"/>
                  </a:cubicBezTo>
                  <a:cubicBezTo>
                    <a:pt x="248" y="325"/>
                    <a:pt x="248" y="325"/>
                    <a:pt x="248" y="325"/>
                  </a:cubicBezTo>
                  <a:cubicBezTo>
                    <a:pt x="187" y="387"/>
                    <a:pt x="187" y="387"/>
                    <a:pt x="187" y="387"/>
                  </a:cubicBezTo>
                  <a:cubicBezTo>
                    <a:pt x="248" y="448"/>
                    <a:pt x="248" y="448"/>
                    <a:pt x="248" y="448"/>
                  </a:cubicBezTo>
                  <a:cubicBezTo>
                    <a:pt x="265" y="431"/>
                    <a:pt x="265" y="431"/>
                    <a:pt x="265" y="431"/>
                  </a:cubicBezTo>
                  <a:cubicBezTo>
                    <a:pt x="233" y="398"/>
                    <a:pt x="233" y="398"/>
                    <a:pt x="233" y="398"/>
                  </a:cubicBezTo>
                  <a:cubicBezTo>
                    <a:pt x="363" y="398"/>
                    <a:pt x="363" y="398"/>
                    <a:pt x="363" y="398"/>
                  </a:cubicBezTo>
                  <a:cubicBezTo>
                    <a:pt x="363" y="552"/>
                    <a:pt x="363" y="552"/>
                    <a:pt x="363" y="552"/>
                  </a:cubicBezTo>
                  <a:cubicBezTo>
                    <a:pt x="212" y="552"/>
                    <a:pt x="212" y="552"/>
                    <a:pt x="212" y="552"/>
                  </a:cubicBezTo>
                  <a:cubicBezTo>
                    <a:pt x="212" y="440"/>
                    <a:pt x="212" y="440"/>
                    <a:pt x="212" y="440"/>
                  </a:cubicBezTo>
                  <a:cubicBezTo>
                    <a:pt x="188" y="416"/>
                    <a:pt x="188" y="416"/>
                    <a:pt x="188" y="416"/>
                  </a:cubicBezTo>
                  <a:cubicBezTo>
                    <a:pt x="188" y="552"/>
                    <a:pt x="188" y="552"/>
                    <a:pt x="188" y="552"/>
                  </a:cubicBezTo>
                  <a:cubicBezTo>
                    <a:pt x="139" y="552"/>
                    <a:pt x="139" y="552"/>
                    <a:pt x="139" y="552"/>
                  </a:cubicBezTo>
                  <a:cubicBezTo>
                    <a:pt x="139" y="375"/>
                    <a:pt x="139" y="375"/>
                    <a:pt x="139" y="375"/>
                  </a:cubicBezTo>
                  <a:cubicBezTo>
                    <a:pt x="101" y="375"/>
                    <a:pt x="101" y="375"/>
                    <a:pt x="101" y="375"/>
                  </a:cubicBezTo>
                  <a:cubicBezTo>
                    <a:pt x="101" y="247"/>
                    <a:pt x="101" y="247"/>
                    <a:pt x="101" y="247"/>
                  </a:cubicBezTo>
                  <a:cubicBezTo>
                    <a:pt x="101" y="231"/>
                    <a:pt x="114" y="219"/>
                    <a:pt x="130" y="219"/>
                  </a:cubicBezTo>
                  <a:cubicBezTo>
                    <a:pt x="198" y="219"/>
                    <a:pt x="198" y="219"/>
                    <a:pt x="198" y="219"/>
                  </a:cubicBezTo>
                  <a:cubicBezTo>
                    <a:pt x="214" y="219"/>
                    <a:pt x="226" y="231"/>
                    <a:pt x="226" y="247"/>
                  </a:cubicBezTo>
                  <a:cubicBezTo>
                    <a:pt x="226" y="297"/>
                    <a:pt x="226" y="297"/>
                    <a:pt x="226" y="297"/>
                  </a:cubicBezTo>
                  <a:cubicBezTo>
                    <a:pt x="343" y="297"/>
                    <a:pt x="343" y="297"/>
                    <a:pt x="343" y="297"/>
                  </a:cubicBezTo>
                  <a:cubicBezTo>
                    <a:pt x="310" y="330"/>
                    <a:pt x="310" y="330"/>
                    <a:pt x="310" y="330"/>
                  </a:cubicBezTo>
                  <a:cubicBezTo>
                    <a:pt x="327" y="347"/>
                    <a:pt x="327" y="347"/>
                    <a:pt x="327" y="347"/>
                  </a:cubicBezTo>
                  <a:cubicBezTo>
                    <a:pt x="388" y="286"/>
                    <a:pt x="388" y="286"/>
                    <a:pt x="388" y="286"/>
                  </a:cubicBezTo>
                  <a:cubicBezTo>
                    <a:pt x="327" y="224"/>
                    <a:pt x="327" y="224"/>
                    <a:pt x="327" y="224"/>
                  </a:cubicBezTo>
                  <a:cubicBezTo>
                    <a:pt x="310" y="241"/>
                    <a:pt x="310" y="241"/>
                    <a:pt x="310" y="241"/>
                  </a:cubicBezTo>
                  <a:cubicBezTo>
                    <a:pt x="343" y="274"/>
                    <a:pt x="343" y="274"/>
                    <a:pt x="343" y="274"/>
                  </a:cubicBezTo>
                  <a:cubicBezTo>
                    <a:pt x="250" y="274"/>
                    <a:pt x="250" y="274"/>
                    <a:pt x="250" y="274"/>
                  </a:cubicBezTo>
                  <a:cubicBezTo>
                    <a:pt x="250" y="247"/>
                    <a:pt x="250" y="247"/>
                    <a:pt x="250" y="247"/>
                  </a:cubicBezTo>
                  <a:cubicBezTo>
                    <a:pt x="250" y="218"/>
                    <a:pt x="227" y="195"/>
                    <a:pt x="198" y="195"/>
                  </a:cubicBezTo>
                  <a:cubicBezTo>
                    <a:pt x="130" y="195"/>
                    <a:pt x="130" y="195"/>
                    <a:pt x="130" y="195"/>
                  </a:cubicBezTo>
                  <a:cubicBezTo>
                    <a:pt x="101" y="195"/>
                    <a:pt x="77" y="218"/>
                    <a:pt x="77" y="247"/>
                  </a:cubicBezTo>
                  <a:cubicBezTo>
                    <a:pt x="77" y="398"/>
                    <a:pt x="77" y="398"/>
                    <a:pt x="77" y="398"/>
                  </a:cubicBezTo>
                  <a:cubicBezTo>
                    <a:pt x="116" y="398"/>
                    <a:pt x="116" y="398"/>
                    <a:pt x="116" y="398"/>
                  </a:cubicBezTo>
                  <a:cubicBezTo>
                    <a:pt x="116" y="552"/>
                    <a:pt x="116" y="552"/>
                    <a:pt x="116" y="552"/>
                  </a:cubicBezTo>
                  <a:cubicBezTo>
                    <a:pt x="23" y="552"/>
                    <a:pt x="23" y="552"/>
                    <a:pt x="23" y="552"/>
                  </a:cubicBezTo>
                  <a:cubicBezTo>
                    <a:pt x="23" y="24"/>
                    <a:pt x="23" y="24"/>
                    <a:pt x="23" y="24"/>
                  </a:cubicBezTo>
                  <a:cubicBezTo>
                    <a:pt x="552" y="24"/>
                    <a:pt x="552" y="24"/>
                    <a:pt x="552" y="24"/>
                  </a:cubicBezTo>
                  <a:cubicBezTo>
                    <a:pt x="552" y="552"/>
                    <a:pt x="552" y="552"/>
                    <a:pt x="552" y="552"/>
                  </a:cubicBezTo>
                  <a:cubicBezTo>
                    <a:pt x="460" y="552"/>
                    <a:pt x="460" y="552"/>
                    <a:pt x="460" y="552"/>
                  </a:cubicBezTo>
                  <a:lnTo>
                    <a:pt x="460" y="398"/>
                  </a:lnTo>
                  <a:close/>
                  <a:moveTo>
                    <a:pt x="164" y="75"/>
                  </a:moveTo>
                  <a:cubicBezTo>
                    <a:pt x="137" y="75"/>
                    <a:pt x="116" y="97"/>
                    <a:pt x="116" y="125"/>
                  </a:cubicBezTo>
                  <a:cubicBezTo>
                    <a:pt x="116" y="151"/>
                    <a:pt x="137" y="173"/>
                    <a:pt x="164" y="173"/>
                  </a:cubicBezTo>
                  <a:cubicBezTo>
                    <a:pt x="190" y="173"/>
                    <a:pt x="212" y="151"/>
                    <a:pt x="212" y="125"/>
                  </a:cubicBezTo>
                  <a:cubicBezTo>
                    <a:pt x="212" y="97"/>
                    <a:pt x="190" y="75"/>
                    <a:pt x="164" y="75"/>
                  </a:cubicBezTo>
                  <a:close/>
                  <a:moveTo>
                    <a:pt x="164" y="149"/>
                  </a:moveTo>
                  <a:cubicBezTo>
                    <a:pt x="150" y="149"/>
                    <a:pt x="139" y="138"/>
                    <a:pt x="139" y="125"/>
                  </a:cubicBezTo>
                  <a:cubicBezTo>
                    <a:pt x="139" y="110"/>
                    <a:pt x="150" y="99"/>
                    <a:pt x="164" y="99"/>
                  </a:cubicBezTo>
                  <a:cubicBezTo>
                    <a:pt x="177" y="99"/>
                    <a:pt x="188" y="110"/>
                    <a:pt x="188" y="125"/>
                  </a:cubicBezTo>
                  <a:cubicBezTo>
                    <a:pt x="188" y="138"/>
                    <a:pt x="177" y="149"/>
                    <a:pt x="164" y="149"/>
                  </a:cubicBezTo>
                  <a:close/>
                  <a:moveTo>
                    <a:pt x="412" y="75"/>
                  </a:moveTo>
                  <a:cubicBezTo>
                    <a:pt x="386" y="75"/>
                    <a:pt x="364" y="97"/>
                    <a:pt x="364" y="125"/>
                  </a:cubicBezTo>
                  <a:cubicBezTo>
                    <a:pt x="364" y="151"/>
                    <a:pt x="386" y="173"/>
                    <a:pt x="412" y="173"/>
                  </a:cubicBezTo>
                  <a:cubicBezTo>
                    <a:pt x="439" y="173"/>
                    <a:pt x="460" y="151"/>
                    <a:pt x="460" y="125"/>
                  </a:cubicBezTo>
                  <a:cubicBezTo>
                    <a:pt x="460" y="97"/>
                    <a:pt x="439" y="75"/>
                    <a:pt x="412" y="75"/>
                  </a:cubicBezTo>
                  <a:close/>
                  <a:moveTo>
                    <a:pt x="436" y="125"/>
                  </a:moveTo>
                  <a:cubicBezTo>
                    <a:pt x="436" y="138"/>
                    <a:pt x="426" y="149"/>
                    <a:pt x="412" y="149"/>
                  </a:cubicBezTo>
                  <a:cubicBezTo>
                    <a:pt x="399" y="149"/>
                    <a:pt x="388" y="138"/>
                    <a:pt x="388" y="125"/>
                  </a:cubicBezTo>
                  <a:cubicBezTo>
                    <a:pt x="388" y="111"/>
                    <a:pt x="399" y="99"/>
                    <a:pt x="412" y="99"/>
                  </a:cubicBezTo>
                  <a:cubicBezTo>
                    <a:pt x="426" y="99"/>
                    <a:pt x="436" y="110"/>
                    <a:pt x="436" y="125"/>
                  </a:cubicBezTo>
                  <a:close/>
                </a:path>
              </a:pathLst>
            </a:custGeom>
            <a:solidFill>
              <a:srgbClr val="5AA2AE"/>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D04A02"/>
                </a:solidFill>
                <a:effectLst/>
                <a:uLnTx/>
                <a:uFillTx/>
                <a:latin typeface="Arial"/>
                <a:ea typeface="+mn-ea"/>
                <a:cs typeface="Arial"/>
                <a:sym typeface="Arial"/>
              </a:endParaRPr>
            </a:p>
          </p:txBody>
        </p:sp>
      </p:grpSp>
      <p:sp>
        <p:nvSpPr>
          <p:cNvPr id="94" name="Google Shape;1258;p8">
            <a:extLst>
              <a:ext uri="{FF2B5EF4-FFF2-40B4-BE49-F238E27FC236}">
                <a16:creationId xmlns:a16="http://schemas.microsoft.com/office/drawing/2014/main" id="{45D2261D-3DFC-587C-2687-C40AEC266F15}"/>
              </a:ext>
            </a:extLst>
          </p:cNvPr>
          <p:cNvSpPr/>
          <p:nvPr/>
        </p:nvSpPr>
        <p:spPr>
          <a:xfrm>
            <a:off x="4255512"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 name="Google Shape;1258;p8">
            <a:extLst>
              <a:ext uri="{FF2B5EF4-FFF2-40B4-BE49-F238E27FC236}">
                <a16:creationId xmlns:a16="http://schemas.microsoft.com/office/drawing/2014/main" id="{C221C28B-986C-176C-24C6-D4D3ACB6A73B}"/>
              </a:ext>
            </a:extLst>
          </p:cNvPr>
          <p:cNvSpPr/>
          <p:nvPr/>
        </p:nvSpPr>
        <p:spPr>
          <a:xfrm>
            <a:off x="9308690"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5" name="TextBox 4">
            <a:extLst>
              <a:ext uri="{FF2B5EF4-FFF2-40B4-BE49-F238E27FC236}">
                <a16:creationId xmlns:a16="http://schemas.microsoft.com/office/drawing/2014/main" id="{3DD6F7B7-0EBC-A1EC-EB39-C82FB85E3DC2}"/>
              </a:ext>
            </a:extLst>
          </p:cNvPr>
          <p:cNvSpPr txBox="1"/>
          <p:nvPr/>
        </p:nvSpPr>
        <p:spPr>
          <a:xfrm>
            <a:off x="9440215" y="1234978"/>
            <a:ext cx="2385020" cy="461665"/>
          </a:xfrm>
          <a:prstGeom prst="rect">
            <a:avLst/>
          </a:prstGeom>
          <a:noFill/>
        </p:spPr>
        <p:txBody>
          <a:bodyPr wrap="square" rtlCol="0">
            <a:spAutoFit/>
          </a:bodyPr>
          <a:lstStyle/>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Ε&amp;Κ για το</a:t>
            </a:r>
          </a:p>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Κράτος και Κοινωνία</a:t>
            </a:r>
          </a:p>
        </p:txBody>
      </p:sp>
      <p:sp>
        <p:nvSpPr>
          <p:cNvPr id="7" name="Google Shape;1258;p8">
            <a:extLst>
              <a:ext uri="{FF2B5EF4-FFF2-40B4-BE49-F238E27FC236}">
                <a16:creationId xmlns:a16="http://schemas.microsoft.com/office/drawing/2014/main" id="{EAB9C779-92F3-BA99-9FF6-A231649B5B44}"/>
              </a:ext>
            </a:extLst>
          </p:cNvPr>
          <p:cNvSpPr/>
          <p:nvPr/>
        </p:nvSpPr>
        <p:spPr>
          <a:xfrm>
            <a:off x="6782101" y="1924612"/>
            <a:ext cx="2340000" cy="4464000"/>
          </a:xfrm>
          <a:prstGeom prst="rect">
            <a:avLst/>
          </a:prstGeom>
          <a:solidFill>
            <a:srgbClr val="5AA2AE">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8" name="TextBox 7">
            <a:extLst>
              <a:ext uri="{FF2B5EF4-FFF2-40B4-BE49-F238E27FC236}">
                <a16:creationId xmlns:a16="http://schemas.microsoft.com/office/drawing/2014/main" id="{55A47A79-B2A1-0CDC-B124-11A94C69F49D}"/>
              </a:ext>
            </a:extLst>
          </p:cNvPr>
          <p:cNvSpPr txBox="1"/>
          <p:nvPr/>
        </p:nvSpPr>
        <p:spPr>
          <a:xfrm>
            <a:off x="4789513" y="1173423"/>
            <a:ext cx="17834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Ε&amp;Κ για την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Παγκόσμια αγορά </a:t>
            </a:r>
          </a:p>
        </p:txBody>
      </p:sp>
      <p:sp>
        <p:nvSpPr>
          <p:cNvPr id="17" name="Rectangle 16">
            <a:extLst>
              <a:ext uri="{FF2B5EF4-FFF2-40B4-BE49-F238E27FC236}">
                <a16:creationId xmlns:a16="http://schemas.microsoft.com/office/drawing/2014/main" id="{A38FF856-1F7F-C79D-6E1A-0E81311CFD0B}"/>
              </a:ext>
            </a:extLst>
          </p:cNvPr>
          <p:cNvSpPr/>
          <p:nvPr/>
        </p:nvSpPr>
        <p:spPr>
          <a:xfrm>
            <a:off x="4215072" y="2084222"/>
            <a:ext cx="2376000"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Παγκοσμίως ανταγωνιστική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έρευνα και καινοτομία που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αναπτύσσεται στην Ελλάδα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και απευθύνεται σε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ώριμες αγορές του εξωτερικού</a:t>
            </a:r>
          </a:p>
        </p:txBody>
      </p:sp>
      <p:sp>
        <p:nvSpPr>
          <p:cNvPr id="18" name="Rectangle 17">
            <a:extLst>
              <a:ext uri="{FF2B5EF4-FFF2-40B4-BE49-F238E27FC236}">
                <a16:creationId xmlns:a16="http://schemas.microsoft.com/office/drawing/2014/main" id="{3BC5F2B2-B5C8-69BA-7DB7-A068FB101CE0}"/>
              </a:ext>
            </a:extLst>
          </p:cNvPr>
          <p:cNvSpPr/>
          <p:nvPr/>
        </p:nvSpPr>
        <p:spPr>
          <a:xfrm>
            <a:off x="4215072" y="3529292"/>
            <a:ext cx="2340000" cy="1212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19" name="Rectangle 18">
            <a:extLst>
              <a:ext uri="{FF2B5EF4-FFF2-40B4-BE49-F238E27FC236}">
                <a16:creationId xmlns:a16="http://schemas.microsoft.com/office/drawing/2014/main" id="{2BAD27FA-8263-4215-6268-5F9E091933DA}"/>
              </a:ext>
            </a:extLst>
          </p:cNvPr>
          <p:cNvSpPr/>
          <p:nvPr/>
        </p:nvSpPr>
        <p:spPr>
          <a:xfrm>
            <a:off x="4255512" y="4993684"/>
            <a:ext cx="2340000" cy="1236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Ενίσχυση υφιστάμενων και ανάδειξη νέων νησίδων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Ε&amp;Κ για την παγκόσμια αγορά</a:t>
            </a:r>
          </a:p>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εξωστρεφούς επιχειρηματικότητας</a:t>
            </a:r>
            <a:endPar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endParaRPr>
          </a:p>
        </p:txBody>
      </p:sp>
      <p:sp>
        <p:nvSpPr>
          <p:cNvPr id="20" name="Rectangle 19">
            <a:extLst>
              <a:ext uri="{FF2B5EF4-FFF2-40B4-BE49-F238E27FC236}">
                <a16:creationId xmlns:a16="http://schemas.microsoft.com/office/drawing/2014/main" id="{BD8FD338-58A8-8A91-CA7B-C294B1400419}"/>
              </a:ext>
            </a:extLst>
          </p:cNvPr>
          <p:cNvSpPr/>
          <p:nvPr/>
        </p:nvSpPr>
        <p:spPr>
          <a:xfrm>
            <a:off x="6746240" y="2059915"/>
            <a:ext cx="2434199"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και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εφαρμογή καινοτόμων λύσεων και στην ελληνική αγορά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Μετασχηματισμός και εφαρμογή καινοτόμων λύσεων σε εθνικό και περιφερειακό επίπεδο</a:t>
            </a:r>
          </a:p>
        </p:txBody>
      </p:sp>
      <p:sp>
        <p:nvSpPr>
          <p:cNvPr id="21" name="Rectangle 20">
            <a:extLst>
              <a:ext uri="{FF2B5EF4-FFF2-40B4-BE49-F238E27FC236}">
                <a16:creationId xmlns:a16="http://schemas.microsoft.com/office/drawing/2014/main" id="{98CF681D-45F3-2A7E-0057-485FE0AA55E9}"/>
              </a:ext>
            </a:extLst>
          </p:cNvPr>
          <p:cNvSpPr/>
          <p:nvPr/>
        </p:nvSpPr>
        <p:spPr>
          <a:xfrm>
            <a:off x="6782101" y="3532256"/>
            <a:ext cx="2340000" cy="12794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22" name="Rectangle 21">
            <a:extLst>
              <a:ext uri="{FF2B5EF4-FFF2-40B4-BE49-F238E27FC236}">
                <a16:creationId xmlns:a16="http://schemas.microsoft.com/office/drawing/2014/main" id="{6659091E-2D3F-C037-8C31-F944F3053FFD}"/>
              </a:ext>
            </a:extLst>
          </p:cNvPr>
          <p:cNvSpPr/>
          <p:nvPr/>
        </p:nvSpPr>
        <p:spPr>
          <a:xfrm>
            <a:off x="6782101" y="4966285"/>
            <a:ext cx="2340000" cy="1272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συνεργειών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μεταξύ των επιχειρήσεων και του οικοσυστήματος της Ε&amp;Κ</a:t>
            </a:r>
          </a:p>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των επιχειρήσεων </a:t>
            </a:r>
          </a:p>
        </p:txBody>
      </p:sp>
      <p:sp>
        <p:nvSpPr>
          <p:cNvPr id="23" name="Rectangle 22">
            <a:extLst>
              <a:ext uri="{FF2B5EF4-FFF2-40B4-BE49-F238E27FC236}">
                <a16:creationId xmlns:a16="http://schemas.microsoft.com/office/drawing/2014/main" id="{4056E6E1-A8F7-457B-B50A-DF3BE655A37A}"/>
              </a:ext>
            </a:extLst>
          </p:cNvPr>
          <p:cNvSpPr/>
          <p:nvPr/>
        </p:nvSpPr>
        <p:spPr>
          <a:xfrm>
            <a:off x="9305898" y="2195513"/>
            <a:ext cx="2376000" cy="104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καινοτόμων λύσεων που καλύπτουν ανάγκες</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της δημόσιας διοίκησης και της κοινωνίας</a:t>
            </a:r>
          </a:p>
        </p:txBody>
      </p:sp>
      <p:sp>
        <p:nvSpPr>
          <p:cNvPr id="24" name="Rectangle 23">
            <a:extLst>
              <a:ext uri="{FF2B5EF4-FFF2-40B4-BE49-F238E27FC236}">
                <a16:creationId xmlns:a16="http://schemas.microsoft.com/office/drawing/2014/main" id="{E8B06CFE-BF6C-DCB0-3686-5F08EA558C55}"/>
              </a:ext>
            </a:extLst>
          </p:cNvPr>
          <p:cNvSpPr/>
          <p:nvPr/>
        </p:nvSpPr>
        <p:spPr>
          <a:xfrm>
            <a:off x="9305897" y="3563543"/>
            <a:ext cx="2365303" cy="12107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ερευνητικά κέντρα</a:t>
            </a:r>
          </a:p>
          <a:p>
            <a:pPr marL="180000" marR="0" lvl="0" indent="-180000" algn="l" defTabSz="914400" rtl="0" eaLnBrk="1" fontAlgn="auto" latinLnBrk="0" hangingPunct="1">
              <a:lnSpc>
                <a:spcPct val="100000"/>
              </a:lnSpc>
              <a:spcBef>
                <a:spcPts val="300"/>
              </a:spcBef>
              <a:spcAft>
                <a:spcPts val="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Κρατικές δομές καινοτομίας </a:t>
            </a:r>
          </a:p>
          <a:p>
            <a:pPr marL="182563" marR="0" lvl="0" indent="0" algn="l" defTabSz="914400" rtl="0" eaLnBrk="1" fontAlgn="auto" latinLnBrk="0" hangingPunct="1">
              <a:lnSpc>
                <a:spcPct val="100000"/>
              </a:lnSpc>
              <a:spcBef>
                <a:spcPts val="0"/>
              </a:spcBef>
              <a:spcAft>
                <a:spcPts val="300"/>
              </a:spcAft>
              <a:buClr>
                <a:srgbClr val="000000"/>
              </a:buClr>
              <a:buSzTx/>
              <a:buFont typeface="Arial"/>
              <a:buNone/>
              <a:tabLst/>
              <a:defRPr/>
            </a:pPr>
            <a:r>
              <a:rPr kumimoji="0" lang="el-GR" sz="10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(σύμφωνα με το ν.5027/2023)</a:t>
            </a:r>
          </a:p>
        </p:txBody>
      </p:sp>
      <p:sp>
        <p:nvSpPr>
          <p:cNvPr id="25" name="Rectangle 24">
            <a:extLst>
              <a:ext uri="{FF2B5EF4-FFF2-40B4-BE49-F238E27FC236}">
                <a16:creationId xmlns:a16="http://schemas.microsoft.com/office/drawing/2014/main" id="{422914DF-9F92-D881-3686-3684F7995B8E}"/>
              </a:ext>
            </a:extLst>
          </p:cNvPr>
          <p:cNvSpPr/>
          <p:nvPr/>
        </p:nvSpPr>
        <p:spPr>
          <a:xfrm>
            <a:off x="9313200" y="5157683"/>
            <a:ext cx="2376000" cy="8893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της Δημόσιας Διοίκησης</a:t>
            </a:r>
          </a:p>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Αναβάθμιση της </a:t>
            </a:r>
            <a:r>
              <a:rPr kumimoji="0" lang="el-GR" sz="1200" b="1" i="0" u="none" strike="noStrike" kern="0" cap="none" spc="0" normalizeH="0" baseline="0" noProof="0" dirty="0" err="1">
                <a:ln>
                  <a:noFill/>
                </a:ln>
                <a:solidFill>
                  <a:sysClr val="windowText" lastClr="000000"/>
                </a:solidFill>
                <a:effectLst/>
                <a:uLnTx/>
                <a:uFillTx/>
                <a:latin typeface="Aptos" panose="020B0004020202020204" pitchFamily="34" charset="0"/>
                <a:ea typeface="+mn-ea"/>
                <a:cs typeface="+mn-cs"/>
                <a:sym typeface="Arial"/>
              </a:rPr>
              <a:t>διεπαφής</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του πολίτη/ επιχείρησης με το Κράτος</a:t>
            </a:r>
          </a:p>
        </p:txBody>
      </p:sp>
      <p:sp>
        <p:nvSpPr>
          <p:cNvPr id="12" name="Slide Number Placeholder 2">
            <a:extLst>
              <a:ext uri="{FF2B5EF4-FFF2-40B4-BE49-F238E27FC236}">
                <a16:creationId xmlns:a16="http://schemas.microsoft.com/office/drawing/2014/main" id="{8D319503-8CE2-34D7-58F4-8D0353AEB4AF}"/>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7</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Tree>
    <p:extLst>
      <p:ext uri="{BB962C8B-B14F-4D97-AF65-F5344CB8AC3E}">
        <p14:creationId xmlns:p14="http://schemas.microsoft.com/office/powerpoint/2010/main" val="1667242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FA561-CB4B-361D-80DE-DA85F52EF6B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2EE64DA-62A3-C747-CADA-E2828A63B7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2EE64DA-62A3-C747-CADA-E2828A63B7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0E97DCC-3305-B2DB-6038-BC090175D1B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Εθνική Στρατηγική Έξυπνης Εξειδίκευσης – Βασικές Παρεμβάσεις ΕΤΑΚ</a:t>
            </a:r>
          </a:p>
        </p:txBody>
      </p:sp>
      <p:sp>
        <p:nvSpPr>
          <p:cNvPr id="3" name="Slide Number Placeholder 2">
            <a:extLst>
              <a:ext uri="{FF2B5EF4-FFF2-40B4-BE49-F238E27FC236}">
                <a16:creationId xmlns:a16="http://schemas.microsoft.com/office/drawing/2014/main" id="{24637D86-3E2E-4C98-BCC6-26F9C49C7457}"/>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8</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251" name="Google Shape;251;p2"/>
          <p:cNvGrpSpPr/>
          <p:nvPr/>
        </p:nvGrpSpPr>
        <p:grpSpPr>
          <a:xfrm>
            <a:off x="3107599" y="1442948"/>
            <a:ext cx="6761829" cy="471716"/>
            <a:chOff x="2348564" y="1676400"/>
            <a:chExt cx="6761829" cy="471716"/>
          </a:xfrm>
        </p:grpSpPr>
        <p:sp>
          <p:nvSpPr>
            <p:cNvPr id="252" name="Google Shape;252;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rPr>
                <a:t>1</a:t>
              </a:r>
              <a:endParaRPr kumimoji="0"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endParaRPr>
            </a:p>
          </p:txBody>
        </p:sp>
        <p:sp>
          <p:nvSpPr>
            <p:cNvPr id="253" name="Google Shape;253;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Βιομηχανικής Έρευνας   &amp; Τεχνολογίας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Επιχειρήσεις)</a:t>
              </a:r>
            </a:p>
          </p:txBody>
        </p:sp>
      </p:grpSp>
      <p:grpSp>
        <p:nvGrpSpPr>
          <p:cNvPr id="254" name="Google Shape;254;p2"/>
          <p:cNvGrpSpPr/>
          <p:nvPr/>
        </p:nvGrpSpPr>
        <p:grpSpPr>
          <a:xfrm>
            <a:off x="3101883" y="2107793"/>
            <a:ext cx="8716728" cy="973657"/>
            <a:chOff x="2383395" y="1676400"/>
            <a:chExt cx="8227095" cy="973657"/>
          </a:xfrm>
        </p:grpSpPr>
        <p:sp>
          <p:nvSpPr>
            <p:cNvPr id="255" name="Google Shape;255;p2"/>
            <p:cNvSpPr/>
            <p:nvPr/>
          </p:nvSpPr>
          <p:spPr>
            <a:xfrm>
              <a:off x="2383395" y="1682716"/>
              <a:ext cx="541168"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2</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56" name="Google Shape;256;p2"/>
            <p:cNvSpPr txBox="1"/>
            <p:nvPr/>
          </p:nvSpPr>
          <p:spPr>
            <a:xfrm>
              <a:off x="3028949" y="1676400"/>
              <a:ext cx="7581541" cy="973657"/>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Διασύνδεση επιχειρήσεων με ερευνητικά κέντρα / συνεργατικοί μηχανισμοί και μηχανισμοί διάχυσης της καινοτομίας όπως συνεργατικά έργα ΕΤΑΚ,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TTOs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Clusters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Κέντρα Ικανότητας κ</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α</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endPar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Συνεργατικά Σχήματα Επιχειρήσεων &amp; Ερευνητικών Φορέων)</a:t>
              </a:r>
            </a:p>
          </p:txBody>
        </p:sp>
      </p:grpSp>
      <p:grpSp>
        <p:nvGrpSpPr>
          <p:cNvPr id="257" name="Google Shape;257;p2"/>
          <p:cNvGrpSpPr/>
          <p:nvPr/>
        </p:nvGrpSpPr>
        <p:grpSpPr>
          <a:xfrm>
            <a:off x="3107599" y="3904172"/>
            <a:ext cx="6788011" cy="474832"/>
            <a:chOff x="2348564" y="1673284"/>
            <a:chExt cx="6788011" cy="474832"/>
          </a:xfrm>
        </p:grpSpPr>
        <p:sp>
          <p:nvSpPr>
            <p:cNvPr id="258" name="Google Shape;258;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4</a:t>
              </a:r>
              <a:endParaRPr kumimoji="0" sz="20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59" name="Google Shape;259;p2"/>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Ερευνητικές Υποδομές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Ερευνητικές Υποδομές)</a:t>
              </a:r>
            </a:p>
          </p:txBody>
        </p:sp>
      </p:grpSp>
      <p:grpSp>
        <p:nvGrpSpPr>
          <p:cNvPr id="264" name="Google Shape;264;p2"/>
          <p:cNvGrpSpPr/>
          <p:nvPr/>
        </p:nvGrpSpPr>
        <p:grpSpPr>
          <a:xfrm>
            <a:off x="3107599" y="3232658"/>
            <a:ext cx="6761829" cy="471716"/>
            <a:chOff x="2348564" y="1676400"/>
            <a:chExt cx="6761829" cy="471716"/>
          </a:xfrm>
        </p:grpSpPr>
        <p:sp>
          <p:nvSpPr>
            <p:cNvPr id="265" name="Google Shape;265;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3</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66" name="Google Shape;266;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Νεοφυούς Καινοτόμου Επιχειρηματικότητας </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νεοφυείς καινοτόμες επιχειρήσεις)</a:t>
              </a:r>
            </a:p>
          </p:txBody>
        </p:sp>
      </p:grpSp>
      <p:sp>
        <p:nvSpPr>
          <p:cNvPr id="267" name="Google Shape;267;p2"/>
          <p:cNvSpPr/>
          <p:nvPr/>
        </p:nvSpPr>
        <p:spPr>
          <a:xfrm>
            <a:off x="3107599" y="4637107"/>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5</a:t>
            </a:r>
            <a:endParaRPr kumimoji="0" sz="18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274" name="Google Shape;274;p2"/>
          <p:cNvSpPr/>
          <p:nvPr/>
        </p:nvSpPr>
        <p:spPr>
          <a:xfrm>
            <a:off x="3797509" y="4581446"/>
            <a:ext cx="7485751" cy="58473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Στήριξη / προώθηση διεθνών συνεργασιών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Ερευνητικοί Φορείς, Επιχειρήσεις, Συνεργατικά Σχήματα)</a:t>
            </a:r>
          </a:p>
        </p:txBody>
      </p:sp>
      <p:grpSp>
        <p:nvGrpSpPr>
          <p:cNvPr id="21" name="Google Shape;257;p2">
            <a:extLst>
              <a:ext uri="{FF2B5EF4-FFF2-40B4-BE49-F238E27FC236}">
                <a16:creationId xmlns:a16="http://schemas.microsoft.com/office/drawing/2014/main" id="{83971E29-848C-4F52-8C22-6FDC8B8E3F48}"/>
              </a:ext>
            </a:extLst>
          </p:cNvPr>
          <p:cNvGrpSpPr/>
          <p:nvPr/>
        </p:nvGrpSpPr>
        <p:grpSpPr>
          <a:xfrm>
            <a:off x="3117124" y="5314375"/>
            <a:ext cx="6788011" cy="474832"/>
            <a:chOff x="2348564" y="1673284"/>
            <a:chExt cx="6788011" cy="474832"/>
          </a:xfrm>
        </p:grpSpPr>
        <p:sp>
          <p:nvSpPr>
            <p:cNvPr id="22" name="Google Shape;258;p2">
              <a:extLst>
                <a:ext uri="{FF2B5EF4-FFF2-40B4-BE49-F238E27FC236}">
                  <a16:creationId xmlns:a16="http://schemas.microsoft.com/office/drawing/2014/main" id="{2FF1EFD3-E713-4104-9C58-855C03489F4D}"/>
                </a:ext>
              </a:extLst>
            </p:cNvPr>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6</a:t>
              </a:r>
              <a:endParaRPr kumimoji="0"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3" name="Google Shape;259;p2">
              <a:extLst>
                <a:ext uri="{FF2B5EF4-FFF2-40B4-BE49-F238E27FC236}">
                  <a16:creationId xmlns:a16="http://schemas.microsoft.com/office/drawing/2014/main" id="{D448B0EA-4433-49DD-84B5-6633D5951C86}"/>
                </a:ext>
              </a:extLst>
            </p:cNvPr>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Δεξιότητες</a:t>
              </a:r>
              <a:r>
                <a:rPr kumimoji="0" lang="el-GR" sz="1600" b="1" i="0" u="none" strike="noStrike" kern="0" cap="none" spc="0" normalizeH="0" baseline="0" noProof="0" dirty="0">
                  <a:ln>
                    <a:noFill/>
                  </a:ln>
                  <a:solidFill>
                    <a:srgbClr val="3462AB"/>
                  </a:solidFill>
                  <a:effectLst/>
                  <a:uLnTx/>
                  <a:uFillTx/>
                  <a:latin typeface="Aptos" panose="020B0004020202020204" pitchFamily="34" charset="0"/>
                  <a:ea typeface="Century Gothic"/>
                  <a:cs typeface="Century Gothic"/>
                  <a:sym typeface="Century Gothic"/>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Ανθρώπινο Δυναμικό)</a:t>
              </a:r>
            </a:p>
          </p:txBody>
        </p:sp>
      </p:grpSp>
      <p:pic>
        <p:nvPicPr>
          <p:cNvPr id="5124" name="Picture 4" descr="Ανακοίνωση της Δράσης «Ερευνώ - Καινοτομώ 2021-2027» - Niriis S.A.  Consultants">
            <a:extLst>
              <a:ext uri="{FF2B5EF4-FFF2-40B4-BE49-F238E27FC236}">
                <a16:creationId xmlns:a16="http://schemas.microsoft.com/office/drawing/2014/main" id="{D9773833-E65D-BA18-488A-E79C922273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72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CF4278E4-4280-44FB-0192-9454F14B3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Διαδικασία Επιχειρηματικής Ανακάλυψης (ΔΕΑ)</a:t>
            </a:r>
            <a:endParaRPr lang="en-GB"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9</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 name="Freeform 17">
            <a:extLst>
              <a:ext uri="{FF2B5EF4-FFF2-40B4-BE49-F238E27FC236}">
                <a16:creationId xmlns:a16="http://schemas.microsoft.com/office/drawing/2014/main" id="{0D4A4A41-0F5B-FA5E-6F9C-4550F7C8BC83}"/>
              </a:ext>
            </a:extLst>
          </p:cNvPr>
          <p:cNvSpPr>
            <a:spLocks noChangeAspect="1" noEditPoints="1"/>
          </p:cNvSpPr>
          <p:nvPr/>
        </p:nvSpPr>
        <p:spPr bwMode="auto">
          <a:xfrm>
            <a:off x="1023921" y="1430547"/>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2FD8BA61-952F-93B1-C8F7-D600C11F9F7C}"/>
              </a:ext>
            </a:extLst>
          </p:cNvPr>
          <p:cNvSpPr>
            <a:spLocks noChangeAspect="1" noEditPoints="1"/>
          </p:cNvSpPr>
          <p:nvPr/>
        </p:nvSpPr>
        <p:spPr bwMode="auto">
          <a:xfrm>
            <a:off x="1023739" y="3707025"/>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D3BBDF88-B7D0-5CCC-D121-A2AF3B4ABA62}"/>
              </a:ext>
            </a:extLst>
          </p:cNvPr>
          <p:cNvSpPr>
            <a:spLocks noChangeAspect="1" noEditPoints="1"/>
          </p:cNvSpPr>
          <p:nvPr/>
        </p:nvSpPr>
        <p:spPr bwMode="auto">
          <a:xfrm>
            <a:off x="1023921" y="2922258"/>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CDA49FDD-3815-0DEE-1B01-3F23AA1682F8}"/>
              </a:ext>
            </a:extLst>
          </p:cNvPr>
          <p:cNvSpPr>
            <a:spLocks noChangeAspect="1" noEditPoints="1"/>
          </p:cNvSpPr>
          <p:nvPr/>
        </p:nvSpPr>
        <p:spPr bwMode="auto">
          <a:xfrm>
            <a:off x="1023921" y="2137490"/>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A5A05F3-397B-1139-9352-58A65FC002A1}"/>
              </a:ext>
            </a:extLst>
          </p:cNvPr>
          <p:cNvSpPr>
            <a:spLocks noChangeAspect="1" noEditPoints="1"/>
          </p:cNvSpPr>
          <p:nvPr/>
        </p:nvSpPr>
        <p:spPr bwMode="auto">
          <a:xfrm>
            <a:off x="1023921" y="446260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E05C385C-EDC9-229D-3CE4-B13AD8083936}"/>
              </a:ext>
            </a:extLst>
          </p:cNvPr>
          <p:cNvGrpSpPr/>
          <p:nvPr/>
        </p:nvGrpSpPr>
        <p:grpSpPr>
          <a:xfrm>
            <a:off x="985968" y="5257172"/>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C9CCF7E9-9192-1DAE-720C-3CC1D102D9FE}"/>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0AEC144F-AEF4-AC1E-B96B-F56FDF0A74F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C9E2A6C4-9435-070C-1226-2D1349E56F4B}"/>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pic>
        <p:nvPicPr>
          <p:cNvPr id="69" name="Εικόνα 68">
            <a:extLst>
              <a:ext uri="{FF2B5EF4-FFF2-40B4-BE49-F238E27FC236}">
                <a16:creationId xmlns:a16="http://schemas.microsoft.com/office/drawing/2014/main" id="{F3A518A4-C37F-72A9-417F-7E9E6D8C7F49}"/>
              </a:ext>
            </a:extLst>
          </p:cNvPr>
          <p:cNvPicPr>
            <a:picLocks noChangeAspect="1"/>
          </p:cNvPicPr>
          <p:nvPr/>
        </p:nvPicPr>
        <p:blipFill>
          <a:blip r:embed="rId6"/>
          <a:stretch>
            <a:fillRect/>
          </a:stretch>
        </p:blipFill>
        <p:spPr>
          <a:xfrm>
            <a:off x="1504188" y="1213347"/>
            <a:ext cx="9183624" cy="5060364"/>
          </a:xfrm>
          <a:prstGeom prst="rect">
            <a:avLst/>
          </a:prstGeom>
        </p:spPr>
      </p:pic>
    </p:spTree>
    <p:extLst>
      <p:ext uri="{BB962C8B-B14F-4D97-AF65-F5344CB8AC3E}">
        <p14:creationId xmlns:p14="http://schemas.microsoft.com/office/powerpoint/2010/main" val="1355373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156593"/>
            <a:ext cx="11343600" cy="524649"/>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Επιχειρηματική Ανακάλυψη ΓΓΕΚ</a:t>
            </a:r>
            <a:endParaRPr lang="en-GB" dirty="0"/>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10</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7" name="TextBox 66">
            <a:extLst>
              <a:ext uri="{FF2B5EF4-FFF2-40B4-BE49-F238E27FC236}">
                <a16:creationId xmlns:a16="http://schemas.microsoft.com/office/drawing/2014/main" id="{2C1008DA-87B5-876E-B6B7-92433FF99D75}"/>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Diagram 5">
            <a:extLst>
              <a:ext uri="{FF2B5EF4-FFF2-40B4-BE49-F238E27FC236}">
                <a16:creationId xmlns:a16="http://schemas.microsoft.com/office/drawing/2014/main" id="{3A98CA5A-BBFB-8DF4-33B4-BE6727BD4397}"/>
              </a:ext>
            </a:extLst>
          </p:cNvPr>
          <p:cNvGraphicFramePr/>
          <p:nvPr/>
        </p:nvGraphicFramePr>
        <p:xfrm>
          <a:off x="66900" y="1347150"/>
          <a:ext cx="6603794" cy="38017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Up Arrow 6">
            <a:extLst>
              <a:ext uri="{FF2B5EF4-FFF2-40B4-BE49-F238E27FC236}">
                <a16:creationId xmlns:a16="http://schemas.microsoft.com/office/drawing/2014/main" id="{9A05366D-0807-A908-3135-CE5B87CE7C3C}"/>
              </a:ext>
            </a:extLst>
          </p:cNvPr>
          <p:cNvSpPr/>
          <p:nvPr/>
        </p:nvSpPr>
        <p:spPr>
          <a:xfrm>
            <a:off x="1459917" y="1555818"/>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9" name="Up Arrow 7">
            <a:extLst>
              <a:ext uri="{FF2B5EF4-FFF2-40B4-BE49-F238E27FC236}">
                <a16:creationId xmlns:a16="http://schemas.microsoft.com/office/drawing/2014/main" id="{E67743A6-FF49-1AAC-169A-22C11FA7368D}"/>
              </a:ext>
            </a:extLst>
          </p:cNvPr>
          <p:cNvSpPr/>
          <p:nvPr/>
        </p:nvSpPr>
        <p:spPr>
          <a:xfrm rot="10800000">
            <a:off x="4436180" y="1706290"/>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graphicFrame>
        <p:nvGraphicFramePr>
          <p:cNvPr id="10" name="Chart 8">
            <a:extLst>
              <a:ext uri="{FF2B5EF4-FFF2-40B4-BE49-F238E27FC236}">
                <a16:creationId xmlns:a16="http://schemas.microsoft.com/office/drawing/2014/main" id="{5B4579F9-54C9-E011-AE7D-FC9B25F92EC6}"/>
              </a:ext>
            </a:extLst>
          </p:cNvPr>
          <p:cNvGraphicFramePr>
            <a:graphicFrameLocks/>
          </p:cNvGraphicFramePr>
          <p:nvPr/>
        </p:nvGraphicFramePr>
        <p:xfrm>
          <a:off x="5320018" y="656944"/>
          <a:ext cx="6606073" cy="5157829"/>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331653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Ερωτήματα για την διαμόρφωση των θεματικών προτεραιοτήτων</a:t>
            </a:r>
            <a:endParaRPr lang="en-GB" dirty="0"/>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11</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 name="TextBox 1">
            <a:extLst>
              <a:ext uri="{FF2B5EF4-FFF2-40B4-BE49-F238E27FC236}">
                <a16:creationId xmlns:a16="http://schemas.microsoft.com/office/drawing/2014/main" id="{B443AF2C-6470-9A17-78BF-3AA40284024F}"/>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pSp>
        <p:nvGrpSpPr>
          <p:cNvPr id="7" name="Ομάδα 6">
            <a:extLst>
              <a:ext uri="{FF2B5EF4-FFF2-40B4-BE49-F238E27FC236}">
                <a16:creationId xmlns:a16="http://schemas.microsoft.com/office/drawing/2014/main" id="{EEB8F3C4-2147-65D0-339B-6BF1F031F697}"/>
              </a:ext>
            </a:extLst>
          </p:cNvPr>
          <p:cNvGrpSpPr/>
          <p:nvPr/>
        </p:nvGrpSpPr>
        <p:grpSpPr>
          <a:xfrm>
            <a:off x="616882" y="850166"/>
            <a:ext cx="11201729" cy="5712135"/>
            <a:chOff x="875107" y="817176"/>
            <a:chExt cx="11201729" cy="5712135"/>
          </a:xfrm>
        </p:grpSpPr>
        <p:pic>
          <p:nvPicPr>
            <p:cNvPr id="8" name="Picture 3">
              <a:extLst>
                <a:ext uri="{FF2B5EF4-FFF2-40B4-BE49-F238E27FC236}">
                  <a16:creationId xmlns:a16="http://schemas.microsoft.com/office/drawing/2014/main" id="{560CE071-D9D4-1CE5-999E-330084F4C9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875107" y="1306708"/>
              <a:ext cx="3414269" cy="4690459"/>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4E217199-846D-F3D1-0BCE-9AE8A450FF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56285" y="384120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10" descr="Process Graphic">
              <a:extLst>
                <a:ext uri="{FF2B5EF4-FFF2-40B4-BE49-F238E27FC236}">
                  <a16:creationId xmlns:a16="http://schemas.microsoft.com/office/drawing/2014/main" id="{DA451EDB-1512-C16C-8338-31AB700F7028}"/>
                </a:ext>
              </a:extLst>
            </p:cNvPr>
            <p:cNvGrpSpPr/>
            <p:nvPr/>
          </p:nvGrpSpPr>
          <p:grpSpPr>
            <a:xfrm>
              <a:off x="1074068" y="817176"/>
              <a:ext cx="11002768" cy="4555194"/>
              <a:chOff x="1095901" y="557856"/>
              <a:chExt cx="10476385" cy="3775076"/>
            </a:xfrm>
          </p:grpSpPr>
          <p:grpSp>
            <p:nvGrpSpPr>
              <p:cNvPr id="43" name="Group 38">
                <a:extLst>
                  <a:ext uri="{FF2B5EF4-FFF2-40B4-BE49-F238E27FC236}">
                    <a16:creationId xmlns:a16="http://schemas.microsoft.com/office/drawing/2014/main" id="{DAC22242-50D2-E8CB-1296-76088FFC25AD}"/>
                  </a:ext>
                </a:extLst>
              </p:cNvPr>
              <p:cNvGrpSpPr>
                <a:grpSpLocks/>
              </p:cNvGrpSpPr>
              <p:nvPr/>
            </p:nvGrpSpPr>
            <p:grpSpPr bwMode="auto">
              <a:xfrm>
                <a:off x="4062519" y="1043382"/>
                <a:ext cx="972000" cy="276225"/>
                <a:chOff x="1848067" y="2697524"/>
                <a:chExt cx="2311184" cy="316190"/>
              </a:xfrm>
            </p:grpSpPr>
            <p:cxnSp>
              <p:nvCxnSpPr>
                <p:cNvPr id="72" name="Straight Connector 40">
                  <a:extLst>
                    <a:ext uri="{FF2B5EF4-FFF2-40B4-BE49-F238E27FC236}">
                      <a16:creationId xmlns:a16="http://schemas.microsoft.com/office/drawing/2014/main" id="{CE290E40-5C6F-09E6-10E3-36A8028EDBF8}"/>
                    </a:ext>
                  </a:extLst>
                </p:cNvPr>
                <p:cNvCxnSpPr/>
                <p:nvPr/>
              </p:nvCxnSpPr>
              <p:spPr>
                <a:xfrm flipH="1" flipV="1">
                  <a:off x="3660361" y="2697524"/>
                  <a:ext cx="498890" cy="316190"/>
                </a:xfrm>
                <a:prstGeom prst="line">
                  <a:avLst/>
                </a:prstGeom>
                <a:noFill/>
                <a:ln w="19050" cap="flat" cmpd="sng" algn="ctr">
                  <a:solidFill>
                    <a:sysClr val="windowText" lastClr="000000"/>
                  </a:solidFill>
                  <a:prstDash val="sysDash"/>
                  <a:miter lim="800000"/>
                </a:ln>
                <a:effectLst/>
              </p:spPr>
            </p:cxnSp>
            <p:cxnSp>
              <p:nvCxnSpPr>
                <p:cNvPr id="73" name="Straight Connector 41">
                  <a:extLst>
                    <a:ext uri="{FF2B5EF4-FFF2-40B4-BE49-F238E27FC236}">
                      <a16:creationId xmlns:a16="http://schemas.microsoft.com/office/drawing/2014/main" id="{FDCB952F-88AD-A83A-4EB6-0AFA0EA5A06C}"/>
                    </a:ext>
                  </a:extLst>
                </p:cNvPr>
                <p:cNvCxnSpPr/>
                <p:nvPr/>
              </p:nvCxnSpPr>
              <p:spPr>
                <a:xfrm flipH="1">
                  <a:off x="1848067" y="2697524"/>
                  <a:ext cx="1812294" cy="0"/>
                </a:xfrm>
                <a:prstGeom prst="line">
                  <a:avLst/>
                </a:prstGeom>
                <a:noFill/>
                <a:ln w="19050" cap="flat" cmpd="sng" algn="ctr">
                  <a:solidFill>
                    <a:sysClr val="windowText" lastClr="000000"/>
                  </a:solidFill>
                  <a:prstDash val="sysDash"/>
                  <a:miter lim="800000"/>
                  <a:tailEnd type="oval"/>
                </a:ln>
                <a:effectLst/>
              </p:spPr>
            </p:cxnSp>
          </p:grpSp>
          <p:grpSp>
            <p:nvGrpSpPr>
              <p:cNvPr id="44" name="Group 41">
                <a:extLst>
                  <a:ext uri="{FF2B5EF4-FFF2-40B4-BE49-F238E27FC236}">
                    <a16:creationId xmlns:a16="http://schemas.microsoft.com/office/drawing/2014/main" id="{2B84F57E-C573-B270-85A1-3CB675F9F9A1}"/>
                  </a:ext>
                </a:extLst>
              </p:cNvPr>
              <p:cNvGrpSpPr>
                <a:grpSpLocks/>
              </p:cNvGrpSpPr>
              <p:nvPr/>
            </p:nvGrpSpPr>
            <p:grpSpPr bwMode="auto">
              <a:xfrm>
                <a:off x="3942468" y="3536007"/>
                <a:ext cx="972000" cy="342900"/>
                <a:chOff x="2185142" y="4994858"/>
                <a:chExt cx="2113299" cy="316190"/>
              </a:xfrm>
            </p:grpSpPr>
            <p:cxnSp>
              <p:nvCxnSpPr>
                <p:cNvPr id="70" name="Straight Connector 38">
                  <a:extLst>
                    <a:ext uri="{FF2B5EF4-FFF2-40B4-BE49-F238E27FC236}">
                      <a16:creationId xmlns:a16="http://schemas.microsoft.com/office/drawing/2014/main" id="{B9BB9AD6-2583-1420-F93A-8F48A5A51869}"/>
                    </a:ext>
                  </a:extLst>
                </p:cNvPr>
                <p:cNvCxnSpPr/>
                <p:nvPr/>
              </p:nvCxnSpPr>
              <p:spPr>
                <a:xfrm flipH="1">
                  <a:off x="3800620" y="4994858"/>
                  <a:ext cx="497821" cy="316190"/>
                </a:xfrm>
                <a:prstGeom prst="line">
                  <a:avLst/>
                </a:prstGeom>
                <a:noFill/>
                <a:ln w="19050" cap="flat" cmpd="sng" algn="ctr">
                  <a:solidFill>
                    <a:sysClr val="windowText" lastClr="000000"/>
                  </a:solidFill>
                  <a:prstDash val="sysDash"/>
                  <a:miter lim="800000"/>
                </a:ln>
                <a:effectLst/>
              </p:spPr>
            </p:cxnSp>
            <p:cxnSp>
              <p:nvCxnSpPr>
                <p:cNvPr id="71" name="Straight Connector 39">
                  <a:extLst>
                    <a:ext uri="{FF2B5EF4-FFF2-40B4-BE49-F238E27FC236}">
                      <a16:creationId xmlns:a16="http://schemas.microsoft.com/office/drawing/2014/main" id="{C9355CA1-3F82-131D-6951-8219FC8CFF8C}"/>
                    </a:ext>
                  </a:extLst>
                </p:cNvPr>
                <p:cNvCxnSpPr/>
                <p:nvPr/>
              </p:nvCxnSpPr>
              <p:spPr>
                <a:xfrm flipH="1">
                  <a:off x="2185142" y="5311048"/>
                  <a:ext cx="1615478" cy="0"/>
                </a:xfrm>
                <a:prstGeom prst="line">
                  <a:avLst/>
                </a:prstGeom>
                <a:noFill/>
                <a:ln w="19050" cap="flat" cmpd="sng" algn="ctr">
                  <a:solidFill>
                    <a:sysClr val="windowText" lastClr="000000"/>
                  </a:solidFill>
                  <a:prstDash val="sysDash"/>
                  <a:miter lim="800000"/>
                  <a:tailEnd type="oval"/>
                </a:ln>
                <a:effectLst/>
              </p:spPr>
            </p:cxnSp>
          </p:grpSp>
          <p:grpSp>
            <p:nvGrpSpPr>
              <p:cNvPr id="45" name="Group 44">
                <a:extLst>
                  <a:ext uri="{FF2B5EF4-FFF2-40B4-BE49-F238E27FC236}">
                    <a16:creationId xmlns:a16="http://schemas.microsoft.com/office/drawing/2014/main" id="{4904D948-1672-7BBA-0CD2-2D5F84AE85BA}"/>
                  </a:ext>
                </a:extLst>
              </p:cNvPr>
              <p:cNvGrpSpPr>
                <a:grpSpLocks/>
              </p:cNvGrpSpPr>
              <p:nvPr/>
            </p:nvGrpSpPr>
            <p:grpSpPr bwMode="auto">
              <a:xfrm>
                <a:off x="7256378" y="1150688"/>
                <a:ext cx="972000" cy="257175"/>
                <a:chOff x="7528087" y="2680840"/>
                <a:chExt cx="2061939" cy="316190"/>
              </a:xfrm>
            </p:grpSpPr>
            <p:cxnSp>
              <p:nvCxnSpPr>
                <p:cNvPr id="68" name="Straight Connector 36">
                  <a:extLst>
                    <a:ext uri="{FF2B5EF4-FFF2-40B4-BE49-F238E27FC236}">
                      <a16:creationId xmlns:a16="http://schemas.microsoft.com/office/drawing/2014/main" id="{C82386D8-5736-1DD8-1C89-0A9D17B39AC2}"/>
                    </a:ext>
                  </a:extLst>
                </p:cNvPr>
                <p:cNvCxnSpPr/>
                <p:nvPr/>
              </p:nvCxnSpPr>
              <p:spPr>
                <a:xfrm flipV="1">
                  <a:off x="7528087" y="2680840"/>
                  <a:ext cx="498282" cy="316190"/>
                </a:xfrm>
                <a:prstGeom prst="line">
                  <a:avLst/>
                </a:prstGeom>
                <a:noFill/>
                <a:ln w="19050" cap="flat" cmpd="sng" algn="ctr">
                  <a:solidFill>
                    <a:sysClr val="windowText" lastClr="000000"/>
                  </a:solidFill>
                  <a:prstDash val="sysDash"/>
                  <a:miter lim="800000"/>
                </a:ln>
                <a:effectLst/>
              </p:spPr>
            </p:cxnSp>
            <p:cxnSp>
              <p:nvCxnSpPr>
                <p:cNvPr id="69" name="Straight Connector 37">
                  <a:extLst>
                    <a:ext uri="{FF2B5EF4-FFF2-40B4-BE49-F238E27FC236}">
                      <a16:creationId xmlns:a16="http://schemas.microsoft.com/office/drawing/2014/main" id="{AC6C4B2A-C9D2-1018-EBBF-BC409E9206EB}"/>
                    </a:ext>
                  </a:extLst>
                </p:cNvPr>
                <p:cNvCxnSpPr/>
                <p:nvPr/>
              </p:nvCxnSpPr>
              <p:spPr>
                <a:xfrm>
                  <a:off x="8026369" y="2680840"/>
                  <a:ext cx="1563657" cy="0"/>
                </a:xfrm>
                <a:prstGeom prst="line">
                  <a:avLst/>
                </a:prstGeom>
                <a:noFill/>
                <a:ln w="19050" cap="flat" cmpd="sng" algn="ctr">
                  <a:solidFill>
                    <a:sysClr val="windowText" lastClr="000000"/>
                  </a:solidFill>
                  <a:prstDash val="sysDash"/>
                  <a:miter lim="800000"/>
                  <a:tailEnd type="oval"/>
                </a:ln>
                <a:effectLst/>
              </p:spPr>
            </p:cxnSp>
          </p:grpSp>
          <p:grpSp>
            <p:nvGrpSpPr>
              <p:cNvPr id="46" name="Group 47">
                <a:extLst>
                  <a:ext uri="{FF2B5EF4-FFF2-40B4-BE49-F238E27FC236}">
                    <a16:creationId xmlns:a16="http://schemas.microsoft.com/office/drawing/2014/main" id="{5680B4AA-8B55-9D60-A323-621D63E82BFE}"/>
                  </a:ext>
                </a:extLst>
              </p:cNvPr>
              <p:cNvGrpSpPr>
                <a:grpSpLocks/>
              </p:cNvGrpSpPr>
              <p:nvPr/>
            </p:nvGrpSpPr>
            <p:grpSpPr bwMode="auto">
              <a:xfrm>
                <a:off x="7138000" y="3625377"/>
                <a:ext cx="972000" cy="257175"/>
                <a:chOff x="8125333" y="4745260"/>
                <a:chExt cx="2389596" cy="203034"/>
              </a:xfrm>
            </p:grpSpPr>
            <p:cxnSp>
              <p:nvCxnSpPr>
                <p:cNvPr id="66" name="Straight Connector 34">
                  <a:extLst>
                    <a:ext uri="{FF2B5EF4-FFF2-40B4-BE49-F238E27FC236}">
                      <a16:creationId xmlns:a16="http://schemas.microsoft.com/office/drawing/2014/main" id="{E1CAD374-66DC-6BB8-4F03-B10FCA21EA9A}"/>
                    </a:ext>
                  </a:extLst>
                </p:cNvPr>
                <p:cNvCxnSpPr/>
                <p:nvPr/>
              </p:nvCxnSpPr>
              <p:spPr>
                <a:xfrm>
                  <a:off x="8125333" y="4745260"/>
                  <a:ext cx="523688" cy="203034"/>
                </a:xfrm>
                <a:prstGeom prst="line">
                  <a:avLst/>
                </a:prstGeom>
                <a:noFill/>
                <a:ln w="19050" cap="flat" cmpd="sng" algn="ctr">
                  <a:solidFill>
                    <a:sysClr val="windowText" lastClr="000000"/>
                  </a:solidFill>
                  <a:prstDash val="sysDash"/>
                  <a:miter lim="800000"/>
                </a:ln>
                <a:effectLst/>
              </p:spPr>
            </p:cxnSp>
            <p:cxnSp>
              <p:nvCxnSpPr>
                <p:cNvPr id="67" name="Straight Connector 35">
                  <a:extLst>
                    <a:ext uri="{FF2B5EF4-FFF2-40B4-BE49-F238E27FC236}">
                      <a16:creationId xmlns:a16="http://schemas.microsoft.com/office/drawing/2014/main" id="{D7BAD2F4-E8ED-C289-5BBF-64D2620A47A7}"/>
                    </a:ext>
                  </a:extLst>
                </p:cNvPr>
                <p:cNvCxnSpPr/>
                <p:nvPr/>
              </p:nvCxnSpPr>
              <p:spPr>
                <a:xfrm>
                  <a:off x="8649021" y="4948294"/>
                  <a:ext cx="1865908" cy="0"/>
                </a:xfrm>
                <a:prstGeom prst="line">
                  <a:avLst/>
                </a:prstGeom>
                <a:noFill/>
                <a:ln w="19050" cap="flat" cmpd="sng" algn="ctr">
                  <a:solidFill>
                    <a:sysClr val="windowText" lastClr="000000"/>
                  </a:solidFill>
                  <a:prstDash val="sysDash"/>
                  <a:miter lim="800000"/>
                  <a:tailEnd type="oval"/>
                </a:ln>
                <a:effectLst/>
              </p:spPr>
            </p:cxnSp>
          </p:grpSp>
          <p:grpSp>
            <p:nvGrpSpPr>
              <p:cNvPr id="47" name="Group 50">
                <a:extLst>
                  <a:ext uri="{FF2B5EF4-FFF2-40B4-BE49-F238E27FC236}">
                    <a16:creationId xmlns:a16="http://schemas.microsoft.com/office/drawing/2014/main" id="{78E92395-A7AB-E341-7AFB-D89E8CB5F066}"/>
                  </a:ext>
                </a:extLst>
              </p:cNvPr>
              <p:cNvGrpSpPr>
                <a:grpSpLocks noChangeAspect="1"/>
              </p:cNvGrpSpPr>
              <p:nvPr/>
            </p:nvGrpSpPr>
            <p:grpSpPr bwMode="auto">
              <a:xfrm>
                <a:off x="4236365" y="672157"/>
                <a:ext cx="3692525" cy="3660775"/>
                <a:chOff x="1961" y="581"/>
                <a:chExt cx="3678" cy="3648"/>
              </a:xfrm>
            </p:grpSpPr>
            <p:sp>
              <p:nvSpPr>
                <p:cNvPr id="57" name="Freeform 51">
                  <a:extLst>
                    <a:ext uri="{FF2B5EF4-FFF2-40B4-BE49-F238E27FC236}">
                      <a16:creationId xmlns:a16="http://schemas.microsoft.com/office/drawing/2014/main" id="{4F3775F0-381C-D79A-4617-267DF1C06B04}"/>
                    </a:ext>
                  </a:extLst>
                </p:cNvPr>
                <p:cNvSpPr>
                  <a:spLocks/>
                </p:cNvSpPr>
                <p:nvPr/>
              </p:nvSpPr>
              <p:spPr bwMode="auto">
                <a:xfrm>
                  <a:off x="2949" y="3391"/>
                  <a:ext cx="588" cy="509"/>
                </a:xfrm>
                <a:custGeom>
                  <a:avLst/>
                  <a:gdLst>
                    <a:gd name="T0" fmla="*/ 122 w 286"/>
                    <a:gd name="T1" fmla="*/ 248 h 248"/>
                    <a:gd name="T2" fmla="*/ 239 w 286"/>
                    <a:gd name="T3" fmla="*/ 219 h 248"/>
                    <a:gd name="T4" fmla="*/ 20 w 286"/>
                    <a:gd name="T5" fmla="*/ 0 h 248"/>
                    <a:gd name="T6" fmla="*/ 76 w 286"/>
                    <a:gd name="T7" fmla="*/ 241 h 248"/>
                    <a:gd name="T8" fmla="*/ 122 w 286"/>
                    <a:gd name="T9" fmla="*/ 248 h 248"/>
                  </a:gdLst>
                  <a:ahLst/>
                  <a:cxnLst>
                    <a:cxn ang="0">
                      <a:pos x="T0" y="T1"/>
                    </a:cxn>
                    <a:cxn ang="0">
                      <a:pos x="T2" y="T3"/>
                    </a:cxn>
                    <a:cxn ang="0">
                      <a:pos x="T4" y="T5"/>
                    </a:cxn>
                    <a:cxn ang="0">
                      <a:pos x="T6" y="T7"/>
                    </a:cxn>
                    <a:cxn ang="0">
                      <a:pos x="T8" y="T9"/>
                    </a:cxn>
                  </a:cxnLst>
                  <a:rect l="0" t="0" r="r" b="b"/>
                  <a:pathLst>
                    <a:path w="286" h="248">
                      <a:moveTo>
                        <a:pt x="122" y="248"/>
                      </a:moveTo>
                      <a:cubicBezTo>
                        <a:pt x="122" y="248"/>
                        <a:pt x="192" y="241"/>
                        <a:pt x="239" y="219"/>
                      </a:cubicBezTo>
                      <a:cubicBezTo>
                        <a:pt x="286" y="197"/>
                        <a:pt x="20" y="0"/>
                        <a:pt x="20" y="0"/>
                      </a:cubicBezTo>
                      <a:cubicBezTo>
                        <a:pt x="20" y="0"/>
                        <a:pt x="0" y="210"/>
                        <a:pt x="76" y="241"/>
                      </a:cubicBezTo>
                      <a:lnTo>
                        <a:pt x="122" y="248"/>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8" name="Freeform 52">
                  <a:extLst>
                    <a:ext uri="{FF2B5EF4-FFF2-40B4-BE49-F238E27FC236}">
                      <a16:creationId xmlns:a16="http://schemas.microsoft.com/office/drawing/2014/main" id="{BE50BF43-462A-5EDD-73E8-6B9AF0FBF622}"/>
                    </a:ext>
                  </a:extLst>
                </p:cNvPr>
                <p:cNvSpPr>
                  <a:spLocks/>
                </p:cNvSpPr>
                <p:nvPr/>
              </p:nvSpPr>
              <p:spPr bwMode="auto">
                <a:xfrm>
                  <a:off x="4799" y="2653"/>
                  <a:ext cx="509" cy="588"/>
                </a:xfrm>
                <a:custGeom>
                  <a:avLst/>
                  <a:gdLst>
                    <a:gd name="T0" fmla="*/ 248 w 248"/>
                    <a:gd name="T1" fmla="*/ 164 h 287"/>
                    <a:gd name="T2" fmla="*/ 219 w 248"/>
                    <a:gd name="T3" fmla="*/ 48 h 287"/>
                    <a:gd name="T4" fmla="*/ 0 w 248"/>
                    <a:gd name="T5" fmla="*/ 266 h 287"/>
                    <a:gd name="T6" fmla="*/ 241 w 248"/>
                    <a:gd name="T7" fmla="*/ 210 h 287"/>
                    <a:gd name="T8" fmla="*/ 248 w 248"/>
                    <a:gd name="T9" fmla="*/ 164 h 287"/>
                  </a:gdLst>
                  <a:ahLst/>
                  <a:cxnLst>
                    <a:cxn ang="0">
                      <a:pos x="T0" y="T1"/>
                    </a:cxn>
                    <a:cxn ang="0">
                      <a:pos x="T2" y="T3"/>
                    </a:cxn>
                    <a:cxn ang="0">
                      <a:pos x="T4" y="T5"/>
                    </a:cxn>
                    <a:cxn ang="0">
                      <a:pos x="T6" y="T7"/>
                    </a:cxn>
                    <a:cxn ang="0">
                      <a:pos x="T8" y="T9"/>
                    </a:cxn>
                  </a:cxnLst>
                  <a:rect l="0" t="0" r="r" b="b"/>
                  <a:pathLst>
                    <a:path w="248" h="287">
                      <a:moveTo>
                        <a:pt x="248" y="164"/>
                      </a:moveTo>
                      <a:cubicBezTo>
                        <a:pt x="248" y="164"/>
                        <a:pt x="241" y="95"/>
                        <a:pt x="219" y="48"/>
                      </a:cubicBezTo>
                      <a:cubicBezTo>
                        <a:pt x="197" y="0"/>
                        <a:pt x="0" y="266"/>
                        <a:pt x="0" y="266"/>
                      </a:cubicBezTo>
                      <a:cubicBezTo>
                        <a:pt x="0" y="266"/>
                        <a:pt x="210" y="287"/>
                        <a:pt x="241" y="210"/>
                      </a:cubicBezTo>
                      <a:lnTo>
                        <a:pt x="248" y="164"/>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9" name="Freeform 53">
                  <a:extLst>
                    <a:ext uri="{FF2B5EF4-FFF2-40B4-BE49-F238E27FC236}">
                      <a16:creationId xmlns:a16="http://schemas.microsoft.com/office/drawing/2014/main" id="{6002E29B-DB73-2347-9681-E84B1BB004A3}"/>
                    </a:ext>
                  </a:extLst>
                </p:cNvPr>
                <p:cNvSpPr>
                  <a:spLocks/>
                </p:cNvSpPr>
                <p:nvPr/>
              </p:nvSpPr>
              <p:spPr bwMode="auto">
                <a:xfrm>
                  <a:off x="4062" y="883"/>
                  <a:ext cx="588" cy="508"/>
                </a:xfrm>
                <a:custGeom>
                  <a:avLst/>
                  <a:gdLst>
                    <a:gd name="T0" fmla="*/ 163 w 286"/>
                    <a:gd name="T1" fmla="*/ 0 h 247"/>
                    <a:gd name="T2" fmla="*/ 47 w 286"/>
                    <a:gd name="T3" fmla="*/ 28 h 247"/>
                    <a:gd name="T4" fmla="*/ 266 w 286"/>
                    <a:gd name="T5" fmla="*/ 247 h 247"/>
                    <a:gd name="T6" fmla="*/ 209 w 286"/>
                    <a:gd name="T7" fmla="*/ 6 h 247"/>
                    <a:gd name="T8" fmla="*/ 163 w 286"/>
                    <a:gd name="T9" fmla="*/ 0 h 247"/>
                  </a:gdLst>
                  <a:ahLst/>
                  <a:cxnLst>
                    <a:cxn ang="0">
                      <a:pos x="T0" y="T1"/>
                    </a:cxn>
                    <a:cxn ang="0">
                      <a:pos x="T2" y="T3"/>
                    </a:cxn>
                    <a:cxn ang="0">
                      <a:pos x="T4" y="T5"/>
                    </a:cxn>
                    <a:cxn ang="0">
                      <a:pos x="T6" y="T7"/>
                    </a:cxn>
                    <a:cxn ang="0">
                      <a:pos x="T8" y="T9"/>
                    </a:cxn>
                  </a:cxnLst>
                  <a:rect l="0" t="0" r="r" b="b"/>
                  <a:pathLst>
                    <a:path w="286" h="247">
                      <a:moveTo>
                        <a:pt x="163" y="0"/>
                      </a:moveTo>
                      <a:cubicBezTo>
                        <a:pt x="163" y="0"/>
                        <a:pt x="94" y="6"/>
                        <a:pt x="47" y="28"/>
                      </a:cubicBezTo>
                      <a:cubicBezTo>
                        <a:pt x="0" y="50"/>
                        <a:pt x="266" y="247"/>
                        <a:pt x="266" y="247"/>
                      </a:cubicBezTo>
                      <a:cubicBezTo>
                        <a:pt x="266" y="247"/>
                        <a:pt x="286" y="37"/>
                        <a:pt x="209" y="6"/>
                      </a:cubicBezTo>
                      <a:lnTo>
                        <a:pt x="163" y="0"/>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0" name="Freeform 54">
                  <a:extLst>
                    <a:ext uri="{FF2B5EF4-FFF2-40B4-BE49-F238E27FC236}">
                      <a16:creationId xmlns:a16="http://schemas.microsoft.com/office/drawing/2014/main" id="{E598DB45-89E7-2F42-A481-29E5093BD253}"/>
                    </a:ext>
                  </a:extLst>
                </p:cNvPr>
                <p:cNvSpPr>
                  <a:spLocks/>
                </p:cNvSpPr>
                <p:nvPr/>
              </p:nvSpPr>
              <p:spPr bwMode="auto">
                <a:xfrm>
                  <a:off x="2291" y="1541"/>
                  <a:ext cx="508" cy="588"/>
                </a:xfrm>
                <a:custGeom>
                  <a:avLst/>
                  <a:gdLst>
                    <a:gd name="T0" fmla="*/ 0 w 247"/>
                    <a:gd name="T1" fmla="*/ 122 h 286"/>
                    <a:gd name="T2" fmla="*/ 28 w 247"/>
                    <a:gd name="T3" fmla="*/ 239 h 286"/>
                    <a:gd name="T4" fmla="*/ 247 w 247"/>
                    <a:gd name="T5" fmla="*/ 20 h 286"/>
                    <a:gd name="T6" fmla="*/ 6 w 247"/>
                    <a:gd name="T7" fmla="*/ 76 h 286"/>
                    <a:gd name="T8" fmla="*/ 0 w 247"/>
                    <a:gd name="T9" fmla="*/ 122 h 286"/>
                  </a:gdLst>
                  <a:ahLst/>
                  <a:cxnLst>
                    <a:cxn ang="0">
                      <a:pos x="T0" y="T1"/>
                    </a:cxn>
                    <a:cxn ang="0">
                      <a:pos x="T2" y="T3"/>
                    </a:cxn>
                    <a:cxn ang="0">
                      <a:pos x="T4" y="T5"/>
                    </a:cxn>
                    <a:cxn ang="0">
                      <a:pos x="T6" y="T7"/>
                    </a:cxn>
                    <a:cxn ang="0">
                      <a:pos x="T8" y="T9"/>
                    </a:cxn>
                  </a:cxnLst>
                  <a:rect l="0" t="0" r="r" b="b"/>
                  <a:pathLst>
                    <a:path w="247" h="286">
                      <a:moveTo>
                        <a:pt x="0" y="122"/>
                      </a:moveTo>
                      <a:cubicBezTo>
                        <a:pt x="0" y="122"/>
                        <a:pt x="6" y="192"/>
                        <a:pt x="28" y="239"/>
                      </a:cubicBezTo>
                      <a:cubicBezTo>
                        <a:pt x="50" y="286"/>
                        <a:pt x="247" y="20"/>
                        <a:pt x="247" y="20"/>
                      </a:cubicBezTo>
                      <a:cubicBezTo>
                        <a:pt x="247" y="20"/>
                        <a:pt x="37" y="0"/>
                        <a:pt x="6" y="76"/>
                      </a:cubicBezTo>
                      <a:lnTo>
                        <a:pt x="0" y="122"/>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1" name="Freeform 55">
                  <a:extLst>
                    <a:ext uri="{FF2B5EF4-FFF2-40B4-BE49-F238E27FC236}">
                      <a16:creationId xmlns:a16="http://schemas.microsoft.com/office/drawing/2014/main" id="{9733EDE6-053C-B31D-1C1C-580EAB023A24}"/>
                    </a:ext>
                  </a:extLst>
                </p:cNvPr>
                <p:cNvSpPr>
                  <a:spLocks/>
                </p:cNvSpPr>
                <p:nvPr/>
              </p:nvSpPr>
              <p:spPr bwMode="auto">
                <a:xfrm>
                  <a:off x="1961" y="581"/>
                  <a:ext cx="3678" cy="3648"/>
                </a:xfrm>
                <a:custGeom>
                  <a:avLst/>
                  <a:gdLst>
                    <a:gd name="T0" fmla="*/ 921 w 1790"/>
                    <a:gd name="T1" fmla="*/ 0 h 1775"/>
                    <a:gd name="T2" fmla="*/ 1775 w 1790"/>
                    <a:gd name="T3" fmla="*/ 855 h 1775"/>
                    <a:gd name="T4" fmla="*/ 1775 w 1790"/>
                    <a:gd name="T5" fmla="*/ 907 h 1775"/>
                    <a:gd name="T6" fmla="*/ 921 w 1790"/>
                    <a:gd name="T7" fmla="*/ 1761 h 1775"/>
                    <a:gd name="T8" fmla="*/ 869 w 1790"/>
                    <a:gd name="T9" fmla="*/ 1761 h 1775"/>
                    <a:gd name="T10" fmla="*/ 14 w 1790"/>
                    <a:gd name="T11" fmla="*/ 907 h 1775"/>
                    <a:gd name="T12" fmla="*/ 14 w 1790"/>
                    <a:gd name="T13" fmla="*/ 855 h 1775"/>
                    <a:gd name="T14" fmla="*/ 869 w 1790"/>
                    <a:gd name="T15" fmla="*/ 0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0" h="1775">
                      <a:moveTo>
                        <a:pt x="921" y="0"/>
                      </a:moveTo>
                      <a:cubicBezTo>
                        <a:pt x="1775" y="855"/>
                        <a:pt x="1775" y="855"/>
                        <a:pt x="1775" y="855"/>
                      </a:cubicBezTo>
                      <a:cubicBezTo>
                        <a:pt x="1790" y="869"/>
                        <a:pt x="1790" y="892"/>
                        <a:pt x="1775" y="907"/>
                      </a:cubicBezTo>
                      <a:cubicBezTo>
                        <a:pt x="921" y="1761"/>
                        <a:pt x="921" y="1761"/>
                        <a:pt x="921" y="1761"/>
                      </a:cubicBezTo>
                      <a:cubicBezTo>
                        <a:pt x="906" y="1775"/>
                        <a:pt x="883" y="1775"/>
                        <a:pt x="869" y="1761"/>
                      </a:cubicBezTo>
                      <a:cubicBezTo>
                        <a:pt x="14" y="907"/>
                        <a:pt x="14" y="907"/>
                        <a:pt x="14" y="907"/>
                      </a:cubicBezTo>
                      <a:cubicBezTo>
                        <a:pt x="0" y="892"/>
                        <a:pt x="0" y="869"/>
                        <a:pt x="14" y="855"/>
                      </a:cubicBezTo>
                      <a:cubicBezTo>
                        <a:pt x="869" y="0"/>
                        <a:pt x="869" y="0"/>
                        <a:pt x="869" y="0"/>
                      </a:cubicBezTo>
                    </a:path>
                  </a:pathLst>
                </a:custGeom>
                <a:solidFill>
                  <a:srgbClr val="E7E6E6">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2" name="Freeform 56">
                  <a:extLst>
                    <a:ext uri="{FF2B5EF4-FFF2-40B4-BE49-F238E27FC236}">
                      <a16:creationId xmlns:a16="http://schemas.microsoft.com/office/drawing/2014/main" id="{27D87400-1A1B-13F0-9871-61D4CF9BF3CA}"/>
                    </a:ext>
                  </a:extLst>
                </p:cNvPr>
                <p:cNvSpPr>
                  <a:spLocks/>
                </p:cNvSpPr>
                <p:nvPr/>
              </p:nvSpPr>
              <p:spPr bwMode="auto">
                <a:xfrm>
                  <a:off x="2267" y="659"/>
                  <a:ext cx="1979" cy="1155"/>
                </a:xfrm>
                <a:custGeom>
                  <a:avLst/>
                  <a:gdLst>
                    <a:gd name="T0" fmla="*/ 1420 w 963"/>
                    <a:gd name="T1" fmla="*/ 0 h 562"/>
                    <a:gd name="T2" fmla="*/ 1420 w 963"/>
                    <a:gd name="T3" fmla="*/ 195 h 562"/>
                    <a:gd name="T4" fmla="*/ 892 w 963"/>
                    <a:gd name="T5" fmla="*/ 195 h 562"/>
                    <a:gd name="T6" fmla="*/ 801 w 963"/>
                    <a:gd name="T7" fmla="*/ 238 h 562"/>
                    <a:gd name="T8" fmla="*/ 47 w 963"/>
                    <a:gd name="T9" fmla="*/ 991 h 562"/>
                    <a:gd name="T10" fmla="*/ 25 w 963"/>
                    <a:gd name="T11" fmla="*/ 1132 h 562"/>
                    <a:gd name="T12" fmla="*/ 58 w 963"/>
                    <a:gd name="T13" fmla="*/ 1026 h 562"/>
                    <a:gd name="T14" fmla="*/ 232 w 963"/>
                    <a:gd name="T15" fmla="*/ 956 h 562"/>
                    <a:gd name="T16" fmla="*/ 1385 w 963"/>
                    <a:gd name="T17" fmla="*/ 956 h 562"/>
                    <a:gd name="T18" fmla="*/ 1385 w 963"/>
                    <a:gd name="T19" fmla="*/ 1155 h 562"/>
                    <a:gd name="T20" fmla="*/ 1979 w 963"/>
                    <a:gd name="T21" fmla="*/ 561 h 562"/>
                    <a:gd name="T22" fmla="*/ 1420 w 963"/>
                    <a:gd name="T23" fmla="*/ 0 h 5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3" h="562">
                      <a:moveTo>
                        <a:pt x="691" y="0"/>
                      </a:moveTo>
                      <a:cubicBezTo>
                        <a:pt x="691" y="95"/>
                        <a:pt x="691" y="95"/>
                        <a:pt x="691" y="95"/>
                      </a:cubicBezTo>
                      <a:cubicBezTo>
                        <a:pt x="434" y="95"/>
                        <a:pt x="434" y="95"/>
                        <a:pt x="434" y="95"/>
                      </a:cubicBezTo>
                      <a:cubicBezTo>
                        <a:pt x="434" y="95"/>
                        <a:pt x="412" y="93"/>
                        <a:pt x="390" y="116"/>
                      </a:cubicBezTo>
                      <a:cubicBezTo>
                        <a:pt x="368" y="138"/>
                        <a:pt x="23" y="482"/>
                        <a:pt x="23" y="482"/>
                      </a:cubicBezTo>
                      <a:cubicBezTo>
                        <a:pt x="23" y="482"/>
                        <a:pt x="0" y="504"/>
                        <a:pt x="12" y="551"/>
                      </a:cubicBezTo>
                      <a:cubicBezTo>
                        <a:pt x="12" y="551"/>
                        <a:pt x="8" y="520"/>
                        <a:pt x="28" y="499"/>
                      </a:cubicBezTo>
                      <a:cubicBezTo>
                        <a:pt x="49" y="479"/>
                        <a:pt x="81" y="466"/>
                        <a:pt x="113" y="465"/>
                      </a:cubicBezTo>
                      <a:cubicBezTo>
                        <a:pt x="146" y="465"/>
                        <a:pt x="674" y="465"/>
                        <a:pt x="674" y="465"/>
                      </a:cubicBezTo>
                      <a:cubicBezTo>
                        <a:pt x="674" y="562"/>
                        <a:pt x="674" y="562"/>
                        <a:pt x="674" y="562"/>
                      </a:cubicBezTo>
                      <a:cubicBezTo>
                        <a:pt x="963" y="273"/>
                        <a:pt x="963" y="273"/>
                        <a:pt x="963" y="273"/>
                      </a:cubicBezTo>
                      <a:cubicBezTo>
                        <a:pt x="691" y="0"/>
                        <a:pt x="691" y="0"/>
                        <a:pt x="691" y="0"/>
                      </a:cubicBezTo>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3" name="Freeform 57">
                  <a:extLst>
                    <a:ext uri="{FF2B5EF4-FFF2-40B4-BE49-F238E27FC236}">
                      <a16:creationId xmlns:a16="http://schemas.microsoft.com/office/drawing/2014/main" id="{48A94977-157B-3C6E-C9CA-522E2AC81671}"/>
                    </a:ext>
                  </a:extLst>
                </p:cNvPr>
                <p:cNvSpPr>
                  <a:spLocks/>
                </p:cNvSpPr>
                <p:nvPr/>
              </p:nvSpPr>
              <p:spPr bwMode="auto">
                <a:xfrm>
                  <a:off x="2068" y="1946"/>
                  <a:ext cx="1155" cy="1979"/>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4" name="Freeform 58">
                  <a:extLst>
                    <a:ext uri="{FF2B5EF4-FFF2-40B4-BE49-F238E27FC236}">
                      <a16:creationId xmlns:a16="http://schemas.microsoft.com/office/drawing/2014/main" id="{1D8F8A9F-82B4-C837-47F6-E6CE835D1F17}"/>
                    </a:ext>
                  </a:extLst>
                </p:cNvPr>
                <p:cNvSpPr>
                  <a:spLocks/>
                </p:cNvSpPr>
                <p:nvPr/>
              </p:nvSpPr>
              <p:spPr bwMode="auto">
                <a:xfrm>
                  <a:off x="3354" y="2970"/>
                  <a:ext cx="1978" cy="1152"/>
                </a:xfrm>
                <a:custGeom>
                  <a:avLst/>
                  <a:gdLst>
                    <a:gd name="T0" fmla="*/ 951 w 963"/>
                    <a:gd name="T1" fmla="*/ 10 h 561"/>
                    <a:gd name="T2" fmla="*/ 934 w 963"/>
                    <a:gd name="T3" fmla="*/ 62 h 561"/>
                    <a:gd name="T4" fmla="*/ 849 w 963"/>
                    <a:gd name="T5" fmla="*/ 96 h 561"/>
                    <a:gd name="T6" fmla="*/ 289 w 963"/>
                    <a:gd name="T7" fmla="*/ 96 h 561"/>
                    <a:gd name="T8" fmla="*/ 289 w 963"/>
                    <a:gd name="T9" fmla="*/ 0 h 561"/>
                    <a:gd name="T10" fmla="*/ 0 w 963"/>
                    <a:gd name="T11" fmla="*/ 289 h 561"/>
                    <a:gd name="T12" fmla="*/ 272 w 963"/>
                    <a:gd name="T13" fmla="*/ 561 h 561"/>
                    <a:gd name="T14" fmla="*/ 272 w 963"/>
                    <a:gd name="T15" fmla="*/ 466 h 561"/>
                    <a:gd name="T16" fmla="*/ 528 w 963"/>
                    <a:gd name="T17" fmla="*/ 466 h 561"/>
                    <a:gd name="T18" fmla="*/ 573 w 963"/>
                    <a:gd name="T19" fmla="*/ 446 h 561"/>
                    <a:gd name="T20" fmla="*/ 939 w 963"/>
                    <a:gd name="T21" fmla="*/ 80 h 561"/>
                    <a:gd name="T22" fmla="*/ 951 w 963"/>
                    <a:gd name="T23" fmla="*/ 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3" h="561">
                      <a:moveTo>
                        <a:pt x="951" y="10"/>
                      </a:moveTo>
                      <a:cubicBezTo>
                        <a:pt x="951" y="10"/>
                        <a:pt x="955" y="42"/>
                        <a:pt x="934" y="62"/>
                      </a:cubicBezTo>
                      <a:cubicBezTo>
                        <a:pt x="914" y="82"/>
                        <a:pt x="882" y="95"/>
                        <a:pt x="849" y="96"/>
                      </a:cubicBezTo>
                      <a:cubicBezTo>
                        <a:pt x="817" y="97"/>
                        <a:pt x="289" y="96"/>
                        <a:pt x="289" y="96"/>
                      </a:cubicBezTo>
                      <a:cubicBezTo>
                        <a:pt x="289" y="0"/>
                        <a:pt x="289" y="0"/>
                        <a:pt x="289" y="0"/>
                      </a:cubicBezTo>
                      <a:cubicBezTo>
                        <a:pt x="0" y="289"/>
                        <a:pt x="0" y="289"/>
                        <a:pt x="0" y="289"/>
                      </a:cubicBezTo>
                      <a:cubicBezTo>
                        <a:pt x="272" y="561"/>
                        <a:pt x="272" y="561"/>
                        <a:pt x="272" y="561"/>
                      </a:cubicBezTo>
                      <a:cubicBezTo>
                        <a:pt x="272" y="466"/>
                        <a:pt x="272" y="466"/>
                        <a:pt x="272" y="466"/>
                      </a:cubicBezTo>
                      <a:cubicBezTo>
                        <a:pt x="528" y="466"/>
                        <a:pt x="528" y="466"/>
                        <a:pt x="528" y="466"/>
                      </a:cubicBezTo>
                      <a:cubicBezTo>
                        <a:pt x="528" y="466"/>
                        <a:pt x="551" y="468"/>
                        <a:pt x="573" y="446"/>
                      </a:cubicBezTo>
                      <a:cubicBezTo>
                        <a:pt x="595" y="424"/>
                        <a:pt x="939" y="80"/>
                        <a:pt x="939" y="80"/>
                      </a:cubicBezTo>
                      <a:cubicBezTo>
                        <a:pt x="939" y="80"/>
                        <a:pt x="963" y="57"/>
                        <a:pt x="951" y="10"/>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5" name="Freeform 59">
                  <a:extLst>
                    <a:ext uri="{FF2B5EF4-FFF2-40B4-BE49-F238E27FC236}">
                      <a16:creationId xmlns:a16="http://schemas.microsoft.com/office/drawing/2014/main" id="{051EE016-264C-0050-AB8C-F2D341AEE6A9}"/>
                    </a:ext>
                  </a:extLst>
                </p:cNvPr>
                <p:cNvSpPr>
                  <a:spLocks/>
                </p:cNvSpPr>
                <p:nvPr/>
              </p:nvSpPr>
              <p:spPr bwMode="auto">
                <a:xfrm>
                  <a:off x="4409" y="866"/>
                  <a:ext cx="1153" cy="1979"/>
                </a:xfrm>
                <a:custGeom>
                  <a:avLst/>
                  <a:gdLst>
                    <a:gd name="T0" fmla="*/ 10 w 561"/>
                    <a:gd name="T1" fmla="*/ 12 h 963"/>
                    <a:gd name="T2" fmla="*/ 62 w 561"/>
                    <a:gd name="T3" fmla="*/ 29 h 963"/>
                    <a:gd name="T4" fmla="*/ 96 w 561"/>
                    <a:gd name="T5" fmla="*/ 114 h 963"/>
                    <a:gd name="T6" fmla="*/ 96 w 561"/>
                    <a:gd name="T7" fmla="*/ 674 h 963"/>
                    <a:gd name="T8" fmla="*/ 0 w 561"/>
                    <a:gd name="T9" fmla="*/ 674 h 963"/>
                    <a:gd name="T10" fmla="*/ 289 w 561"/>
                    <a:gd name="T11" fmla="*/ 963 h 963"/>
                    <a:gd name="T12" fmla="*/ 561 w 561"/>
                    <a:gd name="T13" fmla="*/ 691 h 963"/>
                    <a:gd name="T14" fmla="*/ 466 w 561"/>
                    <a:gd name="T15" fmla="*/ 691 h 963"/>
                    <a:gd name="T16" fmla="*/ 466 w 561"/>
                    <a:gd name="T17" fmla="*/ 435 h 963"/>
                    <a:gd name="T18" fmla="*/ 446 w 561"/>
                    <a:gd name="T19" fmla="*/ 390 h 963"/>
                    <a:gd name="T20" fmla="*/ 80 w 561"/>
                    <a:gd name="T21" fmla="*/ 24 h 963"/>
                    <a:gd name="T22" fmla="*/ 10 w 561"/>
                    <a:gd name="T23" fmla="*/ 12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963">
                      <a:moveTo>
                        <a:pt x="10" y="12"/>
                      </a:moveTo>
                      <a:cubicBezTo>
                        <a:pt x="10" y="12"/>
                        <a:pt x="42" y="8"/>
                        <a:pt x="62" y="29"/>
                      </a:cubicBezTo>
                      <a:cubicBezTo>
                        <a:pt x="82" y="49"/>
                        <a:pt x="95" y="81"/>
                        <a:pt x="96" y="114"/>
                      </a:cubicBezTo>
                      <a:cubicBezTo>
                        <a:pt x="97" y="146"/>
                        <a:pt x="96" y="674"/>
                        <a:pt x="96" y="674"/>
                      </a:cubicBezTo>
                      <a:cubicBezTo>
                        <a:pt x="0" y="674"/>
                        <a:pt x="0" y="674"/>
                        <a:pt x="0" y="674"/>
                      </a:cubicBezTo>
                      <a:cubicBezTo>
                        <a:pt x="289" y="963"/>
                        <a:pt x="289" y="963"/>
                        <a:pt x="289" y="963"/>
                      </a:cubicBezTo>
                      <a:cubicBezTo>
                        <a:pt x="561" y="691"/>
                        <a:pt x="561" y="691"/>
                        <a:pt x="561" y="691"/>
                      </a:cubicBezTo>
                      <a:cubicBezTo>
                        <a:pt x="466" y="691"/>
                        <a:pt x="466" y="691"/>
                        <a:pt x="466" y="691"/>
                      </a:cubicBezTo>
                      <a:cubicBezTo>
                        <a:pt x="466" y="435"/>
                        <a:pt x="466" y="435"/>
                        <a:pt x="466" y="435"/>
                      </a:cubicBezTo>
                      <a:cubicBezTo>
                        <a:pt x="466" y="435"/>
                        <a:pt x="468" y="412"/>
                        <a:pt x="446" y="390"/>
                      </a:cubicBezTo>
                      <a:cubicBezTo>
                        <a:pt x="424" y="368"/>
                        <a:pt x="80" y="24"/>
                        <a:pt x="80" y="24"/>
                      </a:cubicBezTo>
                      <a:cubicBezTo>
                        <a:pt x="80" y="24"/>
                        <a:pt x="57" y="0"/>
                        <a:pt x="10" y="12"/>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grpSp>
          <p:sp>
            <p:nvSpPr>
              <p:cNvPr id="48" name="TextBox 14">
                <a:extLst>
                  <a:ext uri="{FF2B5EF4-FFF2-40B4-BE49-F238E27FC236}">
                    <a16:creationId xmlns:a16="http://schemas.microsoft.com/office/drawing/2014/main" id="{CA3B86AB-A48C-1FD5-5E4F-A19D9452E1F8}"/>
                  </a:ext>
                </a:extLst>
              </p:cNvPr>
              <p:cNvSpPr txBox="1">
                <a:spLocks noChangeArrowheads="1"/>
              </p:cNvSpPr>
              <p:nvPr/>
            </p:nvSpPr>
            <p:spPr bwMode="auto">
              <a:xfrm>
                <a:off x="5826719" y="111189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01</a:t>
                </a:r>
              </a:p>
            </p:txBody>
          </p:sp>
          <p:sp>
            <p:nvSpPr>
              <p:cNvPr id="49" name="TextBox 15">
                <a:extLst>
                  <a:ext uri="{FF2B5EF4-FFF2-40B4-BE49-F238E27FC236}">
                    <a16:creationId xmlns:a16="http://schemas.microsoft.com/office/drawing/2014/main" id="{78183859-85BD-1C5B-A7D9-FAFDDE4716FB}"/>
                  </a:ext>
                </a:extLst>
              </p:cNvPr>
              <p:cNvSpPr txBox="1">
                <a:spLocks noChangeArrowheads="1"/>
              </p:cNvSpPr>
              <p:nvPr/>
            </p:nvSpPr>
            <p:spPr bwMode="auto">
              <a:xfrm>
                <a:off x="7082431" y="2272357"/>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02</a:t>
                </a:r>
              </a:p>
            </p:txBody>
          </p:sp>
          <p:sp>
            <p:nvSpPr>
              <p:cNvPr id="50" name="TextBox 16">
                <a:extLst>
                  <a:ext uri="{FF2B5EF4-FFF2-40B4-BE49-F238E27FC236}">
                    <a16:creationId xmlns:a16="http://schemas.microsoft.com/office/drawing/2014/main" id="{A98B64AD-ABBB-428C-235A-A3E47F824EF3}"/>
                  </a:ext>
                </a:extLst>
              </p:cNvPr>
              <p:cNvSpPr txBox="1">
                <a:spLocks noChangeArrowheads="1"/>
              </p:cNvSpPr>
              <p:nvPr/>
            </p:nvSpPr>
            <p:spPr bwMode="auto">
              <a:xfrm>
                <a:off x="5853707" y="34169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03</a:t>
                </a:r>
              </a:p>
            </p:txBody>
          </p:sp>
          <p:sp>
            <p:nvSpPr>
              <p:cNvPr id="51" name="TextBox 17">
                <a:extLst>
                  <a:ext uri="{FF2B5EF4-FFF2-40B4-BE49-F238E27FC236}">
                    <a16:creationId xmlns:a16="http://schemas.microsoft.com/office/drawing/2014/main" id="{910FE205-8FB4-14C6-58ED-01038AB54E3F}"/>
                  </a:ext>
                </a:extLst>
              </p:cNvPr>
              <p:cNvSpPr txBox="1">
                <a:spLocks noChangeArrowheads="1"/>
              </p:cNvSpPr>
              <p:nvPr/>
            </p:nvSpPr>
            <p:spPr bwMode="auto">
              <a:xfrm>
                <a:off x="4678957" y="22993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04</a:t>
                </a:r>
              </a:p>
            </p:txBody>
          </p:sp>
          <p:sp>
            <p:nvSpPr>
              <p:cNvPr id="52" name="TextBox 18">
                <a:extLst>
                  <a:ext uri="{FF2B5EF4-FFF2-40B4-BE49-F238E27FC236}">
                    <a16:creationId xmlns:a16="http://schemas.microsoft.com/office/drawing/2014/main" id="{1CE92FD1-4263-2EE3-49AC-E3F99DD685CB}"/>
                  </a:ext>
                </a:extLst>
              </p:cNvPr>
              <p:cNvSpPr>
                <a:spLocks noChangeArrowheads="1"/>
              </p:cNvSpPr>
              <p:nvPr/>
            </p:nvSpPr>
            <p:spPr bwMode="auto">
              <a:xfrm>
                <a:off x="2792915" y="557856"/>
                <a:ext cx="1104900" cy="990600"/>
              </a:xfrm>
              <a:prstGeom prst="roundRect">
                <a:avLst>
                  <a:gd name="adj" fmla="val 16667"/>
                </a:avLst>
              </a:prstGeom>
              <a:solidFill>
                <a:srgbClr val="FFFFFF">
                  <a:alpha val="20000"/>
                </a:srgbClr>
              </a:solidFill>
              <a:ln>
                <a:noFill/>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6600" b="0" i="0" u="none" strike="noStrike" kern="1200" cap="none" spc="0" normalizeH="0" baseline="0" noProof="0" dirty="0">
                  <a:ln>
                    <a:noFill/>
                  </a:ln>
                  <a:solidFill>
                    <a:prstClr val="white"/>
                  </a:solidFill>
                  <a:effectLst/>
                  <a:uLnTx/>
                  <a:uFillTx/>
                  <a:latin typeface="Calibri Light"/>
                  <a:ea typeface="+mn-ea"/>
                  <a:cs typeface="Arial"/>
                  <a:sym typeface="Arial"/>
                </a:endParaRPr>
              </a:p>
            </p:txBody>
          </p:sp>
          <p:sp>
            <p:nvSpPr>
              <p:cNvPr id="53" name="TextBox 52">
                <a:extLst>
                  <a:ext uri="{FF2B5EF4-FFF2-40B4-BE49-F238E27FC236}">
                    <a16:creationId xmlns:a16="http://schemas.microsoft.com/office/drawing/2014/main" id="{C7E8A8CD-40EE-4A06-BCF0-F631AC720FF0}"/>
                  </a:ext>
                </a:extLst>
              </p:cNvPr>
              <p:cNvSpPr txBox="1"/>
              <p:nvPr/>
            </p:nvSpPr>
            <p:spPr>
              <a:xfrm>
                <a:off x="9556340" y="986657"/>
                <a:ext cx="2015946" cy="627465"/>
              </a:xfrm>
              <a:prstGeom prst="rect">
                <a:avLst/>
              </a:prstGeom>
              <a:solidFill>
                <a:srgbClr val="E7E6E6"/>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Αλυσίδες  αξίας </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ανάπτυξη καινοτομιών</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4" name="TextBox 53">
                <a:extLst>
                  <a:ext uri="{FF2B5EF4-FFF2-40B4-BE49-F238E27FC236}">
                    <a16:creationId xmlns:a16="http://schemas.microsoft.com/office/drawing/2014/main" id="{0370EAA3-74DA-7650-1BFE-71D15DF7D32B}"/>
                  </a:ext>
                </a:extLst>
              </p:cNvPr>
              <p:cNvSpPr txBox="1"/>
              <p:nvPr/>
            </p:nvSpPr>
            <p:spPr>
              <a:xfrm>
                <a:off x="1099680" y="3412526"/>
                <a:ext cx="1479260" cy="443816"/>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Διατομεακές προσεγγίσεις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5" name="TextBox 54">
                <a:extLst>
                  <a:ext uri="{FF2B5EF4-FFF2-40B4-BE49-F238E27FC236}">
                    <a16:creationId xmlns:a16="http://schemas.microsoft.com/office/drawing/2014/main" id="{F1E1AC3E-89FC-A55F-D766-F9672C173BFB}"/>
                  </a:ext>
                </a:extLst>
              </p:cNvPr>
              <p:cNvSpPr txBox="1"/>
              <p:nvPr/>
            </p:nvSpPr>
            <p:spPr>
              <a:xfrm>
                <a:off x="9699193" y="2982513"/>
                <a:ext cx="1758360" cy="260168"/>
              </a:xfrm>
              <a:prstGeom prst="rect">
                <a:avLst/>
              </a:prstGeom>
              <a:solidFill>
                <a:srgbClr val="FFC000"/>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Προτεραιότητες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6" name="TextBox 55">
                <a:extLst>
                  <a:ext uri="{FF2B5EF4-FFF2-40B4-BE49-F238E27FC236}">
                    <a16:creationId xmlns:a16="http://schemas.microsoft.com/office/drawing/2014/main" id="{FF2CFD9B-9A9E-6115-69D5-D8F8E09CE1C6}"/>
                  </a:ext>
                </a:extLst>
              </p:cNvPr>
              <p:cNvSpPr txBox="1"/>
              <p:nvPr/>
            </p:nvSpPr>
            <p:spPr>
              <a:xfrm>
                <a:off x="1095901" y="817964"/>
                <a:ext cx="2891911" cy="627465"/>
              </a:xfrm>
              <a:prstGeom prst="rect">
                <a:avLst/>
              </a:prstGeom>
              <a:solidFill>
                <a:srgbClr val="FFC000">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lvl1pPr indent="0">
                  <a:lnSpc>
                    <a:spcPct val="90000"/>
                  </a:lnSpc>
                  <a:spcBef>
                    <a:spcPts val="1000"/>
                  </a:spcBef>
                  <a:buFont typeface="Arial" panose="020B0604020202020204" pitchFamily="34" charset="0"/>
                  <a:buNone/>
                  <a:defRPr sz="3200"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Υπάρχον ή δυνητικό ανταγωνιστικό πλεονέκτημα τομέα</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pic>
          <p:nvPicPr>
            <p:cNvPr id="12" name="Picture 42">
              <a:extLst>
                <a:ext uri="{FF2B5EF4-FFF2-40B4-BE49-F238E27FC236}">
                  <a16:creationId xmlns:a16="http://schemas.microsoft.com/office/drawing/2014/main" id="{2D106EBE-D6D1-8CCB-C48F-EDEC99DA06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8274" y="1073359"/>
              <a:ext cx="1300593" cy="1300593"/>
            </a:xfrm>
            <a:prstGeom prst="rect">
              <a:avLst/>
            </a:prstGeom>
          </p:spPr>
        </p:pic>
        <p:pic>
          <p:nvPicPr>
            <p:cNvPr id="15" name="Picture 43">
              <a:extLst>
                <a:ext uri="{FF2B5EF4-FFF2-40B4-BE49-F238E27FC236}">
                  <a16:creationId xmlns:a16="http://schemas.microsoft.com/office/drawing/2014/main" id="{845E6958-B44C-DBB1-DF77-C87C4BAEFA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4428" y="1509600"/>
              <a:ext cx="1329232" cy="1329232"/>
            </a:xfrm>
            <a:prstGeom prst="rect">
              <a:avLst/>
            </a:prstGeom>
          </p:spPr>
        </p:pic>
        <p:pic>
          <p:nvPicPr>
            <p:cNvPr id="16" name="Picture 44">
              <a:extLst>
                <a:ext uri="{FF2B5EF4-FFF2-40B4-BE49-F238E27FC236}">
                  <a16:creationId xmlns:a16="http://schemas.microsoft.com/office/drawing/2014/main" id="{DC7CE7D7-5AA5-78C5-ECD4-9D139B4741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2529" y="4014101"/>
              <a:ext cx="2543797" cy="1555710"/>
            </a:xfrm>
            <a:prstGeom prst="rect">
              <a:avLst/>
            </a:prstGeom>
          </p:spPr>
        </p:pic>
        <p:pic>
          <p:nvPicPr>
            <p:cNvPr id="17" name="Picture 45">
              <a:extLst>
                <a:ext uri="{FF2B5EF4-FFF2-40B4-BE49-F238E27FC236}">
                  <a16:creationId xmlns:a16="http://schemas.microsoft.com/office/drawing/2014/main" id="{B0F32343-6B26-FBCC-D25A-90B1C81A4F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63327" y="4828919"/>
              <a:ext cx="765601" cy="765601"/>
            </a:xfrm>
            <a:prstGeom prst="rect">
              <a:avLst/>
            </a:prstGeom>
          </p:spPr>
        </p:pic>
        <p:pic>
          <p:nvPicPr>
            <p:cNvPr id="18" name="Picture 48">
              <a:extLst>
                <a:ext uri="{FF2B5EF4-FFF2-40B4-BE49-F238E27FC236}">
                  <a16:creationId xmlns:a16="http://schemas.microsoft.com/office/drawing/2014/main" id="{8E5101DB-27D7-C901-E65F-48D8EC95011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29319" y="5464869"/>
              <a:ext cx="1931454" cy="1064442"/>
            </a:xfrm>
            <a:prstGeom prst="rect">
              <a:avLst/>
            </a:prstGeom>
          </p:spPr>
        </p:pic>
        <p:sp>
          <p:nvSpPr>
            <p:cNvPr id="19" name="Freeform 57">
              <a:extLst>
                <a:ext uri="{FF2B5EF4-FFF2-40B4-BE49-F238E27FC236}">
                  <a16:creationId xmlns:a16="http://schemas.microsoft.com/office/drawing/2014/main" id="{27E87DF0-E37C-897D-25C4-681F06ED5748}"/>
                </a:ext>
              </a:extLst>
            </p:cNvPr>
            <p:cNvSpPr>
              <a:spLocks/>
            </p:cNvSpPr>
            <p:nvPr/>
          </p:nvSpPr>
          <p:spPr bwMode="auto">
            <a:xfrm rot="5400000">
              <a:off x="3900073" y="5097073"/>
              <a:ext cx="826559" cy="1780420"/>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20" name="TextBox 17">
              <a:extLst>
                <a:ext uri="{FF2B5EF4-FFF2-40B4-BE49-F238E27FC236}">
                  <a16:creationId xmlns:a16="http://schemas.microsoft.com/office/drawing/2014/main" id="{2451E6D2-1D98-4D09-3138-F3431289BD3A}"/>
                </a:ext>
              </a:extLst>
            </p:cNvPr>
            <p:cNvSpPr txBox="1">
              <a:spLocks noChangeArrowheads="1"/>
            </p:cNvSpPr>
            <p:nvPr/>
          </p:nvSpPr>
          <p:spPr bwMode="auto">
            <a:xfrm>
              <a:off x="4137422" y="5796738"/>
              <a:ext cx="5405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05</a:t>
              </a:r>
            </a:p>
          </p:txBody>
        </p:sp>
        <p:cxnSp>
          <p:nvCxnSpPr>
            <p:cNvPr id="21" name="Straight Connector 51">
              <a:extLst>
                <a:ext uri="{FF2B5EF4-FFF2-40B4-BE49-F238E27FC236}">
                  <a16:creationId xmlns:a16="http://schemas.microsoft.com/office/drawing/2014/main" id="{0C07F38B-DEFF-574D-AD8F-1323A10D5C22}"/>
                </a:ext>
              </a:extLst>
            </p:cNvPr>
            <p:cNvCxnSpPr>
              <a:cxnSpLocks/>
            </p:cNvCxnSpPr>
            <p:nvPr/>
          </p:nvCxnSpPr>
          <p:spPr bwMode="auto">
            <a:xfrm>
              <a:off x="5274147" y="5994053"/>
              <a:ext cx="756595" cy="0"/>
            </a:xfrm>
            <a:prstGeom prst="line">
              <a:avLst/>
            </a:prstGeom>
            <a:noFill/>
            <a:ln w="19050" cap="flat" cmpd="sng" algn="ctr">
              <a:solidFill>
                <a:sysClr val="windowText" lastClr="000000"/>
              </a:solidFill>
              <a:prstDash val="sysDash"/>
              <a:miter lim="800000"/>
              <a:tailEnd type="oval"/>
            </a:ln>
            <a:effectLst/>
          </p:spPr>
        </p:cxnSp>
        <p:sp>
          <p:nvSpPr>
            <p:cNvPr id="22" name="TextBox 21">
              <a:extLst>
                <a:ext uri="{FF2B5EF4-FFF2-40B4-BE49-F238E27FC236}">
                  <a16:creationId xmlns:a16="http://schemas.microsoft.com/office/drawing/2014/main" id="{8745A151-56A4-EB75-772E-FD4A85B7C459}"/>
                </a:ext>
              </a:extLst>
            </p:cNvPr>
            <p:cNvSpPr txBox="1"/>
            <p:nvPr/>
          </p:nvSpPr>
          <p:spPr>
            <a:xfrm>
              <a:off x="6195435" y="5592070"/>
              <a:ext cx="1427822" cy="757130"/>
            </a:xfrm>
            <a:prstGeom prst="rect">
              <a:avLst/>
            </a:prstGeom>
            <a:solidFill>
              <a:srgbClr val="70AD47">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Ανάγκες reskilling</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upskilling</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spTree>
    <p:extLst>
      <p:ext uri="{BB962C8B-B14F-4D97-AF65-F5344CB8AC3E}">
        <p14:creationId xmlns:p14="http://schemas.microsoft.com/office/powerpoint/2010/main" val="188886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12</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219051" y="225465"/>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Κριτήρια προς επιλογή θεματικών προτεραιοτήτων</a:t>
            </a:r>
            <a:endParaRPr kumimoji="0" lang="el-GR" sz="12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50" name="Ομάδα 49">
            <a:extLst>
              <a:ext uri="{FF2B5EF4-FFF2-40B4-BE49-F238E27FC236}">
                <a16:creationId xmlns:a16="http://schemas.microsoft.com/office/drawing/2014/main" id="{35C1586D-DD8A-DEDA-8E3C-BFF42BF72E02}"/>
              </a:ext>
            </a:extLst>
          </p:cNvPr>
          <p:cNvGrpSpPr/>
          <p:nvPr/>
        </p:nvGrpSpPr>
        <p:grpSpPr>
          <a:xfrm>
            <a:off x="868231" y="936285"/>
            <a:ext cx="10428380" cy="5817996"/>
            <a:chOff x="769988" y="1004789"/>
            <a:chExt cx="10428380" cy="5817996"/>
          </a:xfrm>
        </p:grpSpPr>
        <p:pic>
          <p:nvPicPr>
            <p:cNvPr id="51" name="Picture 2">
              <a:extLst>
                <a:ext uri="{FF2B5EF4-FFF2-40B4-BE49-F238E27FC236}">
                  <a16:creationId xmlns:a16="http://schemas.microsoft.com/office/drawing/2014/main" id="{699BEAA7-2C81-8336-300F-AF8706DD2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78468">
              <a:off x="7731099" y="1247757"/>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2" name="Picture 3">
              <a:extLst>
                <a:ext uri="{FF2B5EF4-FFF2-40B4-BE49-F238E27FC236}">
                  <a16:creationId xmlns:a16="http://schemas.microsoft.com/office/drawing/2014/main" id="{0D62118F-A7A0-1CBA-ED1F-AC61C46ED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769988" y="1180575"/>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3" name="Picture 4">
              <a:extLst>
                <a:ext uri="{FF2B5EF4-FFF2-40B4-BE49-F238E27FC236}">
                  <a16:creationId xmlns:a16="http://schemas.microsoft.com/office/drawing/2014/main" id="{8A7614F5-7B5B-18F9-2656-33267AA834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69961" y="542118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le 54">
              <a:extLst>
                <a:ext uri="{FF2B5EF4-FFF2-40B4-BE49-F238E27FC236}">
                  <a16:creationId xmlns:a16="http://schemas.microsoft.com/office/drawing/2014/main" id="{6BD7E0AF-CABC-1127-4CF9-1D76129C8222}"/>
                </a:ext>
              </a:extLst>
            </p:cNvPr>
            <p:cNvSpPr/>
            <p:nvPr/>
          </p:nvSpPr>
          <p:spPr>
            <a:xfrm>
              <a:off x="1830237" y="1004789"/>
              <a:ext cx="8083296" cy="440120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Κρίσιμη μάζα επιχειρήσεων (όχι αποκλειστικά αριθμός αλλά και δυναμική)</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Διαθεσιμότητα αξιόλογου ερευνητικού δυναμικού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ενσωμάτωσης σε διεθνείς αλυσίδες αξίας ή συμβατότητα με διεθνείς τάσεις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Ύπαρξη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cluster</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hubs</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άτυπων δικτύων και διασυνδέσεων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διείσδυσης σε αγορές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προσέλκυσης επενδύσεων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δημιουργίας νέων επιχειρήσεων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προσέλκυσης υφιστάμενων ΜΜΕ</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Δημιουργία θέσεων εργασίας εξειδικευμένου προσωπικού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τεχνολογικής αναβάθμισης του τομέα</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p:txBody>
        </p:sp>
      </p:grpSp>
    </p:spTree>
    <p:extLst>
      <p:ext uri="{BB962C8B-B14F-4D97-AF65-F5344CB8AC3E}">
        <p14:creationId xmlns:p14="http://schemas.microsoft.com/office/powerpoint/2010/main" val="2464206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505B-EC6C-84E7-F7F1-90A81D131507}"/>
            </a:ext>
          </a:extLst>
        </p:cNvPr>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EF085471-A6B3-67F6-EA15-2B6C40410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7C607BF2-D9B4-AC61-0A62-25FEDE76D3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7C607BF2-D9B4-AC61-0A62-25FEDE76D3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4FA7207A-DBF3-C0EC-ECA4-6D04F4FD043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8 Θεματικοί Τομείς  Έρευνας και Καινοτομίας</a:t>
            </a:r>
            <a:endParaRPr lang="en-GB"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100958A2-F40D-F5E6-718F-88ADBFABD716}"/>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13</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 name="Freeform 17">
            <a:extLst>
              <a:ext uri="{FF2B5EF4-FFF2-40B4-BE49-F238E27FC236}">
                <a16:creationId xmlns:a16="http://schemas.microsoft.com/office/drawing/2014/main" id="{A4BB4A7F-DA39-AA0D-7783-B312D059D2EB}"/>
              </a:ext>
            </a:extLst>
          </p:cNvPr>
          <p:cNvSpPr>
            <a:spLocks noChangeAspect="1" noEditPoints="1"/>
          </p:cNvSpPr>
          <p:nvPr/>
        </p:nvSpPr>
        <p:spPr bwMode="auto">
          <a:xfrm>
            <a:off x="1015702" y="2348802"/>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72E540D4-4AEB-862D-E24A-5C5A0E03AD62}"/>
              </a:ext>
            </a:extLst>
          </p:cNvPr>
          <p:cNvSpPr>
            <a:spLocks noChangeAspect="1" noEditPoints="1"/>
          </p:cNvSpPr>
          <p:nvPr/>
        </p:nvSpPr>
        <p:spPr bwMode="auto">
          <a:xfrm>
            <a:off x="995847" y="4158261"/>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23AC9CE3-D0C3-029F-AEBA-89CD036899F7}"/>
              </a:ext>
            </a:extLst>
          </p:cNvPr>
          <p:cNvSpPr>
            <a:spLocks noChangeAspect="1" noEditPoints="1"/>
          </p:cNvSpPr>
          <p:nvPr/>
        </p:nvSpPr>
        <p:spPr bwMode="auto">
          <a:xfrm>
            <a:off x="1008729" y="3531211"/>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3F854E03-0F3A-768D-6D04-FC9954E88CAD}"/>
              </a:ext>
            </a:extLst>
          </p:cNvPr>
          <p:cNvSpPr>
            <a:spLocks noChangeAspect="1" noEditPoints="1"/>
          </p:cNvSpPr>
          <p:nvPr/>
        </p:nvSpPr>
        <p:spPr bwMode="auto">
          <a:xfrm>
            <a:off x="994783" y="2951955"/>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075C2AE-0F30-59FF-FC56-E443E471D2F3}"/>
              </a:ext>
            </a:extLst>
          </p:cNvPr>
          <p:cNvSpPr>
            <a:spLocks noChangeAspect="1" noEditPoints="1"/>
          </p:cNvSpPr>
          <p:nvPr/>
        </p:nvSpPr>
        <p:spPr bwMode="auto">
          <a:xfrm>
            <a:off x="994783" y="472282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738A5492-C6F9-D271-BAEF-E735E17310E9}"/>
              </a:ext>
            </a:extLst>
          </p:cNvPr>
          <p:cNvGrpSpPr/>
          <p:nvPr/>
        </p:nvGrpSpPr>
        <p:grpSpPr>
          <a:xfrm>
            <a:off x="966893" y="5364275"/>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197E8223-E2B3-27B1-D69B-F1CAF514BE2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83F7F553-3762-F792-0715-FE0E38F77372}"/>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183460E8-74F1-355A-7CFC-8B8DA5EB43BE}"/>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graphicFrame>
        <p:nvGraphicFramePr>
          <p:cNvPr id="9" name="Diagram 21">
            <a:extLst>
              <a:ext uri="{FF2B5EF4-FFF2-40B4-BE49-F238E27FC236}">
                <a16:creationId xmlns:a16="http://schemas.microsoft.com/office/drawing/2014/main" id="{136990B9-648E-0532-CE5B-DB128A8F4F64}"/>
              </a:ext>
            </a:extLst>
          </p:cNvPr>
          <p:cNvGraphicFramePr/>
          <p:nvPr/>
        </p:nvGraphicFramePr>
        <p:xfrm>
          <a:off x="1397509" y="1338170"/>
          <a:ext cx="10615130" cy="46538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10" name="Graphic 94">
            <a:extLst>
              <a:ext uri="{FF2B5EF4-FFF2-40B4-BE49-F238E27FC236}">
                <a16:creationId xmlns:a16="http://schemas.microsoft.com/office/drawing/2014/main" id="{5DC8F3DE-1F9E-FB44-F1E8-72C5B9F9622E}"/>
              </a:ext>
            </a:extLst>
          </p:cNvPr>
          <p:cNvGrpSpPr/>
          <p:nvPr/>
        </p:nvGrpSpPr>
        <p:grpSpPr>
          <a:xfrm>
            <a:off x="1008731" y="1736373"/>
            <a:ext cx="374832" cy="374832"/>
            <a:chOff x="1553954" y="4634724"/>
            <a:chExt cx="457200" cy="457200"/>
          </a:xfrm>
          <a:solidFill>
            <a:schemeClr val="tx1"/>
          </a:solidFill>
        </p:grpSpPr>
        <p:sp>
          <p:nvSpPr>
            <p:cNvPr id="11" name="Freeform 142">
              <a:extLst>
                <a:ext uri="{FF2B5EF4-FFF2-40B4-BE49-F238E27FC236}">
                  <a16:creationId xmlns:a16="http://schemas.microsoft.com/office/drawing/2014/main" id="{0C0B9FC9-1612-EB3E-B058-A84F4482D8B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2" name="Freeform 143">
              <a:extLst>
                <a:ext uri="{FF2B5EF4-FFF2-40B4-BE49-F238E27FC236}">
                  <a16:creationId xmlns:a16="http://schemas.microsoft.com/office/drawing/2014/main" id="{9889FDAC-F6CF-4732-9B0A-80C210B89F9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3" name="Freeform 144">
              <a:extLst>
                <a:ext uri="{FF2B5EF4-FFF2-40B4-BE49-F238E27FC236}">
                  <a16:creationId xmlns:a16="http://schemas.microsoft.com/office/drawing/2014/main" id="{AFEB82C1-635E-4159-CAC2-828C79655DF9}"/>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sp>
        <p:nvSpPr>
          <p:cNvPr id="15" name="Οβάλ 14">
            <a:extLst>
              <a:ext uri="{FF2B5EF4-FFF2-40B4-BE49-F238E27FC236}">
                <a16:creationId xmlns:a16="http://schemas.microsoft.com/office/drawing/2014/main" id="{C64DB931-92C2-8997-06E3-2F00181D4E64}"/>
              </a:ext>
            </a:extLst>
          </p:cNvPr>
          <p:cNvSpPr/>
          <p:nvPr/>
        </p:nvSpPr>
        <p:spPr>
          <a:xfrm>
            <a:off x="1171106" y="1084497"/>
            <a:ext cx="10004370" cy="830533"/>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Tree>
    <p:extLst>
      <p:ext uri="{BB962C8B-B14F-4D97-AF65-F5344CB8AC3E}">
        <p14:creationId xmlns:p14="http://schemas.microsoft.com/office/powerpoint/2010/main" val="78239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E9174-05F1-5BA5-C170-A5B33A9CE1D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B621E00-29B9-E884-28F6-14120D64C0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1B621E00-29B9-E884-28F6-14120D64C0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451EBE3-C85B-A0BA-9B59-ACA58BC63CD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3 Διαδοχικά Επίπεδα Εξειδίκευσης</a:t>
            </a:r>
          </a:p>
        </p:txBody>
      </p:sp>
      <p:sp>
        <p:nvSpPr>
          <p:cNvPr id="3" name="Slide Number Placeholder 2">
            <a:extLst>
              <a:ext uri="{FF2B5EF4-FFF2-40B4-BE49-F238E27FC236}">
                <a16:creationId xmlns:a16="http://schemas.microsoft.com/office/drawing/2014/main" id="{8B88F159-C5E6-2756-1853-22529DFAAF9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14</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5" name="Picture 4">
            <a:extLst>
              <a:ext uri="{FF2B5EF4-FFF2-40B4-BE49-F238E27FC236}">
                <a16:creationId xmlns:a16="http://schemas.microsoft.com/office/drawing/2014/main" id="{180401AC-0F03-CFAF-B8A3-10CC2AD2F7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822" y="921615"/>
            <a:ext cx="9603758" cy="57109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TextBox 44">
            <a:extLst>
              <a:ext uri="{FF2B5EF4-FFF2-40B4-BE49-F238E27FC236}">
                <a16:creationId xmlns:a16="http://schemas.microsoft.com/office/drawing/2014/main" id="{F76BD0B5-992B-C8E6-ABFA-C6C6BC9C2DBA}"/>
              </a:ext>
            </a:extLst>
          </p:cNvPr>
          <p:cNvSpPr txBox="1"/>
          <p:nvPr/>
        </p:nvSpPr>
        <p:spPr>
          <a:xfrm>
            <a:off x="7550117" y="500048"/>
            <a:ext cx="3746494" cy="738664"/>
          </a:xfrm>
          <a:prstGeom prst="rect">
            <a:avLst/>
          </a:prstGeom>
          <a:solidFill>
            <a:srgbClr val="5B9BD5">
              <a:lumMod val="20000"/>
              <a:lumOff val="80000"/>
            </a:srgbClr>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Το Παράδειγμα του τομέα </a:t>
            </a:r>
            <a:r>
              <a:rPr kumimoji="0" lang="en-US"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a:t>
            </a:r>
            <a:r>
              <a:rPr kumimoji="0" lang="en-US" altLang="ko-KR" sz="2400" b="1" i="0" u="none" strike="noStrike" kern="1200" cap="none" spc="0" normalizeH="0" baseline="0" noProof="0" dirty="0" err="1">
                <a:ln>
                  <a:noFill/>
                </a:ln>
                <a:solidFill>
                  <a:srgbClr val="000099"/>
                </a:solidFill>
                <a:effectLst/>
                <a:uLnTx/>
                <a:uFillTx/>
                <a:latin typeface="Aptos" panose="020B0004020202020204" pitchFamily="34" charset="0"/>
                <a:ea typeface="맑은 고딕"/>
                <a:cs typeface="Arial" panose="020B0604020202020204" pitchFamily="34" charset="0"/>
                <a:sym typeface="Arial"/>
              </a:rPr>
              <a:t>Αγροδι</a:t>
            </a:r>
            <a:r>
              <a:rPr kumimoji="0" lang="en-US"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ατροφική Αλυσίδα”</a:t>
            </a:r>
            <a:endParaRPr kumimoji="0" lang="ko-KR" altLang="en-US" sz="40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endParaRPr>
          </a:p>
        </p:txBody>
      </p:sp>
      <p:pic>
        <p:nvPicPr>
          <p:cNvPr id="2" name="Εικόνα 1">
            <a:extLst>
              <a:ext uri="{FF2B5EF4-FFF2-40B4-BE49-F238E27FC236}">
                <a16:creationId xmlns:a16="http://schemas.microsoft.com/office/drawing/2014/main" id="{B7F1E1ED-90E7-6767-1EC4-73512A8D7CB5}"/>
              </a:ext>
            </a:extLst>
          </p:cNvPr>
          <p:cNvPicPr>
            <a:picLocks noChangeAspect="1"/>
          </p:cNvPicPr>
          <p:nvPr/>
        </p:nvPicPr>
        <p:blipFill>
          <a:blip r:embed="rId6"/>
          <a:stretch>
            <a:fillRect/>
          </a:stretch>
        </p:blipFill>
        <p:spPr>
          <a:xfrm>
            <a:off x="203705" y="2237538"/>
            <a:ext cx="11784589" cy="4139543"/>
          </a:xfrm>
          <a:prstGeom prst="rect">
            <a:avLst/>
          </a:prstGeom>
        </p:spPr>
      </p:pic>
    </p:spTree>
    <p:extLst>
      <p:ext uri="{BB962C8B-B14F-4D97-AF65-F5344CB8AC3E}">
        <p14:creationId xmlns:p14="http://schemas.microsoft.com/office/powerpoint/2010/main" val="119536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n the effectiveness of state budget funds allocated to improve agriculture  – Telegraph">
            <a:extLst>
              <a:ext uri="{FF2B5EF4-FFF2-40B4-BE49-F238E27FC236}">
                <a16:creationId xmlns:a16="http://schemas.microsoft.com/office/drawing/2014/main" id="{84C10776-D12D-747F-F583-EDE22227F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6957" y="1157343"/>
            <a:ext cx="9675044" cy="5167579"/>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15</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9" name="Straight Connector 229">
            <a:extLst>
              <a:ext uri="{FF2B5EF4-FFF2-40B4-BE49-F238E27FC236}">
                <a16:creationId xmlns:a16="http://schemas.microsoft.com/office/drawing/2014/main" id="{C19ECAA5-6DD1-5A11-3E70-9B4FDF3712A5}"/>
              </a:ext>
            </a:extLst>
          </p:cNvPr>
          <p:cNvCxnSpPr>
            <a:cxnSpLocks/>
            <a:stCxn id="54" idx="3"/>
            <a:endCxn id="34" idx="1"/>
          </p:cNvCxnSpPr>
          <p:nvPr/>
        </p:nvCxnSpPr>
        <p:spPr>
          <a:xfrm>
            <a:off x="1948611" y="3644033"/>
            <a:ext cx="941480" cy="1601778"/>
          </a:xfrm>
          <a:prstGeom prst="line">
            <a:avLst/>
          </a:prstGeom>
          <a:noFill/>
          <a:ln w="22225" cap="flat" cmpd="sng" algn="ctr">
            <a:solidFill>
              <a:srgbClr val="002060"/>
            </a:solidFill>
            <a:prstDash val="solid"/>
          </a:ln>
          <a:effectLst/>
        </p:spPr>
      </p:cxnSp>
      <p:cxnSp>
        <p:nvCxnSpPr>
          <p:cNvPr id="10" name="Straight Connector 227">
            <a:extLst>
              <a:ext uri="{FF2B5EF4-FFF2-40B4-BE49-F238E27FC236}">
                <a16:creationId xmlns:a16="http://schemas.microsoft.com/office/drawing/2014/main" id="{7744BCC7-067F-1F69-9F2B-6403565AC16B}"/>
              </a:ext>
            </a:extLst>
          </p:cNvPr>
          <p:cNvCxnSpPr>
            <a:cxnSpLocks/>
            <a:stCxn id="54" idx="3"/>
            <a:endCxn id="28" idx="1"/>
          </p:cNvCxnSpPr>
          <p:nvPr/>
        </p:nvCxnSpPr>
        <p:spPr>
          <a:xfrm>
            <a:off x="1948611" y="3644033"/>
            <a:ext cx="864845" cy="781851"/>
          </a:xfrm>
          <a:prstGeom prst="line">
            <a:avLst/>
          </a:prstGeom>
          <a:noFill/>
          <a:ln w="22225" cap="flat" cmpd="sng" algn="ctr">
            <a:solidFill>
              <a:srgbClr val="002060"/>
            </a:solidFill>
            <a:prstDash val="solid"/>
          </a:ln>
          <a:effectLst/>
        </p:spPr>
      </p:cxnSp>
      <p:grpSp>
        <p:nvGrpSpPr>
          <p:cNvPr id="12" name="Group 47">
            <a:extLst>
              <a:ext uri="{FF2B5EF4-FFF2-40B4-BE49-F238E27FC236}">
                <a16:creationId xmlns:a16="http://schemas.microsoft.com/office/drawing/2014/main" id="{0AB5F773-720C-A19F-9184-3AAE0BAFDAD7}"/>
              </a:ext>
            </a:extLst>
          </p:cNvPr>
          <p:cNvGrpSpPr/>
          <p:nvPr/>
        </p:nvGrpSpPr>
        <p:grpSpPr>
          <a:xfrm>
            <a:off x="2981298" y="1375794"/>
            <a:ext cx="8696986" cy="475495"/>
            <a:chOff x="2396833" y="0"/>
            <a:chExt cx="3944897" cy="1461076"/>
          </a:xfrm>
          <a:solidFill>
            <a:srgbClr val="70AD47">
              <a:lumMod val="40000"/>
              <a:lumOff val="60000"/>
            </a:srgbClr>
          </a:solidFill>
        </p:grpSpPr>
        <p:sp>
          <p:nvSpPr>
            <p:cNvPr id="13" name="Rounded Rectangle 48">
              <a:extLst>
                <a:ext uri="{FF2B5EF4-FFF2-40B4-BE49-F238E27FC236}">
                  <a16:creationId xmlns:a16="http://schemas.microsoft.com/office/drawing/2014/main" id="{01D09838-63A5-85DE-6BC1-63D5940F50CB}"/>
                </a:ext>
              </a:extLst>
            </p:cNvPr>
            <p:cNvSpPr/>
            <p:nvPr/>
          </p:nvSpPr>
          <p:spPr>
            <a:xfrm>
              <a:off x="2396833" y="0"/>
              <a:ext cx="3944897" cy="1461076"/>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4" name="Rounded Rectangle 8">
              <a:extLst>
                <a:ext uri="{FF2B5EF4-FFF2-40B4-BE49-F238E27FC236}">
                  <a16:creationId xmlns:a16="http://schemas.microsoft.com/office/drawing/2014/main" id="{677C2002-0C69-BB6A-1C5E-E1AB4DC70D73}"/>
                </a:ext>
              </a:extLst>
            </p:cNvPr>
            <p:cNvSpPr/>
            <p:nvPr/>
          </p:nvSpPr>
          <p:spPr>
            <a:xfrm>
              <a:off x="2439626" y="42793"/>
              <a:ext cx="3859311" cy="1375490"/>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Βελτίωση προϊόντων Πρωτογενούς παραγωγής</a:t>
              </a:r>
              <a:endParaRPr kumimoji="0" lang="el-GR" sz="1600" b="0" i="0" u="none" strike="noStrike" kern="1200" cap="none" spc="0" normalizeH="0" baseline="0" noProof="0" dirty="0">
                <a:ln>
                  <a:noFill/>
                </a:ln>
                <a:solidFill>
                  <a:srgbClr val="000099"/>
                </a:solidFill>
                <a:effectLst/>
                <a:uLnTx/>
                <a:uFillTx/>
                <a:latin typeface="Century Gothic" pitchFamily="34" charset="0"/>
                <a:ea typeface="+mn-ea"/>
                <a:cs typeface="Arial"/>
                <a:sym typeface="Arial"/>
              </a:endParaRPr>
            </a:p>
          </p:txBody>
        </p:sp>
      </p:grpSp>
      <p:grpSp>
        <p:nvGrpSpPr>
          <p:cNvPr id="15" name="Group 50">
            <a:extLst>
              <a:ext uri="{FF2B5EF4-FFF2-40B4-BE49-F238E27FC236}">
                <a16:creationId xmlns:a16="http://schemas.microsoft.com/office/drawing/2014/main" id="{EE2ADCE7-9F25-6FF8-7171-39DF0C6FD015}"/>
              </a:ext>
            </a:extLst>
          </p:cNvPr>
          <p:cNvGrpSpPr/>
          <p:nvPr/>
        </p:nvGrpSpPr>
        <p:grpSpPr>
          <a:xfrm>
            <a:off x="10337895" y="809025"/>
            <a:ext cx="1837357" cy="407352"/>
            <a:chOff x="6605879" y="214880"/>
            <a:chExt cx="2259515" cy="359660"/>
          </a:xfrm>
        </p:grpSpPr>
        <p:sp>
          <p:nvSpPr>
            <p:cNvPr id="16" name="Rounded Rectangle 51">
              <a:extLst>
                <a:ext uri="{FF2B5EF4-FFF2-40B4-BE49-F238E27FC236}">
                  <a16:creationId xmlns:a16="http://schemas.microsoft.com/office/drawing/2014/main" id="{A13F2A1B-D858-C5D5-32DD-E7D257DA4C6C}"/>
                </a:ext>
              </a:extLst>
            </p:cNvPr>
            <p:cNvSpPr/>
            <p:nvPr/>
          </p:nvSpPr>
          <p:spPr>
            <a:xfrm>
              <a:off x="6605879" y="214880"/>
              <a:ext cx="2259515" cy="35966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7" name="Rounded Rectangle 12">
              <a:extLst>
                <a:ext uri="{FF2B5EF4-FFF2-40B4-BE49-F238E27FC236}">
                  <a16:creationId xmlns:a16="http://schemas.microsoft.com/office/drawing/2014/main" id="{9A980D1B-305B-9A21-C2BE-C92B1F7268B9}"/>
                </a:ext>
              </a:extLst>
            </p:cNvPr>
            <p:cNvSpPr/>
            <p:nvPr/>
          </p:nvSpPr>
          <p:spPr>
            <a:xfrm>
              <a:off x="6616413" y="225414"/>
              <a:ext cx="2238447" cy="338592"/>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a:t>
              </a:r>
              <a:r>
                <a:rPr kumimoji="0" lang="en-US"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1</a:t>
              </a:r>
              <a:endPar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endParaRPr>
            </a:p>
          </p:txBody>
        </p:sp>
      </p:grpSp>
      <p:grpSp>
        <p:nvGrpSpPr>
          <p:cNvPr id="18" name="Group 53">
            <a:extLst>
              <a:ext uri="{FF2B5EF4-FFF2-40B4-BE49-F238E27FC236}">
                <a16:creationId xmlns:a16="http://schemas.microsoft.com/office/drawing/2014/main" id="{7971DC92-6791-FDC0-8C14-11B6B4C41225}"/>
              </a:ext>
            </a:extLst>
          </p:cNvPr>
          <p:cNvGrpSpPr/>
          <p:nvPr/>
        </p:nvGrpSpPr>
        <p:grpSpPr>
          <a:xfrm>
            <a:off x="2995151" y="2049829"/>
            <a:ext cx="8716778" cy="479038"/>
            <a:chOff x="4016908" y="1246119"/>
            <a:chExt cx="4635941" cy="874190"/>
          </a:xfrm>
          <a:solidFill>
            <a:srgbClr val="70AD47">
              <a:lumMod val="40000"/>
              <a:lumOff val="60000"/>
            </a:srgbClr>
          </a:solidFill>
        </p:grpSpPr>
        <p:sp>
          <p:nvSpPr>
            <p:cNvPr id="19" name="Rounded Rectangle 54">
              <a:extLst>
                <a:ext uri="{FF2B5EF4-FFF2-40B4-BE49-F238E27FC236}">
                  <a16:creationId xmlns:a16="http://schemas.microsoft.com/office/drawing/2014/main" id="{76D4BD13-09CF-4EA0-59FC-B5DC37853BC7}"/>
                </a:ext>
              </a:extLst>
            </p:cNvPr>
            <p:cNvSpPr/>
            <p:nvPr/>
          </p:nvSpPr>
          <p:spPr>
            <a:xfrm>
              <a:off x="4016908" y="1246119"/>
              <a:ext cx="4635941" cy="874190"/>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0" name="Rounded Rectangle 16">
              <a:extLst>
                <a:ext uri="{FF2B5EF4-FFF2-40B4-BE49-F238E27FC236}">
                  <a16:creationId xmlns:a16="http://schemas.microsoft.com/office/drawing/2014/main" id="{534E10BC-99FF-7445-51A1-353A6BB144F2}"/>
                </a:ext>
              </a:extLst>
            </p:cNvPr>
            <p:cNvSpPr/>
            <p:nvPr/>
          </p:nvSpPr>
          <p:spPr>
            <a:xfrm>
              <a:off x="4042512" y="1271723"/>
              <a:ext cx="4584733" cy="822982"/>
            </a:xfrm>
            <a:prstGeom prst="rect">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spcFirstLastPara="0" vert="horz" wrap="square" lIns="15240" tIns="15240" rIns="15240" bIns="152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Ορθολογική́ διαχείριση φυσικών πόρων</a:t>
              </a:r>
            </a:p>
          </p:txBody>
        </p:sp>
      </p:grpSp>
      <p:grpSp>
        <p:nvGrpSpPr>
          <p:cNvPr id="21" name="Group 56">
            <a:extLst>
              <a:ext uri="{FF2B5EF4-FFF2-40B4-BE49-F238E27FC236}">
                <a16:creationId xmlns:a16="http://schemas.microsoft.com/office/drawing/2014/main" id="{F524F9E3-50DB-5C3A-C862-6396915096D7}"/>
              </a:ext>
            </a:extLst>
          </p:cNvPr>
          <p:cNvGrpSpPr/>
          <p:nvPr/>
        </p:nvGrpSpPr>
        <p:grpSpPr>
          <a:xfrm>
            <a:off x="2936299" y="2765262"/>
            <a:ext cx="8716778" cy="355677"/>
            <a:chOff x="3984186" y="2267267"/>
            <a:chExt cx="4676626" cy="462267"/>
          </a:xfrm>
        </p:grpSpPr>
        <p:sp>
          <p:nvSpPr>
            <p:cNvPr id="22" name="Rounded Rectangle 57">
              <a:extLst>
                <a:ext uri="{FF2B5EF4-FFF2-40B4-BE49-F238E27FC236}">
                  <a16:creationId xmlns:a16="http://schemas.microsoft.com/office/drawing/2014/main" id="{2C41E816-DEF3-EC6A-FC04-37ADC64DDEF6}"/>
                </a:ext>
              </a:extLst>
            </p:cNvPr>
            <p:cNvSpPr/>
            <p:nvPr/>
          </p:nvSpPr>
          <p:spPr>
            <a:xfrm>
              <a:off x="3984186" y="2267267"/>
              <a:ext cx="4676626" cy="462267"/>
            </a:xfrm>
            <a:prstGeom prst="roundRect">
              <a:avLst>
                <a:gd name="adj" fmla="val 10000"/>
              </a:avLst>
            </a:prstGeom>
            <a:solidFill>
              <a:srgbClr val="70AD47">
                <a:lumMod val="40000"/>
                <a:lumOff val="60000"/>
              </a:srgbClr>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3" name="Rounded Rectangle 20">
              <a:extLst>
                <a:ext uri="{FF2B5EF4-FFF2-40B4-BE49-F238E27FC236}">
                  <a16:creationId xmlns:a16="http://schemas.microsoft.com/office/drawing/2014/main" id="{184D51A9-CDDE-94C7-E8AB-BF1469583E55}"/>
                </a:ext>
              </a:extLst>
            </p:cNvPr>
            <p:cNvSpPr/>
            <p:nvPr/>
          </p:nvSpPr>
          <p:spPr>
            <a:xfrm>
              <a:off x="4002934" y="2286015"/>
              <a:ext cx="4639130" cy="439687"/>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Διατροφή, Υγεία, Καταναλωτές</a:t>
              </a:r>
            </a:p>
          </p:txBody>
        </p:sp>
      </p:grpSp>
      <p:grpSp>
        <p:nvGrpSpPr>
          <p:cNvPr id="24" name="Group 59">
            <a:extLst>
              <a:ext uri="{FF2B5EF4-FFF2-40B4-BE49-F238E27FC236}">
                <a16:creationId xmlns:a16="http://schemas.microsoft.com/office/drawing/2014/main" id="{53389076-4E69-363A-CFCD-0E8A649E00E5}"/>
              </a:ext>
            </a:extLst>
          </p:cNvPr>
          <p:cNvGrpSpPr/>
          <p:nvPr/>
        </p:nvGrpSpPr>
        <p:grpSpPr>
          <a:xfrm>
            <a:off x="2908346" y="3462658"/>
            <a:ext cx="8696984" cy="367438"/>
            <a:chOff x="4341155" y="3034044"/>
            <a:chExt cx="4369340" cy="782980"/>
          </a:xfrm>
          <a:solidFill>
            <a:srgbClr val="70AD47">
              <a:lumMod val="40000"/>
              <a:lumOff val="60000"/>
            </a:srgbClr>
          </a:solidFill>
        </p:grpSpPr>
        <p:sp>
          <p:nvSpPr>
            <p:cNvPr id="25" name="Rounded Rectangle 60">
              <a:extLst>
                <a:ext uri="{FF2B5EF4-FFF2-40B4-BE49-F238E27FC236}">
                  <a16:creationId xmlns:a16="http://schemas.microsoft.com/office/drawing/2014/main" id="{6BD2F797-6B26-CD6A-BFA7-473301F6E939}"/>
                </a:ext>
              </a:extLst>
            </p:cNvPr>
            <p:cNvSpPr/>
            <p:nvPr/>
          </p:nvSpPr>
          <p:spPr>
            <a:xfrm>
              <a:off x="4341155" y="3034044"/>
              <a:ext cx="4369340" cy="782980"/>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6" name="Rounded Rectangle 24">
              <a:extLst>
                <a:ext uri="{FF2B5EF4-FFF2-40B4-BE49-F238E27FC236}">
                  <a16:creationId xmlns:a16="http://schemas.microsoft.com/office/drawing/2014/main" id="{0A652126-E7A1-D400-CF70-84C2AE4211A2}"/>
                </a:ext>
              </a:extLst>
            </p:cNvPr>
            <p:cNvSpPr/>
            <p:nvPr/>
          </p:nvSpPr>
          <p:spPr>
            <a:xfrm>
              <a:off x="4341927" y="3182703"/>
              <a:ext cx="4346406" cy="474581"/>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Βιομηχανία Τροφίμων 4.0 – Τεχνολογίες Μεταποίησης</a:t>
              </a:r>
            </a:p>
          </p:txBody>
        </p:sp>
      </p:grpSp>
      <p:grpSp>
        <p:nvGrpSpPr>
          <p:cNvPr id="27" name="Group 62">
            <a:extLst>
              <a:ext uri="{FF2B5EF4-FFF2-40B4-BE49-F238E27FC236}">
                <a16:creationId xmlns:a16="http://schemas.microsoft.com/office/drawing/2014/main" id="{3DA1FF88-A2BD-F8FD-1394-E5E44213B51D}"/>
              </a:ext>
            </a:extLst>
          </p:cNvPr>
          <p:cNvGrpSpPr/>
          <p:nvPr/>
        </p:nvGrpSpPr>
        <p:grpSpPr>
          <a:xfrm>
            <a:off x="2813456" y="4208772"/>
            <a:ext cx="8779433" cy="434224"/>
            <a:chOff x="23996" y="3185814"/>
            <a:chExt cx="3557645" cy="742471"/>
          </a:xfrm>
          <a:solidFill>
            <a:srgbClr val="70AD47">
              <a:lumMod val="40000"/>
              <a:lumOff val="60000"/>
            </a:srgbClr>
          </a:solidFill>
        </p:grpSpPr>
        <p:sp>
          <p:nvSpPr>
            <p:cNvPr id="28" name="Rounded Rectangle 63">
              <a:extLst>
                <a:ext uri="{FF2B5EF4-FFF2-40B4-BE49-F238E27FC236}">
                  <a16:creationId xmlns:a16="http://schemas.microsoft.com/office/drawing/2014/main" id="{CD5256BE-B4AC-410B-E2FA-A84521EBE47A}"/>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9" name="Rounded Rectangle 28">
              <a:extLst>
                <a:ext uri="{FF2B5EF4-FFF2-40B4-BE49-F238E27FC236}">
                  <a16:creationId xmlns:a16="http://schemas.microsoft.com/office/drawing/2014/main" id="{81D7A6D1-584A-D97A-3438-B36673903F2C}"/>
                </a:ext>
              </a:extLst>
            </p:cNvPr>
            <p:cNvSpPr/>
            <p:nvPr/>
          </p:nvSpPr>
          <p:spPr>
            <a:xfrm>
              <a:off x="67489" y="3197911"/>
              <a:ext cx="3514152" cy="698978"/>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Βιώσιμη Παραγωγή Προϊόντων</a:t>
              </a:r>
            </a:p>
          </p:txBody>
        </p:sp>
      </p:grpSp>
      <p:grpSp>
        <p:nvGrpSpPr>
          <p:cNvPr id="30" name="Group 65">
            <a:extLst>
              <a:ext uri="{FF2B5EF4-FFF2-40B4-BE49-F238E27FC236}">
                <a16:creationId xmlns:a16="http://schemas.microsoft.com/office/drawing/2014/main" id="{15EC52F5-4C32-C9A8-9A65-C8483CDA76D2}"/>
              </a:ext>
            </a:extLst>
          </p:cNvPr>
          <p:cNvGrpSpPr/>
          <p:nvPr/>
        </p:nvGrpSpPr>
        <p:grpSpPr>
          <a:xfrm>
            <a:off x="1129257" y="5895791"/>
            <a:ext cx="2044965" cy="392220"/>
            <a:chOff x="3950961" y="3936504"/>
            <a:chExt cx="2265686" cy="392220"/>
          </a:xfrm>
        </p:grpSpPr>
        <p:sp>
          <p:nvSpPr>
            <p:cNvPr id="31" name="Rounded Rectangle 66">
              <a:extLst>
                <a:ext uri="{FF2B5EF4-FFF2-40B4-BE49-F238E27FC236}">
                  <a16:creationId xmlns:a16="http://schemas.microsoft.com/office/drawing/2014/main" id="{72E04C6B-95F4-348C-0C08-B073C748FF1C}"/>
                </a:ext>
              </a:extLst>
            </p:cNvPr>
            <p:cNvSpPr/>
            <p:nvPr/>
          </p:nvSpPr>
          <p:spPr>
            <a:xfrm>
              <a:off x="3950961" y="3936504"/>
              <a:ext cx="2265686" cy="39222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2" name="Rounded Rectangle 32">
              <a:extLst>
                <a:ext uri="{FF2B5EF4-FFF2-40B4-BE49-F238E27FC236}">
                  <a16:creationId xmlns:a16="http://schemas.microsoft.com/office/drawing/2014/main" id="{EE83708B-3F9D-B2D4-A782-1CBDBCB384C8}"/>
                </a:ext>
              </a:extLst>
            </p:cNvPr>
            <p:cNvSpPr/>
            <p:nvPr/>
          </p:nvSpPr>
          <p:spPr>
            <a:xfrm>
              <a:off x="3950961" y="3946699"/>
              <a:ext cx="2242710" cy="369244"/>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Ν</a:t>
              </a:r>
            </a:p>
          </p:txBody>
        </p:sp>
      </p:grpSp>
      <p:grpSp>
        <p:nvGrpSpPr>
          <p:cNvPr id="33" name="Group 74">
            <a:extLst>
              <a:ext uri="{FF2B5EF4-FFF2-40B4-BE49-F238E27FC236}">
                <a16:creationId xmlns:a16="http://schemas.microsoft.com/office/drawing/2014/main" id="{8309102F-914E-A0E1-DB6A-6DDA94895F92}"/>
              </a:ext>
            </a:extLst>
          </p:cNvPr>
          <p:cNvGrpSpPr/>
          <p:nvPr/>
        </p:nvGrpSpPr>
        <p:grpSpPr>
          <a:xfrm>
            <a:off x="2890091" y="5028699"/>
            <a:ext cx="8702800" cy="434224"/>
            <a:chOff x="23996" y="3185814"/>
            <a:chExt cx="3557645" cy="742471"/>
          </a:xfrm>
          <a:solidFill>
            <a:srgbClr val="70AD47">
              <a:lumMod val="40000"/>
              <a:lumOff val="60000"/>
            </a:srgbClr>
          </a:solidFill>
        </p:grpSpPr>
        <p:sp>
          <p:nvSpPr>
            <p:cNvPr id="34" name="Rounded Rectangle 75">
              <a:extLst>
                <a:ext uri="{FF2B5EF4-FFF2-40B4-BE49-F238E27FC236}">
                  <a16:creationId xmlns:a16="http://schemas.microsoft.com/office/drawing/2014/main" id="{912D4807-2B30-7514-1FF6-637F9F9ADF39}"/>
                </a:ext>
              </a:extLst>
            </p:cNvPr>
            <p:cNvSpPr/>
            <p:nvPr/>
          </p:nvSpPr>
          <p:spPr>
            <a:xfrm>
              <a:off x="23996" y="3185814"/>
              <a:ext cx="3557644" cy="742471"/>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5" name="Rounded Rectangle 28">
              <a:extLst>
                <a:ext uri="{FF2B5EF4-FFF2-40B4-BE49-F238E27FC236}">
                  <a16:creationId xmlns:a16="http://schemas.microsoft.com/office/drawing/2014/main" id="{46F02F95-DD13-7F40-7427-2C5061CBEF9F}"/>
                </a:ext>
              </a:extLst>
            </p:cNvPr>
            <p:cNvSpPr/>
            <p:nvPr/>
          </p:nvSpPr>
          <p:spPr>
            <a:xfrm>
              <a:off x="67489" y="3207559"/>
              <a:ext cx="3514152" cy="698979"/>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ΑλιείαΥδατοκαλλιέργειες</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cxnSp>
        <p:nvCxnSpPr>
          <p:cNvPr id="45" name="Straight Connector 7">
            <a:extLst>
              <a:ext uri="{FF2B5EF4-FFF2-40B4-BE49-F238E27FC236}">
                <a16:creationId xmlns:a16="http://schemas.microsoft.com/office/drawing/2014/main" id="{9FB53895-ED0A-D42D-686D-560807A8CFAA}"/>
              </a:ext>
            </a:extLst>
          </p:cNvPr>
          <p:cNvCxnSpPr>
            <a:cxnSpLocks/>
            <a:stCxn id="54" idx="3"/>
            <a:endCxn id="13" idx="1"/>
          </p:cNvCxnSpPr>
          <p:nvPr/>
        </p:nvCxnSpPr>
        <p:spPr>
          <a:xfrm flipV="1">
            <a:off x="1948611" y="1613542"/>
            <a:ext cx="1032687" cy="2030491"/>
          </a:xfrm>
          <a:prstGeom prst="line">
            <a:avLst/>
          </a:prstGeom>
          <a:noFill/>
          <a:ln w="22225" cap="flat" cmpd="sng" algn="ctr">
            <a:solidFill>
              <a:srgbClr val="002060"/>
            </a:solidFill>
            <a:prstDash val="solid"/>
          </a:ln>
          <a:effectLst/>
        </p:spPr>
      </p:cxnSp>
      <p:cxnSp>
        <p:nvCxnSpPr>
          <p:cNvPr id="46" name="Straight Connector 9">
            <a:extLst>
              <a:ext uri="{FF2B5EF4-FFF2-40B4-BE49-F238E27FC236}">
                <a16:creationId xmlns:a16="http://schemas.microsoft.com/office/drawing/2014/main" id="{BCD422D6-5B81-B27D-72FB-7289994B13D5}"/>
              </a:ext>
            </a:extLst>
          </p:cNvPr>
          <p:cNvCxnSpPr>
            <a:stCxn id="13" idx="0"/>
            <a:endCxn id="16" idx="1"/>
          </p:cNvCxnSpPr>
          <p:nvPr/>
        </p:nvCxnSpPr>
        <p:spPr>
          <a:xfrm flipV="1">
            <a:off x="7329791" y="1012701"/>
            <a:ext cx="3008104" cy="363093"/>
          </a:xfrm>
          <a:prstGeom prst="line">
            <a:avLst/>
          </a:prstGeom>
          <a:noFill/>
          <a:ln w="22225" cap="flat" cmpd="sng" algn="ctr">
            <a:solidFill>
              <a:srgbClr val="FF0000"/>
            </a:solidFill>
            <a:prstDash val="solid"/>
          </a:ln>
          <a:effectLst/>
        </p:spPr>
      </p:cxnSp>
      <p:cxnSp>
        <p:nvCxnSpPr>
          <p:cNvPr id="47" name="Straight Connector 11">
            <a:extLst>
              <a:ext uri="{FF2B5EF4-FFF2-40B4-BE49-F238E27FC236}">
                <a16:creationId xmlns:a16="http://schemas.microsoft.com/office/drawing/2014/main" id="{BFE70F33-485B-5AD8-2B8A-F3ED3038B298}"/>
              </a:ext>
            </a:extLst>
          </p:cNvPr>
          <p:cNvCxnSpPr>
            <a:cxnSpLocks/>
            <a:stCxn id="34" idx="2"/>
            <a:endCxn id="31" idx="0"/>
          </p:cNvCxnSpPr>
          <p:nvPr/>
        </p:nvCxnSpPr>
        <p:spPr>
          <a:xfrm flipH="1">
            <a:off x="2151740" y="5462923"/>
            <a:ext cx="5089750" cy="432868"/>
          </a:xfrm>
          <a:prstGeom prst="line">
            <a:avLst/>
          </a:prstGeom>
          <a:noFill/>
          <a:ln w="22225" cap="flat" cmpd="sng" algn="ctr">
            <a:solidFill>
              <a:srgbClr val="FF0000"/>
            </a:solidFill>
            <a:prstDash val="solid"/>
          </a:ln>
          <a:effectLst/>
        </p:spPr>
      </p:cxnSp>
      <p:cxnSp>
        <p:nvCxnSpPr>
          <p:cNvPr id="48" name="Straight Connector 13">
            <a:extLst>
              <a:ext uri="{FF2B5EF4-FFF2-40B4-BE49-F238E27FC236}">
                <a16:creationId xmlns:a16="http://schemas.microsoft.com/office/drawing/2014/main" id="{2835012A-627E-A326-BB33-26964309787B}"/>
              </a:ext>
            </a:extLst>
          </p:cNvPr>
          <p:cNvCxnSpPr>
            <a:cxnSpLocks/>
            <a:stCxn id="54" idx="3"/>
            <a:endCxn id="19" idx="1"/>
          </p:cNvCxnSpPr>
          <p:nvPr/>
        </p:nvCxnSpPr>
        <p:spPr>
          <a:xfrm flipV="1">
            <a:off x="1948611" y="2289348"/>
            <a:ext cx="1046540" cy="1354685"/>
          </a:xfrm>
          <a:prstGeom prst="line">
            <a:avLst/>
          </a:prstGeom>
          <a:noFill/>
          <a:ln w="22225" cap="flat" cmpd="sng" algn="ctr">
            <a:solidFill>
              <a:srgbClr val="002060"/>
            </a:solidFill>
            <a:prstDash val="solid"/>
          </a:ln>
          <a:effectLst/>
        </p:spPr>
      </p:cxnSp>
      <p:cxnSp>
        <p:nvCxnSpPr>
          <p:cNvPr id="49" name="Straight Connector 15">
            <a:extLst>
              <a:ext uri="{FF2B5EF4-FFF2-40B4-BE49-F238E27FC236}">
                <a16:creationId xmlns:a16="http://schemas.microsoft.com/office/drawing/2014/main" id="{35B1C020-0A96-DDF0-31C2-5DD3B205A33C}"/>
              </a:ext>
            </a:extLst>
          </p:cNvPr>
          <p:cNvCxnSpPr>
            <a:cxnSpLocks/>
            <a:stCxn id="54" idx="3"/>
            <a:endCxn id="22" idx="1"/>
          </p:cNvCxnSpPr>
          <p:nvPr/>
        </p:nvCxnSpPr>
        <p:spPr>
          <a:xfrm flipV="1">
            <a:off x="1948611" y="2943101"/>
            <a:ext cx="987688" cy="700932"/>
          </a:xfrm>
          <a:prstGeom prst="line">
            <a:avLst/>
          </a:prstGeom>
          <a:noFill/>
          <a:ln w="22225" cap="flat" cmpd="sng" algn="ctr">
            <a:solidFill>
              <a:srgbClr val="002060"/>
            </a:solidFill>
            <a:prstDash val="solid"/>
          </a:ln>
          <a:effectLst/>
        </p:spPr>
      </p:cxnSp>
      <p:cxnSp>
        <p:nvCxnSpPr>
          <p:cNvPr id="50" name="Straight Connector 17">
            <a:extLst>
              <a:ext uri="{FF2B5EF4-FFF2-40B4-BE49-F238E27FC236}">
                <a16:creationId xmlns:a16="http://schemas.microsoft.com/office/drawing/2014/main" id="{B008C966-E24E-C2A8-2083-CAFDE804BE32}"/>
              </a:ext>
            </a:extLst>
          </p:cNvPr>
          <p:cNvCxnSpPr>
            <a:cxnSpLocks/>
            <a:stCxn id="54" idx="3"/>
            <a:endCxn id="25" idx="1"/>
          </p:cNvCxnSpPr>
          <p:nvPr/>
        </p:nvCxnSpPr>
        <p:spPr>
          <a:xfrm>
            <a:off x="1948611" y="3644033"/>
            <a:ext cx="959735" cy="2344"/>
          </a:xfrm>
          <a:prstGeom prst="line">
            <a:avLst/>
          </a:prstGeom>
          <a:noFill/>
          <a:ln w="22225" cap="flat" cmpd="sng" algn="ctr">
            <a:solidFill>
              <a:srgbClr val="002060"/>
            </a:solidFill>
            <a:prstDash val="solid"/>
          </a:ln>
          <a:effectLst/>
        </p:spPr>
      </p:cxnSp>
      <p:grpSp>
        <p:nvGrpSpPr>
          <p:cNvPr id="53" name="Group 44">
            <a:extLst>
              <a:ext uri="{FF2B5EF4-FFF2-40B4-BE49-F238E27FC236}">
                <a16:creationId xmlns:a16="http://schemas.microsoft.com/office/drawing/2014/main" id="{2626464A-FEC7-C58B-71BD-127FF5F6C5D7}"/>
              </a:ext>
            </a:extLst>
          </p:cNvPr>
          <p:cNvGrpSpPr/>
          <p:nvPr/>
        </p:nvGrpSpPr>
        <p:grpSpPr>
          <a:xfrm>
            <a:off x="150771" y="2943100"/>
            <a:ext cx="1797840" cy="1401865"/>
            <a:chOff x="423010" y="1520375"/>
            <a:chExt cx="1797840" cy="1401865"/>
          </a:xfrm>
          <a:solidFill>
            <a:srgbClr val="70AD47">
              <a:lumMod val="50000"/>
            </a:srgbClr>
          </a:solidFill>
        </p:grpSpPr>
        <p:sp>
          <p:nvSpPr>
            <p:cNvPr id="54" name="Rounded Rectangle 45">
              <a:extLst>
                <a:ext uri="{FF2B5EF4-FFF2-40B4-BE49-F238E27FC236}">
                  <a16:creationId xmlns:a16="http://schemas.microsoft.com/office/drawing/2014/main" id="{6DA20664-BF7E-3911-A79C-494AD0E0BE35}"/>
                </a:ext>
              </a:extLst>
            </p:cNvPr>
            <p:cNvSpPr/>
            <p:nvPr/>
          </p:nvSpPr>
          <p:spPr>
            <a:xfrm>
              <a:off x="423010" y="1520375"/>
              <a:ext cx="1797840" cy="1401865"/>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2700000" algn="t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rgbClr val="FFFFFF"/>
                </a:solidFill>
                <a:effectLst/>
                <a:uLnTx/>
                <a:uFillTx/>
                <a:latin typeface="Arial"/>
                <a:cs typeface="Arial"/>
                <a:sym typeface="Arial"/>
              </a:endParaRPr>
            </a:p>
          </p:txBody>
        </p:sp>
        <p:sp>
          <p:nvSpPr>
            <p:cNvPr id="55" name="Rounded Rectangle 4">
              <a:extLst>
                <a:ext uri="{FF2B5EF4-FFF2-40B4-BE49-F238E27FC236}">
                  <a16:creationId xmlns:a16="http://schemas.microsoft.com/office/drawing/2014/main" id="{FCB6D08C-4DD1-02D5-E11D-C2570DE40CB8}"/>
                </a:ext>
              </a:extLst>
            </p:cNvPr>
            <p:cNvSpPr/>
            <p:nvPr/>
          </p:nvSpPr>
          <p:spPr>
            <a:xfrm>
              <a:off x="464069" y="1561434"/>
              <a:ext cx="1715722" cy="1319747"/>
            </a:xfrm>
            <a:prstGeom prst="rect">
              <a:avLst/>
            </a:prstGeom>
            <a:grpFill/>
            <a:ln>
              <a:noFill/>
            </a:ln>
            <a:effectLst/>
          </p:spPr>
          <p:txBody>
            <a:bodyPr spcFirstLastPara="0" vert="horz" wrap="square" lIns="15240" tIns="15240" rIns="15240" bIns="152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l-GR" sz="2000" b="1" i="0" u="none" strike="noStrike" kern="1200" cap="none" spc="0" normalizeH="0" baseline="0" noProof="0" dirty="0">
                  <a:ln>
                    <a:noFill/>
                  </a:ln>
                  <a:solidFill>
                    <a:srgbClr val="FFFFFF"/>
                  </a:solidFill>
                  <a:effectLst/>
                  <a:uLnTx/>
                  <a:uFillTx/>
                  <a:latin typeface="Century Gothic" pitchFamily="34" charset="0"/>
                  <a:ea typeface="+mn-ea"/>
                  <a:cs typeface="Arial"/>
                  <a:sym typeface="Arial"/>
                </a:rPr>
                <a:t>Περιοχή Παρέμβασης</a:t>
              </a:r>
            </a:p>
          </p:txBody>
        </p:sp>
      </p:grpSp>
      <p:sp>
        <p:nvSpPr>
          <p:cNvPr id="2" name="Title 3">
            <a:extLst>
              <a:ext uri="{FF2B5EF4-FFF2-40B4-BE49-F238E27FC236}">
                <a16:creationId xmlns:a16="http://schemas.microsoft.com/office/drawing/2014/main" id="{A0B98690-5744-C3B1-8B2D-72C0AC0D35B4}"/>
              </a:ext>
            </a:extLst>
          </p:cNvPr>
          <p:cNvSpPr txBox="1">
            <a:spLocks/>
          </p:cNvSpPr>
          <p:nvPr/>
        </p:nvSpPr>
        <p:spPr>
          <a:xfrm>
            <a:off x="368329" y="314113"/>
            <a:ext cx="11343600" cy="466107"/>
          </a:xfrm>
          <a:prstGeom prst="rect">
            <a:avLst/>
          </a:prstGeom>
          <a:solidFill>
            <a:schemeClr val="accent2">
              <a:lumMod val="40000"/>
              <a:lumOff val="60000"/>
            </a:schemeClr>
          </a:solidFill>
          <a:ln>
            <a:noFill/>
          </a:ln>
        </p:spPr>
        <p:txBody>
          <a:bodyPr spcFirstLastPara="1" vert="horz" wrap="square" lIns="108000"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3200"/>
              <a:buFont typeface="Arial"/>
              <a:buNone/>
              <a:tabLst/>
              <a:defRPr/>
            </a:pP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Προώθηση δράσεων έρευνας και καινοτομίας σχετικών με τ</a:t>
            </a:r>
            <a:r>
              <a:rPr kumimoji="0" lang="en-US" sz="2000" b="1" i="0" u="none" strike="noStrike" kern="0" cap="none" spc="0" normalizeH="0" baseline="0" noProof="0" dirty="0" err="1">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ην</a:t>
            </a: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 «</a:t>
            </a:r>
            <a:r>
              <a:rPr kumimoji="0" lang="el-GR" sz="2000" b="1" i="0" u="none" strike="noStrike" kern="0" cap="none" spc="0" normalizeH="0" baseline="0" noProof="0" dirty="0" err="1">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Αγροδιατροφική</a:t>
            </a: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 αλυσίδα»</a:t>
            </a:r>
          </a:p>
        </p:txBody>
      </p:sp>
    </p:spTree>
    <p:extLst>
      <p:ext uri="{BB962C8B-B14F-4D97-AF65-F5344CB8AC3E}">
        <p14:creationId xmlns:p14="http://schemas.microsoft.com/office/powerpoint/2010/main" val="1714411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16</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36623" y="1763451"/>
          <a:ext cx="10681988" cy="4508379"/>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667816">
                <a:tc>
                  <a:txBody>
                    <a:bodyPr/>
                    <a:lstStyle/>
                    <a:p>
                      <a:pPr>
                        <a:lnSpc>
                          <a:spcPct val="115000"/>
                        </a:lnSpc>
                        <a:spcAft>
                          <a:spcPts val="1000"/>
                        </a:spcAft>
                      </a:pPr>
                      <a:r>
                        <a:rPr lang="el-GR" sz="1800" b="1" kern="0" dirty="0">
                          <a:solidFill>
                            <a:srgbClr val="002060"/>
                          </a:solidFill>
                          <a:effectLst/>
                        </a:rPr>
                        <a:t>Ανάδειξη και βελτίωση των χαρακτηριστικών των ελληνικών προϊόντων πρωτογενούς παραγωγής για την ενίσχυση της ανταγωνιστικότητας τους</a:t>
                      </a:r>
                      <a:endParaRPr lang="el-GR"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682588">
                <a:tc>
                  <a:txBody>
                    <a:bodyPr/>
                    <a:lstStyle/>
                    <a:p>
                      <a:pPr>
                        <a:lnSpc>
                          <a:spcPct val="115000"/>
                        </a:lnSpc>
                        <a:spcAft>
                          <a:spcPts val="1000"/>
                        </a:spcAft>
                      </a:pPr>
                      <a:r>
                        <a:rPr lang="el-GR" sz="1800" b="1" kern="0" dirty="0">
                          <a:solidFill>
                            <a:srgbClr val="002060"/>
                          </a:solidFill>
                          <a:effectLst/>
                        </a:rPr>
                        <a:t>Αξιολόγηση, ανάδειξη και βελτίωση γενετικού υλικού </a:t>
                      </a:r>
                      <a:r>
                        <a:rPr lang="el-GR" sz="1800" b="0" kern="0" dirty="0">
                          <a:solidFill>
                            <a:srgbClr val="002060"/>
                          </a:solidFill>
                          <a:effectLst/>
                        </a:rPr>
                        <a:t>(φυτικής και ζωικής προέλευσης με έμφαση στην αξιοποίηση του γηγενούς υλικού</a:t>
                      </a:r>
                      <a:r>
                        <a:rPr lang="en-US" sz="1800" b="0" kern="0" dirty="0">
                          <a:solidFill>
                            <a:srgbClr val="002060"/>
                          </a:solidFill>
                          <a:effectLst/>
                        </a:rPr>
                        <a:t>)</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674871">
                <a:tc>
                  <a:txBody>
                    <a:bodyPr/>
                    <a:lstStyle/>
                    <a:p>
                      <a:pPr>
                        <a:lnSpc>
                          <a:spcPct val="115000"/>
                        </a:lnSpc>
                        <a:spcAft>
                          <a:spcPts val="1000"/>
                        </a:spcAft>
                      </a:pPr>
                      <a:r>
                        <a:rPr lang="el-GR" sz="1800" b="1" kern="0" dirty="0">
                          <a:solidFill>
                            <a:srgbClr val="002060"/>
                          </a:solidFill>
                          <a:effectLst/>
                        </a:rPr>
                        <a:t>Καινοτόμες και αναδυόμενες καλλιέργειες για την παραγωγή προϊόντων προστιθέμενης και μη αξίας </a:t>
                      </a:r>
                      <a:r>
                        <a:rPr lang="el-GR" sz="1800" b="0" kern="0" dirty="0">
                          <a:solidFill>
                            <a:srgbClr val="002060"/>
                          </a:solidFill>
                          <a:effectLst/>
                        </a:rPr>
                        <a:t>(κτηνοτροφικές, βιομηχανικές, φαρμακευτικά, αρωματικά φυτά, φυτά πλούσια σε διατροφική αξία)</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606758">
                <a:tc>
                  <a:txBody>
                    <a:bodyPr/>
                    <a:lstStyle/>
                    <a:p>
                      <a:pPr>
                        <a:lnSpc>
                          <a:spcPct val="115000"/>
                        </a:lnSpc>
                        <a:spcAft>
                          <a:spcPts val="1000"/>
                        </a:spcAft>
                      </a:pPr>
                      <a:r>
                        <a:rPr lang="el-GR" sz="1800" b="1" kern="0" dirty="0">
                          <a:solidFill>
                            <a:srgbClr val="002060"/>
                          </a:solidFill>
                          <a:effectLst/>
                        </a:rPr>
                        <a:t>Καινοτόμες τεχνολογίες </a:t>
                      </a:r>
                      <a:r>
                        <a:rPr lang="el-GR" sz="1800" b="0" kern="0" dirty="0">
                          <a:solidFill>
                            <a:srgbClr val="002060"/>
                          </a:solidFill>
                          <a:effectLst/>
                        </a:rPr>
                        <a:t>(διασφάλιση υγιεινής/ποιότητας, βελτίωση των κατεργασιών και επεξεργασιών, συστήματα ακριβείας, τεχνολογίες </a:t>
                      </a:r>
                      <a:r>
                        <a:rPr lang="el-GR" sz="1800" b="0" kern="0" dirty="0" err="1">
                          <a:solidFill>
                            <a:srgbClr val="002060"/>
                          </a:solidFill>
                          <a:effectLst/>
                        </a:rPr>
                        <a:t>τηλεπισκόπησης</a:t>
                      </a:r>
                      <a:r>
                        <a:rPr lang="el-GR" sz="1800" b="0" kern="0" dirty="0">
                          <a:solidFill>
                            <a:srgbClr val="002060"/>
                          </a:solidFill>
                          <a:effectLst/>
                        </a:rPr>
                        <a:t>, τεχνολογίες προηγμένων υλικών, συστήματα ήπιας διαχείρισης φυτικών προϊόντων, διάγνωση και καταπολέμηση εχθρών και ασθενειών, συστήματα ολοκληρωμένης διαχείρισης παραγωγής και εκτροφής, συστήματα υποστήριξης λήψης απόφασης)</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r h="606758">
                <a:tc>
                  <a:txBody>
                    <a:bodyPr/>
                    <a:lstStyle/>
                    <a:p>
                      <a:pPr>
                        <a:lnSpc>
                          <a:spcPct val="115000"/>
                        </a:lnSpc>
                        <a:spcAft>
                          <a:spcPts val="1000"/>
                        </a:spcAft>
                      </a:pPr>
                      <a:r>
                        <a:rPr lang="el-GR" sz="1800" b="1" kern="0" dirty="0">
                          <a:solidFill>
                            <a:srgbClr val="002060"/>
                          </a:solidFill>
                          <a:effectLst/>
                        </a:rPr>
                        <a:t>Ολιστική διαχείριση </a:t>
                      </a:r>
                      <a:r>
                        <a:rPr lang="el-GR" sz="1800" b="0" kern="0" dirty="0">
                          <a:solidFill>
                            <a:srgbClr val="002060"/>
                          </a:solidFill>
                          <a:effectLst/>
                        </a:rPr>
                        <a:t>(αντιμετώπιση των προκλήσεων της κλιματικής αλλαγής, βιολογική παραγωγή, </a:t>
                      </a:r>
                      <a:r>
                        <a:rPr lang="el-GR" sz="1800" b="0" kern="0" dirty="0" err="1">
                          <a:solidFill>
                            <a:srgbClr val="002060"/>
                          </a:solidFill>
                          <a:effectLst/>
                        </a:rPr>
                        <a:t>βιο</a:t>
                      </a:r>
                      <a:r>
                        <a:rPr lang="el-GR" sz="1800" b="0" kern="0" dirty="0">
                          <a:solidFill>
                            <a:srgbClr val="002060"/>
                          </a:solidFill>
                          <a:effectLst/>
                        </a:rPr>
                        <a:t>-δυναμικά και </a:t>
                      </a:r>
                      <a:r>
                        <a:rPr lang="el-GR" sz="1800" b="0" kern="0" dirty="0" err="1">
                          <a:solidFill>
                            <a:srgbClr val="002060"/>
                          </a:solidFill>
                          <a:effectLst/>
                        </a:rPr>
                        <a:t>βιο</a:t>
                      </a:r>
                      <a:r>
                        <a:rPr lang="el-GR" sz="1800" b="0" kern="0" dirty="0">
                          <a:solidFill>
                            <a:srgbClr val="002060"/>
                          </a:solidFill>
                          <a:effectLst/>
                        </a:rPr>
                        <a:t>-κυκλικά συστήματα, αξιοποίηση </a:t>
                      </a:r>
                      <a:r>
                        <a:rPr lang="el-GR" sz="1800" b="0" kern="0" dirty="0" err="1">
                          <a:solidFill>
                            <a:srgbClr val="002060"/>
                          </a:solidFill>
                          <a:effectLst/>
                        </a:rPr>
                        <a:t>υπο</a:t>
                      </a:r>
                      <a:r>
                        <a:rPr lang="el-GR" sz="1800" b="0" kern="0" dirty="0">
                          <a:solidFill>
                            <a:srgbClr val="002060"/>
                          </a:solidFill>
                          <a:effectLst/>
                        </a:rPr>
                        <a:t>-χρησιμοποιούμενων και παραπροϊόντων</a:t>
                      </a:r>
                      <a:r>
                        <a:rPr lang="en-US" sz="1800" b="0" kern="0" dirty="0">
                          <a:solidFill>
                            <a:srgbClr val="002060"/>
                          </a:solidFill>
                          <a:effectLst/>
                        </a:rPr>
                        <a:t> </a:t>
                      </a:r>
                      <a:r>
                        <a:rPr lang="el-GR" sz="1800" b="0" kern="0" dirty="0">
                          <a:solidFill>
                            <a:srgbClr val="002060"/>
                          </a:solidFill>
                          <a:effectLst/>
                        </a:rPr>
                        <a:t>ελληνικών πρώτων υλών, πιστοποιούμενα συστήματα παραγωγής)</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774457905"/>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Βελτίωση προϊόντων πρωτογενούς παραγωγής</a:t>
            </a:r>
            <a:r>
              <a:rPr lang="en-US" dirty="0"/>
              <a:t> (</a:t>
            </a:r>
            <a:r>
              <a:rPr lang="el-GR" dirty="0"/>
              <a:t>ενδεικτικές προτεραιότητες)</a:t>
            </a:r>
            <a:endParaRPr lang="en-GB" dirty="0"/>
          </a:p>
        </p:txBody>
      </p:sp>
    </p:spTree>
    <p:extLst>
      <p:ext uri="{BB962C8B-B14F-4D97-AF65-F5344CB8AC3E}">
        <p14:creationId xmlns:p14="http://schemas.microsoft.com/office/powerpoint/2010/main" val="2785685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17</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29112" y="1397846"/>
          <a:ext cx="10681988" cy="3807790"/>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490163">
                <a:tc>
                  <a:txBody>
                    <a:bodyPr/>
                    <a:lstStyle/>
                    <a:p>
                      <a:pPr>
                        <a:lnSpc>
                          <a:spcPct val="115000"/>
                        </a:lnSpc>
                        <a:spcAft>
                          <a:spcPts val="1000"/>
                        </a:spcAft>
                      </a:pPr>
                      <a:r>
                        <a:rPr lang="el-GR" sz="1800" b="1" kern="0" dirty="0">
                          <a:solidFill>
                            <a:srgbClr val="002060"/>
                          </a:solidFill>
                          <a:effectLst/>
                        </a:rPr>
                        <a:t>Μείωση εισροών και κόστους παραγωγής</a:t>
                      </a:r>
                      <a:endParaRPr lang="el-GR" sz="18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696855">
                <a:tc>
                  <a:txBody>
                    <a:bodyPr/>
                    <a:lstStyle/>
                    <a:p>
                      <a:pPr>
                        <a:lnSpc>
                          <a:spcPct val="115000"/>
                        </a:lnSpc>
                        <a:spcAft>
                          <a:spcPts val="1000"/>
                        </a:spcAft>
                      </a:pPr>
                      <a:r>
                        <a:rPr lang="el-GR" sz="1800" b="1" kern="0" dirty="0">
                          <a:solidFill>
                            <a:srgbClr val="002060"/>
                          </a:solidFill>
                          <a:effectLst/>
                        </a:rPr>
                        <a:t>Εξοικονόμηση, ποιότητα και διαχείριση υδάτινων πόρων </a:t>
                      </a:r>
                      <a:r>
                        <a:rPr lang="el-GR" sz="1800" b="0" kern="0" dirty="0">
                          <a:solidFill>
                            <a:srgbClr val="002060"/>
                          </a:solidFill>
                          <a:effectLst/>
                        </a:rPr>
                        <a:t>(καινοτόμες τεχνικές άρδευσης, υδάτινο αποτύπωμα καλλιεργειών και εκτροφών, προστασία από </a:t>
                      </a:r>
                      <a:r>
                        <a:rPr lang="el-GR" sz="1800" b="0" kern="0" dirty="0" err="1">
                          <a:solidFill>
                            <a:srgbClr val="002060"/>
                          </a:solidFill>
                          <a:effectLst/>
                        </a:rPr>
                        <a:t>αγροχημικά</a:t>
                      </a:r>
                      <a:r>
                        <a:rPr lang="el-GR" sz="1800" b="0" kern="0" dirty="0">
                          <a:solidFill>
                            <a:srgbClr val="002060"/>
                          </a:solidFill>
                          <a:effectLst/>
                        </a:rPr>
                        <a:t>)</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688976">
                <a:tc>
                  <a:txBody>
                    <a:bodyPr/>
                    <a:lstStyle/>
                    <a:p>
                      <a:pPr>
                        <a:lnSpc>
                          <a:spcPct val="115000"/>
                        </a:lnSpc>
                        <a:spcAft>
                          <a:spcPts val="1000"/>
                        </a:spcAft>
                      </a:pPr>
                      <a:r>
                        <a:rPr lang="el-GR" sz="1800" b="1" kern="0" dirty="0">
                          <a:solidFill>
                            <a:srgbClr val="002060"/>
                          </a:solidFill>
                          <a:effectLst/>
                        </a:rPr>
                        <a:t>Μείωση περιβαλλοντικού αποτυπώματος </a:t>
                      </a:r>
                      <a:r>
                        <a:rPr lang="el-GR" sz="1800" b="0" kern="0" dirty="0">
                          <a:solidFill>
                            <a:srgbClr val="002060"/>
                          </a:solidFill>
                          <a:effectLst/>
                        </a:rPr>
                        <a:t>(σε όλη την </a:t>
                      </a:r>
                      <a:r>
                        <a:rPr lang="el-GR" sz="1800" b="0" kern="0" dirty="0" err="1">
                          <a:solidFill>
                            <a:srgbClr val="002060"/>
                          </a:solidFill>
                          <a:effectLst/>
                        </a:rPr>
                        <a:t>αγροδιατροφική</a:t>
                      </a:r>
                      <a:r>
                        <a:rPr lang="el-GR" sz="1800" b="0" kern="0" dirty="0">
                          <a:solidFill>
                            <a:srgbClr val="002060"/>
                          </a:solidFill>
                          <a:effectLst/>
                        </a:rPr>
                        <a:t> αλυσίδα) </a:t>
                      </a:r>
                      <a:r>
                        <a:rPr lang="el-GR" sz="1800" b="1" kern="0" dirty="0">
                          <a:solidFill>
                            <a:srgbClr val="002060"/>
                          </a:solidFill>
                          <a:effectLst/>
                        </a:rPr>
                        <a:t>συμπεριλαμβανομένων των εναλλακτικών πηγών ενέργειας</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688978">
                <a:tc>
                  <a:txBody>
                    <a:bodyPr/>
                    <a:lstStyle/>
                    <a:p>
                      <a:pPr>
                        <a:lnSpc>
                          <a:spcPct val="115000"/>
                        </a:lnSpc>
                        <a:spcAft>
                          <a:spcPts val="1000"/>
                        </a:spcAft>
                      </a:pPr>
                      <a:r>
                        <a:rPr lang="el-GR" sz="1800" b="1" kern="0" dirty="0">
                          <a:solidFill>
                            <a:srgbClr val="002060"/>
                          </a:solidFill>
                          <a:effectLst/>
                        </a:rPr>
                        <a:t>Προστασία του φυσικού πόρου έδαφος </a:t>
                      </a:r>
                      <a:r>
                        <a:rPr lang="el-GR" sz="1800" b="0" kern="0" dirty="0">
                          <a:solidFill>
                            <a:srgbClr val="002060"/>
                          </a:solidFill>
                          <a:effectLst/>
                        </a:rPr>
                        <a:t>(μέτρα αντιμετώπισης διάβρωσης και χημικής ρύπανσης, μέτρα βελτίωσης βιολογικών και φυσικών χαρακτηριστικών των γεωργικών εδαφών)</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r h="623378">
                <a:tc>
                  <a:txBody>
                    <a:bodyPr/>
                    <a:lstStyle/>
                    <a:p>
                      <a:pPr>
                        <a:lnSpc>
                          <a:spcPct val="115000"/>
                        </a:lnSpc>
                        <a:spcAft>
                          <a:spcPts val="1000"/>
                        </a:spcAft>
                      </a:pPr>
                      <a:r>
                        <a:rPr lang="el-GR" sz="1800" b="1" kern="0" dirty="0">
                          <a:solidFill>
                            <a:srgbClr val="002060"/>
                          </a:solidFill>
                          <a:effectLst/>
                        </a:rPr>
                        <a:t>Ορθολογική </a:t>
                      </a:r>
                      <a:r>
                        <a:rPr lang="el-GR" sz="1800" b="1" i="0" u="none" strike="noStrike" kern="0" cap="none" dirty="0">
                          <a:solidFill>
                            <a:srgbClr val="002060"/>
                          </a:solidFill>
                          <a:effectLst/>
                          <a:latin typeface="Arial"/>
                          <a:cs typeface="Arial"/>
                          <a:sym typeface="Arial"/>
                        </a:rPr>
                        <a:t>διαχείριση και αξιοποίηση </a:t>
                      </a:r>
                      <a:r>
                        <a:rPr lang="el-GR" sz="1800" b="1" kern="0" dirty="0">
                          <a:solidFill>
                            <a:srgbClr val="002060"/>
                          </a:solidFill>
                          <a:effectLst/>
                        </a:rPr>
                        <a:t>αποβλήτων &amp; παραπροϊόντων </a:t>
                      </a:r>
                      <a:r>
                        <a:rPr lang="el-GR" sz="1800" b="0" kern="0" dirty="0">
                          <a:solidFill>
                            <a:srgbClr val="002060"/>
                          </a:solidFill>
                          <a:effectLst/>
                        </a:rPr>
                        <a:t>(Μείωση του περιβαλλοντικού αποτυπώματος, για παραγωγή ενέργειας και λοιπές χρήσεις)</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774457905"/>
                  </a:ext>
                </a:extLst>
              </a:tr>
              <a:tr h="619440">
                <a:tc>
                  <a:txBody>
                    <a:bodyPr/>
                    <a:lstStyle/>
                    <a:p>
                      <a:pPr>
                        <a:lnSpc>
                          <a:spcPct val="115000"/>
                        </a:lnSpc>
                        <a:spcAft>
                          <a:spcPts val="1000"/>
                        </a:spcAft>
                      </a:pPr>
                      <a:r>
                        <a:rPr lang="el-GR" sz="1800" b="1" i="0" u="none" strike="noStrike" kern="0" cap="none" dirty="0">
                          <a:solidFill>
                            <a:srgbClr val="002060"/>
                          </a:solidFill>
                          <a:effectLst/>
                          <a:latin typeface="Arial"/>
                          <a:ea typeface="Calibri" panose="020F0502020204030204" pitchFamily="34" charset="0"/>
                          <a:cs typeface="Arial"/>
                          <a:sym typeface="Arial"/>
                        </a:rPr>
                        <a:t>Γεωργική και λειτουργική βιοποικιλότητα </a:t>
                      </a:r>
                      <a:r>
                        <a:rPr lang="el-GR" sz="1800" b="0" i="0" u="none" strike="noStrike" kern="0" cap="none" dirty="0">
                          <a:solidFill>
                            <a:srgbClr val="002060"/>
                          </a:solidFill>
                          <a:effectLst/>
                          <a:latin typeface="Arial"/>
                          <a:ea typeface="Calibri" panose="020F0502020204030204" pitchFamily="34" charset="0"/>
                          <a:cs typeface="Arial"/>
                          <a:sym typeface="Arial"/>
                        </a:rPr>
                        <a:t>(π.χ. μίγματα φυτικών ειδών, εδαφική βιοποικιλότητα, μέθοδοι ενίσχυσης φυσικών εχθρών και </a:t>
                      </a:r>
                      <a:r>
                        <a:rPr lang="el-GR" sz="1800" b="0" i="0" u="none" strike="noStrike" kern="0" cap="none" dirty="0" err="1">
                          <a:solidFill>
                            <a:srgbClr val="002060"/>
                          </a:solidFill>
                          <a:effectLst/>
                          <a:latin typeface="Arial"/>
                          <a:ea typeface="Calibri" panose="020F0502020204030204" pitchFamily="34" charset="0"/>
                          <a:cs typeface="Arial"/>
                          <a:sym typeface="Arial"/>
                        </a:rPr>
                        <a:t>επικονιαστών</a:t>
                      </a:r>
                      <a:r>
                        <a:rPr lang="el-GR" sz="1800" b="0" i="0" u="none" strike="noStrike" kern="0" cap="none" dirty="0">
                          <a:solidFill>
                            <a:srgbClr val="002060"/>
                          </a:solidFill>
                          <a:effectLst/>
                          <a:latin typeface="Arial"/>
                          <a:ea typeface="Calibri" panose="020F0502020204030204" pitchFamily="34" charset="0"/>
                          <a:cs typeface="Arial"/>
                          <a:sym typeface="Arial"/>
                        </a:rPr>
                        <a:t>)</a:t>
                      </a:r>
                    </a:p>
                  </a:txBody>
                  <a:tcPr marL="68580" marR="68580" marT="0" marB="0">
                    <a:solidFill>
                      <a:schemeClr val="accent1">
                        <a:lumMod val="20000"/>
                        <a:lumOff val="80000"/>
                      </a:schemeClr>
                    </a:solidFill>
                  </a:tcPr>
                </a:tc>
                <a:extLst>
                  <a:ext uri="{0D108BD9-81ED-4DB2-BD59-A6C34878D82A}">
                    <a16:rowId xmlns:a16="http://schemas.microsoft.com/office/drawing/2014/main" val="3388182884"/>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Ορθολογική́ διαχείριση φυσικών πόρων</a:t>
            </a:r>
            <a:r>
              <a:rPr lang="en-US" dirty="0"/>
              <a:t> (</a:t>
            </a:r>
            <a:r>
              <a:rPr lang="el-GR" dirty="0"/>
              <a:t>ενδεικτικές προτεραιότητες)</a:t>
            </a:r>
            <a:endParaRPr lang="en-GB" dirty="0"/>
          </a:p>
        </p:txBody>
      </p:sp>
    </p:spTree>
    <p:extLst>
      <p:ext uri="{BB962C8B-B14F-4D97-AF65-F5344CB8AC3E}">
        <p14:creationId xmlns:p14="http://schemas.microsoft.com/office/powerpoint/2010/main" val="3172867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18</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29112" y="1345549"/>
          <a:ext cx="10681988" cy="4913893"/>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927396">
                <a:tc>
                  <a:txBody>
                    <a:bodyPr/>
                    <a:lstStyle/>
                    <a:p>
                      <a:pPr>
                        <a:lnSpc>
                          <a:spcPct val="115000"/>
                        </a:lnSpc>
                        <a:spcAft>
                          <a:spcPts val="1000"/>
                        </a:spcAft>
                      </a:pPr>
                      <a:r>
                        <a:rPr lang="el-GR" sz="1800" b="1" kern="0" dirty="0">
                          <a:solidFill>
                            <a:srgbClr val="002060"/>
                          </a:solidFill>
                          <a:effectLst/>
                        </a:rPr>
                        <a:t>Διατροφική πολιτική </a:t>
                      </a:r>
                      <a:r>
                        <a:rPr lang="el-GR" sz="1800" b="0" kern="0" dirty="0">
                          <a:solidFill>
                            <a:srgbClr val="002060"/>
                          </a:solidFill>
                          <a:effectLst/>
                        </a:rPr>
                        <a:t>(Ελληνική διατροφή, Μεσογειακή διατροφή, διατροφικοί παράγοντες για την προστασία της υγείας, διατροφικές συνήθειες πληθυσμού, ειδικές διατροφικές ανάγκες &amp; προτιμήσεις πληθυσμιακών ομάδων, σύγχρονες τάσεις στη διατροφή) (περιλαμβάνει και Καταναλωτές)</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988593">
                <a:tc>
                  <a:txBody>
                    <a:bodyPr/>
                    <a:lstStyle/>
                    <a:p>
                      <a:pPr>
                        <a:lnSpc>
                          <a:spcPct val="115000"/>
                        </a:lnSpc>
                        <a:spcAft>
                          <a:spcPts val="1000"/>
                        </a:spcAft>
                      </a:pPr>
                      <a:r>
                        <a:rPr lang="el-GR" sz="1800" b="1" kern="0" dirty="0">
                          <a:solidFill>
                            <a:srgbClr val="002060"/>
                          </a:solidFill>
                          <a:effectLst/>
                        </a:rPr>
                        <a:t>Διατροφικές προσεγγίσεις μη μεταδιδόμενα νοσήματα </a:t>
                      </a:r>
                      <a:r>
                        <a:rPr lang="el-GR" sz="1800" b="0" kern="0" dirty="0">
                          <a:solidFill>
                            <a:srgbClr val="002060"/>
                          </a:solidFill>
                          <a:effectLst/>
                        </a:rPr>
                        <a:t>(ενδεικτικά ενίσχυση του Ανοσοποιητικού συστήματος, πρόληψη της (παιδικής) παχυσαρκίας και συν νοσηρότητες με άλλες ασθένειες, εντερικό </a:t>
                      </a:r>
                      <a:r>
                        <a:rPr lang="el-GR" sz="1800" b="0" kern="0" dirty="0" err="1">
                          <a:solidFill>
                            <a:srgbClr val="002060"/>
                          </a:solidFill>
                          <a:effectLst/>
                        </a:rPr>
                        <a:t>μικροβίωμα</a:t>
                      </a:r>
                      <a:r>
                        <a:rPr lang="el-GR" sz="1800" b="0" kern="0" dirty="0">
                          <a:solidFill>
                            <a:srgbClr val="002060"/>
                          </a:solidFill>
                          <a:effectLst/>
                        </a:rPr>
                        <a:t> και διατροφή)</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688976">
                <a:tc>
                  <a:txBody>
                    <a:bodyPr/>
                    <a:lstStyle/>
                    <a:p>
                      <a:pPr>
                        <a:lnSpc>
                          <a:spcPct val="115000"/>
                        </a:lnSpc>
                        <a:spcAft>
                          <a:spcPts val="1000"/>
                        </a:spcAft>
                      </a:pPr>
                      <a:r>
                        <a:rPr lang="el-GR" sz="1800" b="1" kern="0" dirty="0">
                          <a:solidFill>
                            <a:srgbClr val="002060"/>
                          </a:solidFill>
                          <a:effectLst/>
                        </a:rPr>
                        <a:t>Αξιοποίηση τεχνολογιών υψηλής απόδοσης και ανάλυσης </a:t>
                      </a:r>
                      <a:r>
                        <a:rPr lang="el-GR" sz="1800" b="0" kern="0" dirty="0">
                          <a:solidFill>
                            <a:srgbClr val="002060"/>
                          </a:solidFill>
                          <a:effectLst/>
                        </a:rPr>
                        <a:t>(</a:t>
                      </a:r>
                      <a:r>
                        <a:rPr lang="el-GR" sz="1800" b="0" kern="0" dirty="0" err="1">
                          <a:solidFill>
                            <a:srgbClr val="002060"/>
                          </a:solidFill>
                          <a:effectLst/>
                        </a:rPr>
                        <a:t>multi-omics</a:t>
                      </a:r>
                      <a:r>
                        <a:rPr lang="el-GR" sz="1800" b="0" kern="0" dirty="0">
                          <a:solidFill>
                            <a:srgbClr val="002060"/>
                          </a:solidFill>
                          <a:effectLst/>
                        </a:rPr>
                        <a:t>, ενδεικτικά </a:t>
                      </a:r>
                      <a:r>
                        <a:rPr lang="el-GR" sz="1800" b="0" kern="0" dirty="0" err="1">
                          <a:solidFill>
                            <a:srgbClr val="002060"/>
                          </a:solidFill>
                          <a:effectLst/>
                        </a:rPr>
                        <a:t>γενωμική</a:t>
                      </a:r>
                      <a:r>
                        <a:rPr lang="el-GR" sz="1800" b="0" kern="0" dirty="0">
                          <a:solidFill>
                            <a:srgbClr val="002060"/>
                          </a:solidFill>
                          <a:effectLst/>
                        </a:rPr>
                        <a:t>, </a:t>
                      </a:r>
                      <a:r>
                        <a:rPr lang="el-GR" sz="1800" b="0" kern="0" dirty="0" err="1">
                          <a:solidFill>
                            <a:srgbClr val="002060"/>
                          </a:solidFill>
                          <a:effectLst/>
                        </a:rPr>
                        <a:t>μεταγραφωμική</a:t>
                      </a:r>
                      <a:r>
                        <a:rPr lang="el-GR" sz="1800" b="0" kern="0" dirty="0">
                          <a:solidFill>
                            <a:srgbClr val="002060"/>
                          </a:solidFill>
                          <a:effectLst/>
                        </a:rPr>
                        <a:t>, </a:t>
                      </a:r>
                      <a:r>
                        <a:rPr lang="el-GR" sz="1800" b="0" kern="0" dirty="0" err="1">
                          <a:solidFill>
                            <a:srgbClr val="002060"/>
                          </a:solidFill>
                          <a:effectLst/>
                        </a:rPr>
                        <a:t>μεταβολομικη</a:t>
                      </a:r>
                      <a:r>
                        <a:rPr lang="el-GR" sz="1800" b="0" kern="0" dirty="0">
                          <a:solidFill>
                            <a:srgbClr val="002060"/>
                          </a:solidFill>
                          <a:effectLst/>
                        </a:rPr>
                        <a:t>, </a:t>
                      </a:r>
                      <a:r>
                        <a:rPr lang="el-GR" sz="1800" b="0" kern="0" dirty="0" err="1">
                          <a:solidFill>
                            <a:srgbClr val="002060"/>
                          </a:solidFill>
                          <a:effectLst/>
                        </a:rPr>
                        <a:t>μεταγονιδιωμστική</a:t>
                      </a:r>
                      <a:r>
                        <a:rPr lang="el-GR" sz="1800" b="0" kern="0" dirty="0">
                          <a:solidFill>
                            <a:srgbClr val="002060"/>
                          </a:solidFill>
                          <a:effectLst/>
                        </a:rPr>
                        <a:t> κτλ.)</a:t>
                      </a:r>
                      <a:r>
                        <a:rPr lang="el-GR" sz="1800" b="1" kern="0" dirty="0">
                          <a:solidFill>
                            <a:srgbClr val="002060"/>
                          </a:solidFill>
                          <a:effectLst/>
                        </a:rPr>
                        <a:t> στην διατροφή</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688978">
                <a:tc>
                  <a:txBody>
                    <a:bodyPr/>
                    <a:lstStyle/>
                    <a:p>
                      <a:pPr>
                        <a:lnSpc>
                          <a:spcPct val="115000"/>
                        </a:lnSpc>
                        <a:spcAft>
                          <a:spcPts val="1000"/>
                        </a:spcAft>
                      </a:pPr>
                      <a:r>
                        <a:rPr lang="el-GR" sz="1800" b="1" kern="0" dirty="0">
                          <a:solidFill>
                            <a:srgbClr val="002060"/>
                          </a:solidFill>
                          <a:effectLst/>
                        </a:rPr>
                        <a:t>Ανασύνθεση τροφίμων &amp; Παραγωγή τροφίμων με βελτιωμένα </a:t>
                      </a:r>
                      <a:r>
                        <a:rPr lang="el-GR" sz="1800" b="1" kern="0" dirty="0" err="1">
                          <a:solidFill>
                            <a:srgbClr val="002060"/>
                          </a:solidFill>
                          <a:effectLst/>
                        </a:rPr>
                        <a:t>βιοδραστικά</a:t>
                      </a:r>
                      <a:r>
                        <a:rPr lang="el-GR" sz="1800" b="1" kern="0" dirty="0">
                          <a:solidFill>
                            <a:srgbClr val="002060"/>
                          </a:solidFill>
                          <a:effectLst/>
                        </a:rPr>
                        <a:t> χαρακτηριστικά </a:t>
                      </a:r>
                      <a:r>
                        <a:rPr lang="el-GR" sz="1800" b="0" kern="0" dirty="0">
                          <a:solidFill>
                            <a:srgbClr val="002060"/>
                          </a:solidFill>
                          <a:effectLst/>
                        </a:rPr>
                        <a:t>(μείωση χρήσης πρόσθετων / βοηθητικών μέσων επεξεργασίας, αντιμετώπιση κοινών αιτιών των μη μεταδιδόμενων ασθενειών)</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r h="463237">
                <a:tc>
                  <a:txBody>
                    <a:bodyPr/>
                    <a:lstStyle/>
                    <a:p>
                      <a:pPr>
                        <a:lnSpc>
                          <a:spcPct val="115000"/>
                        </a:lnSpc>
                        <a:spcAft>
                          <a:spcPts val="1000"/>
                        </a:spcAft>
                      </a:pPr>
                      <a:r>
                        <a:rPr lang="el-GR" sz="1800" b="1" kern="0" dirty="0">
                          <a:solidFill>
                            <a:srgbClr val="002060"/>
                          </a:solidFill>
                          <a:effectLst/>
                        </a:rPr>
                        <a:t>Μελέτες τυποποίησης, πιστοποίησης και σήμανσης </a:t>
                      </a:r>
                      <a:r>
                        <a:rPr lang="el-GR" sz="1800" b="1" kern="0" dirty="0" err="1">
                          <a:solidFill>
                            <a:srgbClr val="002060"/>
                          </a:solidFill>
                          <a:effectLst/>
                        </a:rPr>
                        <a:t>αγροδιατροφικών</a:t>
                      </a:r>
                      <a:r>
                        <a:rPr lang="el-GR" sz="1800" b="1" kern="0" dirty="0">
                          <a:solidFill>
                            <a:srgbClr val="002060"/>
                          </a:solidFill>
                          <a:effectLst/>
                        </a:rPr>
                        <a:t> προϊόντων</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774457905"/>
                  </a:ext>
                </a:extLst>
              </a:tr>
              <a:tr h="619440">
                <a:tc>
                  <a:txBody>
                    <a:bodyPr/>
                    <a:lstStyle/>
                    <a:p>
                      <a:pPr>
                        <a:lnSpc>
                          <a:spcPct val="115000"/>
                        </a:lnSpc>
                        <a:spcAft>
                          <a:spcPts val="1000"/>
                        </a:spcAft>
                      </a:pPr>
                      <a:r>
                        <a:rPr lang="el-GR" sz="1800" b="1" i="0" u="none" strike="noStrike" kern="0" cap="none" dirty="0">
                          <a:solidFill>
                            <a:srgbClr val="002060"/>
                          </a:solidFill>
                          <a:effectLst/>
                          <a:latin typeface="Arial"/>
                          <a:ea typeface="Calibri" panose="020F0502020204030204" pitchFamily="34" charset="0"/>
                          <a:cs typeface="Arial"/>
                          <a:sym typeface="Arial"/>
                        </a:rPr>
                        <a:t>Εξατομικευμένη διατροφή για συγκεκριμένες πληθυσμιακές ομάδες:- Κάλυψη των αυξημένων διατροφικών και ειδικών αναγκών πληθυσμιακών ομάδων </a:t>
                      </a:r>
                      <a:r>
                        <a:rPr lang="el-GR" sz="1800" b="0" i="0" u="none" strike="noStrike" kern="0" cap="none" dirty="0">
                          <a:solidFill>
                            <a:srgbClr val="002060"/>
                          </a:solidFill>
                          <a:effectLst/>
                          <a:latin typeface="Arial"/>
                          <a:ea typeface="Calibri" panose="020F0502020204030204" pitchFamily="34" charset="0"/>
                          <a:cs typeface="Arial"/>
                          <a:sym typeface="Arial"/>
                        </a:rPr>
                        <a:t>(ενδεικτικά παιδιά, γυναίκες σε εμμηνόπαυση, τρίτη ηλικία, αθλητές, </a:t>
                      </a:r>
                      <a:r>
                        <a:rPr lang="el-GR" sz="1800" b="0" i="0" u="none" strike="noStrike" kern="0" cap="none" dirty="0" err="1">
                          <a:solidFill>
                            <a:srgbClr val="002060"/>
                          </a:solidFill>
                          <a:effectLst/>
                          <a:latin typeface="Arial"/>
                          <a:ea typeface="Calibri" panose="020F0502020204030204" pitchFamily="34" charset="0"/>
                          <a:cs typeface="Arial"/>
                          <a:sym typeface="Arial"/>
                        </a:rPr>
                        <a:t>vegan</a:t>
                      </a:r>
                      <a:r>
                        <a:rPr lang="el-GR" sz="1800" b="0" i="0" u="none" strike="noStrike" kern="0" cap="none" dirty="0">
                          <a:solidFill>
                            <a:srgbClr val="002060"/>
                          </a:solidFill>
                          <a:effectLst/>
                          <a:latin typeface="Arial"/>
                          <a:ea typeface="Calibri" panose="020F0502020204030204" pitchFamily="34" charset="0"/>
                          <a:cs typeface="Arial"/>
                          <a:sym typeface="Arial"/>
                        </a:rPr>
                        <a:t>)</a:t>
                      </a:r>
                    </a:p>
                  </a:txBody>
                  <a:tcPr marL="68580" marR="68580" marT="0" marB="0">
                    <a:solidFill>
                      <a:schemeClr val="accent1">
                        <a:lumMod val="20000"/>
                        <a:lumOff val="80000"/>
                      </a:schemeClr>
                    </a:solidFill>
                  </a:tcPr>
                </a:tc>
                <a:extLst>
                  <a:ext uri="{0D108BD9-81ED-4DB2-BD59-A6C34878D82A}">
                    <a16:rowId xmlns:a16="http://schemas.microsoft.com/office/drawing/2014/main" val="3388182884"/>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Διατροφή, Υγεία, Καταναλωτές</a:t>
            </a:r>
            <a:r>
              <a:rPr lang="en-US" dirty="0"/>
              <a:t> (</a:t>
            </a:r>
            <a:r>
              <a:rPr lang="el-GR" dirty="0"/>
              <a:t>ενδεικτικές προτεραιότητες)</a:t>
            </a:r>
            <a:r>
              <a:rPr lang="en-US" dirty="0"/>
              <a:t> 1/2</a:t>
            </a:r>
            <a:endParaRPr lang="en-GB" dirty="0"/>
          </a:p>
        </p:txBody>
      </p:sp>
    </p:spTree>
    <p:extLst>
      <p:ext uri="{BB962C8B-B14F-4D97-AF65-F5344CB8AC3E}">
        <p14:creationId xmlns:p14="http://schemas.microsoft.com/office/powerpoint/2010/main" val="3298352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19</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36623" y="1744582"/>
          <a:ext cx="10681988" cy="3307884"/>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927396">
                <a:tc>
                  <a:txBody>
                    <a:bodyPr/>
                    <a:lstStyle/>
                    <a:p>
                      <a:pPr>
                        <a:lnSpc>
                          <a:spcPct val="115000"/>
                        </a:lnSpc>
                        <a:spcAft>
                          <a:spcPts val="1000"/>
                        </a:spcAft>
                      </a:pPr>
                      <a:r>
                        <a:rPr lang="el-GR" sz="1800" b="1" kern="0" dirty="0">
                          <a:solidFill>
                            <a:srgbClr val="002060"/>
                          </a:solidFill>
                          <a:effectLst/>
                        </a:rPr>
                        <a:t>Βιολογική δράση συστατικών τροφίμων και υγεία </a:t>
                      </a:r>
                      <a:r>
                        <a:rPr lang="el-GR" sz="1800" b="0" kern="0" dirty="0">
                          <a:solidFill>
                            <a:srgbClr val="002060"/>
                          </a:solidFill>
                          <a:effectLst/>
                        </a:rPr>
                        <a:t>(Αξιοποίηση της ελληνικής βιοποικιλότητας, προώθηση των παραδοσιακών ελληνικών προϊόντων για την πρόσληψη επαρκών θρεπτικών συστατικών και ανάδειξη εναλλακτικών πηγών πρωτεϊνών)</a:t>
                      </a:r>
                      <a:endParaRPr lang="el-GR" sz="1800" b="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988593">
                <a:tc>
                  <a:txBody>
                    <a:bodyPr/>
                    <a:lstStyle/>
                    <a:p>
                      <a:pPr>
                        <a:lnSpc>
                          <a:spcPct val="115000"/>
                        </a:lnSpc>
                        <a:spcAft>
                          <a:spcPts val="1000"/>
                        </a:spcAft>
                      </a:pPr>
                      <a:r>
                        <a:rPr lang="el-GR" sz="1800" b="1" kern="0" dirty="0">
                          <a:solidFill>
                            <a:srgbClr val="002060"/>
                          </a:solidFill>
                          <a:effectLst/>
                        </a:rPr>
                        <a:t>Βελτίωση των γνώσεων για τους καταναλωτές - Αλλαγή συμπεριφοράς των καταναλωτών για μια υπεύθυνη και βιώσιμη κατανάλωση και παραγωγή:</a:t>
                      </a:r>
                    </a:p>
                    <a:p>
                      <a:pPr marL="285750" indent="-285750">
                        <a:lnSpc>
                          <a:spcPct val="115000"/>
                        </a:lnSpc>
                        <a:spcAft>
                          <a:spcPts val="1000"/>
                        </a:spcAft>
                        <a:buFont typeface="Wingdings" panose="05000000000000000000" pitchFamily="2" charset="2"/>
                        <a:buChar char="ü"/>
                      </a:pPr>
                      <a:r>
                        <a:rPr lang="el-GR" sz="1800" b="0" i="1" kern="0" dirty="0">
                          <a:solidFill>
                            <a:srgbClr val="002060"/>
                          </a:solidFill>
                          <a:effectLst/>
                        </a:rPr>
                        <a:t>Αξιοποίηση σύγχρονων τεχνολογιών ανάλυσης &amp; επικοινωνίας και </a:t>
                      </a:r>
                      <a:r>
                        <a:rPr lang="el-GR" sz="1800" b="0" i="1" kern="0" dirty="0" err="1">
                          <a:solidFill>
                            <a:srgbClr val="002060"/>
                          </a:solidFill>
                          <a:effectLst/>
                        </a:rPr>
                        <a:t>πλατφορμών</a:t>
                      </a:r>
                      <a:r>
                        <a:rPr lang="el-GR" sz="1800" b="0" i="1" kern="0" dirty="0">
                          <a:solidFill>
                            <a:srgbClr val="002060"/>
                          </a:solidFill>
                          <a:effectLst/>
                        </a:rPr>
                        <a:t> συλλογής δεδομένων</a:t>
                      </a:r>
                      <a:endParaRPr lang="en-US" sz="1800" b="0" i="1" kern="0" dirty="0">
                        <a:solidFill>
                          <a:srgbClr val="002060"/>
                        </a:solidFill>
                        <a:effectLst/>
                      </a:endParaRPr>
                    </a:p>
                    <a:p>
                      <a:pPr marL="285750" indent="-285750">
                        <a:lnSpc>
                          <a:spcPct val="115000"/>
                        </a:lnSpc>
                        <a:spcAft>
                          <a:spcPts val="1000"/>
                        </a:spcAft>
                        <a:buFont typeface="Wingdings" panose="05000000000000000000" pitchFamily="2" charset="2"/>
                        <a:buChar char="ü"/>
                      </a:pPr>
                      <a:r>
                        <a:rPr lang="el-GR" sz="1800" b="0" i="1" kern="0" dirty="0">
                          <a:solidFill>
                            <a:srgbClr val="002060"/>
                          </a:solidFill>
                          <a:effectLst/>
                        </a:rPr>
                        <a:t>Ανάπτυξη εργαλείων για την ανάλυση επιστημονικών πληροφοριών καταναλωτικής γνώσης </a:t>
                      </a:r>
                    </a:p>
                    <a:p>
                      <a:pPr marL="285750" indent="-285750">
                        <a:lnSpc>
                          <a:spcPct val="115000"/>
                        </a:lnSpc>
                        <a:spcAft>
                          <a:spcPts val="1000"/>
                        </a:spcAft>
                        <a:buFont typeface="Wingdings" panose="05000000000000000000" pitchFamily="2" charset="2"/>
                        <a:buChar char="ü"/>
                      </a:pPr>
                      <a:r>
                        <a:rPr lang="el-GR" sz="1800" b="0" i="1" kern="0" dirty="0">
                          <a:solidFill>
                            <a:srgbClr val="002060"/>
                          </a:solidFill>
                          <a:effectLst/>
                        </a:rPr>
                        <a:t>Ενημέρωση/ Εκπαίδευση </a:t>
                      </a:r>
                    </a:p>
                    <a:p>
                      <a:pPr marL="285750" indent="-285750">
                        <a:lnSpc>
                          <a:spcPct val="115000"/>
                        </a:lnSpc>
                        <a:spcAft>
                          <a:spcPts val="1000"/>
                        </a:spcAft>
                        <a:buFont typeface="Wingdings" panose="05000000000000000000" pitchFamily="2" charset="2"/>
                        <a:buChar char="ü"/>
                      </a:pPr>
                      <a:r>
                        <a:rPr lang="el-GR" sz="1800" b="0" i="1" kern="0" dirty="0">
                          <a:solidFill>
                            <a:srgbClr val="002060"/>
                          </a:solidFill>
                          <a:effectLst/>
                        </a:rPr>
                        <a:t>Καταναλωτές και μείωση σπατάλης τροφίμων</a:t>
                      </a:r>
                      <a:endParaRPr lang="el-GR" sz="1800" b="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Διατροφή, Υγεία, Καταναλωτές</a:t>
            </a:r>
            <a:r>
              <a:rPr lang="en-US" dirty="0"/>
              <a:t> (</a:t>
            </a:r>
            <a:r>
              <a:rPr lang="el-GR" dirty="0"/>
              <a:t>ενδεικτικές προτεραιότητες)</a:t>
            </a:r>
            <a:r>
              <a:rPr lang="en-US" dirty="0"/>
              <a:t> 2/2</a:t>
            </a:r>
            <a:endParaRPr lang="en-GB" dirty="0"/>
          </a:p>
        </p:txBody>
      </p:sp>
    </p:spTree>
    <p:extLst>
      <p:ext uri="{BB962C8B-B14F-4D97-AF65-F5344CB8AC3E}">
        <p14:creationId xmlns:p14="http://schemas.microsoft.com/office/powerpoint/2010/main" val="3924558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20</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29112" y="1229570"/>
          <a:ext cx="10681988" cy="5203826"/>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927396">
                <a:tc>
                  <a:txBody>
                    <a:bodyPr/>
                    <a:lstStyle/>
                    <a:p>
                      <a:pPr>
                        <a:lnSpc>
                          <a:spcPct val="115000"/>
                        </a:lnSpc>
                        <a:spcAft>
                          <a:spcPts val="1000"/>
                        </a:spcAft>
                      </a:pPr>
                      <a:r>
                        <a:rPr lang="el-GR" sz="1800" b="1" kern="0" dirty="0">
                          <a:solidFill>
                            <a:srgbClr val="002060"/>
                          </a:solidFill>
                          <a:effectLst/>
                        </a:rPr>
                        <a:t>Σύγχρονες τεχνολογίες συσκευασίας, μεταποίησης, </a:t>
                      </a:r>
                      <a:r>
                        <a:rPr lang="el-GR" sz="1800" b="1" kern="0" dirty="0" err="1">
                          <a:solidFill>
                            <a:srgbClr val="002060"/>
                          </a:solidFill>
                          <a:effectLst/>
                        </a:rPr>
                        <a:t>μετασυλλεκτικής</a:t>
                      </a:r>
                      <a:r>
                        <a:rPr lang="el-GR" sz="1800" b="1" kern="0" dirty="0">
                          <a:solidFill>
                            <a:srgbClr val="002060"/>
                          </a:solidFill>
                          <a:effectLst/>
                        </a:rPr>
                        <a:t> συντήρησης αγροτικών προϊόντων και τροφίμων, ενεργή/ έξυπνη συσκευασία:</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Βιοδιασπώμενες και ανακυκλώσιμες πλαστικές συσκευασίες/ Μείωση πλαστικών συσκευασίας</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Internet of </a:t>
                      </a:r>
                      <a:r>
                        <a:rPr lang="el-GR" sz="1400" b="0" i="1" kern="0" dirty="0" err="1">
                          <a:solidFill>
                            <a:srgbClr val="002060"/>
                          </a:solidFill>
                          <a:effectLst/>
                        </a:rPr>
                        <a:t>Things</a:t>
                      </a:r>
                      <a:r>
                        <a:rPr lang="el-GR" sz="1400" b="0" i="1" kern="0" dirty="0">
                          <a:solidFill>
                            <a:srgbClr val="002060"/>
                          </a:solidFill>
                          <a:effectLst/>
                        </a:rPr>
                        <a:t> (</a:t>
                      </a:r>
                      <a:r>
                        <a:rPr lang="el-GR" sz="1400" b="0" i="1" kern="0" dirty="0" err="1">
                          <a:solidFill>
                            <a:srgbClr val="002060"/>
                          </a:solidFill>
                          <a:effectLst/>
                        </a:rPr>
                        <a:t>IoT</a:t>
                      </a:r>
                      <a:r>
                        <a:rPr lang="el-GR" sz="1400" b="0" i="1" kern="0" dirty="0">
                          <a:solidFill>
                            <a:srgbClr val="002060"/>
                          </a:solidFill>
                          <a:effectLst/>
                        </a:rPr>
                        <a:t>) και άλλες «έξυπνες» εφαρμογές στις συσκευασίες </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Συσκευασία που ενημερώνει τον καταναλωτή για την ασφάλεια του τρόφιμου</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Ενεργή συσκευασία - </a:t>
                      </a:r>
                      <a:r>
                        <a:rPr lang="el-GR" sz="1400" b="0" i="1" kern="0" dirty="0" err="1">
                          <a:solidFill>
                            <a:srgbClr val="002060"/>
                          </a:solidFill>
                          <a:effectLst/>
                        </a:rPr>
                        <a:t>βιοσυντήρηση</a:t>
                      </a:r>
                      <a:endParaRPr lang="el-GR" sz="1200" b="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988593">
                <a:tc>
                  <a:txBody>
                    <a:bodyPr/>
                    <a:lstStyle/>
                    <a:p>
                      <a:pPr>
                        <a:lnSpc>
                          <a:spcPct val="115000"/>
                        </a:lnSpc>
                        <a:spcAft>
                          <a:spcPts val="1000"/>
                        </a:spcAft>
                      </a:pPr>
                      <a:r>
                        <a:rPr lang="el-GR" sz="1800" b="1" kern="0" dirty="0">
                          <a:solidFill>
                            <a:srgbClr val="002060"/>
                          </a:solidFill>
                          <a:effectLst/>
                        </a:rPr>
                        <a:t>Αξιοποίηση αναδυόμενων/ σύγχρονων τεχνολογιών </a:t>
                      </a:r>
                      <a:r>
                        <a:rPr lang="el-GR" sz="1800" b="0" kern="0" dirty="0">
                          <a:solidFill>
                            <a:srgbClr val="002060"/>
                          </a:solidFill>
                          <a:effectLst/>
                        </a:rPr>
                        <a:t>(π.χ. </a:t>
                      </a:r>
                      <a:r>
                        <a:rPr lang="el-GR" sz="1800" b="0" kern="0" dirty="0" err="1">
                          <a:solidFill>
                            <a:srgbClr val="002060"/>
                          </a:solidFill>
                          <a:effectLst/>
                        </a:rPr>
                        <a:t>ΙοΤ</a:t>
                      </a:r>
                      <a:r>
                        <a:rPr lang="el-GR" sz="1800" b="0" kern="0" dirty="0">
                          <a:solidFill>
                            <a:srgbClr val="002060"/>
                          </a:solidFill>
                          <a:effectLst/>
                        </a:rPr>
                        <a:t>, </a:t>
                      </a:r>
                      <a:r>
                        <a:rPr lang="el-GR" sz="1800" b="0" kern="0" dirty="0" err="1">
                          <a:solidFill>
                            <a:srgbClr val="002060"/>
                          </a:solidFill>
                          <a:effectLst/>
                        </a:rPr>
                        <a:t>Blockchain</a:t>
                      </a:r>
                      <a:r>
                        <a:rPr lang="el-GR" sz="1800" b="0" kern="0" dirty="0">
                          <a:solidFill>
                            <a:srgbClr val="002060"/>
                          </a:solidFill>
                          <a:effectLst/>
                        </a:rPr>
                        <a:t>, Α.Ι., </a:t>
                      </a:r>
                      <a:r>
                        <a:rPr lang="el-GR" sz="1800" b="0" kern="0" dirty="0" err="1">
                          <a:solidFill>
                            <a:srgbClr val="002060"/>
                          </a:solidFill>
                          <a:effectLst/>
                        </a:rPr>
                        <a:t>Big</a:t>
                      </a:r>
                      <a:r>
                        <a:rPr lang="el-GR" sz="1800" b="0" kern="0" dirty="0">
                          <a:solidFill>
                            <a:srgbClr val="002060"/>
                          </a:solidFill>
                          <a:effectLst/>
                        </a:rPr>
                        <a:t> </a:t>
                      </a:r>
                      <a:r>
                        <a:rPr lang="el-GR" sz="1800" b="0" kern="0" dirty="0" err="1">
                          <a:solidFill>
                            <a:srgbClr val="002060"/>
                          </a:solidFill>
                          <a:effectLst/>
                        </a:rPr>
                        <a:t>data</a:t>
                      </a:r>
                      <a:r>
                        <a:rPr lang="el-GR" sz="1800" b="0" kern="0" dirty="0">
                          <a:solidFill>
                            <a:srgbClr val="002060"/>
                          </a:solidFill>
                          <a:effectLst/>
                        </a:rPr>
                        <a:t>) </a:t>
                      </a:r>
                      <a:r>
                        <a:rPr lang="el-GR" sz="1800" b="1" kern="0" dirty="0">
                          <a:solidFill>
                            <a:srgbClr val="002060"/>
                          </a:solidFill>
                          <a:effectLst/>
                        </a:rPr>
                        <a:t>σε όλη την </a:t>
                      </a:r>
                      <a:r>
                        <a:rPr lang="el-GR" sz="1800" b="1" kern="0" dirty="0" err="1">
                          <a:solidFill>
                            <a:srgbClr val="002060"/>
                          </a:solidFill>
                          <a:effectLst/>
                        </a:rPr>
                        <a:t>αγροδιατροφική</a:t>
                      </a:r>
                      <a:r>
                        <a:rPr lang="el-GR" sz="1800" b="1" kern="0" dirty="0">
                          <a:solidFill>
                            <a:srgbClr val="002060"/>
                          </a:solidFill>
                          <a:effectLst/>
                        </a:rPr>
                        <a:t> αλυσίδα </a:t>
                      </a:r>
                      <a:r>
                        <a:rPr lang="el-GR" sz="1800" b="0" kern="0" dirty="0">
                          <a:solidFill>
                            <a:srgbClr val="002060"/>
                          </a:solidFill>
                          <a:effectLst/>
                        </a:rPr>
                        <a:t>(Συστήματα: πρωτογενούς παραγωγής, μεταποίησης, τυποποίησης, σήμανσης, συσκευασίας, πιστοποίησης, αποθήκευσης, διανομής, ιχνηλασιμότητας, ενημέρωσης καταναλωτών):</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Αξιοποίηση των σύγχρονων τεχνολογιών (</a:t>
                      </a:r>
                      <a:r>
                        <a:rPr lang="el-GR" sz="1400" b="0" i="1" kern="0" dirty="0" err="1">
                          <a:solidFill>
                            <a:srgbClr val="002060"/>
                          </a:solidFill>
                          <a:effectLst/>
                        </a:rPr>
                        <a:t>Blockchain</a:t>
                      </a:r>
                      <a:r>
                        <a:rPr lang="el-GR" sz="1400" b="0" i="1" kern="0" dirty="0">
                          <a:solidFill>
                            <a:srgbClr val="002060"/>
                          </a:solidFill>
                          <a:effectLst/>
                        </a:rPr>
                        <a:t>, Internet of </a:t>
                      </a:r>
                      <a:r>
                        <a:rPr lang="el-GR" sz="1400" b="0" i="1" kern="0" dirty="0" err="1">
                          <a:solidFill>
                            <a:srgbClr val="002060"/>
                          </a:solidFill>
                          <a:effectLst/>
                        </a:rPr>
                        <a:t>Τhings</a:t>
                      </a:r>
                      <a:r>
                        <a:rPr lang="el-GR" sz="1400" b="0" i="1" kern="0" dirty="0">
                          <a:solidFill>
                            <a:srgbClr val="002060"/>
                          </a:solidFill>
                          <a:effectLst/>
                        </a:rPr>
                        <a:t>, </a:t>
                      </a:r>
                      <a:r>
                        <a:rPr lang="el-GR" sz="1400" b="0" i="1" kern="0" dirty="0" err="1">
                          <a:solidFill>
                            <a:srgbClr val="002060"/>
                          </a:solidFill>
                          <a:effectLst/>
                        </a:rPr>
                        <a:t>Augmented</a:t>
                      </a:r>
                      <a:r>
                        <a:rPr lang="el-GR" sz="1400" b="0" i="1" kern="0" dirty="0">
                          <a:solidFill>
                            <a:srgbClr val="002060"/>
                          </a:solidFill>
                          <a:effectLst/>
                        </a:rPr>
                        <a:t> </a:t>
                      </a:r>
                      <a:r>
                        <a:rPr lang="el-GR" sz="1400" b="0" i="1" kern="0" dirty="0" err="1">
                          <a:solidFill>
                            <a:srgbClr val="002060"/>
                          </a:solidFill>
                          <a:effectLst/>
                        </a:rPr>
                        <a:t>Reality</a:t>
                      </a:r>
                      <a:r>
                        <a:rPr lang="el-GR" sz="1400" b="0" i="1" kern="0" dirty="0">
                          <a:solidFill>
                            <a:srgbClr val="002060"/>
                          </a:solidFill>
                          <a:effectLst/>
                        </a:rPr>
                        <a:t>, </a:t>
                      </a:r>
                      <a:r>
                        <a:rPr lang="el-GR" sz="1400" b="0" i="1" kern="0" dirty="0" err="1">
                          <a:solidFill>
                            <a:srgbClr val="002060"/>
                          </a:solidFill>
                          <a:effectLst/>
                        </a:rPr>
                        <a:t>Big</a:t>
                      </a:r>
                      <a:r>
                        <a:rPr lang="el-GR" sz="1400" b="0" i="1" kern="0" dirty="0">
                          <a:solidFill>
                            <a:srgbClr val="002060"/>
                          </a:solidFill>
                          <a:effectLst/>
                        </a:rPr>
                        <a:t> </a:t>
                      </a:r>
                      <a:r>
                        <a:rPr lang="el-GR" sz="1400" b="0" i="1" kern="0" dirty="0" err="1">
                          <a:solidFill>
                            <a:srgbClr val="002060"/>
                          </a:solidFill>
                          <a:effectLst/>
                        </a:rPr>
                        <a:t>data</a:t>
                      </a:r>
                      <a:r>
                        <a:rPr lang="el-GR" sz="1400" b="0" i="1" kern="0" dirty="0">
                          <a:solidFill>
                            <a:srgbClr val="002060"/>
                          </a:solidFill>
                          <a:effectLst/>
                        </a:rPr>
                        <a:t> </a:t>
                      </a:r>
                      <a:r>
                        <a:rPr lang="el-GR" sz="1400" b="0" i="1" kern="0" dirty="0" err="1">
                          <a:solidFill>
                            <a:srgbClr val="002060"/>
                          </a:solidFill>
                          <a:effectLst/>
                        </a:rPr>
                        <a:t>analytics</a:t>
                      </a:r>
                      <a:r>
                        <a:rPr lang="el-GR" sz="1400" b="0" i="1" kern="0" dirty="0">
                          <a:solidFill>
                            <a:srgbClr val="002060"/>
                          </a:solidFill>
                          <a:effectLst/>
                        </a:rPr>
                        <a:t>, </a:t>
                      </a:r>
                      <a:r>
                        <a:rPr lang="el-GR" sz="1400" b="0" i="1" kern="0" dirty="0" err="1">
                          <a:solidFill>
                            <a:srgbClr val="002060"/>
                          </a:solidFill>
                          <a:effectLst/>
                        </a:rPr>
                        <a:t>Machine</a:t>
                      </a:r>
                      <a:r>
                        <a:rPr lang="el-GR" sz="1400" b="0" i="1" kern="0" dirty="0">
                          <a:solidFill>
                            <a:srgbClr val="002060"/>
                          </a:solidFill>
                          <a:effectLst/>
                        </a:rPr>
                        <a:t> </a:t>
                      </a:r>
                      <a:r>
                        <a:rPr lang="el-GR" sz="1400" b="0" i="1" kern="0" dirty="0" err="1">
                          <a:solidFill>
                            <a:srgbClr val="002060"/>
                          </a:solidFill>
                          <a:effectLst/>
                        </a:rPr>
                        <a:t>learning</a:t>
                      </a:r>
                      <a:r>
                        <a:rPr lang="el-GR" sz="1400" b="0" i="1" kern="0" dirty="0">
                          <a:solidFill>
                            <a:srgbClr val="002060"/>
                          </a:solidFill>
                          <a:effectLst/>
                        </a:rPr>
                        <a:t> </a:t>
                      </a:r>
                      <a:r>
                        <a:rPr lang="el-GR" sz="1400" b="0" i="1" kern="0" dirty="0" err="1">
                          <a:solidFill>
                            <a:srgbClr val="002060"/>
                          </a:solidFill>
                          <a:effectLst/>
                        </a:rPr>
                        <a:t>etc</a:t>
                      </a:r>
                      <a:r>
                        <a:rPr lang="el-GR" sz="1400" b="0" i="1" kern="0" dirty="0">
                          <a:solidFill>
                            <a:srgbClr val="002060"/>
                          </a:solidFill>
                          <a:effectLst/>
                        </a:rPr>
                        <a:t>.) για την εφαρμογή σύγχρονων συστημάτων ιχνηλασιμότητας, πιστοποίησης, αποθήκευσης και διανομής τροφίμων αλλά και συστημάτων ενημέρωσης των καταναλωτών</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Χρήση αισθητήρων και υπηρεσιών Internet of </a:t>
                      </a:r>
                      <a:r>
                        <a:rPr lang="el-GR" sz="1400" b="0" i="1" kern="0" dirty="0" err="1">
                          <a:solidFill>
                            <a:srgbClr val="002060"/>
                          </a:solidFill>
                          <a:effectLst/>
                        </a:rPr>
                        <a:t>Things</a:t>
                      </a:r>
                      <a:r>
                        <a:rPr lang="el-GR" sz="1400" b="0" i="1" kern="0" dirty="0">
                          <a:solidFill>
                            <a:srgbClr val="002060"/>
                          </a:solidFill>
                          <a:effectLst/>
                        </a:rPr>
                        <a:t> και Data </a:t>
                      </a:r>
                      <a:r>
                        <a:rPr lang="el-GR" sz="1400" b="0" i="1" kern="0" dirty="0" err="1">
                          <a:solidFill>
                            <a:srgbClr val="002060"/>
                          </a:solidFill>
                          <a:effectLst/>
                        </a:rPr>
                        <a:t>Analytics</a:t>
                      </a:r>
                      <a:r>
                        <a:rPr lang="el-GR" sz="1400" b="0" i="1" kern="0" dirty="0">
                          <a:solidFill>
                            <a:srgbClr val="002060"/>
                          </a:solidFill>
                          <a:effectLst/>
                        </a:rPr>
                        <a:t> για την παρακολούθηση αποθηκών και διανομής (</a:t>
                      </a:r>
                      <a:r>
                        <a:rPr lang="el-GR" sz="1400" b="0" i="1" kern="0" dirty="0" err="1">
                          <a:solidFill>
                            <a:srgbClr val="002060"/>
                          </a:solidFill>
                          <a:effectLst/>
                        </a:rPr>
                        <a:t>logistics</a:t>
                      </a:r>
                      <a:r>
                        <a:rPr lang="el-GR" sz="1400" b="0" i="1" kern="0" dirty="0">
                          <a:solidFill>
                            <a:srgbClr val="002060"/>
                          </a:solidFill>
                          <a:effectLst/>
                        </a:rPr>
                        <a:t>) τροφίμων </a:t>
                      </a:r>
                    </a:p>
                    <a:p>
                      <a:pPr marL="285750" indent="-285750">
                        <a:lnSpc>
                          <a:spcPct val="115000"/>
                        </a:lnSpc>
                        <a:spcAft>
                          <a:spcPts val="1000"/>
                        </a:spcAft>
                        <a:buFont typeface="Wingdings" panose="05000000000000000000" pitchFamily="2" charset="2"/>
                        <a:buChar char="ü"/>
                      </a:pPr>
                      <a:r>
                        <a:rPr lang="el-GR" sz="1400" b="0" i="1" kern="0" dirty="0">
                          <a:solidFill>
                            <a:srgbClr val="002060"/>
                          </a:solidFill>
                          <a:effectLst/>
                        </a:rPr>
                        <a:t>Υλοποίηση υπηρεσιών ιχνηλασιμότητας και ψηφιακής πιστοποίησης από το «χωράφι στο ράφι» με ενσωμάτωση </a:t>
                      </a:r>
                      <a:r>
                        <a:rPr lang="el-GR" sz="1400" b="0" i="1" kern="0" dirty="0" err="1">
                          <a:solidFill>
                            <a:srgbClr val="002060"/>
                          </a:solidFill>
                          <a:effectLst/>
                        </a:rPr>
                        <a:t>blockchain</a:t>
                      </a:r>
                      <a:endParaRPr lang="el-GR" sz="1200" b="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126064" y="306225"/>
            <a:ext cx="11930818"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Βιομηχανία Τροφίμων  4.0 - Τεχνολογίες Μεταποίησης </a:t>
            </a:r>
            <a:r>
              <a:rPr lang="en-US" dirty="0"/>
              <a:t>(</a:t>
            </a:r>
            <a:r>
              <a:rPr lang="el-GR" dirty="0"/>
              <a:t>ενδεικτικές προτεραιότητες)</a:t>
            </a:r>
            <a:r>
              <a:rPr lang="en-US" dirty="0"/>
              <a:t> 1/</a:t>
            </a:r>
            <a:r>
              <a:rPr lang="el-GR" dirty="0"/>
              <a:t>2</a:t>
            </a:r>
            <a:endParaRPr lang="en-GB" dirty="0"/>
          </a:p>
        </p:txBody>
      </p:sp>
    </p:spTree>
    <p:extLst>
      <p:ext uri="{BB962C8B-B14F-4D97-AF65-F5344CB8AC3E}">
        <p14:creationId xmlns:p14="http://schemas.microsoft.com/office/powerpoint/2010/main" val="2612678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21</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nvGraphicFramePr>
        <p:xfrm>
          <a:off x="1133604" y="1562372"/>
          <a:ext cx="10389553" cy="3731370"/>
        </p:xfrm>
        <a:graphic>
          <a:graphicData uri="http://schemas.openxmlformats.org/drawingml/2006/table">
            <a:tbl>
              <a:tblPr firstRow="1" firstCol="1" bandRow="1">
                <a:tableStyleId>{7C003D98-E6D6-4E88-B830-D5AB96B772A7}</a:tableStyleId>
              </a:tblPr>
              <a:tblGrid>
                <a:gridCol w="10389553">
                  <a:extLst>
                    <a:ext uri="{9D8B030D-6E8A-4147-A177-3AD203B41FA5}">
                      <a16:colId xmlns:a16="http://schemas.microsoft.com/office/drawing/2014/main" val="1689124120"/>
                    </a:ext>
                  </a:extLst>
                </a:gridCol>
              </a:tblGrid>
              <a:tr h="532684">
                <a:tc>
                  <a:txBody>
                    <a:bodyPr/>
                    <a:lstStyle/>
                    <a:p>
                      <a:pPr>
                        <a:lnSpc>
                          <a:spcPct val="115000"/>
                        </a:lnSpc>
                        <a:spcAft>
                          <a:spcPts val="1000"/>
                        </a:spcAft>
                      </a:pPr>
                      <a:r>
                        <a:rPr lang="el-GR" sz="1800" b="1" kern="0" dirty="0">
                          <a:solidFill>
                            <a:srgbClr val="002060"/>
                          </a:solidFill>
                          <a:effectLst/>
                        </a:rPr>
                        <a:t>Ρομποτικά μηχανήματα και αυτοματισμοί</a:t>
                      </a:r>
                      <a:endParaRPr lang="el-GR" sz="1200" b="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1097301">
                <a:tc>
                  <a:txBody>
                    <a:bodyPr/>
                    <a:lstStyle/>
                    <a:p>
                      <a:pPr>
                        <a:lnSpc>
                          <a:spcPct val="115000"/>
                        </a:lnSpc>
                        <a:spcAft>
                          <a:spcPts val="1000"/>
                        </a:spcAft>
                      </a:pPr>
                      <a:r>
                        <a:rPr lang="el-GR" sz="1800" b="1" kern="0" dirty="0" err="1">
                          <a:solidFill>
                            <a:srgbClr val="002060"/>
                          </a:solidFill>
                          <a:effectLst/>
                        </a:rPr>
                        <a:t>Βιοαισθητήρες</a:t>
                      </a:r>
                      <a:r>
                        <a:rPr lang="el-GR" sz="1800" b="1" kern="0" dirty="0">
                          <a:solidFill>
                            <a:srgbClr val="002060"/>
                          </a:solidFill>
                          <a:effectLst/>
                        </a:rPr>
                        <a:t>, βιοτεχνολογικές μέθοδοι και συστήματα μικροβιακής ζύμωσης </a:t>
                      </a:r>
                      <a:r>
                        <a:rPr lang="el-GR" sz="1800" b="0" kern="0" dirty="0">
                          <a:solidFill>
                            <a:srgbClr val="002060"/>
                          </a:solidFill>
                          <a:effectLst/>
                        </a:rPr>
                        <a:t>(</a:t>
                      </a:r>
                      <a:r>
                        <a:rPr lang="el-GR" sz="1800" b="0" kern="0" dirty="0" err="1">
                          <a:solidFill>
                            <a:srgbClr val="002060"/>
                          </a:solidFill>
                          <a:effectLst/>
                        </a:rPr>
                        <a:t>Βιοαισθητήρες</a:t>
                      </a:r>
                      <a:r>
                        <a:rPr lang="el-GR" sz="1800" b="0" kern="0" dirty="0">
                          <a:solidFill>
                            <a:srgbClr val="002060"/>
                          </a:solidFill>
                          <a:effectLst/>
                        </a:rPr>
                        <a:t> για τη διασφάλιση της ποιότητας της ασφάλειας και της αυθεντικότητας των τροφίμων στο χώρο της παραγωγής και της επεξεργασίας τους, βιοτεχνολογικές μέθοδοι και συστήματα μικροβιακής ζύμωσης)</a:t>
                      </a:r>
                      <a:endParaRPr lang="el-GR" sz="1200" b="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1091577">
                <a:tc>
                  <a:txBody>
                    <a:bodyPr/>
                    <a:lstStyle/>
                    <a:p>
                      <a:pPr marR="0" algn="l" rtl="0">
                        <a:lnSpc>
                          <a:spcPct val="115000"/>
                        </a:lnSpc>
                        <a:spcBef>
                          <a:spcPts val="0"/>
                        </a:spcBef>
                        <a:spcAft>
                          <a:spcPts val="1000"/>
                        </a:spcAft>
                        <a:buClr>
                          <a:srgbClr val="000000"/>
                        </a:buClr>
                        <a:buFont typeface="Arial"/>
                      </a:pPr>
                      <a:r>
                        <a:rPr lang="el-GR" sz="1800" b="1" i="0" u="none" strike="noStrike" kern="0" cap="none" dirty="0">
                          <a:solidFill>
                            <a:srgbClr val="002060"/>
                          </a:solidFill>
                          <a:effectLst/>
                          <a:latin typeface="Arial"/>
                          <a:ea typeface="Calibri" panose="020F0502020204030204" pitchFamily="34" charset="0"/>
                          <a:cs typeface="Arial"/>
                          <a:sym typeface="Arial"/>
                        </a:rPr>
                        <a:t>Αξιολόγηση και βελτίωση οργανοληπτικών χαρακτηριστικών </a:t>
                      </a:r>
                      <a:r>
                        <a:rPr lang="el-GR" sz="1800" b="0" i="0" u="none" strike="noStrike" kern="0" cap="none" dirty="0">
                          <a:solidFill>
                            <a:srgbClr val="002060"/>
                          </a:solidFill>
                          <a:effectLst/>
                          <a:latin typeface="Arial"/>
                          <a:ea typeface="Calibri" panose="020F0502020204030204" pitchFamily="34" charset="0"/>
                          <a:cs typeface="Arial"/>
                          <a:sym typeface="Arial"/>
                        </a:rPr>
                        <a:t>(Ανάδειξη και αξιοποίηση συστατικών με άμεση επίδραση στα οργανοληπτικά χαρακτηριστικά και μεθοδολογίες ενίσχυσης ή μείωσης αυτών σε όλα τα στάδια τη αλυσίδας, με στόχο την βελτίωση της ποιότητας ή/ και την δημιουργία νέων προϊόντων)</a:t>
                      </a:r>
                    </a:p>
                  </a:txBody>
                  <a:tcPr marL="68580" marR="68580" marT="0" marB="0">
                    <a:solidFill>
                      <a:schemeClr val="accent1">
                        <a:lumMod val="40000"/>
                        <a:lumOff val="60000"/>
                      </a:schemeClr>
                    </a:solidFill>
                  </a:tcPr>
                </a:tc>
                <a:extLst>
                  <a:ext uri="{0D108BD9-81ED-4DB2-BD59-A6C34878D82A}">
                    <a16:rowId xmlns:a16="http://schemas.microsoft.com/office/drawing/2014/main" val="650712513"/>
                  </a:ext>
                </a:extLst>
              </a:tr>
              <a:tr h="722059">
                <a:tc>
                  <a:txBody>
                    <a:bodyPr/>
                    <a:lstStyle/>
                    <a:p>
                      <a:pPr marR="0" algn="l" rtl="0">
                        <a:lnSpc>
                          <a:spcPct val="115000"/>
                        </a:lnSpc>
                        <a:spcBef>
                          <a:spcPts val="0"/>
                        </a:spcBef>
                        <a:spcAft>
                          <a:spcPts val="1000"/>
                        </a:spcAft>
                        <a:buClr>
                          <a:srgbClr val="000000"/>
                        </a:buClr>
                        <a:buFont typeface="Arial"/>
                      </a:pPr>
                      <a:r>
                        <a:rPr lang="el-GR" sz="1800" b="1" i="0" u="none" strike="noStrike" kern="0" cap="none" dirty="0">
                          <a:solidFill>
                            <a:srgbClr val="002060"/>
                          </a:solidFill>
                          <a:effectLst/>
                          <a:latin typeface="Arial"/>
                          <a:ea typeface="Calibri" panose="020F0502020204030204" pitchFamily="34" charset="0"/>
                          <a:cs typeface="Arial"/>
                          <a:sym typeface="Arial"/>
                        </a:rPr>
                        <a:t>Σύγχρονες τεχνολογίες μείωσης κόστους και αύξησης της παραγωγικότητας στην μεταποίηση τροφίμων</a:t>
                      </a:r>
                    </a:p>
                  </a:txBody>
                  <a:tcPr marL="68580" marR="68580" marT="0" marB="0">
                    <a:solidFill>
                      <a:schemeClr val="accent1">
                        <a:lumMod val="20000"/>
                        <a:lumOff val="80000"/>
                      </a:schemeClr>
                    </a:solidFill>
                  </a:tcPr>
                </a:tc>
                <a:extLst>
                  <a:ext uri="{0D108BD9-81ED-4DB2-BD59-A6C34878D82A}">
                    <a16:rowId xmlns:a16="http://schemas.microsoft.com/office/drawing/2014/main" val="3263106711"/>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126064" y="306225"/>
            <a:ext cx="11930818"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Βιομηχανία Τροφίμων  4.0 - Τεχνολογίες Μεταποίησης </a:t>
            </a:r>
            <a:r>
              <a:rPr lang="en-US" dirty="0"/>
              <a:t>(</a:t>
            </a:r>
            <a:r>
              <a:rPr lang="el-GR" dirty="0"/>
              <a:t>ενδεικτικές προτεραιότητες)</a:t>
            </a:r>
            <a:r>
              <a:rPr lang="en-US" dirty="0"/>
              <a:t> </a:t>
            </a:r>
            <a:r>
              <a:rPr lang="el-GR" dirty="0"/>
              <a:t>2</a:t>
            </a:r>
            <a:r>
              <a:rPr lang="en-US" dirty="0"/>
              <a:t>/</a:t>
            </a:r>
            <a:r>
              <a:rPr lang="el-GR" dirty="0"/>
              <a:t>2</a:t>
            </a:r>
            <a:endParaRPr lang="en-GB" dirty="0"/>
          </a:p>
        </p:txBody>
      </p:sp>
    </p:spTree>
    <p:extLst>
      <p:ext uri="{BB962C8B-B14F-4D97-AF65-F5344CB8AC3E}">
        <p14:creationId xmlns:p14="http://schemas.microsoft.com/office/powerpoint/2010/main" val="1216504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C227-78DA-8E11-F1D1-D28106004E8B}"/>
            </a:ext>
          </a:extLst>
        </p:cNvPr>
        <p:cNvGrpSpPr/>
        <p:nvPr/>
      </p:nvGrpSpPr>
      <p:grpSpPr>
        <a:xfrm>
          <a:off x="0" y="0"/>
          <a:ext cx="0" cy="0"/>
          <a:chOff x="0" y="0"/>
          <a:chExt cx="0" cy="0"/>
        </a:xfrm>
      </p:grpSpPr>
      <p:pic>
        <p:nvPicPr>
          <p:cNvPr id="4098" name="Picture 2" descr="Δράση «Ερευνώ – Καινοτομώ» | ΟΡΘΟΛΟΓΙΣΜΟΣ Α.Ε.">
            <a:extLst>
              <a:ext uri="{FF2B5EF4-FFF2-40B4-BE49-F238E27FC236}">
                <a16:creationId xmlns:a16="http://schemas.microsoft.com/office/drawing/2014/main" id="{0B1972FE-39CC-8760-C916-CC54197F7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3934"/>
            <a:ext cx="7383236" cy="51682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ACFD855C-EE93-BA79-E152-3FC2236999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ACFD855C-EE93-BA79-E152-3FC2236999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B354864-75A6-E5B0-6D4A-B92AC353FE8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Συνέργειες Τομέα με άλλες Στρατηγικές</a:t>
            </a:r>
          </a:p>
        </p:txBody>
      </p:sp>
      <p:sp>
        <p:nvSpPr>
          <p:cNvPr id="3" name="Slide Number Placeholder 2">
            <a:extLst>
              <a:ext uri="{FF2B5EF4-FFF2-40B4-BE49-F238E27FC236}">
                <a16:creationId xmlns:a16="http://schemas.microsoft.com/office/drawing/2014/main" id="{9103300F-FA6C-11F1-D5D6-17465321DE8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22</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 name="Ομάδα 4">
            <a:extLst>
              <a:ext uri="{FF2B5EF4-FFF2-40B4-BE49-F238E27FC236}">
                <a16:creationId xmlns:a16="http://schemas.microsoft.com/office/drawing/2014/main" id="{F42D64E8-4A1D-A90F-5433-624901BF14F7}"/>
              </a:ext>
            </a:extLst>
          </p:cNvPr>
          <p:cNvGrpSpPr/>
          <p:nvPr/>
        </p:nvGrpSpPr>
        <p:grpSpPr>
          <a:xfrm>
            <a:off x="2807200" y="1204336"/>
            <a:ext cx="9011411" cy="5300472"/>
            <a:chOff x="1921616" y="1421542"/>
            <a:chExt cx="9011411" cy="5300472"/>
          </a:xfrm>
        </p:grpSpPr>
        <p:sp>
          <p:nvSpPr>
            <p:cNvPr id="7" name="object 15">
              <a:extLst>
                <a:ext uri="{FF2B5EF4-FFF2-40B4-BE49-F238E27FC236}">
                  <a16:creationId xmlns:a16="http://schemas.microsoft.com/office/drawing/2014/main" id="{AF6031BD-EB17-DFB1-95A6-0954AEA71284}"/>
                </a:ext>
              </a:extLst>
            </p:cNvPr>
            <p:cNvSpPr/>
            <p:nvPr/>
          </p:nvSpPr>
          <p:spPr>
            <a:xfrm>
              <a:off x="5076296" y="4131214"/>
              <a:ext cx="2590800" cy="2590800"/>
            </a:xfrm>
            <a:custGeom>
              <a:avLst/>
              <a:gdLst/>
              <a:ahLst/>
              <a:cxnLst/>
              <a:rect l="l" t="t" r="r" b="b"/>
              <a:pathLst>
                <a:path w="2590800" h="2590800">
                  <a:moveTo>
                    <a:pt x="0" y="1295400"/>
                  </a:moveTo>
                  <a:lnTo>
                    <a:pt x="4294" y="1401637"/>
                  </a:lnTo>
                  <a:lnTo>
                    <a:pt x="16955" y="1505511"/>
                  </a:lnTo>
                  <a:lnTo>
                    <a:pt x="37649" y="1606687"/>
                  </a:lnTo>
                  <a:lnTo>
                    <a:pt x="66044" y="1704831"/>
                  </a:lnTo>
                  <a:lnTo>
                    <a:pt x="101804" y="1799611"/>
                  </a:lnTo>
                  <a:lnTo>
                    <a:pt x="144597" y="1890693"/>
                  </a:lnTo>
                  <a:lnTo>
                    <a:pt x="194089" y="1977744"/>
                  </a:lnTo>
                  <a:lnTo>
                    <a:pt x="249948" y="2060429"/>
                  </a:lnTo>
                  <a:lnTo>
                    <a:pt x="311838" y="2138416"/>
                  </a:lnTo>
                  <a:lnTo>
                    <a:pt x="379428" y="2211371"/>
                  </a:lnTo>
                  <a:lnTo>
                    <a:pt x="452383" y="2278961"/>
                  </a:lnTo>
                  <a:lnTo>
                    <a:pt x="530370" y="2340851"/>
                  </a:lnTo>
                  <a:lnTo>
                    <a:pt x="613055" y="2396710"/>
                  </a:lnTo>
                  <a:lnTo>
                    <a:pt x="700106" y="2446202"/>
                  </a:lnTo>
                  <a:lnTo>
                    <a:pt x="791188" y="2488995"/>
                  </a:lnTo>
                  <a:lnTo>
                    <a:pt x="885968" y="2524755"/>
                  </a:lnTo>
                  <a:lnTo>
                    <a:pt x="984112" y="2553150"/>
                  </a:lnTo>
                  <a:lnTo>
                    <a:pt x="1085288" y="2573844"/>
                  </a:lnTo>
                  <a:lnTo>
                    <a:pt x="1189162" y="2586505"/>
                  </a:lnTo>
                  <a:lnTo>
                    <a:pt x="1295400" y="2590800"/>
                  </a:lnTo>
                  <a:lnTo>
                    <a:pt x="1401637" y="2586505"/>
                  </a:lnTo>
                  <a:lnTo>
                    <a:pt x="1505511" y="2573844"/>
                  </a:lnTo>
                  <a:lnTo>
                    <a:pt x="1606687" y="2553150"/>
                  </a:lnTo>
                  <a:lnTo>
                    <a:pt x="1704831" y="2524755"/>
                  </a:lnTo>
                  <a:lnTo>
                    <a:pt x="1799611" y="2488995"/>
                  </a:lnTo>
                  <a:lnTo>
                    <a:pt x="1890693" y="2446202"/>
                  </a:lnTo>
                  <a:lnTo>
                    <a:pt x="1977744" y="2396710"/>
                  </a:lnTo>
                  <a:lnTo>
                    <a:pt x="2060429" y="2340851"/>
                  </a:lnTo>
                  <a:lnTo>
                    <a:pt x="2138416" y="2278961"/>
                  </a:lnTo>
                  <a:lnTo>
                    <a:pt x="2211371" y="2211371"/>
                  </a:lnTo>
                  <a:lnTo>
                    <a:pt x="2278961" y="2138416"/>
                  </a:lnTo>
                  <a:lnTo>
                    <a:pt x="2340851" y="2060429"/>
                  </a:lnTo>
                  <a:lnTo>
                    <a:pt x="2396710" y="1977744"/>
                  </a:lnTo>
                  <a:lnTo>
                    <a:pt x="2446202" y="1890693"/>
                  </a:lnTo>
                  <a:lnTo>
                    <a:pt x="2488995" y="1799611"/>
                  </a:lnTo>
                  <a:lnTo>
                    <a:pt x="2524755" y="1704831"/>
                  </a:lnTo>
                  <a:lnTo>
                    <a:pt x="2553150" y="1606687"/>
                  </a:lnTo>
                  <a:lnTo>
                    <a:pt x="2573844" y="1505511"/>
                  </a:lnTo>
                  <a:lnTo>
                    <a:pt x="2586505" y="1401637"/>
                  </a:lnTo>
                  <a:lnTo>
                    <a:pt x="2590800" y="1295400"/>
                  </a:lnTo>
                  <a:lnTo>
                    <a:pt x="2586505" y="1189162"/>
                  </a:lnTo>
                  <a:lnTo>
                    <a:pt x="2573844" y="1085288"/>
                  </a:lnTo>
                  <a:lnTo>
                    <a:pt x="2553150" y="984112"/>
                  </a:lnTo>
                  <a:lnTo>
                    <a:pt x="2524755" y="885968"/>
                  </a:lnTo>
                  <a:lnTo>
                    <a:pt x="2488995" y="791188"/>
                  </a:lnTo>
                  <a:lnTo>
                    <a:pt x="2446202" y="700106"/>
                  </a:lnTo>
                  <a:lnTo>
                    <a:pt x="2396710" y="613055"/>
                  </a:lnTo>
                  <a:lnTo>
                    <a:pt x="2340851" y="530370"/>
                  </a:lnTo>
                  <a:lnTo>
                    <a:pt x="2278961" y="452383"/>
                  </a:lnTo>
                  <a:lnTo>
                    <a:pt x="2211371" y="379428"/>
                  </a:lnTo>
                  <a:lnTo>
                    <a:pt x="2138416" y="311838"/>
                  </a:lnTo>
                  <a:lnTo>
                    <a:pt x="2060429" y="249948"/>
                  </a:lnTo>
                  <a:lnTo>
                    <a:pt x="1977744" y="194089"/>
                  </a:lnTo>
                  <a:lnTo>
                    <a:pt x="1890693" y="144597"/>
                  </a:lnTo>
                  <a:lnTo>
                    <a:pt x="1799611" y="101804"/>
                  </a:lnTo>
                  <a:lnTo>
                    <a:pt x="1704831" y="66044"/>
                  </a:lnTo>
                  <a:lnTo>
                    <a:pt x="1606687" y="37649"/>
                  </a:lnTo>
                  <a:lnTo>
                    <a:pt x="1505511" y="16955"/>
                  </a:lnTo>
                  <a:lnTo>
                    <a:pt x="1401637" y="4294"/>
                  </a:lnTo>
                  <a:lnTo>
                    <a:pt x="1295400" y="0"/>
                  </a:lnTo>
                  <a:lnTo>
                    <a:pt x="1189162" y="4294"/>
                  </a:lnTo>
                  <a:lnTo>
                    <a:pt x="1085288" y="16955"/>
                  </a:lnTo>
                  <a:lnTo>
                    <a:pt x="984112" y="37649"/>
                  </a:lnTo>
                  <a:lnTo>
                    <a:pt x="885968" y="66044"/>
                  </a:lnTo>
                  <a:lnTo>
                    <a:pt x="791188" y="101804"/>
                  </a:lnTo>
                  <a:lnTo>
                    <a:pt x="700106" y="144597"/>
                  </a:lnTo>
                  <a:lnTo>
                    <a:pt x="613055" y="194089"/>
                  </a:lnTo>
                  <a:lnTo>
                    <a:pt x="530370" y="249948"/>
                  </a:lnTo>
                  <a:lnTo>
                    <a:pt x="452383" y="311838"/>
                  </a:lnTo>
                  <a:lnTo>
                    <a:pt x="379428" y="379428"/>
                  </a:lnTo>
                  <a:lnTo>
                    <a:pt x="311838" y="452383"/>
                  </a:lnTo>
                  <a:lnTo>
                    <a:pt x="249948" y="530370"/>
                  </a:lnTo>
                  <a:lnTo>
                    <a:pt x="194089" y="613055"/>
                  </a:lnTo>
                  <a:lnTo>
                    <a:pt x="144597" y="700106"/>
                  </a:lnTo>
                  <a:lnTo>
                    <a:pt x="101804" y="791188"/>
                  </a:lnTo>
                  <a:lnTo>
                    <a:pt x="66044" y="885968"/>
                  </a:lnTo>
                  <a:lnTo>
                    <a:pt x="37649" y="984112"/>
                  </a:lnTo>
                  <a:lnTo>
                    <a:pt x="16955" y="1085288"/>
                  </a:lnTo>
                  <a:lnTo>
                    <a:pt x="4294" y="1189162"/>
                  </a:lnTo>
                  <a:lnTo>
                    <a:pt x="0" y="1295400"/>
                  </a:lnTo>
                  <a:close/>
                </a:path>
              </a:pathLst>
            </a:custGeom>
            <a:solidFill>
              <a:srgbClr val="A9D18E"/>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8" name="object 16">
              <a:extLst>
                <a:ext uri="{FF2B5EF4-FFF2-40B4-BE49-F238E27FC236}">
                  <a16:creationId xmlns:a16="http://schemas.microsoft.com/office/drawing/2014/main" id="{64B1D7FA-91BD-D4A0-6BBE-086CA6B0C80B}"/>
                </a:ext>
              </a:extLst>
            </p:cNvPr>
            <p:cNvSpPr/>
            <p:nvPr/>
          </p:nvSpPr>
          <p:spPr>
            <a:xfrm>
              <a:off x="4762352" y="2311684"/>
              <a:ext cx="1193291" cy="1839214"/>
            </a:xfrm>
            <a:custGeom>
              <a:avLst/>
              <a:gdLst/>
              <a:ahLst/>
              <a:cxnLst/>
              <a:rect l="l" t="t" r="r" b="b"/>
              <a:pathLst>
                <a:path w="1193291" h="1839214">
                  <a:moveTo>
                    <a:pt x="1193291" y="1348740"/>
                  </a:moveTo>
                  <a:lnTo>
                    <a:pt x="1059433" y="1411097"/>
                  </a:lnTo>
                  <a:lnTo>
                    <a:pt x="401446" y="0"/>
                  </a:lnTo>
                  <a:lnTo>
                    <a:pt x="0" y="187198"/>
                  </a:lnTo>
                  <a:lnTo>
                    <a:pt x="658113" y="1598295"/>
                  </a:lnTo>
                  <a:lnTo>
                    <a:pt x="524255" y="1660779"/>
                  </a:lnTo>
                  <a:lnTo>
                    <a:pt x="1014729" y="1839214"/>
                  </a:lnTo>
                  <a:lnTo>
                    <a:pt x="1193291" y="1348740"/>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9" name="object 17">
              <a:extLst>
                <a:ext uri="{FF2B5EF4-FFF2-40B4-BE49-F238E27FC236}">
                  <a16:creationId xmlns:a16="http://schemas.microsoft.com/office/drawing/2014/main" id="{03D78654-63F3-5025-FA09-07E4D53B202B}"/>
                </a:ext>
              </a:extLst>
            </p:cNvPr>
            <p:cNvSpPr/>
            <p:nvPr/>
          </p:nvSpPr>
          <p:spPr>
            <a:xfrm>
              <a:off x="3732128" y="1421542"/>
              <a:ext cx="2461259" cy="1967484"/>
            </a:xfrm>
            <a:custGeom>
              <a:avLst/>
              <a:gdLst/>
              <a:ahLst/>
              <a:cxnLst/>
              <a:rect l="l" t="t" r="r" b="b"/>
              <a:pathLst>
                <a:path w="2461259"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2" y="1967484"/>
                  </a:lnTo>
                  <a:lnTo>
                    <a:pt x="2264537" y="1967484"/>
                  </a:lnTo>
                  <a:lnTo>
                    <a:pt x="2311791" y="1961763"/>
                  </a:lnTo>
                  <a:lnTo>
                    <a:pt x="2354915" y="1945514"/>
                  </a:lnTo>
                  <a:lnTo>
                    <a:pt x="2392536" y="1920108"/>
                  </a:lnTo>
                  <a:lnTo>
                    <a:pt x="2423285" y="1886916"/>
                  </a:lnTo>
                  <a:lnTo>
                    <a:pt x="2445791" y="1847308"/>
                  </a:lnTo>
                  <a:lnTo>
                    <a:pt x="2458683" y="1802655"/>
                  </a:lnTo>
                  <a:lnTo>
                    <a:pt x="2461259" y="1770761"/>
                  </a:lnTo>
                  <a:lnTo>
                    <a:pt x="2461259" y="196723"/>
                  </a:lnTo>
                  <a:lnTo>
                    <a:pt x="2455539" y="149468"/>
                  </a:lnTo>
                  <a:lnTo>
                    <a:pt x="2439290" y="106344"/>
                  </a:lnTo>
                  <a:lnTo>
                    <a:pt x="2413884" y="68723"/>
                  </a:lnTo>
                  <a:lnTo>
                    <a:pt x="2380692" y="37974"/>
                  </a:lnTo>
                  <a:lnTo>
                    <a:pt x="2341084" y="15468"/>
                  </a:lnTo>
                  <a:lnTo>
                    <a:pt x="2296431" y="2576"/>
                  </a:lnTo>
                  <a:lnTo>
                    <a:pt x="2264537" y="0"/>
                  </a:lnTo>
                  <a:lnTo>
                    <a:pt x="196722" y="0"/>
                  </a:lnTo>
                  <a:lnTo>
                    <a:pt x="149468" y="5720"/>
                  </a:lnTo>
                  <a:lnTo>
                    <a:pt x="106344" y="21969"/>
                  </a:lnTo>
                  <a:lnTo>
                    <a:pt x="68723" y="47375"/>
                  </a:lnTo>
                  <a:lnTo>
                    <a:pt x="37974" y="80567"/>
                  </a:lnTo>
                  <a:lnTo>
                    <a:pt x="15468" y="120175"/>
                  </a:lnTo>
                  <a:lnTo>
                    <a:pt x="2576" y="164828"/>
                  </a:lnTo>
                  <a:lnTo>
                    <a:pt x="0" y="196723"/>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0" name="object 18">
              <a:extLst>
                <a:ext uri="{FF2B5EF4-FFF2-40B4-BE49-F238E27FC236}">
                  <a16:creationId xmlns:a16="http://schemas.microsoft.com/office/drawing/2014/main" id="{33D27B6C-E252-2C97-2D56-199273FE5F3D}"/>
                </a:ext>
              </a:extLst>
            </p:cNvPr>
            <p:cNvSpPr/>
            <p:nvPr/>
          </p:nvSpPr>
          <p:spPr>
            <a:xfrm>
              <a:off x="3732128" y="1421542"/>
              <a:ext cx="2461259" cy="1967484"/>
            </a:xfrm>
            <a:custGeom>
              <a:avLst/>
              <a:gdLst/>
              <a:ahLst/>
              <a:cxnLst/>
              <a:rect l="l" t="t" r="r" b="b"/>
              <a:pathLst>
                <a:path w="2461259" h="1967484">
                  <a:moveTo>
                    <a:pt x="0" y="196723"/>
                  </a:moveTo>
                  <a:lnTo>
                    <a:pt x="5720" y="149468"/>
                  </a:lnTo>
                  <a:lnTo>
                    <a:pt x="21969" y="106344"/>
                  </a:lnTo>
                  <a:lnTo>
                    <a:pt x="47375" y="68723"/>
                  </a:lnTo>
                  <a:lnTo>
                    <a:pt x="80567" y="37974"/>
                  </a:lnTo>
                  <a:lnTo>
                    <a:pt x="120175" y="15468"/>
                  </a:lnTo>
                  <a:lnTo>
                    <a:pt x="164828" y="2576"/>
                  </a:lnTo>
                  <a:lnTo>
                    <a:pt x="196722" y="0"/>
                  </a:lnTo>
                  <a:lnTo>
                    <a:pt x="2264537" y="0"/>
                  </a:lnTo>
                  <a:lnTo>
                    <a:pt x="2311791" y="5720"/>
                  </a:lnTo>
                  <a:lnTo>
                    <a:pt x="2354915" y="21969"/>
                  </a:lnTo>
                  <a:lnTo>
                    <a:pt x="2392536" y="47375"/>
                  </a:lnTo>
                  <a:lnTo>
                    <a:pt x="2423285" y="80567"/>
                  </a:lnTo>
                  <a:lnTo>
                    <a:pt x="2445791" y="120175"/>
                  </a:lnTo>
                  <a:lnTo>
                    <a:pt x="2458683" y="164828"/>
                  </a:lnTo>
                  <a:lnTo>
                    <a:pt x="2461259" y="196723"/>
                  </a:lnTo>
                  <a:lnTo>
                    <a:pt x="2461259" y="1770761"/>
                  </a:lnTo>
                  <a:lnTo>
                    <a:pt x="2455539" y="1818015"/>
                  </a:lnTo>
                  <a:lnTo>
                    <a:pt x="2439290" y="1861139"/>
                  </a:lnTo>
                  <a:lnTo>
                    <a:pt x="2413884" y="1898760"/>
                  </a:lnTo>
                  <a:lnTo>
                    <a:pt x="2380692" y="1929509"/>
                  </a:lnTo>
                  <a:lnTo>
                    <a:pt x="2341084" y="1952015"/>
                  </a:lnTo>
                  <a:lnTo>
                    <a:pt x="2296431" y="1964907"/>
                  </a:lnTo>
                  <a:lnTo>
                    <a:pt x="2264537" y="1967484"/>
                  </a:lnTo>
                  <a:lnTo>
                    <a:pt x="196722"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1" name="object 19">
              <a:extLst>
                <a:ext uri="{FF2B5EF4-FFF2-40B4-BE49-F238E27FC236}">
                  <a16:creationId xmlns:a16="http://schemas.microsoft.com/office/drawing/2014/main" id="{E8A548F3-F683-D39C-250F-4AB4B28EB269}"/>
                </a:ext>
              </a:extLst>
            </p:cNvPr>
            <p:cNvSpPr/>
            <p:nvPr/>
          </p:nvSpPr>
          <p:spPr>
            <a:xfrm>
              <a:off x="6788002" y="2311684"/>
              <a:ext cx="1193291" cy="1839214"/>
            </a:xfrm>
            <a:custGeom>
              <a:avLst/>
              <a:gdLst/>
              <a:ahLst/>
              <a:cxnLst/>
              <a:rect l="l" t="t" r="r" b="b"/>
              <a:pathLst>
                <a:path w="1193291" h="1839214">
                  <a:moveTo>
                    <a:pt x="178562" y="1839214"/>
                  </a:moveTo>
                  <a:lnTo>
                    <a:pt x="669036" y="1660779"/>
                  </a:lnTo>
                  <a:lnTo>
                    <a:pt x="535177" y="1598295"/>
                  </a:lnTo>
                  <a:lnTo>
                    <a:pt x="1193291" y="187198"/>
                  </a:lnTo>
                  <a:lnTo>
                    <a:pt x="791844" y="0"/>
                  </a:lnTo>
                  <a:lnTo>
                    <a:pt x="133858" y="1411097"/>
                  </a:lnTo>
                  <a:lnTo>
                    <a:pt x="0" y="1348740"/>
                  </a:lnTo>
                  <a:lnTo>
                    <a:pt x="178562" y="1839214"/>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2" name="object 20">
              <a:extLst>
                <a:ext uri="{FF2B5EF4-FFF2-40B4-BE49-F238E27FC236}">
                  <a16:creationId xmlns:a16="http://schemas.microsoft.com/office/drawing/2014/main" id="{C5AC190D-6838-99BF-DBE8-20CE82FE30A6}"/>
                </a:ext>
              </a:extLst>
            </p:cNvPr>
            <p:cNvSpPr/>
            <p:nvPr/>
          </p:nvSpPr>
          <p:spPr>
            <a:xfrm>
              <a:off x="6550004" y="1421542"/>
              <a:ext cx="2461260" cy="1967484"/>
            </a:xfrm>
            <a:custGeom>
              <a:avLst/>
              <a:gdLst/>
              <a:ahLst/>
              <a:cxnLst/>
              <a:rect l="l" t="t" r="r" b="b"/>
              <a:pathLst>
                <a:path w="2461260"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3" y="1967484"/>
                  </a:lnTo>
                  <a:lnTo>
                    <a:pt x="2264537" y="1967484"/>
                  </a:lnTo>
                  <a:lnTo>
                    <a:pt x="2311791" y="1961763"/>
                  </a:lnTo>
                  <a:lnTo>
                    <a:pt x="2354915" y="1945514"/>
                  </a:lnTo>
                  <a:lnTo>
                    <a:pt x="2392536" y="1920108"/>
                  </a:lnTo>
                  <a:lnTo>
                    <a:pt x="2423285" y="1886916"/>
                  </a:lnTo>
                  <a:lnTo>
                    <a:pt x="2445791" y="1847308"/>
                  </a:lnTo>
                  <a:lnTo>
                    <a:pt x="2458683" y="1802655"/>
                  </a:lnTo>
                  <a:lnTo>
                    <a:pt x="2461260" y="1770761"/>
                  </a:lnTo>
                  <a:lnTo>
                    <a:pt x="2461260" y="196723"/>
                  </a:lnTo>
                  <a:lnTo>
                    <a:pt x="2455539" y="149468"/>
                  </a:lnTo>
                  <a:lnTo>
                    <a:pt x="2439290" y="106344"/>
                  </a:lnTo>
                  <a:lnTo>
                    <a:pt x="2413884" y="68723"/>
                  </a:lnTo>
                  <a:lnTo>
                    <a:pt x="2380692" y="37974"/>
                  </a:lnTo>
                  <a:lnTo>
                    <a:pt x="2341084" y="15468"/>
                  </a:lnTo>
                  <a:lnTo>
                    <a:pt x="2296431" y="2576"/>
                  </a:lnTo>
                  <a:lnTo>
                    <a:pt x="2264537" y="0"/>
                  </a:lnTo>
                  <a:lnTo>
                    <a:pt x="196723" y="0"/>
                  </a:lnTo>
                  <a:lnTo>
                    <a:pt x="149468" y="5720"/>
                  </a:lnTo>
                  <a:lnTo>
                    <a:pt x="106344" y="21969"/>
                  </a:lnTo>
                  <a:lnTo>
                    <a:pt x="68723" y="47375"/>
                  </a:lnTo>
                  <a:lnTo>
                    <a:pt x="37974" y="80567"/>
                  </a:lnTo>
                  <a:lnTo>
                    <a:pt x="15468" y="120175"/>
                  </a:lnTo>
                  <a:lnTo>
                    <a:pt x="2576" y="164828"/>
                  </a:lnTo>
                  <a:lnTo>
                    <a:pt x="0" y="196723"/>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3" name="object 21">
              <a:extLst>
                <a:ext uri="{FF2B5EF4-FFF2-40B4-BE49-F238E27FC236}">
                  <a16:creationId xmlns:a16="http://schemas.microsoft.com/office/drawing/2014/main" id="{8C7B205F-B633-833C-1E1D-4BBB6228CC15}"/>
                </a:ext>
              </a:extLst>
            </p:cNvPr>
            <p:cNvSpPr/>
            <p:nvPr/>
          </p:nvSpPr>
          <p:spPr>
            <a:xfrm>
              <a:off x="6550004" y="1421542"/>
              <a:ext cx="2461260" cy="1967484"/>
            </a:xfrm>
            <a:custGeom>
              <a:avLst/>
              <a:gdLst/>
              <a:ahLst/>
              <a:cxnLst/>
              <a:rect l="l" t="t" r="r" b="b"/>
              <a:pathLst>
                <a:path w="2461260" h="1967484">
                  <a:moveTo>
                    <a:pt x="0" y="196723"/>
                  </a:moveTo>
                  <a:lnTo>
                    <a:pt x="5720" y="149468"/>
                  </a:lnTo>
                  <a:lnTo>
                    <a:pt x="21969" y="106344"/>
                  </a:lnTo>
                  <a:lnTo>
                    <a:pt x="47375" y="68723"/>
                  </a:lnTo>
                  <a:lnTo>
                    <a:pt x="80567" y="37974"/>
                  </a:lnTo>
                  <a:lnTo>
                    <a:pt x="120175" y="15468"/>
                  </a:lnTo>
                  <a:lnTo>
                    <a:pt x="164828" y="2576"/>
                  </a:lnTo>
                  <a:lnTo>
                    <a:pt x="196723" y="0"/>
                  </a:lnTo>
                  <a:lnTo>
                    <a:pt x="2264537" y="0"/>
                  </a:lnTo>
                  <a:lnTo>
                    <a:pt x="2311791" y="5720"/>
                  </a:lnTo>
                  <a:lnTo>
                    <a:pt x="2354915" y="21969"/>
                  </a:lnTo>
                  <a:lnTo>
                    <a:pt x="2392536" y="47375"/>
                  </a:lnTo>
                  <a:lnTo>
                    <a:pt x="2423285" y="80567"/>
                  </a:lnTo>
                  <a:lnTo>
                    <a:pt x="2445791" y="120175"/>
                  </a:lnTo>
                  <a:lnTo>
                    <a:pt x="2458683" y="164828"/>
                  </a:lnTo>
                  <a:lnTo>
                    <a:pt x="2461260" y="196723"/>
                  </a:lnTo>
                  <a:lnTo>
                    <a:pt x="2461260" y="1770761"/>
                  </a:lnTo>
                  <a:lnTo>
                    <a:pt x="2455539" y="1818015"/>
                  </a:lnTo>
                  <a:lnTo>
                    <a:pt x="2439290" y="1861139"/>
                  </a:lnTo>
                  <a:lnTo>
                    <a:pt x="2413884" y="1898760"/>
                  </a:lnTo>
                  <a:lnTo>
                    <a:pt x="2380692" y="1929509"/>
                  </a:lnTo>
                  <a:lnTo>
                    <a:pt x="2341084" y="1952015"/>
                  </a:lnTo>
                  <a:lnTo>
                    <a:pt x="2296431" y="1964907"/>
                  </a:lnTo>
                  <a:lnTo>
                    <a:pt x="2264537" y="1967484"/>
                  </a:lnTo>
                  <a:lnTo>
                    <a:pt x="196723"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4" name="object 22">
              <a:extLst>
                <a:ext uri="{FF2B5EF4-FFF2-40B4-BE49-F238E27FC236}">
                  <a16:creationId xmlns:a16="http://schemas.microsoft.com/office/drawing/2014/main" id="{E128D4FD-FEC7-CCB2-C29C-DDAA5470866B}"/>
                </a:ext>
              </a:extLst>
            </p:cNvPr>
            <p:cNvSpPr/>
            <p:nvPr/>
          </p:nvSpPr>
          <p:spPr>
            <a:xfrm>
              <a:off x="7731103" y="4349654"/>
              <a:ext cx="1917827" cy="973455"/>
            </a:xfrm>
            <a:custGeom>
              <a:avLst/>
              <a:gdLst/>
              <a:ahLst/>
              <a:cxnLst/>
              <a:rect l="l" t="t" r="r" b="b"/>
              <a:pathLst>
                <a:path w="1917827" h="973455">
                  <a:moveTo>
                    <a:pt x="0" y="712469"/>
                  </a:moveTo>
                  <a:lnTo>
                    <a:pt x="451993" y="973455"/>
                  </a:lnTo>
                  <a:lnTo>
                    <a:pt x="413766" y="830833"/>
                  </a:lnTo>
                  <a:lnTo>
                    <a:pt x="1917827" y="427863"/>
                  </a:lnTo>
                  <a:lnTo>
                    <a:pt x="1803146" y="0"/>
                  </a:lnTo>
                  <a:lnTo>
                    <a:pt x="299212" y="402970"/>
                  </a:lnTo>
                  <a:lnTo>
                    <a:pt x="260985" y="260350"/>
                  </a:lnTo>
                  <a:lnTo>
                    <a:pt x="0" y="712469"/>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1" name="object 23">
              <a:extLst>
                <a:ext uri="{FF2B5EF4-FFF2-40B4-BE49-F238E27FC236}">
                  <a16:creationId xmlns:a16="http://schemas.microsoft.com/office/drawing/2014/main" id="{CA05DDB3-EE23-ED57-92E8-14DC12C005CB}"/>
                </a:ext>
              </a:extLst>
            </p:cNvPr>
            <p:cNvSpPr/>
            <p:nvPr/>
          </p:nvSpPr>
          <p:spPr>
            <a:xfrm>
              <a:off x="8250788" y="3404266"/>
              <a:ext cx="2682239" cy="2318004"/>
            </a:xfrm>
            <a:custGeom>
              <a:avLst/>
              <a:gdLst/>
              <a:ahLst/>
              <a:cxnLst/>
              <a:rect l="l" t="t" r="r" b="b"/>
              <a:pathLst>
                <a:path w="2682239" h="2318004">
                  <a:moveTo>
                    <a:pt x="0" y="231775"/>
                  </a:moveTo>
                  <a:lnTo>
                    <a:pt x="0" y="2086228"/>
                  </a:lnTo>
                  <a:lnTo>
                    <a:pt x="768" y="2105239"/>
                  </a:lnTo>
                  <a:lnTo>
                    <a:pt x="11815" y="2159491"/>
                  </a:lnTo>
                  <a:lnTo>
                    <a:pt x="34722" y="2208322"/>
                  </a:lnTo>
                  <a:lnTo>
                    <a:pt x="67881" y="2250122"/>
                  </a:lnTo>
                  <a:lnTo>
                    <a:pt x="109681" y="2283281"/>
                  </a:lnTo>
                  <a:lnTo>
                    <a:pt x="158512" y="2306188"/>
                  </a:lnTo>
                  <a:lnTo>
                    <a:pt x="212764" y="2317235"/>
                  </a:lnTo>
                  <a:lnTo>
                    <a:pt x="231775" y="2318004"/>
                  </a:lnTo>
                  <a:lnTo>
                    <a:pt x="2450464" y="2318004"/>
                  </a:lnTo>
                  <a:lnTo>
                    <a:pt x="2506166" y="2311268"/>
                  </a:lnTo>
                  <a:lnTo>
                    <a:pt x="2556983" y="2292135"/>
                  </a:lnTo>
                  <a:lnTo>
                    <a:pt x="2601305" y="2262215"/>
                  </a:lnTo>
                  <a:lnTo>
                    <a:pt x="2637523" y="2223116"/>
                  </a:lnTo>
                  <a:lnTo>
                    <a:pt x="2664027" y="2176450"/>
                  </a:lnTo>
                  <a:lnTo>
                    <a:pt x="2679206" y="2123826"/>
                  </a:lnTo>
                  <a:lnTo>
                    <a:pt x="2682239" y="2086228"/>
                  </a:lnTo>
                  <a:lnTo>
                    <a:pt x="2682239" y="231775"/>
                  </a:lnTo>
                  <a:lnTo>
                    <a:pt x="2675504" y="176073"/>
                  </a:lnTo>
                  <a:lnTo>
                    <a:pt x="2656371" y="125256"/>
                  </a:lnTo>
                  <a:lnTo>
                    <a:pt x="2626451" y="80934"/>
                  </a:lnTo>
                  <a:lnTo>
                    <a:pt x="2587352" y="44716"/>
                  </a:lnTo>
                  <a:lnTo>
                    <a:pt x="2540686" y="18212"/>
                  </a:lnTo>
                  <a:lnTo>
                    <a:pt x="2488062" y="3033"/>
                  </a:lnTo>
                  <a:lnTo>
                    <a:pt x="2450464" y="0"/>
                  </a:lnTo>
                  <a:lnTo>
                    <a:pt x="231775" y="0"/>
                  </a:lnTo>
                  <a:lnTo>
                    <a:pt x="176073" y="6735"/>
                  </a:lnTo>
                  <a:lnTo>
                    <a:pt x="125256" y="25868"/>
                  </a:lnTo>
                  <a:lnTo>
                    <a:pt x="80934" y="55788"/>
                  </a:lnTo>
                  <a:lnTo>
                    <a:pt x="44716" y="94887"/>
                  </a:lnTo>
                  <a:lnTo>
                    <a:pt x="18212" y="141553"/>
                  </a:lnTo>
                  <a:lnTo>
                    <a:pt x="3033" y="194177"/>
                  </a:lnTo>
                  <a:lnTo>
                    <a:pt x="0" y="231775"/>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2" name="object 24">
              <a:extLst>
                <a:ext uri="{FF2B5EF4-FFF2-40B4-BE49-F238E27FC236}">
                  <a16:creationId xmlns:a16="http://schemas.microsoft.com/office/drawing/2014/main" id="{FE59A708-C45C-AED1-9F06-1BAAE4823E00}"/>
                </a:ext>
              </a:extLst>
            </p:cNvPr>
            <p:cNvSpPr/>
            <p:nvPr/>
          </p:nvSpPr>
          <p:spPr>
            <a:xfrm>
              <a:off x="8250788" y="3404266"/>
              <a:ext cx="2682239" cy="2318004"/>
            </a:xfrm>
            <a:custGeom>
              <a:avLst/>
              <a:gdLst/>
              <a:ahLst/>
              <a:cxnLst/>
              <a:rect l="l" t="t" r="r" b="b"/>
              <a:pathLst>
                <a:path w="2682239" h="2318004">
                  <a:moveTo>
                    <a:pt x="0" y="231775"/>
                  </a:moveTo>
                  <a:lnTo>
                    <a:pt x="6735" y="176073"/>
                  </a:lnTo>
                  <a:lnTo>
                    <a:pt x="25868" y="125256"/>
                  </a:lnTo>
                  <a:lnTo>
                    <a:pt x="55788" y="80934"/>
                  </a:lnTo>
                  <a:lnTo>
                    <a:pt x="94887" y="44716"/>
                  </a:lnTo>
                  <a:lnTo>
                    <a:pt x="141553" y="18212"/>
                  </a:lnTo>
                  <a:lnTo>
                    <a:pt x="194177" y="3033"/>
                  </a:lnTo>
                  <a:lnTo>
                    <a:pt x="231775" y="0"/>
                  </a:lnTo>
                  <a:lnTo>
                    <a:pt x="2450464" y="0"/>
                  </a:lnTo>
                  <a:lnTo>
                    <a:pt x="2506166" y="6735"/>
                  </a:lnTo>
                  <a:lnTo>
                    <a:pt x="2556983" y="25868"/>
                  </a:lnTo>
                  <a:lnTo>
                    <a:pt x="2601305" y="55788"/>
                  </a:lnTo>
                  <a:lnTo>
                    <a:pt x="2637523" y="94887"/>
                  </a:lnTo>
                  <a:lnTo>
                    <a:pt x="2664027" y="141553"/>
                  </a:lnTo>
                  <a:lnTo>
                    <a:pt x="2679206" y="194177"/>
                  </a:lnTo>
                  <a:lnTo>
                    <a:pt x="2682239" y="231775"/>
                  </a:lnTo>
                  <a:lnTo>
                    <a:pt x="2682239" y="2086228"/>
                  </a:lnTo>
                  <a:lnTo>
                    <a:pt x="2675504" y="2141930"/>
                  </a:lnTo>
                  <a:lnTo>
                    <a:pt x="2656371" y="2192747"/>
                  </a:lnTo>
                  <a:lnTo>
                    <a:pt x="2626451" y="2237069"/>
                  </a:lnTo>
                  <a:lnTo>
                    <a:pt x="2587352" y="2273287"/>
                  </a:lnTo>
                  <a:lnTo>
                    <a:pt x="2540686" y="2299791"/>
                  </a:lnTo>
                  <a:lnTo>
                    <a:pt x="2488062" y="2314970"/>
                  </a:lnTo>
                  <a:lnTo>
                    <a:pt x="2450464" y="2318004"/>
                  </a:lnTo>
                  <a:lnTo>
                    <a:pt x="231775" y="2318004"/>
                  </a:lnTo>
                  <a:lnTo>
                    <a:pt x="176073" y="2311268"/>
                  </a:lnTo>
                  <a:lnTo>
                    <a:pt x="125256" y="2292135"/>
                  </a:lnTo>
                  <a:lnTo>
                    <a:pt x="80934" y="2262215"/>
                  </a:lnTo>
                  <a:lnTo>
                    <a:pt x="44716" y="2223116"/>
                  </a:lnTo>
                  <a:lnTo>
                    <a:pt x="18212" y="2176450"/>
                  </a:lnTo>
                  <a:lnTo>
                    <a:pt x="3033" y="2123826"/>
                  </a:lnTo>
                  <a:lnTo>
                    <a:pt x="0" y="2086228"/>
                  </a:lnTo>
                  <a:lnTo>
                    <a:pt x="0" y="231775"/>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3" name="object 12">
              <a:extLst>
                <a:ext uri="{FF2B5EF4-FFF2-40B4-BE49-F238E27FC236}">
                  <a16:creationId xmlns:a16="http://schemas.microsoft.com/office/drawing/2014/main" id="{E0201ECB-2930-958A-6DC8-06A8CEA63BC3}"/>
                </a:ext>
              </a:extLst>
            </p:cNvPr>
            <p:cNvSpPr/>
            <p:nvPr/>
          </p:nvSpPr>
          <p:spPr>
            <a:xfrm>
              <a:off x="3094715" y="4349654"/>
              <a:ext cx="1917827" cy="973455"/>
            </a:xfrm>
            <a:custGeom>
              <a:avLst/>
              <a:gdLst/>
              <a:ahLst/>
              <a:cxnLst/>
              <a:rect l="l" t="t" r="r" b="b"/>
              <a:pathLst>
                <a:path w="1917827" h="973455">
                  <a:moveTo>
                    <a:pt x="1917827" y="712469"/>
                  </a:moveTo>
                  <a:lnTo>
                    <a:pt x="1656842" y="260350"/>
                  </a:lnTo>
                  <a:lnTo>
                    <a:pt x="1618615" y="402970"/>
                  </a:lnTo>
                  <a:lnTo>
                    <a:pt x="114681" y="0"/>
                  </a:lnTo>
                  <a:lnTo>
                    <a:pt x="0" y="427863"/>
                  </a:lnTo>
                  <a:lnTo>
                    <a:pt x="1504060" y="830833"/>
                  </a:lnTo>
                  <a:lnTo>
                    <a:pt x="1465833" y="973455"/>
                  </a:lnTo>
                  <a:lnTo>
                    <a:pt x="1917827" y="712469"/>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4" name="object 13">
              <a:extLst>
                <a:ext uri="{FF2B5EF4-FFF2-40B4-BE49-F238E27FC236}">
                  <a16:creationId xmlns:a16="http://schemas.microsoft.com/office/drawing/2014/main" id="{1655253A-740D-56DB-7241-44849CE23CA3}"/>
                </a:ext>
              </a:extLst>
            </p:cNvPr>
            <p:cNvSpPr/>
            <p:nvPr/>
          </p:nvSpPr>
          <p:spPr>
            <a:xfrm>
              <a:off x="1921616" y="3579526"/>
              <a:ext cx="2461259" cy="1969008"/>
            </a:xfrm>
            <a:custGeom>
              <a:avLst/>
              <a:gdLst/>
              <a:ahLst/>
              <a:cxnLst/>
              <a:rect l="l" t="t" r="r" b="b"/>
              <a:pathLst>
                <a:path w="2461259" h="1969008">
                  <a:moveTo>
                    <a:pt x="0" y="196850"/>
                  </a:moveTo>
                  <a:lnTo>
                    <a:pt x="0" y="1772158"/>
                  </a:lnTo>
                  <a:lnTo>
                    <a:pt x="652" y="1788302"/>
                  </a:lnTo>
                  <a:lnTo>
                    <a:pt x="10036" y="1834375"/>
                  </a:lnTo>
                  <a:lnTo>
                    <a:pt x="29493" y="1875847"/>
                  </a:lnTo>
                  <a:lnTo>
                    <a:pt x="57657" y="1911350"/>
                  </a:lnTo>
                  <a:lnTo>
                    <a:pt x="93160" y="1939514"/>
                  </a:lnTo>
                  <a:lnTo>
                    <a:pt x="134632" y="1958971"/>
                  </a:lnTo>
                  <a:lnTo>
                    <a:pt x="180705" y="1968355"/>
                  </a:lnTo>
                  <a:lnTo>
                    <a:pt x="196849" y="1969008"/>
                  </a:lnTo>
                  <a:lnTo>
                    <a:pt x="2264409" y="1969008"/>
                  </a:lnTo>
                  <a:lnTo>
                    <a:pt x="2311713" y="1963286"/>
                  </a:lnTo>
                  <a:lnTo>
                    <a:pt x="2354871" y="1947034"/>
                  </a:lnTo>
                  <a:lnTo>
                    <a:pt x="2392515" y="1921620"/>
                  </a:lnTo>
                  <a:lnTo>
                    <a:pt x="2423277" y="1888412"/>
                  </a:lnTo>
                  <a:lnTo>
                    <a:pt x="2445789" y="1848778"/>
                  </a:lnTo>
                  <a:lnTo>
                    <a:pt x="2458683" y="1804086"/>
                  </a:lnTo>
                  <a:lnTo>
                    <a:pt x="2461259" y="1772158"/>
                  </a:lnTo>
                  <a:lnTo>
                    <a:pt x="2461259" y="196850"/>
                  </a:lnTo>
                  <a:lnTo>
                    <a:pt x="2455538" y="149546"/>
                  </a:lnTo>
                  <a:lnTo>
                    <a:pt x="2439286" y="106388"/>
                  </a:lnTo>
                  <a:lnTo>
                    <a:pt x="2413872" y="68744"/>
                  </a:lnTo>
                  <a:lnTo>
                    <a:pt x="2380664" y="37982"/>
                  </a:lnTo>
                  <a:lnTo>
                    <a:pt x="2341030" y="15470"/>
                  </a:lnTo>
                  <a:lnTo>
                    <a:pt x="2296338" y="2576"/>
                  </a:lnTo>
                  <a:lnTo>
                    <a:pt x="2264409" y="0"/>
                  </a:lnTo>
                  <a:lnTo>
                    <a:pt x="196849" y="0"/>
                  </a:lnTo>
                  <a:lnTo>
                    <a:pt x="149546" y="5721"/>
                  </a:lnTo>
                  <a:lnTo>
                    <a:pt x="106388" y="21973"/>
                  </a:lnTo>
                  <a:lnTo>
                    <a:pt x="68744" y="47387"/>
                  </a:lnTo>
                  <a:lnTo>
                    <a:pt x="37982" y="80595"/>
                  </a:lnTo>
                  <a:lnTo>
                    <a:pt x="15470" y="120229"/>
                  </a:lnTo>
                  <a:lnTo>
                    <a:pt x="2576" y="164921"/>
                  </a:lnTo>
                  <a:lnTo>
                    <a:pt x="0" y="196850"/>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6" name="object 14">
              <a:extLst>
                <a:ext uri="{FF2B5EF4-FFF2-40B4-BE49-F238E27FC236}">
                  <a16:creationId xmlns:a16="http://schemas.microsoft.com/office/drawing/2014/main" id="{D5341CAF-D3D2-A13F-78E6-5ED2CFEB6907}"/>
                </a:ext>
              </a:extLst>
            </p:cNvPr>
            <p:cNvSpPr/>
            <p:nvPr/>
          </p:nvSpPr>
          <p:spPr>
            <a:xfrm>
              <a:off x="1921616" y="3579526"/>
              <a:ext cx="2461259" cy="1969008"/>
            </a:xfrm>
            <a:custGeom>
              <a:avLst/>
              <a:gdLst/>
              <a:ahLst/>
              <a:cxnLst/>
              <a:rect l="l" t="t" r="r" b="b"/>
              <a:pathLst>
                <a:path w="2461259" h="1969008">
                  <a:moveTo>
                    <a:pt x="0" y="196850"/>
                  </a:moveTo>
                  <a:lnTo>
                    <a:pt x="5721" y="149546"/>
                  </a:lnTo>
                  <a:lnTo>
                    <a:pt x="21973" y="106388"/>
                  </a:lnTo>
                  <a:lnTo>
                    <a:pt x="47387" y="68744"/>
                  </a:lnTo>
                  <a:lnTo>
                    <a:pt x="80595" y="37982"/>
                  </a:lnTo>
                  <a:lnTo>
                    <a:pt x="120229" y="15470"/>
                  </a:lnTo>
                  <a:lnTo>
                    <a:pt x="164921" y="2576"/>
                  </a:lnTo>
                  <a:lnTo>
                    <a:pt x="196849" y="0"/>
                  </a:lnTo>
                  <a:lnTo>
                    <a:pt x="2264409" y="0"/>
                  </a:lnTo>
                  <a:lnTo>
                    <a:pt x="2311713" y="5721"/>
                  </a:lnTo>
                  <a:lnTo>
                    <a:pt x="2354871" y="21973"/>
                  </a:lnTo>
                  <a:lnTo>
                    <a:pt x="2392515" y="47387"/>
                  </a:lnTo>
                  <a:lnTo>
                    <a:pt x="2423277" y="80595"/>
                  </a:lnTo>
                  <a:lnTo>
                    <a:pt x="2445789" y="120229"/>
                  </a:lnTo>
                  <a:lnTo>
                    <a:pt x="2458683" y="164921"/>
                  </a:lnTo>
                  <a:lnTo>
                    <a:pt x="2461259" y="196850"/>
                  </a:lnTo>
                  <a:lnTo>
                    <a:pt x="2461259" y="1772158"/>
                  </a:lnTo>
                  <a:lnTo>
                    <a:pt x="2455538" y="1819461"/>
                  </a:lnTo>
                  <a:lnTo>
                    <a:pt x="2439286" y="1862619"/>
                  </a:lnTo>
                  <a:lnTo>
                    <a:pt x="2413872" y="1900263"/>
                  </a:lnTo>
                  <a:lnTo>
                    <a:pt x="2380664" y="1931025"/>
                  </a:lnTo>
                  <a:lnTo>
                    <a:pt x="2341030" y="1953537"/>
                  </a:lnTo>
                  <a:lnTo>
                    <a:pt x="2296338" y="1966431"/>
                  </a:lnTo>
                  <a:lnTo>
                    <a:pt x="2264409" y="1969008"/>
                  </a:lnTo>
                  <a:lnTo>
                    <a:pt x="196849" y="1969008"/>
                  </a:lnTo>
                  <a:lnTo>
                    <a:pt x="149546" y="1963286"/>
                  </a:lnTo>
                  <a:lnTo>
                    <a:pt x="106388" y="1947034"/>
                  </a:lnTo>
                  <a:lnTo>
                    <a:pt x="68744" y="1921620"/>
                  </a:lnTo>
                  <a:lnTo>
                    <a:pt x="37982" y="1888412"/>
                  </a:lnTo>
                  <a:lnTo>
                    <a:pt x="15470" y="1848778"/>
                  </a:lnTo>
                  <a:lnTo>
                    <a:pt x="2576" y="1804086"/>
                  </a:lnTo>
                  <a:lnTo>
                    <a:pt x="0" y="1772158"/>
                  </a:lnTo>
                  <a:lnTo>
                    <a:pt x="0" y="196850"/>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7" name="object 6">
              <a:extLst>
                <a:ext uri="{FF2B5EF4-FFF2-40B4-BE49-F238E27FC236}">
                  <a16:creationId xmlns:a16="http://schemas.microsoft.com/office/drawing/2014/main" id="{DB9169B0-8F40-69B0-624B-82EEDC78B485}"/>
                </a:ext>
              </a:extLst>
            </p:cNvPr>
            <p:cNvSpPr txBox="1"/>
            <p:nvPr/>
          </p:nvSpPr>
          <p:spPr>
            <a:xfrm>
              <a:off x="3916024" y="2034850"/>
              <a:ext cx="2110167" cy="755878"/>
            </a:xfrm>
            <a:prstGeom prst="rect">
              <a:avLst/>
            </a:prstGeom>
          </p:spPr>
          <p:txBody>
            <a:bodyPr wrap="square" lIns="0" tIns="0" rIns="0" bIns="0" rtlCol="0">
              <a:noAutofit/>
            </a:bodyPr>
            <a:lstStyle/>
            <a:p>
              <a:pPr marL="491848" marR="507019"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igi</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al</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10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39"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an</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29" normalizeH="0" baseline="3034" noProof="0" dirty="0">
                  <a:ln>
                    <a:noFill/>
                  </a:ln>
                  <a:solidFill>
                    <a:srgbClr val="FFFFFF"/>
                  </a:solidFill>
                  <a:effectLst/>
                  <a:uLnTx/>
                  <a:uFillTx/>
                  <a:latin typeface="Aptos" panose="020B0004020202020204" pitchFamily="34" charset="0"/>
                  <a:cs typeface="Calibri"/>
                  <a:sym typeface="Arial"/>
                </a:rPr>
                <a:t>f</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orm</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a</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tion</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of the</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278511" marR="296317"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G</a:t>
              </a:r>
              <a:r>
                <a:rPr kumimoji="0" sz="2400" b="1" i="0" u="none" strike="noStrike" kern="0" cap="none" spc="-25"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ee</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k</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In</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u</a:t>
              </a:r>
              <a:r>
                <a:rPr kumimoji="0" sz="2400" b="1" i="0" u="none" strike="noStrike" kern="0" cap="none" spc="-19"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y)</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p:txBody>
        </p:sp>
        <p:sp>
          <p:nvSpPr>
            <p:cNvPr id="48" name="object 5">
              <a:extLst>
                <a:ext uri="{FF2B5EF4-FFF2-40B4-BE49-F238E27FC236}">
                  <a16:creationId xmlns:a16="http://schemas.microsoft.com/office/drawing/2014/main" id="{6074E8D9-07A7-A6EE-B1D5-B19442F40ED4}"/>
                </a:ext>
              </a:extLst>
            </p:cNvPr>
            <p:cNvSpPr txBox="1"/>
            <p:nvPr/>
          </p:nvSpPr>
          <p:spPr>
            <a:xfrm>
              <a:off x="6831436" y="2034850"/>
              <a:ext cx="1914321" cy="755878"/>
            </a:xfrm>
            <a:prstGeom prst="rect">
              <a:avLst/>
            </a:prstGeom>
          </p:spPr>
          <p:txBody>
            <a:bodyPr wrap="square" lIns="0" tIns="0" rIns="0" bIns="0" rtlCol="0">
              <a:noAutofit/>
            </a:bodyPr>
            <a:lstStyle/>
            <a:p>
              <a:pPr marL="148948" marR="165108"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ΨΔΑΔ (Βί</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λ</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ος</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408050" marR="422681"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φ</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ια</a:t>
              </a:r>
              <a:r>
                <a:rPr kumimoji="0" sz="2400" b="1" i="0" u="none" strike="noStrike" kern="0" cap="none" spc="-44" normalizeH="0" baseline="3034"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ύ</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Με</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ατ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ού)</a:t>
              </a:r>
              <a:endParaRPr kumimoji="0" sz="16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p:txBody>
        </p:sp>
        <p:sp>
          <p:nvSpPr>
            <p:cNvPr id="49" name="object 4">
              <a:extLst>
                <a:ext uri="{FF2B5EF4-FFF2-40B4-BE49-F238E27FC236}">
                  <a16:creationId xmlns:a16="http://schemas.microsoft.com/office/drawing/2014/main" id="{8CDE8A47-41EA-8301-B2D0-693283428C25}"/>
                </a:ext>
              </a:extLst>
            </p:cNvPr>
            <p:cNvSpPr txBox="1"/>
            <p:nvPr/>
          </p:nvSpPr>
          <p:spPr>
            <a:xfrm>
              <a:off x="8342990" y="3545388"/>
              <a:ext cx="2503926" cy="2051532"/>
            </a:xfrm>
            <a:prstGeom prst="rect">
              <a:avLst/>
            </a:prstGeom>
          </p:spPr>
          <p:txBody>
            <a:bodyPr wrap="square" lIns="0" tIns="0" rIns="0" bIns="0" rtlCol="0">
              <a:noAutofit/>
            </a:bodyPr>
            <a:lstStyle/>
            <a:p>
              <a:pPr marL="573293" marR="577504" lvl="0" indent="0" algn="ctr" defTabSz="914400" rtl="0" eaLnBrk="1" fontAlgn="auto" latinLnBrk="0" hangingPunct="1">
                <a:lnSpc>
                  <a:spcPts val="1730"/>
                </a:lnSpc>
                <a:spcBef>
                  <a:spcPts val="86"/>
                </a:spcBef>
                <a:spcAft>
                  <a:spcPts val="0"/>
                </a:spcAft>
                <a:buClr>
                  <a:srgbClr val="000000"/>
                </a:buClr>
                <a:buSzTx/>
                <a:buFont typeface="Arial"/>
                <a:buNone/>
                <a:tabLst/>
                <a:defRPr/>
              </a:pP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Hori</a:t>
              </a:r>
              <a:r>
                <a:rPr kumimoji="0" sz="2000" b="1" i="0" u="none" strike="noStrike" kern="0" cap="none" spc="-19" normalizeH="0" baseline="3413" noProof="0" dirty="0">
                  <a:ln>
                    <a:noFill/>
                  </a:ln>
                  <a:solidFill>
                    <a:srgbClr val="FFFFFF"/>
                  </a:solidFill>
                  <a:effectLst/>
                  <a:uLnTx/>
                  <a:uFillTx/>
                  <a:latin typeface="Aptos" panose="020B0004020202020204" pitchFamily="34" charset="0"/>
                  <a:cs typeface="Calibri"/>
                  <a:sym typeface="Arial"/>
                </a:rPr>
                <a:t>z</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on E</a:t>
              </a:r>
              <a:r>
                <a:rPr kumimoji="0" sz="2000" b="1" i="0" u="none" strike="noStrike" kern="0" cap="none" spc="-9" normalizeH="0" baseline="3413" noProof="0" dirty="0">
                  <a:ln>
                    <a:noFill/>
                  </a:ln>
                  <a:solidFill>
                    <a:srgbClr val="FFFFFF"/>
                  </a:solidFill>
                  <a:effectLst/>
                  <a:uLnTx/>
                  <a:uFillTx/>
                  <a:latin typeface="Aptos" panose="020B0004020202020204" pitchFamily="34" charset="0"/>
                  <a:cs typeface="Calibri"/>
                  <a:sym typeface="Arial"/>
                </a:rPr>
                <a:t>u</a:t>
              </a:r>
              <a:r>
                <a:rPr kumimoji="0" sz="2000" b="1" i="0" u="none" strike="noStrike" kern="0" cap="none" spc="-29" normalizeH="0" baseline="3413" noProof="0" dirty="0">
                  <a:ln>
                    <a:noFill/>
                  </a:ln>
                  <a:solidFill>
                    <a:srgbClr val="FFFFFF"/>
                  </a:solidFill>
                  <a:effectLst/>
                  <a:uLnTx/>
                  <a:uFillTx/>
                  <a:latin typeface="Aptos" panose="020B0004020202020204" pitchFamily="34" charset="0"/>
                  <a:cs typeface="Calibri"/>
                  <a:sym typeface="Arial"/>
                </a:rPr>
                <a:t>r</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ope</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08396" marR="114889" lvl="0" indent="0" algn="ctr" defTabSz="914400" rtl="0" eaLnBrk="1" fontAlgn="auto" latinLnBrk="0" hangingPunct="1">
                <a:lnSpc>
                  <a:spcPts val="1760"/>
                </a:lnSpc>
                <a:spcBef>
                  <a:spcPts val="601"/>
                </a:spcBef>
                <a:spcAft>
                  <a:spcPts val="0"/>
                </a:spcAft>
                <a:buClr>
                  <a:srgbClr val="000000"/>
                </a:buClr>
                <a:buSzTx/>
                <a:buFont typeface="Arial"/>
                <a:buNone/>
                <a:tabLst/>
                <a:defRPr/>
              </a:pP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14" normalizeH="0" baseline="0" noProof="0" dirty="0">
                  <a:ln>
                    <a:noFill/>
                  </a:ln>
                  <a:solidFill>
                    <a:srgbClr val="FFFFFF"/>
                  </a:solidFill>
                  <a:effectLst/>
                  <a:uLnTx/>
                  <a:uFillTx/>
                  <a:latin typeface="Aptos" panose="020B0004020202020204" pitchFamily="34" charset="0"/>
                  <a:cs typeface="Calibri"/>
                  <a:sym typeface="Arial"/>
                </a:rPr>
                <a:t>s</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er</a:t>
              </a:r>
              <a:r>
                <a:rPr kumimoji="0" sz="1400" b="1" i="0" u="none" strike="noStrike" kern="0" cap="none" spc="-31"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5</a:t>
              </a:r>
              <a:r>
                <a:rPr kumimoji="0" sz="1400" b="1" i="0" u="none" strike="noStrike" kern="0" cap="none" spc="-3"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“Clim</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a</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a:t>
              </a:r>
              <a:r>
                <a:rPr kumimoji="0" sz="1400" b="1" i="0" u="none" strike="noStrike" kern="0" cap="none" spc="-51"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Ene</a:t>
              </a:r>
              <a:r>
                <a:rPr kumimoji="0" sz="1400" b="1" i="0" u="none" strike="noStrike" kern="0" cap="none" spc="-29"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gy and</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Mobil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i</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44" normalizeH="0" baseline="0" noProof="0" dirty="0">
                  <a:ln>
                    <a:noFill/>
                  </a:ln>
                  <a:solidFill>
                    <a:srgbClr val="FFFFFF"/>
                  </a:solidFill>
                  <a:effectLst/>
                  <a:uLnTx/>
                  <a:uFillTx/>
                  <a:latin typeface="Aptos" panose="020B0004020202020204" pitchFamily="34" charset="0"/>
                  <a:cs typeface="Calibri"/>
                  <a:sym typeface="Arial"/>
                </a:rPr>
                <a:t>y</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086904" marR="1092043" lvl="0" indent="0" algn="ctr" defTabSz="914400" rtl="0" eaLnBrk="1" fontAlgn="auto" latinLnBrk="0" hangingPunct="1">
                <a:lnSpc>
                  <a:spcPct val="101725"/>
                </a:lnSpc>
                <a:spcBef>
                  <a:spcPts val="472"/>
                </a:spcBef>
                <a:spcAft>
                  <a:spcPts val="0"/>
                </a:spcAft>
                <a:buClr>
                  <a:srgbClr val="000000"/>
                </a:buClr>
                <a:buSzTx/>
                <a:buFont typeface="Arial"/>
                <a:buNone/>
                <a:tabLst/>
                <a:defRPr/>
              </a:pPr>
              <a:r>
                <a:rPr kumimoji="0" sz="1400" b="1" i="0" u="none" strike="noStrike" kern="0" cap="none" spc="-44" normalizeH="0" baseline="0" noProof="0" dirty="0">
                  <a:ln>
                    <a:noFill/>
                  </a:ln>
                  <a:solidFill>
                    <a:srgbClr val="FFFFFF"/>
                  </a:solidFill>
                  <a:effectLst/>
                  <a:uLnTx/>
                  <a:uFillTx/>
                  <a:latin typeface="Aptos" panose="020B0004020202020204" pitchFamily="34" charset="0"/>
                  <a:cs typeface="Calibri"/>
                  <a:sym typeface="Arial"/>
                </a:rPr>
                <a:t>κ</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αι</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53"/>
                </a:lnSpc>
                <a:spcBef>
                  <a:spcPts val="633"/>
                </a:spcBef>
                <a:spcAft>
                  <a:spcPts val="0"/>
                </a:spcAft>
                <a:buClr>
                  <a:srgbClr val="000000"/>
                </a:buClr>
                <a:buSzTx/>
                <a:buFont typeface="Arial"/>
                <a:buNone/>
                <a:tabLst/>
                <a:defRPr/>
              </a:pP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14" normalizeH="0" baseline="0" noProof="0" dirty="0">
                  <a:ln>
                    <a:noFill/>
                  </a:ln>
                  <a:solidFill>
                    <a:srgbClr val="FFFFFF"/>
                  </a:solidFill>
                  <a:effectLst/>
                  <a:uLnTx/>
                  <a:uFillTx/>
                  <a:latin typeface="Aptos" panose="020B0004020202020204" pitchFamily="34" charset="0"/>
                  <a:cs typeface="Calibri"/>
                  <a:sym typeface="Arial"/>
                </a:rPr>
                <a:t>s</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er</a:t>
              </a:r>
              <a:r>
                <a:rPr kumimoji="0" sz="1400" b="1" i="0" u="none" strike="noStrike" kern="0" cap="none" spc="-26"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6</a:t>
              </a:r>
              <a:r>
                <a:rPr kumimoji="0" sz="1400" b="1" i="0" u="none" strike="noStrike" kern="0" cap="none" spc="-3"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r>
                <a:rPr kumimoji="0" sz="1400" b="1" i="0" u="none" strike="noStrike" kern="0" cap="none" spc="-19" normalizeH="0" baseline="0" noProof="0" dirty="0">
                  <a:ln>
                    <a:noFill/>
                  </a:ln>
                  <a:solidFill>
                    <a:srgbClr val="FFFFFF"/>
                  </a:solidFill>
                  <a:effectLst/>
                  <a:uLnTx/>
                  <a:uFillTx/>
                  <a:latin typeface="Aptos" panose="020B0004020202020204" pitchFamily="34" charset="0"/>
                  <a:cs typeface="Calibri"/>
                  <a:sym typeface="Arial"/>
                </a:rPr>
                <a:t>F</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oo</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d</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r>
                <a:rPr kumimoji="0" sz="1400" b="1" i="0" u="none" strike="noStrike" kern="0" cap="none" spc="-40"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B</a:t>
              </a:r>
              <a:r>
                <a:rPr kumimoji="0" sz="1400" b="1" i="0" u="none" strike="noStrike" kern="0" cap="none" spc="9" normalizeH="0" baseline="0" noProof="0" dirty="0">
                  <a:ln>
                    <a:noFill/>
                  </a:ln>
                  <a:solidFill>
                    <a:srgbClr val="FFFFFF"/>
                  </a:solidFill>
                  <a:effectLst/>
                  <a:uLnTx/>
                  <a:uFillTx/>
                  <a:latin typeface="Aptos" panose="020B0004020202020204" pitchFamily="34" charset="0"/>
                  <a:cs typeface="Calibri"/>
                  <a:sym typeface="Arial"/>
                </a:rPr>
                <a:t>i</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o</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a:t>
              </a:r>
              <a:r>
                <a:rPr kumimoji="0" sz="1400" b="1" i="0" u="none" strike="noStrike" kern="0" cap="none" spc="-9" normalizeH="0" baseline="0" noProof="0" dirty="0">
                  <a:ln>
                    <a:noFill/>
                  </a:ln>
                  <a:solidFill>
                    <a:srgbClr val="FFFFFF"/>
                  </a:solidFill>
                  <a:effectLst/>
                  <a:uLnTx/>
                  <a:uFillTx/>
                  <a:latin typeface="Aptos" panose="020B0004020202020204" pitchFamily="34" charset="0"/>
                  <a:cs typeface="Calibri"/>
                  <a:sym typeface="Arial"/>
                </a:rPr>
                <a:t>c</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o</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n</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o</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m</a:t>
              </a:r>
              <a:r>
                <a:rPr kumimoji="0" sz="1400" b="1" i="0" u="none" strike="noStrike" kern="0" cap="none" spc="-89" normalizeH="0" baseline="0" noProof="0" dirty="0">
                  <a:ln>
                    <a:noFill/>
                  </a:ln>
                  <a:solidFill>
                    <a:srgbClr val="FFFFFF"/>
                  </a:solidFill>
                  <a:effectLst/>
                  <a:uLnTx/>
                  <a:uFillTx/>
                  <a:latin typeface="Aptos" panose="020B0004020202020204" pitchFamily="34" charset="0"/>
                  <a:cs typeface="Calibri"/>
                  <a:sym typeface="Arial"/>
                </a:rPr>
                <a:t>y</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 </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53"/>
                </a:lnSpc>
                <a:spcBef>
                  <a:spcPts val="0"/>
                </a:spcBef>
                <a:spcAft>
                  <a:spcPts val="0"/>
                </a:spcAft>
                <a:buClr>
                  <a:srgbClr val="000000"/>
                </a:buClr>
                <a:buSzTx/>
                <a:buFont typeface="Arial"/>
                <a:buNone/>
                <a:tabLst/>
                <a:defRPr/>
              </a:pP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N</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a</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39"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19"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es</a:t>
              </a:r>
              <a:r>
                <a:rPr kumimoji="0" sz="1400" b="1" i="0" u="none" strike="noStrike" kern="0" cap="none" spc="9" normalizeH="0" baseline="0" noProof="0" dirty="0">
                  <a:ln>
                    <a:noFill/>
                  </a:ln>
                  <a:solidFill>
                    <a:srgbClr val="FFFFFF"/>
                  </a:solidFill>
                  <a:effectLst/>
                  <a:uLnTx/>
                  <a:uFillTx/>
                  <a:latin typeface="Aptos" panose="020B0004020202020204" pitchFamily="34" charset="0"/>
                  <a:cs typeface="Calibri"/>
                  <a:sym typeface="Arial"/>
                </a:rPr>
                <a:t>o</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29"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c</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es, </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53"/>
                </a:lnSpc>
                <a:spcBef>
                  <a:spcPts val="0"/>
                </a:spcBef>
                <a:spcAft>
                  <a:spcPts val="0"/>
                </a:spcAft>
                <a:buClr>
                  <a:srgbClr val="000000"/>
                </a:buClr>
                <a:buSzTx/>
                <a:buFont typeface="Arial"/>
                <a:buNone/>
                <a:tabLst/>
                <a:defRPr/>
              </a:pP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A</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gric</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ltu</a:t>
              </a:r>
              <a:r>
                <a:rPr kumimoji="0" sz="1400" b="1" i="0" u="none" strike="noStrike" kern="0" cap="none" spc="-14"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a:t>
              </a:r>
              <a:r>
                <a:rPr kumimoji="0" sz="1400" b="1" i="0" u="none" strike="noStrike" kern="0" cap="none" spc="-63"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and </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53"/>
                </a:lnSpc>
                <a:spcBef>
                  <a:spcPts val="0"/>
                </a:spcBef>
                <a:spcAft>
                  <a:spcPts val="0"/>
                </a:spcAft>
                <a:buClr>
                  <a:srgbClr val="000000"/>
                </a:buClr>
                <a:buSzTx/>
                <a:buFont typeface="Arial"/>
                <a:buNone/>
                <a:tabLst/>
                <a:defRPr/>
              </a:pP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n</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vi</a:t>
              </a:r>
              <a:r>
                <a:rPr kumimoji="0" sz="1400" b="1" i="0" u="none" strike="noStrike" kern="0" cap="none" spc="-19" normalizeH="0" baseline="0" noProof="0" dirty="0">
                  <a:ln>
                    <a:noFill/>
                  </a:ln>
                  <a:solidFill>
                    <a:srgbClr val="FFFFFF"/>
                  </a:solidFill>
                  <a:effectLst/>
                  <a:uLnTx/>
                  <a:uFillTx/>
                  <a:latin typeface="Aptos" panose="020B0004020202020204" pitchFamily="34" charset="0"/>
                  <a:cs typeface="Calibri"/>
                  <a:sym typeface="Arial"/>
                </a:rPr>
                <a:t>r</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o</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n</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me</a:t>
              </a:r>
              <a:r>
                <a:rPr kumimoji="0" sz="1400" b="1" i="0" u="none" strike="noStrike" kern="0" cap="none" spc="-19" normalizeH="0" baseline="0" noProof="0" dirty="0">
                  <a:ln>
                    <a:noFill/>
                  </a:ln>
                  <a:solidFill>
                    <a:srgbClr val="FFFFFF"/>
                  </a:solidFill>
                  <a:effectLst/>
                  <a:uLnTx/>
                  <a:uFillTx/>
                  <a:latin typeface="Aptos" panose="020B0004020202020204" pitchFamily="34" charset="0"/>
                  <a:cs typeface="Calibri"/>
                  <a:sym typeface="Arial"/>
                </a:rPr>
                <a:t>n</a:t>
              </a:r>
              <a:r>
                <a:rPr kumimoji="0" sz="1400" b="1" i="0" u="none" strike="noStrike" kern="0" cap="none" spc="44"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0" name="object 3">
              <a:extLst>
                <a:ext uri="{FF2B5EF4-FFF2-40B4-BE49-F238E27FC236}">
                  <a16:creationId xmlns:a16="http://schemas.microsoft.com/office/drawing/2014/main" id="{4E1A5C0C-76B5-D194-E4B4-AACBE9655C8A}"/>
                </a:ext>
              </a:extLst>
            </p:cNvPr>
            <p:cNvSpPr txBox="1"/>
            <p:nvPr/>
          </p:nvSpPr>
          <p:spPr>
            <a:xfrm>
              <a:off x="2035662" y="3738682"/>
              <a:ext cx="2252124" cy="1664258"/>
            </a:xfrm>
            <a:prstGeom prst="rect">
              <a:avLst/>
            </a:prstGeom>
          </p:spPr>
          <p:txBody>
            <a:bodyPr wrap="square" lIns="0" tIns="0" rIns="0" bIns="0" rtlCol="0">
              <a:noAutofit/>
            </a:bodyPr>
            <a:lstStyle/>
            <a:p>
              <a:pPr marL="0" marR="0" lvl="0" indent="0" algn="ctr" defTabSz="914400" rtl="0" eaLnBrk="1" fontAlgn="auto" latinLnBrk="0" hangingPunct="1">
                <a:lnSpc>
                  <a:spcPts val="1835"/>
                </a:lnSpc>
                <a:spcBef>
                  <a:spcPts val="91"/>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ΣΕΒ</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έ</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επεν</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85902" marR="305642" lvl="0" indent="0" algn="ctr" defTabSz="914400" rtl="0" eaLnBrk="1" fontAlgn="auto" latinLnBrk="0" hangingPunct="1">
                <a:lnSpc>
                  <a:spcPts val="1860"/>
                </a:lnSpc>
                <a:spcBef>
                  <a:spcPts val="1"/>
                </a:spcBef>
                <a:spcAft>
                  <a:spcPts val="0"/>
                </a:spcAft>
                <a:buClr>
                  <a:srgbClr val="000000"/>
                </a:buClr>
                <a:buSzTx/>
                <a:buFont typeface="Arial"/>
                <a:buNone/>
                <a:tabLst/>
                <a:defRPr/>
              </a:pP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αναπτ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ξ</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8930" marR="148643"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ρατ</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γικής</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ά</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σεις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1310" marR="14129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π</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ότ</a:t>
              </a:r>
              <a:r>
                <a:rPr kumimoji="0" sz="2400" b="1" i="0" u="none" strike="noStrike" kern="0" cap="none" spc="-29"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96570" marR="317914"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ιχ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ειρήσ</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8633" marR="54091"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ζ</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ομέ</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ομε</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ί</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16359" marR="33511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της</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ιομ</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3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ανία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ς</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1" name="object 2">
              <a:extLst>
                <a:ext uri="{FF2B5EF4-FFF2-40B4-BE49-F238E27FC236}">
                  <a16:creationId xmlns:a16="http://schemas.microsoft.com/office/drawing/2014/main" id="{07577DA7-157B-442D-FE87-4449BF8D1CCF}"/>
                </a:ext>
              </a:extLst>
            </p:cNvPr>
            <p:cNvSpPr txBox="1"/>
            <p:nvPr/>
          </p:nvSpPr>
          <p:spPr>
            <a:xfrm>
              <a:off x="5652495" y="4474875"/>
              <a:ext cx="1448896" cy="1929968"/>
            </a:xfrm>
            <a:prstGeom prst="rect">
              <a:avLst/>
            </a:prstGeom>
          </p:spPr>
          <p:txBody>
            <a:bodyPr wrap="square" lIns="0" tIns="0" rIns="0" bIns="0" rtlCol="0">
              <a:noAutofit/>
            </a:bodyPr>
            <a:lstStyle/>
            <a:p>
              <a:pPr marL="351320" marR="361992" lvl="0" indent="0" algn="ctr" defTabSz="914400" rtl="0" eaLnBrk="1" fontAlgn="auto" latinLnBrk="0" hangingPunct="1">
                <a:lnSpc>
                  <a:spcPts val="2950"/>
                </a:lnSpc>
                <a:spcBef>
                  <a:spcPts val="147"/>
                </a:spcBef>
                <a:spcAft>
                  <a:spcPts val="0"/>
                </a:spcAft>
                <a:buClr>
                  <a:srgbClr val="000000"/>
                </a:buClr>
                <a:buSzTx/>
                <a:buFont typeface="Arial"/>
                <a:buNone/>
                <a:tabLst/>
                <a:defRPr/>
              </a:pP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14"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ΕΚ</a:t>
              </a:r>
              <a:endParaRPr kumimoji="0" sz="24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984"/>
                </a:spcBef>
                <a:spcAft>
                  <a:spcPts val="0"/>
                </a:spcAft>
                <a:buClr>
                  <a:srgbClr val="000000"/>
                </a:buClr>
                <a:buSzTx/>
                <a:buFont typeface="Arial"/>
                <a:buNone/>
                <a:tabLst/>
                <a:defRPr/>
              </a:pP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Π</a:t>
              </a:r>
              <a:r>
                <a:rPr kumimoji="0" sz="1800" b="1" i="0" u="none" strike="noStrike" kern="0" cap="none" spc="-9" normalizeH="0" baseline="0" noProof="0" dirty="0">
                  <a:ln>
                    <a:noFill/>
                  </a:ln>
                  <a:solidFill>
                    <a:srgbClr val="000066"/>
                  </a:solidFill>
                  <a:effectLst/>
                  <a:uLnTx/>
                  <a:uFillTx/>
                  <a:latin typeface="Aptos" panose="020B0004020202020204" pitchFamily="34" charset="0"/>
                  <a:cs typeface="Calibri"/>
                  <a:sym typeface="Arial"/>
                </a:rPr>
                <a:t>ε</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ρ</a:t>
              </a:r>
              <a:r>
                <a:rPr kumimoji="0" sz="1800" b="1" i="0" u="none" strike="noStrike" kern="0" cap="none" spc="4" normalizeH="0" baseline="0" noProof="0" dirty="0">
                  <a:ln>
                    <a:noFill/>
                  </a:ln>
                  <a:solidFill>
                    <a:srgbClr val="000066"/>
                  </a:solidFill>
                  <a:effectLst/>
                  <a:uLnTx/>
                  <a:uFillTx/>
                  <a:latin typeface="Aptos" panose="020B0004020202020204" pitchFamily="34" charset="0"/>
                  <a:cs typeface="Calibri"/>
                  <a:sym typeface="Arial"/>
                </a:rPr>
                <a:t>ι</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β</a:t>
              </a:r>
              <a:r>
                <a:rPr kumimoji="0" sz="1800" b="1" i="0" u="none" strike="noStrike" kern="0" cap="none" spc="14" normalizeH="0" baseline="0" noProof="0" dirty="0">
                  <a:ln>
                    <a:noFill/>
                  </a:ln>
                  <a:solidFill>
                    <a:srgbClr val="000066"/>
                  </a:solidFill>
                  <a:effectLst/>
                  <a:uLnTx/>
                  <a:uFillTx/>
                  <a:latin typeface="Aptos" panose="020B0004020202020204" pitchFamily="34" charset="0"/>
                  <a:cs typeface="Calibri"/>
                  <a:sym typeface="Arial"/>
                </a:rPr>
                <a:t>ά</a:t>
              </a:r>
              <a:r>
                <a:rPr kumimoji="0" sz="1800" b="1" i="0" u="none" strike="noStrike" kern="0" cap="none" spc="19" normalizeH="0" baseline="0" noProof="0" dirty="0">
                  <a:ln>
                    <a:noFill/>
                  </a:ln>
                  <a:solidFill>
                    <a:srgbClr val="000066"/>
                  </a:solidFill>
                  <a:effectLst/>
                  <a:uLnTx/>
                  <a:uFillTx/>
                  <a:latin typeface="Aptos" panose="020B0004020202020204" pitchFamily="34" charset="0"/>
                  <a:cs typeface="Calibri"/>
                  <a:sym typeface="Arial"/>
                </a:rPr>
                <a:t>λ</a:t>
              </a:r>
              <a:r>
                <a:rPr kumimoji="0" sz="1800" b="1" i="0" u="none" strike="noStrike" kern="0" cap="none" spc="-25" normalizeH="0" baseline="0" noProof="0" dirty="0">
                  <a:ln>
                    <a:noFill/>
                  </a:ln>
                  <a:solidFill>
                    <a:srgbClr val="000066"/>
                  </a:solidFill>
                  <a:effectLst/>
                  <a:uLnTx/>
                  <a:uFillTx/>
                  <a:latin typeface="Aptos" panose="020B0004020202020204" pitchFamily="34" charset="0"/>
                  <a:cs typeface="Calibri"/>
                  <a:sym typeface="Arial"/>
                </a:rPr>
                <a:t>λ</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ον</a:t>
              </a:r>
              <a:r>
                <a:rPr kumimoji="0" sz="1800" b="1" i="0" u="none" strike="noStrike" kern="0" cap="none" spc="-9" normalizeH="0" baseline="0" noProof="0" dirty="0">
                  <a:ln>
                    <a:noFill/>
                  </a:ln>
                  <a:solidFill>
                    <a:srgbClr val="000066"/>
                  </a:solidFill>
                  <a:effectLst/>
                  <a:uLnTx/>
                  <a:uFillTx/>
                  <a:latin typeface="Aptos" panose="020B0004020202020204" pitchFamily="34" charset="0"/>
                  <a:cs typeface="Calibri"/>
                  <a:sym typeface="Arial"/>
                </a:rPr>
                <a:t> </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 </a:t>
              </a:r>
              <a:endParaRPr kumimoji="0" sz="18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0"/>
                </a:spcBef>
                <a:spcAft>
                  <a:spcPts val="0"/>
                </a:spcAft>
                <a:buClr>
                  <a:srgbClr val="000000"/>
                </a:buClr>
                <a:buSzTx/>
                <a:buFont typeface="Arial"/>
                <a:buNone/>
                <a:tabLst/>
                <a:defRPr/>
              </a:pP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Βιώσ</a:t>
              </a:r>
              <a:r>
                <a:rPr kumimoji="0" sz="1800" b="1" i="0" u="none" strike="noStrike" kern="0" cap="none" spc="4" normalizeH="0" baseline="0" noProof="0" dirty="0">
                  <a:ln>
                    <a:noFill/>
                  </a:ln>
                  <a:solidFill>
                    <a:srgbClr val="000066"/>
                  </a:solidFill>
                  <a:effectLst/>
                  <a:uLnTx/>
                  <a:uFillTx/>
                  <a:latin typeface="Aptos" panose="020B0004020202020204" pitchFamily="34" charset="0"/>
                  <a:cs typeface="Calibri"/>
                  <a:sym typeface="Arial"/>
                </a:rPr>
                <a:t>ι</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μη </a:t>
              </a:r>
              <a:endParaRPr kumimoji="0" sz="18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0"/>
                </a:spcBef>
                <a:spcAft>
                  <a:spcPts val="0"/>
                </a:spcAft>
                <a:buClr>
                  <a:srgbClr val="000000"/>
                </a:buClr>
                <a:buSzTx/>
                <a:buFont typeface="Arial"/>
                <a:buNone/>
                <a:tabLst/>
                <a:defRPr/>
              </a:pP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Ανά</a:t>
              </a:r>
              <a:r>
                <a:rPr kumimoji="0" sz="1800" b="1" i="0" u="none" strike="noStrike" kern="0" cap="none" spc="4" normalizeH="0" baseline="0" noProof="0" dirty="0">
                  <a:ln>
                    <a:noFill/>
                  </a:ln>
                  <a:solidFill>
                    <a:srgbClr val="000066"/>
                  </a:solidFill>
                  <a:effectLst/>
                  <a:uLnTx/>
                  <a:uFillTx/>
                  <a:latin typeface="Aptos" panose="020B0004020202020204" pitchFamily="34" charset="0"/>
                  <a:cs typeface="Calibri"/>
                  <a:sym typeface="Arial"/>
                </a:rPr>
                <a:t>π</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τ</a:t>
              </a:r>
              <a:r>
                <a:rPr kumimoji="0" sz="1800" b="1" i="0" u="none" strike="noStrike" kern="0" cap="none" spc="9" normalizeH="0" baseline="0" noProof="0" dirty="0">
                  <a:ln>
                    <a:noFill/>
                  </a:ln>
                  <a:solidFill>
                    <a:srgbClr val="000066"/>
                  </a:solidFill>
                  <a:effectLst/>
                  <a:uLnTx/>
                  <a:uFillTx/>
                  <a:latin typeface="Aptos" panose="020B0004020202020204" pitchFamily="34" charset="0"/>
                  <a:cs typeface="Calibri"/>
                  <a:sym typeface="Arial"/>
                </a:rPr>
                <a:t>υ</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ξη</a:t>
              </a:r>
              <a:r>
                <a:rPr kumimoji="0" sz="1800" b="1" i="0" u="none" strike="noStrike" kern="0" cap="none" spc="-29" normalizeH="0" baseline="0" noProof="0" dirty="0">
                  <a:ln>
                    <a:noFill/>
                  </a:ln>
                  <a:solidFill>
                    <a:srgbClr val="000066"/>
                  </a:solidFill>
                  <a:effectLst/>
                  <a:uLnTx/>
                  <a:uFillTx/>
                  <a:latin typeface="Aptos" panose="020B0004020202020204" pitchFamily="34" charset="0"/>
                  <a:cs typeface="Calibri"/>
                  <a:sym typeface="Arial"/>
                </a:rPr>
                <a:t> </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 </a:t>
              </a:r>
              <a:endParaRPr kumimoji="0" sz="18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0"/>
                </a:spcBef>
                <a:spcAft>
                  <a:spcPts val="0"/>
                </a:spcAft>
                <a:buClr>
                  <a:srgbClr val="000000"/>
                </a:buClr>
                <a:buSzTx/>
                <a:buFont typeface="Arial"/>
                <a:buNone/>
                <a:tabLst/>
                <a:defRPr/>
              </a:pP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Κυκ</a:t>
              </a:r>
              <a:r>
                <a:rPr kumimoji="0" sz="1800" b="1" i="0" u="none" strike="noStrike" kern="0" cap="none" spc="-14" normalizeH="0" baseline="0" noProof="0" dirty="0">
                  <a:ln>
                    <a:noFill/>
                  </a:ln>
                  <a:solidFill>
                    <a:srgbClr val="000066"/>
                  </a:solidFill>
                  <a:effectLst/>
                  <a:uLnTx/>
                  <a:uFillTx/>
                  <a:latin typeface="Aptos" panose="020B0004020202020204" pitchFamily="34" charset="0"/>
                  <a:cs typeface="Calibri"/>
                  <a:sym typeface="Arial"/>
                </a:rPr>
                <a:t>λ</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ική </a:t>
              </a:r>
              <a:endParaRPr kumimoji="0" sz="18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0"/>
                </a:spcBef>
                <a:spcAft>
                  <a:spcPts val="0"/>
                </a:spcAft>
                <a:buClr>
                  <a:srgbClr val="000000"/>
                </a:buClr>
                <a:buSzTx/>
                <a:buFont typeface="Arial"/>
                <a:buNone/>
                <a:tabLst/>
                <a:defRPr/>
              </a:pP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Οι</a:t>
              </a:r>
              <a:r>
                <a:rPr kumimoji="0" sz="1800" b="1" i="0" u="none" strike="noStrike" kern="0" cap="none" spc="-44" normalizeH="0" baseline="0" noProof="0" dirty="0">
                  <a:ln>
                    <a:noFill/>
                  </a:ln>
                  <a:solidFill>
                    <a:srgbClr val="000066"/>
                  </a:solidFill>
                  <a:effectLst/>
                  <a:uLnTx/>
                  <a:uFillTx/>
                  <a:latin typeface="Aptos" panose="020B0004020202020204" pitchFamily="34" charset="0"/>
                  <a:cs typeface="Calibri"/>
                  <a:sym typeface="Arial"/>
                </a:rPr>
                <a:t>κ</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ον</a:t>
              </a:r>
              <a:r>
                <a:rPr kumimoji="0" sz="1800" b="1" i="0" u="none" strike="noStrike" kern="0" cap="none" spc="4" normalizeH="0" baseline="0" noProof="0" dirty="0">
                  <a:ln>
                    <a:noFill/>
                  </a:ln>
                  <a:solidFill>
                    <a:srgbClr val="000066"/>
                  </a:solidFill>
                  <a:effectLst/>
                  <a:uLnTx/>
                  <a:uFillTx/>
                  <a:latin typeface="Aptos" panose="020B0004020202020204" pitchFamily="34" charset="0"/>
                  <a:cs typeface="Calibri"/>
                  <a:sym typeface="Arial"/>
                </a:rPr>
                <a:t>ο</a:t>
              </a:r>
              <a:r>
                <a:rPr kumimoji="0"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μία</a:t>
              </a:r>
              <a:endParaRPr kumimoji="0" sz="1800" b="0" i="0" u="none" strike="noStrike" kern="0" cap="none" spc="0" normalizeH="0" baseline="0" noProof="0">
                <a:ln>
                  <a:noFill/>
                </a:ln>
                <a:solidFill>
                  <a:srgbClr val="000000"/>
                </a:solidFill>
                <a:effectLst/>
                <a:uLnTx/>
                <a:uFillTx/>
                <a:latin typeface="Aptos" panose="020B0004020202020204" pitchFamily="34" charset="0"/>
                <a:cs typeface="Calibri"/>
                <a:sym typeface="Arial"/>
              </a:endParaRPr>
            </a:p>
          </p:txBody>
        </p:sp>
      </p:grpSp>
    </p:spTree>
    <p:extLst>
      <p:ext uri="{BB962C8B-B14F-4D97-AF65-F5344CB8AC3E}">
        <p14:creationId xmlns:p14="http://schemas.microsoft.com/office/powerpoint/2010/main" val="759899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Πηγές Χρηματοδότησης 2021-27 &gt; 1,8 δις €</a:t>
            </a: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23</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aphicFrame>
        <p:nvGraphicFramePr>
          <p:cNvPr id="2" name="Θέση περιεχομένου 2">
            <a:extLst>
              <a:ext uri="{FF2B5EF4-FFF2-40B4-BE49-F238E27FC236}">
                <a16:creationId xmlns:a16="http://schemas.microsoft.com/office/drawing/2014/main" id="{EA5E95F9-ED51-34F1-65F8-D5C2140DA61E}"/>
              </a:ext>
            </a:extLst>
          </p:cNvPr>
          <p:cNvGraphicFramePr>
            <a:graphicFrameLocks/>
          </p:cNvGraphicFramePr>
          <p:nvPr/>
        </p:nvGraphicFramePr>
        <p:xfrm>
          <a:off x="327600" y="1004054"/>
          <a:ext cx="9057902" cy="44416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Εικόνα 7">
            <a:extLst>
              <a:ext uri="{FF2B5EF4-FFF2-40B4-BE49-F238E27FC236}">
                <a16:creationId xmlns:a16="http://schemas.microsoft.com/office/drawing/2014/main" id="{AD313638-6F9A-8819-6518-95D3D3F15418}"/>
              </a:ext>
            </a:extLst>
          </p:cNvPr>
          <p:cNvPicPr>
            <a:picLocks noChangeAspect="1"/>
          </p:cNvPicPr>
          <p:nvPr/>
        </p:nvPicPr>
        <p:blipFill>
          <a:blip r:embed="rId10"/>
          <a:stretch>
            <a:fillRect/>
          </a:stretch>
        </p:blipFill>
        <p:spPr>
          <a:xfrm>
            <a:off x="9430870" y="1403817"/>
            <a:ext cx="2761130" cy="3642136"/>
          </a:xfrm>
          <a:prstGeom prst="rect">
            <a:avLst/>
          </a:prstGeom>
        </p:spPr>
      </p:pic>
      <p:sp>
        <p:nvSpPr>
          <p:cNvPr id="7" name="Google Shape;329;p7">
            <a:extLst>
              <a:ext uri="{FF2B5EF4-FFF2-40B4-BE49-F238E27FC236}">
                <a16:creationId xmlns:a16="http://schemas.microsoft.com/office/drawing/2014/main" id="{B3791EA3-5513-4284-B479-06CD3DF1C4E0}"/>
              </a:ext>
            </a:extLst>
          </p:cNvPr>
          <p:cNvSpPr/>
          <p:nvPr/>
        </p:nvSpPr>
        <p:spPr>
          <a:xfrm>
            <a:off x="251399" y="4508366"/>
            <a:ext cx="612373" cy="633684"/>
          </a:xfrm>
          <a:prstGeom prst="rtTriangle">
            <a:avLst/>
          </a:prstGeom>
          <a:solidFill>
            <a:srgbClr val="3462AB"/>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FFFFF"/>
              </a:buClr>
              <a:buSzPts val="1200"/>
              <a:buFont typeface="Calibri"/>
              <a:buNone/>
              <a:tabLst/>
              <a:defRPr/>
            </a:pPr>
            <a:endParaRPr kumimoji="0" sz="1200" b="0" i="1" u="none" strike="noStrike" kern="0" cap="none" spc="0" normalizeH="0" baseline="0" noProof="0">
              <a:ln>
                <a:noFill/>
              </a:ln>
              <a:solidFill>
                <a:srgbClr val="FFFFFF"/>
              </a:solidFill>
              <a:effectLst/>
              <a:uLnTx/>
              <a:uFillTx/>
              <a:latin typeface="Arial"/>
              <a:cs typeface="Arial"/>
              <a:sym typeface="Arial"/>
            </a:endParaRPr>
          </a:p>
        </p:txBody>
      </p:sp>
      <p:sp>
        <p:nvSpPr>
          <p:cNvPr id="9" name="TextBox 8">
            <a:extLst>
              <a:ext uri="{FF2B5EF4-FFF2-40B4-BE49-F238E27FC236}">
                <a16:creationId xmlns:a16="http://schemas.microsoft.com/office/drawing/2014/main" id="{835CB75E-9B7E-3C2C-3EAA-F519ED1D2C6B}"/>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Tree>
    <p:extLst>
      <p:ext uri="{BB962C8B-B14F-4D97-AF65-F5344CB8AC3E}">
        <p14:creationId xmlns:p14="http://schemas.microsoft.com/office/powerpoint/2010/main" val="3781513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24</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337625" y="320348"/>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Δομή Διακυβέρνησης της Στρατηγικής Έξυπνης Εξειδίκευσης</a:t>
            </a:r>
          </a:p>
        </p:txBody>
      </p:sp>
      <p:grpSp>
        <p:nvGrpSpPr>
          <p:cNvPr id="40" name="Ομάδα 39">
            <a:extLst>
              <a:ext uri="{FF2B5EF4-FFF2-40B4-BE49-F238E27FC236}">
                <a16:creationId xmlns:a16="http://schemas.microsoft.com/office/drawing/2014/main" id="{643C92CD-D0B3-CEBA-347D-F333E475302B}"/>
              </a:ext>
            </a:extLst>
          </p:cNvPr>
          <p:cNvGrpSpPr/>
          <p:nvPr/>
        </p:nvGrpSpPr>
        <p:grpSpPr>
          <a:xfrm>
            <a:off x="1552782" y="819477"/>
            <a:ext cx="8908245" cy="5718175"/>
            <a:chOff x="1774825" y="1014413"/>
            <a:chExt cx="8569325" cy="5718175"/>
          </a:xfrm>
        </p:grpSpPr>
        <p:sp>
          <p:nvSpPr>
            <p:cNvPr id="41" name="Rectangle 9">
              <a:extLst>
                <a:ext uri="{FF2B5EF4-FFF2-40B4-BE49-F238E27FC236}">
                  <a16:creationId xmlns:a16="http://schemas.microsoft.com/office/drawing/2014/main" id="{47B503B9-622A-E92F-BB9C-6EC964593EFB}"/>
                </a:ext>
              </a:extLst>
            </p:cNvPr>
            <p:cNvSpPr>
              <a:spLocks noChangeArrowheads="1"/>
            </p:cNvSpPr>
            <p:nvPr/>
          </p:nvSpPr>
          <p:spPr bwMode="auto">
            <a:xfrm>
              <a:off x="7391400" y="1971675"/>
              <a:ext cx="2171700" cy="550863"/>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Συμβούλιο Εθνικής Στρατηγικής Έξυπνης Εξειδίκευσης</a:t>
              </a:r>
            </a:p>
          </p:txBody>
        </p:sp>
        <p:sp>
          <p:nvSpPr>
            <p:cNvPr id="42" name="Rectangle 9">
              <a:extLst>
                <a:ext uri="{FF2B5EF4-FFF2-40B4-BE49-F238E27FC236}">
                  <a16:creationId xmlns:a16="http://schemas.microsoft.com/office/drawing/2014/main" id="{DF0E7485-15F4-252C-307B-1799391635C2}"/>
                </a:ext>
              </a:extLst>
            </p:cNvPr>
            <p:cNvSpPr>
              <a:spLocks noChangeArrowheads="1"/>
            </p:cNvSpPr>
            <p:nvPr/>
          </p:nvSpPr>
          <p:spPr bwMode="auto">
            <a:xfrm>
              <a:off x="7535863" y="1103313"/>
              <a:ext cx="1836737" cy="539750"/>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Υπουργός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Εθνικής Οικονομίας και Οικονομικών</a:t>
              </a:r>
            </a:p>
          </p:txBody>
        </p:sp>
        <p:cxnSp>
          <p:nvCxnSpPr>
            <p:cNvPr id="43" name="Ευθεία γραμμή σύνδεσης 42">
              <a:extLst>
                <a:ext uri="{FF2B5EF4-FFF2-40B4-BE49-F238E27FC236}">
                  <a16:creationId xmlns:a16="http://schemas.microsoft.com/office/drawing/2014/main" id="{E2756060-EFDF-274E-05A9-A707B4811541}"/>
                </a:ext>
              </a:extLst>
            </p:cNvPr>
            <p:cNvCxnSpPr/>
            <p:nvPr/>
          </p:nvCxnSpPr>
          <p:spPr>
            <a:xfrm>
              <a:off x="2024063" y="2860675"/>
              <a:ext cx="8272462" cy="0"/>
            </a:xfrm>
            <a:prstGeom prst="line">
              <a:avLst/>
            </a:prstGeom>
            <a:noFill/>
            <a:ln w="9525" cap="flat" cmpd="sng" algn="ctr">
              <a:solidFill>
                <a:srgbClr val="4472C4"/>
              </a:solidFill>
              <a:prstDash val="sysDash"/>
              <a:miter lim="800000"/>
            </a:ln>
            <a:effectLst/>
          </p:spPr>
        </p:cxnSp>
        <p:cxnSp>
          <p:nvCxnSpPr>
            <p:cNvPr id="44" name="Ευθεία γραμμή σύνδεσης 43">
              <a:extLst>
                <a:ext uri="{FF2B5EF4-FFF2-40B4-BE49-F238E27FC236}">
                  <a16:creationId xmlns:a16="http://schemas.microsoft.com/office/drawing/2014/main" id="{F39E79D2-4D28-68CE-C966-F944F6642D3C}"/>
                </a:ext>
              </a:extLst>
            </p:cNvPr>
            <p:cNvCxnSpPr/>
            <p:nvPr/>
          </p:nvCxnSpPr>
          <p:spPr>
            <a:xfrm>
              <a:off x="2073275" y="5213350"/>
              <a:ext cx="8270875" cy="0"/>
            </a:xfrm>
            <a:prstGeom prst="line">
              <a:avLst/>
            </a:prstGeom>
            <a:noFill/>
            <a:ln w="9525" cap="flat" cmpd="sng" algn="ctr">
              <a:solidFill>
                <a:srgbClr val="4472C4"/>
              </a:solidFill>
              <a:prstDash val="sysDash"/>
              <a:miter lim="800000"/>
            </a:ln>
            <a:effectLst/>
          </p:spPr>
        </p:cxnSp>
        <p:cxnSp>
          <p:nvCxnSpPr>
            <p:cNvPr id="45" name="Ευθύγραμμο βέλος σύνδεσης 44">
              <a:extLst>
                <a:ext uri="{FF2B5EF4-FFF2-40B4-BE49-F238E27FC236}">
                  <a16:creationId xmlns:a16="http://schemas.microsoft.com/office/drawing/2014/main" id="{4DD31FE3-EB0B-DDAF-D03E-AE9E74CBDFDB}"/>
                </a:ext>
              </a:extLst>
            </p:cNvPr>
            <p:cNvCxnSpPr>
              <a:stCxn id="42" idx="2"/>
              <a:endCxn id="41" idx="0"/>
            </p:cNvCxnSpPr>
            <p:nvPr/>
          </p:nvCxnSpPr>
          <p:spPr>
            <a:xfrm>
              <a:off x="8455025" y="1625600"/>
              <a:ext cx="0" cy="325438"/>
            </a:xfrm>
            <a:prstGeom prst="straightConnector1">
              <a:avLst/>
            </a:prstGeom>
            <a:noFill/>
            <a:ln w="6350" cap="flat" cmpd="sng" algn="ctr">
              <a:solidFill>
                <a:srgbClr val="4472C4"/>
              </a:solidFill>
              <a:prstDash val="solid"/>
              <a:miter lim="800000"/>
              <a:headEnd type="triangle"/>
              <a:tailEnd type="triangle"/>
            </a:ln>
            <a:effectLst/>
          </p:spPr>
        </p:cxnSp>
        <p:sp>
          <p:nvSpPr>
            <p:cNvPr id="46" name="Στρογγυλεμένο ορθογώνιο 97">
              <a:extLst>
                <a:ext uri="{FF2B5EF4-FFF2-40B4-BE49-F238E27FC236}">
                  <a16:creationId xmlns:a16="http://schemas.microsoft.com/office/drawing/2014/main" id="{AEF80229-EA4E-2EA4-8BC8-92652C9F73E4}"/>
                </a:ext>
              </a:extLst>
            </p:cNvPr>
            <p:cNvSpPr/>
            <p:nvPr/>
          </p:nvSpPr>
          <p:spPr>
            <a:xfrm>
              <a:off x="8920163" y="4229100"/>
              <a:ext cx="1009650" cy="487363"/>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7" name="Στρογγυλεμένο ορθογώνιο 97">
              <a:extLst>
                <a:ext uri="{FF2B5EF4-FFF2-40B4-BE49-F238E27FC236}">
                  <a16:creationId xmlns:a16="http://schemas.microsoft.com/office/drawing/2014/main" id="{A36A8FDD-6A81-40C7-9341-A803577405CA}"/>
                </a:ext>
              </a:extLst>
            </p:cNvPr>
            <p:cNvSpPr/>
            <p:nvPr/>
          </p:nvSpPr>
          <p:spPr>
            <a:xfrm>
              <a:off x="5106988" y="4237038"/>
              <a:ext cx="1008062" cy="487362"/>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8" name="Rectangle 9">
              <a:extLst>
                <a:ext uri="{FF2B5EF4-FFF2-40B4-BE49-F238E27FC236}">
                  <a16:creationId xmlns:a16="http://schemas.microsoft.com/office/drawing/2014/main" id="{EA46D231-2D64-438C-2F68-7DB36D3E6852}"/>
                </a:ext>
              </a:extLst>
            </p:cNvPr>
            <p:cNvSpPr>
              <a:spLocks noChangeArrowheads="1"/>
            </p:cNvSpPr>
            <p:nvPr/>
          </p:nvSpPr>
          <p:spPr bwMode="auto">
            <a:xfrm>
              <a:off x="7535863" y="3500438"/>
              <a:ext cx="1838325" cy="542925"/>
            </a:xfrm>
            <a:prstGeom prst="rect">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ΜΟΝ ΕΣΕΕ</a:t>
              </a:r>
            </a:p>
          </p:txBody>
        </p:sp>
        <p:sp>
          <p:nvSpPr>
            <p:cNvPr id="49" name="Έλλειψη 44">
              <a:extLst>
                <a:ext uri="{FF2B5EF4-FFF2-40B4-BE49-F238E27FC236}">
                  <a16:creationId xmlns:a16="http://schemas.microsoft.com/office/drawing/2014/main" id="{053EB66A-8F13-5E53-2BA8-FF7065440472}"/>
                </a:ext>
              </a:extLst>
            </p:cNvPr>
            <p:cNvSpPr/>
            <p:nvPr/>
          </p:nvSpPr>
          <p:spPr>
            <a:xfrm>
              <a:off x="7391400" y="5437188"/>
              <a:ext cx="1476375" cy="576262"/>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a:t>
              </a:r>
            </a:p>
          </p:txBody>
        </p:sp>
        <p:sp>
          <p:nvSpPr>
            <p:cNvPr id="50" name="Έλλειψη 45">
              <a:extLst>
                <a:ext uri="{FF2B5EF4-FFF2-40B4-BE49-F238E27FC236}">
                  <a16:creationId xmlns:a16="http://schemas.microsoft.com/office/drawing/2014/main" id="{8B08DAFA-B395-53B8-92D8-C4DCB82EA937}"/>
                </a:ext>
              </a:extLst>
            </p:cNvPr>
            <p:cNvSpPr/>
            <p:nvPr/>
          </p:nvSpPr>
          <p:spPr>
            <a:xfrm>
              <a:off x="8580438" y="6156325"/>
              <a:ext cx="1476375" cy="576263"/>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cxnSp>
          <p:nvCxnSpPr>
            <p:cNvPr id="51" name="Ευθύγραμμο βέλος σύνδεσης 50">
              <a:extLst>
                <a:ext uri="{FF2B5EF4-FFF2-40B4-BE49-F238E27FC236}">
                  <a16:creationId xmlns:a16="http://schemas.microsoft.com/office/drawing/2014/main" id="{439D39B6-D656-0A56-9D61-2EB8BB9BF5E0}"/>
                </a:ext>
              </a:extLst>
            </p:cNvPr>
            <p:cNvCxnSpPr/>
            <p:nvPr/>
          </p:nvCxnSpPr>
          <p:spPr>
            <a:xfrm flipH="1">
              <a:off x="8450263" y="2492375"/>
              <a:ext cx="22225" cy="1008063"/>
            </a:xfrm>
            <a:prstGeom prst="straightConnector1">
              <a:avLst/>
            </a:prstGeom>
            <a:noFill/>
            <a:ln w="6350" cap="flat" cmpd="sng" algn="ctr">
              <a:solidFill>
                <a:srgbClr val="4472C4"/>
              </a:solidFill>
              <a:prstDash val="solid"/>
              <a:miter lim="800000"/>
              <a:headEnd type="triangle"/>
              <a:tailEnd type="triangle"/>
            </a:ln>
            <a:effectLst/>
          </p:spPr>
        </p:cxnSp>
        <p:cxnSp>
          <p:nvCxnSpPr>
            <p:cNvPr id="52" name="Ευθύγραμμο βέλος σύνδεσης 51">
              <a:extLst>
                <a:ext uri="{FF2B5EF4-FFF2-40B4-BE49-F238E27FC236}">
                  <a16:creationId xmlns:a16="http://schemas.microsoft.com/office/drawing/2014/main" id="{0DD0849D-59A7-44D8-39DE-1FCB7230826F}"/>
                </a:ext>
              </a:extLst>
            </p:cNvPr>
            <p:cNvCxnSpPr/>
            <p:nvPr/>
          </p:nvCxnSpPr>
          <p:spPr>
            <a:xfrm>
              <a:off x="7912100" y="4043363"/>
              <a:ext cx="0" cy="1412875"/>
            </a:xfrm>
            <a:prstGeom prst="straightConnector1">
              <a:avLst/>
            </a:prstGeom>
            <a:noFill/>
            <a:ln w="6350" cap="flat" cmpd="sng" algn="ctr">
              <a:solidFill>
                <a:srgbClr val="4472C4"/>
              </a:solidFill>
              <a:prstDash val="solid"/>
              <a:miter lim="800000"/>
              <a:headEnd type="triangle"/>
              <a:tailEnd type="triangle"/>
            </a:ln>
            <a:effectLst/>
          </p:spPr>
        </p:cxnSp>
        <p:sp>
          <p:nvSpPr>
            <p:cNvPr id="53" name="Στρογγυλεμένο ορθογώνιο 97">
              <a:extLst>
                <a:ext uri="{FF2B5EF4-FFF2-40B4-BE49-F238E27FC236}">
                  <a16:creationId xmlns:a16="http://schemas.microsoft.com/office/drawing/2014/main" id="{F61EC889-8384-CFE0-C9C7-CAF2C736B641}"/>
                </a:ext>
              </a:extLst>
            </p:cNvPr>
            <p:cNvSpPr/>
            <p:nvPr/>
          </p:nvSpPr>
          <p:spPr>
            <a:xfrm>
              <a:off x="5545138" y="1031875"/>
              <a:ext cx="1271587" cy="825500"/>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000" b="1" i="0" u="none" strike="noStrike" kern="0" cap="none" spc="0" normalizeH="0" baseline="0" noProof="0" dirty="0">
                  <a:ln>
                    <a:noFill/>
                  </a:ln>
                  <a:solidFill>
                    <a:srgbClr val="44546A">
                      <a:lumMod val="75000"/>
                    </a:srgbClr>
                  </a:solidFill>
                  <a:effectLst/>
                  <a:uLnTx/>
                  <a:uFillTx/>
                  <a:latin typeface="Segoe UI"/>
                  <a:ea typeface="+mn-ea"/>
                  <a:cs typeface="Arial"/>
                  <a:sym typeface="Arial"/>
                </a:rPr>
                <a:t>Συμβούλιο Συντονισμού &amp; Παρακολούθησης Αναπτυξιακών Παρεμβάσεων</a:t>
              </a:r>
            </a:p>
          </p:txBody>
        </p:sp>
        <p:cxnSp>
          <p:nvCxnSpPr>
            <p:cNvPr id="54" name="Ευθύγραμμο βέλος σύνδεσης 53">
              <a:extLst>
                <a:ext uri="{FF2B5EF4-FFF2-40B4-BE49-F238E27FC236}">
                  <a16:creationId xmlns:a16="http://schemas.microsoft.com/office/drawing/2014/main" id="{0C2658D0-4770-26C4-5500-3A331DA2C215}"/>
                </a:ext>
              </a:extLst>
            </p:cNvPr>
            <p:cNvCxnSpPr>
              <a:stCxn id="49" idx="5"/>
              <a:endCxn id="50" idx="1"/>
            </p:cNvCxnSpPr>
            <p:nvPr/>
          </p:nvCxnSpPr>
          <p:spPr>
            <a:xfrm>
              <a:off x="8651875" y="5929313"/>
              <a:ext cx="144463"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55" name="Ευθύγραμμο βέλος σύνδεσης 54">
              <a:extLst>
                <a:ext uri="{FF2B5EF4-FFF2-40B4-BE49-F238E27FC236}">
                  <a16:creationId xmlns:a16="http://schemas.microsoft.com/office/drawing/2014/main" id="{5590B59B-80E1-6F5C-F096-6E01C047D45E}"/>
                </a:ext>
              </a:extLst>
            </p:cNvPr>
            <p:cNvCxnSpPr/>
            <p:nvPr/>
          </p:nvCxnSpPr>
          <p:spPr>
            <a:xfrm>
              <a:off x="8455025" y="4043363"/>
              <a:ext cx="485775" cy="401637"/>
            </a:xfrm>
            <a:prstGeom prst="straightConnector1">
              <a:avLst/>
            </a:prstGeom>
            <a:noFill/>
            <a:ln w="6350" cap="flat" cmpd="sng" algn="ctr">
              <a:solidFill>
                <a:srgbClr val="4472C4"/>
              </a:solidFill>
              <a:prstDash val="solid"/>
              <a:miter lim="800000"/>
              <a:headEnd type="triangle"/>
              <a:tailEnd type="triangle"/>
            </a:ln>
            <a:effectLst/>
          </p:spPr>
        </p:cxnSp>
        <p:cxnSp>
          <p:nvCxnSpPr>
            <p:cNvPr id="56" name="Ευθύγραμμο βέλος σύνδεσης 55">
              <a:extLst>
                <a:ext uri="{FF2B5EF4-FFF2-40B4-BE49-F238E27FC236}">
                  <a16:creationId xmlns:a16="http://schemas.microsoft.com/office/drawing/2014/main" id="{5EDA45DF-8CB5-DF5A-8A9C-316178B33D02}"/>
                </a:ext>
              </a:extLst>
            </p:cNvPr>
            <p:cNvCxnSpPr/>
            <p:nvPr/>
          </p:nvCxnSpPr>
          <p:spPr>
            <a:xfrm>
              <a:off x="4983163" y="3851275"/>
              <a:ext cx="2549525" cy="0"/>
            </a:xfrm>
            <a:prstGeom prst="straightConnector1">
              <a:avLst/>
            </a:prstGeom>
            <a:noFill/>
            <a:ln w="6350" cap="flat" cmpd="sng" algn="ctr">
              <a:solidFill>
                <a:srgbClr val="4472C4"/>
              </a:solidFill>
              <a:prstDash val="solid"/>
              <a:miter lim="800000"/>
              <a:headEnd type="triangle"/>
              <a:tailEnd type="triangle"/>
            </a:ln>
            <a:effectLst/>
          </p:spPr>
        </p:cxnSp>
        <p:sp>
          <p:nvSpPr>
            <p:cNvPr id="57" name="Rectangle 38">
              <a:extLst>
                <a:ext uri="{FF2B5EF4-FFF2-40B4-BE49-F238E27FC236}">
                  <a16:creationId xmlns:a16="http://schemas.microsoft.com/office/drawing/2014/main" id="{086A4204-5134-32AE-0943-F7C013DBBE4D}"/>
                </a:ext>
              </a:extLst>
            </p:cNvPr>
            <p:cNvSpPr>
              <a:spLocks noChangeArrowheads="1"/>
            </p:cNvSpPr>
            <p:nvPr/>
          </p:nvSpPr>
          <p:spPr bwMode="auto">
            <a:xfrm rot="16200000">
              <a:off x="1072356" y="1716882"/>
              <a:ext cx="1622425"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ΣΤΡΑΤΗΓΙΚΟ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8" name="Rectangle 38">
              <a:extLst>
                <a:ext uri="{FF2B5EF4-FFF2-40B4-BE49-F238E27FC236}">
                  <a16:creationId xmlns:a16="http://schemas.microsoft.com/office/drawing/2014/main" id="{E6E9194F-6DB5-39CC-5DE7-2F788B9315A4}"/>
                </a:ext>
              </a:extLst>
            </p:cNvPr>
            <p:cNvSpPr>
              <a:spLocks noChangeArrowheads="1"/>
            </p:cNvSpPr>
            <p:nvPr/>
          </p:nvSpPr>
          <p:spPr bwMode="auto">
            <a:xfrm rot="16200000">
              <a:off x="1163638" y="4184650"/>
              <a:ext cx="143986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ΣΥΝΤΟΝΙΣΤΙΚΟ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9" name="Rectangle 38">
              <a:extLst>
                <a:ext uri="{FF2B5EF4-FFF2-40B4-BE49-F238E27FC236}">
                  <a16:creationId xmlns:a16="http://schemas.microsoft.com/office/drawing/2014/main" id="{BBF0157A-8D19-CFB0-F334-3B1BA4DC3E56}"/>
                </a:ext>
              </a:extLst>
            </p:cNvPr>
            <p:cNvSpPr>
              <a:spLocks noChangeArrowheads="1"/>
            </p:cNvSpPr>
            <p:nvPr/>
          </p:nvSpPr>
          <p:spPr bwMode="auto">
            <a:xfrm rot="16200000">
              <a:off x="1249363" y="5981700"/>
              <a:ext cx="126841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alt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ΥΛΟΠΟΙΗΣΗΣ</a:t>
              </a:r>
            </a:p>
          </p:txBody>
        </p:sp>
        <p:sp>
          <p:nvSpPr>
            <p:cNvPr id="60" name="Έλλειψη 44">
              <a:extLst>
                <a:ext uri="{FF2B5EF4-FFF2-40B4-BE49-F238E27FC236}">
                  <a16:creationId xmlns:a16="http://schemas.microsoft.com/office/drawing/2014/main" id="{516652E6-83BE-1343-BDED-24AB779A459F}"/>
                </a:ext>
              </a:extLst>
            </p:cNvPr>
            <p:cNvSpPr/>
            <p:nvPr/>
          </p:nvSpPr>
          <p:spPr>
            <a:xfrm>
              <a:off x="2963863" y="5437188"/>
              <a:ext cx="1476375" cy="576262"/>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 </a:t>
              </a:r>
            </a:p>
          </p:txBody>
        </p:sp>
        <p:sp>
          <p:nvSpPr>
            <p:cNvPr id="61" name="Έλλειψη 45">
              <a:extLst>
                <a:ext uri="{FF2B5EF4-FFF2-40B4-BE49-F238E27FC236}">
                  <a16:creationId xmlns:a16="http://schemas.microsoft.com/office/drawing/2014/main" id="{1F1F8D5F-2B02-4D8D-4DD5-53475FDEE258}"/>
                </a:ext>
              </a:extLst>
            </p:cNvPr>
            <p:cNvSpPr/>
            <p:nvPr/>
          </p:nvSpPr>
          <p:spPr>
            <a:xfrm>
              <a:off x="4135438" y="6156325"/>
              <a:ext cx="1476375" cy="576263"/>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sp>
          <p:nvSpPr>
            <p:cNvPr id="62" name="Rectangle 9">
              <a:extLst>
                <a:ext uri="{FF2B5EF4-FFF2-40B4-BE49-F238E27FC236}">
                  <a16:creationId xmlns:a16="http://schemas.microsoft.com/office/drawing/2014/main" id="{9691153D-12BF-FF21-DA97-90C519722291}"/>
                </a:ext>
              </a:extLst>
            </p:cNvPr>
            <p:cNvSpPr>
              <a:spLocks noChangeArrowheads="1"/>
            </p:cNvSpPr>
            <p:nvPr/>
          </p:nvSpPr>
          <p:spPr bwMode="auto">
            <a:xfrm>
              <a:off x="2870200" y="1304925"/>
              <a:ext cx="2117725" cy="539750"/>
            </a:xfrm>
            <a:prstGeom prst="rect">
              <a:avLst/>
            </a:prstGeom>
            <a:solidFill>
              <a:srgbClr val="FFC000">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44546A">
                      <a:lumMod val="75000"/>
                    </a:srgbClr>
                  </a:solidFill>
                  <a:effectLst/>
                  <a:uLnTx/>
                  <a:uFillTx/>
                  <a:latin typeface="Arial"/>
                  <a:ea typeface="+mn-ea"/>
                  <a:cs typeface="Arial"/>
                  <a:sym typeface="Arial"/>
                </a:rPr>
                <a:t>Περιφερειάρχης</a:t>
              </a:r>
            </a:p>
          </p:txBody>
        </p:sp>
        <p:sp>
          <p:nvSpPr>
            <p:cNvPr id="63" name="Rectangle 28">
              <a:extLst>
                <a:ext uri="{FF2B5EF4-FFF2-40B4-BE49-F238E27FC236}">
                  <a16:creationId xmlns:a16="http://schemas.microsoft.com/office/drawing/2014/main" id="{89E9F81D-78CB-8C19-2096-AECFBD6ED6C0}"/>
                </a:ext>
              </a:extLst>
            </p:cNvPr>
            <p:cNvSpPr>
              <a:spLocks noChangeArrowheads="1"/>
            </p:cNvSpPr>
            <p:nvPr/>
          </p:nvSpPr>
          <p:spPr bwMode="auto">
            <a:xfrm>
              <a:off x="2101850" y="3068638"/>
              <a:ext cx="1008063" cy="388937"/>
            </a:xfrm>
            <a:prstGeom prst="rect">
              <a:avLst/>
            </a:prstGeom>
            <a:solidFill>
              <a:srgbClr val="FFFFCC"/>
            </a:solidFill>
            <a:ln w="9525" algn="ctr">
              <a:solidFill>
                <a:srgbClr val="000000"/>
              </a:solidFill>
              <a:miter lim="800000"/>
              <a:headEnd/>
              <a:tailEnd/>
            </a:ln>
            <a:effectLst/>
          </p:spPr>
          <p:txBody>
            <a:bodyPr lIns="0" tIns="0" rIns="0" bIns="0" anchor="ctr"/>
            <a:lstStyle>
              <a:lvl1pPr algn="l">
                <a:defRPr>
                  <a:solidFill>
                    <a:schemeClr val="tx1"/>
                  </a:solidFill>
                  <a:latin typeface="Arial" charset="0"/>
                </a:defRPr>
              </a:lvl1pPr>
              <a:lvl2pPr indent="-277813"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ΠΣΕΚ</a:t>
              </a:r>
              <a:endParaRPr kumimoji="0" lang="el-GR" altLang="el-GR" sz="1200" b="1" i="0" u="none" strike="noStrike" kern="0" cap="none" spc="0" normalizeH="0" baseline="30000" noProof="0" dirty="0">
                <a:ln>
                  <a:noFill/>
                </a:ln>
                <a:solidFill>
                  <a:srgbClr val="000000"/>
                </a:solidFill>
                <a:effectLst/>
                <a:uLnTx/>
                <a:uFillTx/>
                <a:latin typeface="Segoe UI"/>
                <a:ea typeface="+mn-ea"/>
                <a:cs typeface="Arial"/>
                <a:sym typeface="Arial"/>
              </a:endParaRPr>
            </a:p>
          </p:txBody>
        </p:sp>
        <p:sp>
          <p:nvSpPr>
            <p:cNvPr id="64" name="Rectangle 9">
              <a:extLst>
                <a:ext uri="{FF2B5EF4-FFF2-40B4-BE49-F238E27FC236}">
                  <a16:creationId xmlns:a16="http://schemas.microsoft.com/office/drawing/2014/main" id="{366AACA7-A7FB-7E08-E87C-74821B5D5A34}"/>
                </a:ext>
              </a:extLst>
            </p:cNvPr>
            <p:cNvSpPr>
              <a:spLocks noChangeArrowheads="1"/>
            </p:cNvSpPr>
            <p:nvPr/>
          </p:nvSpPr>
          <p:spPr bwMode="auto">
            <a:xfrm>
              <a:off x="2870200" y="3579813"/>
              <a:ext cx="2125663" cy="542925"/>
            </a:xfrm>
            <a:prstGeom prst="rect">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Αρμόδιο Περιφερειακό Όργανο</a:t>
              </a:r>
            </a:p>
          </p:txBody>
        </p:sp>
        <p:cxnSp>
          <p:nvCxnSpPr>
            <p:cNvPr id="65" name="Ευθύγραμμο βέλος σύνδεσης 64">
              <a:extLst>
                <a:ext uri="{FF2B5EF4-FFF2-40B4-BE49-F238E27FC236}">
                  <a16:creationId xmlns:a16="http://schemas.microsoft.com/office/drawing/2014/main" id="{06D5D025-CA17-EEEC-BAC8-8C241C74C434}"/>
                </a:ext>
              </a:extLst>
            </p:cNvPr>
            <p:cNvCxnSpPr>
              <a:stCxn id="62" idx="2"/>
              <a:endCxn id="64" idx="0"/>
            </p:cNvCxnSpPr>
            <p:nvPr/>
          </p:nvCxnSpPr>
          <p:spPr>
            <a:xfrm>
              <a:off x="3929063" y="1844675"/>
              <a:ext cx="4762" cy="1735138"/>
            </a:xfrm>
            <a:prstGeom prst="straightConnector1">
              <a:avLst/>
            </a:prstGeom>
            <a:noFill/>
            <a:ln w="6350" cap="flat" cmpd="sng" algn="ctr">
              <a:solidFill>
                <a:srgbClr val="4472C4"/>
              </a:solidFill>
              <a:prstDash val="solid"/>
              <a:miter lim="800000"/>
              <a:headEnd type="triangle"/>
              <a:tailEnd type="triangle"/>
            </a:ln>
            <a:effectLst/>
          </p:spPr>
        </p:cxnSp>
        <p:cxnSp>
          <p:nvCxnSpPr>
            <p:cNvPr id="66" name="Ευθύγραμμο βέλος σύνδεσης 65">
              <a:extLst>
                <a:ext uri="{FF2B5EF4-FFF2-40B4-BE49-F238E27FC236}">
                  <a16:creationId xmlns:a16="http://schemas.microsoft.com/office/drawing/2014/main" id="{9D29EE35-3C40-FF13-9DC3-0607555E7288}"/>
                </a:ext>
              </a:extLst>
            </p:cNvPr>
            <p:cNvCxnSpPr>
              <a:endCxn id="60" idx="0"/>
            </p:cNvCxnSpPr>
            <p:nvPr/>
          </p:nvCxnSpPr>
          <p:spPr>
            <a:xfrm flipH="1">
              <a:off x="3702050" y="4108450"/>
              <a:ext cx="17463" cy="1328738"/>
            </a:xfrm>
            <a:prstGeom prst="straightConnector1">
              <a:avLst/>
            </a:prstGeom>
            <a:noFill/>
            <a:ln w="6350" cap="flat" cmpd="sng" algn="ctr">
              <a:solidFill>
                <a:srgbClr val="4472C4"/>
              </a:solidFill>
              <a:prstDash val="solid"/>
              <a:miter lim="800000"/>
              <a:headEnd type="triangle"/>
              <a:tailEnd type="triangle"/>
            </a:ln>
            <a:effectLst/>
          </p:spPr>
        </p:cxnSp>
        <p:cxnSp>
          <p:nvCxnSpPr>
            <p:cNvPr id="67" name="Ευθύγραμμο βέλος σύνδεσης 66">
              <a:extLst>
                <a:ext uri="{FF2B5EF4-FFF2-40B4-BE49-F238E27FC236}">
                  <a16:creationId xmlns:a16="http://schemas.microsoft.com/office/drawing/2014/main" id="{7354645F-4F71-6260-2B23-467ACA96BA54}"/>
                </a:ext>
              </a:extLst>
            </p:cNvPr>
            <p:cNvCxnSpPr>
              <a:stCxn id="60" idx="5"/>
              <a:endCxn id="61" idx="1"/>
            </p:cNvCxnSpPr>
            <p:nvPr/>
          </p:nvCxnSpPr>
          <p:spPr>
            <a:xfrm>
              <a:off x="4224338" y="5929313"/>
              <a:ext cx="127000"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68" name="Ευθύγραμμο βέλος σύνδεσης 67">
              <a:extLst>
                <a:ext uri="{FF2B5EF4-FFF2-40B4-BE49-F238E27FC236}">
                  <a16:creationId xmlns:a16="http://schemas.microsoft.com/office/drawing/2014/main" id="{604ABD2B-05FE-FDF4-1686-D82011302584}"/>
                </a:ext>
              </a:extLst>
            </p:cNvPr>
            <p:cNvCxnSpPr/>
            <p:nvPr/>
          </p:nvCxnSpPr>
          <p:spPr>
            <a:xfrm>
              <a:off x="4656138" y="4146550"/>
              <a:ext cx="450850" cy="371475"/>
            </a:xfrm>
            <a:prstGeom prst="straightConnector1">
              <a:avLst/>
            </a:prstGeom>
            <a:noFill/>
            <a:ln w="6350" cap="flat" cmpd="sng" algn="ctr">
              <a:solidFill>
                <a:srgbClr val="4472C4"/>
              </a:solidFill>
              <a:prstDash val="solid"/>
              <a:miter lim="800000"/>
              <a:headEnd type="triangle"/>
              <a:tailEnd type="triangle"/>
            </a:ln>
            <a:effectLst/>
          </p:spPr>
        </p:cxnSp>
        <p:cxnSp>
          <p:nvCxnSpPr>
            <p:cNvPr id="69" name="Γωνιώδης σύνδεση 3">
              <a:extLst>
                <a:ext uri="{FF2B5EF4-FFF2-40B4-BE49-F238E27FC236}">
                  <a16:creationId xmlns:a16="http://schemas.microsoft.com/office/drawing/2014/main" id="{BCB57630-E1A1-0660-E429-B9FB228140F0}"/>
                </a:ext>
              </a:extLst>
            </p:cNvPr>
            <p:cNvCxnSpPr>
              <a:stCxn id="63" idx="2"/>
              <a:endCxn id="64" idx="1"/>
            </p:cNvCxnSpPr>
            <p:nvPr/>
          </p:nvCxnSpPr>
          <p:spPr>
            <a:xfrm rot="16200000" flipH="1">
              <a:off x="2541588" y="3522662"/>
              <a:ext cx="393700" cy="263525"/>
            </a:xfrm>
            <a:prstGeom prst="bentConnector2">
              <a:avLst/>
            </a:prstGeom>
            <a:noFill/>
            <a:ln w="6350" cap="flat" cmpd="sng" algn="ctr">
              <a:solidFill>
                <a:srgbClr val="4472C4"/>
              </a:solidFill>
              <a:prstDash val="solid"/>
              <a:miter lim="800000"/>
              <a:headEnd type="triangle"/>
              <a:tailEnd type="triangle"/>
            </a:ln>
            <a:effectLst/>
          </p:spPr>
        </p:cxnSp>
        <p:cxnSp>
          <p:nvCxnSpPr>
            <p:cNvPr id="70" name="Ευθεία γραμμή σύνδεσης 69">
              <a:extLst>
                <a:ext uri="{FF2B5EF4-FFF2-40B4-BE49-F238E27FC236}">
                  <a16:creationId xmlns:a16="http://schemas.microsoft.com/office/drawing/2014/main" id="{6305003E-DE15-A636-FFBD-46A8C87D4BD6}"/>
                </a:ext>
              </a:extLst>
            </p:cNvPr>
            <p:cNvCxnSpPr>
              <a:stCxn id="62" idx="3"/>
            </p:cNvCxnSpPr>
            <p:nvPr/>
          </p:nvCxnSpPr>
          <p:spPr>
            <a:xfrm flipV="1">
              <a:off x="4987925" y="1484313"/>
              <a:ext cx="557213" cy="90487"/>
            </a:xfrm>
            <a:prstGeom prst="line">
              <a:avLst/>
            </a:prstGeom>
            <a:noFill/>
            <a:ln w="6350" cap="flat" cmpd="sng" algn="ctr">
              <a:solidFill>
                <a:srgbClr val="4472C4"/>
              </a:solidFill>
              <a:prstDash val="solid"/>
              <a:miter lim="800000"/>
            </a:ln>
            <a:effectLst/>
          </p:spPr>
        </p:cxnSp>
        <p:cxnSp>
          <p:nvCxnSpPr>
            <p:cNvPr id="71" name="Ευθύγραμμο βέλος σύνδεσης 70">
              <a:extLst>
                <a:ext uri="{FF2B5EF4-FFF2-40B4-BE49-F238E27FC236}">
                  <a16:creationId xmlns:a16="http://schemas.microsoft.com/office/drawing/2014/main" id="{437593D3-F99B-1E31-8412-5C201E277D04}"/>
                </a:ext>
              </a:extLst>
            </p:cNvPr>
            <p:cNvCxnSpPr>
              <a:stCxn id="63" idx="0"/>
            </p:cNvCxnSpPr>
            <p:nvPr/>
          </p:nvCxnSpPr>
          <p:spPr>
            <a:xfrm flipV="1">
              <a:off x="2606675" y="1844675"/>
              <a:ext cx="609600" cy="1223963"/>
            </a:xfrm>
            <a:prstGeom prst="straightConnector1">
              <a:avLst/>
            </a:prstGeom>
            <a:noFill/>
            <a:ln w="6350" cap="flat" cmpd="sng" algn="ctr">
              <a:solidFill>
                <a:srgbClr val="4472C4"/>
              </a:solidFill>
              <a:prstDash val="solid"/>
              <a:miter lim="800000"/>
              <a:headEnd type="triangle"/>
              <a:tailEnd type="triangle"/>
            </a:ln>
            <a:effectLst/>
          </p:spPr>
        </p:cxnSp>
        <p:cxnSp>
          <p:nvCxnSpPr>
            <p:cNvPr id="72" name="Ευθεία γραμμή σύνδεσης 71">
              <a:extLst>
                <a:ext uri="{FF2B5EF4-FFF2-40B4-BE49-F238E27FC236}">
                  <a16:creationId xmlns:a16="http://schemas.microsoft.com/office/drawing/2014/main" id="{9F048024-DFFE-C9DD-A41A-7CF567FE472A}"/>
                </a:ext>
              </a:extLst>
            </p:cNvPr>
            <p:cNvCxnSpPr/>
            <p:nvPr/>
          </p:nvCxnSpPr>
          <p:spPr>
            <a:xfrm>
              <a:off x="6748463" y="1435100"/>
              <a:ext cx="784225" cy="49213"/>
            </a:xfrm>
            <a:prstGeom prst="line">
              <a:avLst/>
            </a:prstGeom>
            <a:noFill/>
            <a:ln w="9525" cap="flat" cmpd="sng" algn="ctr">
              <a:solidFill>
                <a:srgbClr val="4472C4"/>
              </a:solidFill>
              <a:prstDash val="solid"/>
              <a:miter lim="800000"/>
            </a:ln>
            <a:effectLst/>
          </p:spPr>
        </p:cxnSp>
      </p:grpSp>
    </p:spTree>
    <p:extLst>
      <p:ext uri="{BB962C8B-B14F-4D97-AF65-F5344CB8AC3E}">
        <p14:creationId xmlns:p14="http://schemas.microsoft.com/office/powerpoint/2010/main" val="384559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2E1F-661F-3576-0C87-873B88452B8C}"/>
            </a:ext>
          </a:extLst>
        </p:cNvPr>
        <p:cNvGrpSpPr/>
        <p:nvPr/>
      </p:nvGrpSpPr>
      <p:grpSpPr>
        <a:xfrm>
          <a:off x="0" y="0"/>
          <a:ext cx="0" cy="0"/>
          <a:chOff x="0" y="0"/>
          <a:chExt cx="0" cy="0"/>
        </a:xfrm>
      </p:grpSpPr>
      <p:pic>
        <p:nvPicPr>
          <p:cNvPr id="6148" name="Picture 4" descr="Παγκόσμια θέρμανση: «Ανέφικτος» ο στόχος για το κλίμα, προειδοποιεί  κορυφαίος ειδικός - Οικονομικός Ταχυδρόμος - ot.gr">
            <a:extLst>
              <a:ext uri="{FF2B5EF4-FFF2-40B4-BE49-F238E27FC236}">
                <a16:creationId xmlns:a16="http://schemas.microsoft.com/office/drawing/2014/main" id="{9A1E5F12-ACDE-6B1C-722F-ADE08D8AC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6884"/>
            <a:ext cx="12192000" cy="5249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61B29D67-CAA6-F793-548D-D66D2FACD0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61B29D67-CAA6-F793-548D-D66D2FACD0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DBB902D2-1642-EE08-E3B6-D4AD61909C1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Νέες Προοπτικές της ΠΠ 2021 – 202</a:t>
            </a:r>
            <a:r>
              <a:rPr lang="en-US" sz="2400" dirty="0">
                <a:solidFill>
                  <a:srgbClr val="1F3762"/>
                </a:solidFill>
                <a:latin typeface="Aptos Narrow" panose="020B0004020202020204" pitchFamily="34" charset="0"/>
              </a:rPr>
              <a:t>7</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FF55C97D-C967-3353-ABAC-D14E493DCB1B}"/>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25</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 name="Picture 2">
            <a:extLst>
              <a:ext uri="{FF2B5EF4-FFF2-40B4-BE49-F238E27FC236}">
                <a16:creationId xmlns:a16="http://schemas.microsoft.com/office/drawing/2014/main" id="{F697FE57-309F-A27B-9B1B-CBD2C692C6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CC2F6044-02E8-AF1F-37FF-4152D51285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F95707A1-E4C8-0FE9-B931-891C265455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54">
            <a:extLst>
              <a:ext uri="{FF2B5EF4-FFF2-40B4-BE49-F238E27FC236}">
                <a16:creationId xmlns:a16="http://schemas.microsoft.com/office/drawing/2014/main" id="{6EFCDFC7-BBAC-B374-8707-A77FD018C85A}"/>
              </a:ext>
            </a:extLst>
          </p:cNvPr>
          <p:cNvSpPr/>
          <p:nvPr/>
        </p:nvSpPr>
        <p:spPr>
          <a:xfrm>
            <a:off x="1830237" y="1004790"/>
            <a:ext cx="9201557" cy="4539704"/>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Διαθεματικές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προσεγγίσεις (</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Ενέργεια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Αγροδιατροφή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Τεχνολογίες 4ης Βιομηχανικής Επανάστασης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(Τεχνητή Νοημοσύνη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Προηγμένες ΤΠΕ</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Ρομπότ</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Υλικά </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&amp;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Αισθητήρες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Νανοτεχνολογία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Βιότεχνολογία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Βίοπληροφορική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Απολιγνιτοποίηση</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Δεξιότητες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Μεγάλες Κοινωνικές Προκλήσεις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Food Resilience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Υποστήριξη ευρύτερων εθνικών,  Ευρωπαϊκών ή/και διεθνών Στρατηγικών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Πράσινη Συμφωνία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Κυκλική 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Στόχοι Βιώσιμης Ανάπτυξης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(SDGs),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Γαλάζια Ανάπτυξη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Καθαρή Ενέργεια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Πράσινο Υδρογόνο</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Ευφυείς Μεταφορές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Βιοποικιλότητα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Βιο</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Ασφάλεια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9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272524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067C-D639-C690-4BEF-3F05BA12875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35B177A-07D0-5AFB-6C2F-A82707931C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735B177A-07D0-5AFB-6C2F-A82707931C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B24C2AD3-4B43-9B74-86FB-71138D82EBA4}"/>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Συμπεράσματα</a:t>
            </a:r>
            <a:r>
              <a:rPr lang="en-US" sz="2400" dirty="0">
                <a:solidFill>
                  <a:srgbClr val="1F3762"/>
                </a:solidFill>
                <a:latin typeface="Aptos Narrow" panose="020B0004020202020204" pitchFamily="34" charset="0"/>
              </a:rPr>
              <a:t> / </a:t>
            </a:r>
            <a:r>
              <a:rPr lang="el-GR" sz="2400" dirty="0">
                <a:solidFill>
                  <a:srgbClr val="1F3762"/>
                </a:solidFill>
                <a:latin typeface="Aptos Narrow" panose="020B0004020202020204" pitchFamily="34" charset="0"/>
              </a:rPr>
              <a:t>Το Μέλλον ως Προκλήσεις και Ευκαιρίες</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3864D278-12D1-1F23-CBA8-50FD4C0A81B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26</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5124" name="Picture 4" descr="Ανακοίνωση της Δράσης «Ερευνώ - Καινοτομώ 2021-2027» - Niriis S.A.  Consultants">
            <a:extLst>
              <a:ext uri="{FF2B5EF4-FFF2-40B4-BE49-F238E27FC236}">
                <a16:creationId xmlns:a16="http://schemas.microsoft.com/office/drawing/2014/main" id="{037FE9A3-2864-6B7F-4EEC-6712DAAF65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BAF6624C-C07B-8C1C-8931-8B07BD48A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0FDFFCF3-305D-5820-169D-8ECDA42535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BDFDA101-6416-E300-BCF2-ACD840D85F4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54">
            <a:extLst>
              <a:ext uri="{FF2B5EF4-FFF2-40B4-BE49-F238E27FC236}">
                <a16:creationId xmlns:a16="http://schemas.microsoft.com/office/drawing/2014/main" id="{CC53DEAD-9172-1890-1F3D-7282FE3DD744}"/>
              </a:ext>
            </a:extLst>
          </p:cNvPr>
          <p:cNvSpPr/>
          <p:nvPr/>
        </p:nvSpPr>
        <p:spPr>
          <a:xfrm>
            <a:off x="1909448" y="1101432"/>
            <a:ext cx="9201557" cy="532453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Η ΕΣΕΕ δεν είναι απλώς ένα έγγραφο – είναι μια δυναμική διαδικασία που απαιτεί τη συμμετοχή όλων: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Επιχειρήσεις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Μέσω της υιοθέτησης κυκλικών μοντέλων και τεχνολογιών χαμηλών εκπομπών.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Ερευνητικές Κοινότητες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παραγωγή γνώσης που αντιμετωπίζει κρίσιμα θέματα, όπως η θαλάσσια ρύπανση ή η ενεργειακή φτώχεια.</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Πολιτεία / Κράτος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ενίσχυση των θεσμικών μηχανισμών (π.χ. η Μονάδα Παρακολούθησης της ΕΣΕΕ) για διαρκή αξιολόγηση και προσαρμογή.</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Σε έναν κόσμο που αντιμετωπίζει διπλές κρίσεις – κλιματική και οικονομική – η ΕΣΕΕ προσφέρει το εργαλείο για μια ολιστική μετάβαση. Δεν πρόκειται απλώς για μια στρατηγική ανάπτυξης, αλλά για ένα συμβόλαιο με τις επόμενες γενιές.</a:t>
            </a:r>
          </a:p>
        </p:txBody>
      </p:sp>
    </p:spTree>
    <p:extLst>
      <p:ext uri="{BB962C8B-B14F-4D97-AF65-F5344CB8AC3E}">
        <p14:creationId xmlns:p14="http://schemas.microsoft.com/office/powerpoint/2010/main" val="386317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A6B9541-4B02-DFCA-F59D-6B5F3A4C310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3" imgH="273" progId="TCLayout.ActiveDocument.1">
                  <p:embed/>
                </p:oleObj>
              </mc:Choice>
              <mc:Fallback>
                <p:oleObj name="think-cell Slide" r:id="rId3" imgW="273" imgH="273" progId="TCLayout.ActiveDocument.1">
                  <p:embed/>
                  <p:pic>
                    <p:nvPicPr>
                      <p:cNvPr id="5" name="think-cell data - do not delete" hidden="1">
                        <a:extLst>
                          <a:ext uri="{FF2B5EF4-FFF2-40B4-BE49-F238E27FC236}">
                            <a16:creationId xmlns:a16="http://schemas.microsoft.com/office/drawing/2014/main" id="{5A6B9541-4B02-DFCA-F59D-6B5F3A4C31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8665B48-93B2-F041-F1EA-1F9D080E3E2A}"/>
              </a:ext>
            </a:extLst>
          </p:cNvPr>
          <p:cNvSpPr>
            <a:spLocks noGrp="1"/>
          </p:cNvSpPr>
          <p:nvPr>
            <p:ph type="title"/>
          </p:nvPr>
        </p:nvSpPr>
        <p:spPr>
          <a:xfrm>
            <a:off x="453444" y="1858262"/>
            <a:ext cx="6737675" cy="768012"/>
          </a:xfrm>
        </p:spPr>
        <p:txBody>
          <a:bodyPr vert="horz"/>
          <a:lstStyle/>
          <a:p>
            <a:r>
              <a:rPr lang="el-GR" dirty="0"/>
              <a:t>Υπουργείο Ανάπτυξης</a:t>
            </a:r>
            <a:endParaRPr lang="en-GB" dirty="0"/>
          </a:p>
        </p:txBody>
      </p:sp>
      <p:sp>
        <p:nvSpPr>
          <p:cNvPr id="3" name="Slide Number Placeholder 2">
            <a:extLst>
              <a:ext uri="{FF2B5EF4-FFF2-40B4-BE49-F238E27FC236}">
                <a16:creationId xmlns:a16="http://schemas.microsoft.com/office/drawing/2014/main" id="{CD4DD26D-8982-43E9-5306-6AA4E30C8F63}"/>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27</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Ορθογώνιο 6">
            <a:extLst>
              <a:ext uri="{FF2B5EF4-FFF2-40B4-BE49-F238E27FC236}">
                <a16:creationId xmlns:a16="http://schemas.microsoft.com/office/drawing/2014/main" id="{21CE5C7D-FD67-42D2-2C51-920E906D71E7}"/>
              </a:ext>
            </a:extLst>
          </p:cNvPr>
          <p:cNvSpPr/>
          <p:nvPr/>
        </p:nvSpPr>
        <p:spPr>
          <a:xfrm>
            <a:off x="555714" y="3304942"/>
            <a:ext cx="11493141" cy="8309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Ευχαριστ</a:t>
            </a:r>
            <a:r>
              <a:rPr lang="el-GR" sz="4800" b="1" kern="1200" dirty="0">
                <a:ln w="11430"/>
                <a:solidFill>
                  <a:srgbClr val="FFC000"/>
                </a:solidFill>
                <a:effectLst>
                  <a:outerShdw blurRad="50800" dist="39000" dir="5460000" algn="tl">
                    <a:srgbClr val="000000">
                      <a:alpha val="38000"/>
                    </a:srgbClr>
                  </a:outerShdw>
                </a:effectLst>
                <a:latin typeface="Century Gothic" panose="020B0502020202020204" pitchFamily="34" charset="0"/>
                <a:ea typeface="+mn-ea"/>
              </a:rPr>
              <a:t>ώ</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a:t>
            </a:r>
            <a:r>
              <a:rPr kumimoji="0" lang="en-US"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γι</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α</a:t>
            </a:r>
            <a:r>
              <a:rPr kumimoji="0" lang="en-US"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την προσοχή σας</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a:t>
            </a:r>
          </a:p>
        </p:txBody>
      </p:sp>
      <p:sp>
        <p:nvSpPr>
          <p:cNvPr id="7" name="Text Placeholder 8">
            <a:extLst>
              <a:ext uri="{FF2B5EF4-FFF2-40B4-BE49-F238E27FC236}">
                <a16:creationId xmlns:a16="http://schemas.microsoft.com/office/drawing/2014/main" id="{5F939CF7-3769-C8D3-3A03-8A032521863E}"/>
              </a:ext>
            </a:extLst>
          </p:cNvPr>
          <p:cNvSpPr txBox="1">
            <a:spLocks/>
          </p:cNvSpPr>
          <p:nvPr/>
        </p:nvSpPr>
        <p:spPr>
          <a:xfrm>
            <a:off x="555714" y="5941038"/>
            <a:ext cx="2406941" cy="30737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FF"/>
                </a:solidFill>
                <a:effectLst/>
                <a:uLnTx/>
                <a:uFillTx/>
                <a:latin typeface="Arial"/>
                <a:cs typeface="Arial"/>
                <a:sym typeface="Arial"/>
              </a:rPr>
              <a:t>14 </a:t>
            </a:r>
            <a:r>
              <a:rPr kumimoji="0" lang="el-GR" sz="1800" b="0" i="0" u="none" strike="noStrike" kern="0" cap="none" spc="0" normalizeH="0" baseline="0" noProof="0" dirty="0">
                <a:ln>
                  <a:noFill/>
                </a:ln>
                <a:solidFill>
                  <a:srgbClr val="FFFFFF"/>
                </a:solidFill>
                <a:effectLst/>
                <a:uLnTx/>
                <a:uFillTx/>
                <a:latin typeface="Arial"/>
                <a:cs typeface="Arial"/>
                <a:sym typeface="Arial"/>
              </a:rPr>
              <a:t>Μαΐου 2016</a:t>
            </a:r>
            <a:endParaRPr kumimoji="0" lang="en-GB" sz="1800" b="0" i="0" u="none" strike="noStrike" kern="0" cap="none" spc="0" normalizeH="0" baseline="0" noProof="0" dirty="0">
              <a:ln>
                <a:noFill/>
              </a:ln>
              <a:solidFill>
                <a:srgbClr val="FFFFFF"/>
              </a:solidFill>
              <a:effectLst/>
              <a:uLnTx/>
              <a:uFillTx/>
              <a:latin typeface="Arial"/>
              <a:cs typeface="Arial"/>
              <a:sym typeface="Arial"/>
            </a:endParaRPr>
          </a:p>
        </p:txBody>
      </p:sp>
      <p:pic>
        <p:nvPicPr>
          <p:cNvPr id="9" name="Picture 12">
            <a:extLst>
              <a:ext uri="{FF2B5EF4-FFF2-40B4-BE49-F238E27FC236}">
                <a16:creationId xmlns:a16="http://schemas.microsoft.com/office/drawing/2014/main" id="{85C3B78E-6443-F01C-A9CB-C4DBC88100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715" y="392187"/>
            <a:ext cx="1944014" cy="837452"/>
          </a:xfrm>
          <a:prstGeom prst="rect">
            <a:avLst/>
          </a:prstGeom>
        </p:spPr>
      </p:pic>
      <p:sp>
        <p:nvSpPr>
          <p:cNvPr id="8" name="8 - TextBox">
            <a:extLst>
              <a:ext uri="{FF2B5EF4-FFF2-40B4-BE49-F238E27FC236}">
                <a16:creationId xmlns:a16="http://schemas.microsoft.com/office/drawing/2014/main" id="{CF1B09EB-8F6C-8EA0-8E29-73C0422B1881}"/>
              </a:ext>
            </a:extLst>
          </p:cNvPr>
          <p:cNvSpPr txBox="1"/>
          <p:nvPr/>
        </p:nvSpPr>
        <p:spPr>
          <a:xfrm>
            <a:off x="555714" y="4896522"/>
            <a:ext cx="3458156"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Δρ</a:t>
            </a:r>
            <a:r>
              <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 </a:t>
            </a:r>
            <a:r>
              <a:rPr kumimoji="0" lang="de-DE"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Αντώνιος </a:t>
            </a:r>
            <a:r>
              <a:rPr kumimoji="0" lang="de-DE" sz="1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Γυ</a:t>
            </a:r>
            <a:r>
              <a:rPr kumimoji="0" lang="de-DE"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πάκης</a:t>
            </a:r>
            <a:endPar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Προϊστάμενος</a:t>
            </a:r>
            <a:r>
              <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 Δ/</a:t>
            </a: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νση</a:t>
            </a:r>
            <a:r>
              <a:rPr kumimoji="0" lang="el-GR"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ς</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Σχεδι</a:t>
            </a:r>
            <a:r>
              <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ασμού και Προγραμματισμού Έρευνας και Καινοτομίας</a:t>
            </a:r>
          </a:p>
        </p:txBody>
      </p:sp>
    </p:spTree>
    <p:extLst>
      <p:ext uri="{BB962C8B-B14F-4D97-AF65-F5344CB8AC3E}">
        <p14:creationId xmlns:p14="http://schemas.microsoft.com/office/powerpoint/2010/main" val="29128655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19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4&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bNumberIsYear val=&quot;0&quot;/&gt;&lt;m_strFormatTime&gt;%m/%y&lt;/m_strFormatTime&gt;&lt;m_yearfmt&gt;&lt;begin val=&quot;4&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8&quot;&gt;&lt;elem m_fUsage=&quot;2.12039538892290080341E+00&quot;&gt;&lt;m_msothmcolidx val=&quot;0&quot;/&gt;&lt;m_rgb r=&quot;00&quot; g=&quot;2C&quot; b=&quot;96&quot;/&gt;&lt;/elem&gt;&lt;elem m_fUsage=&quot;1.10940487658100028767E+00&quot;&gt;&lt;m_msothmcolidx val=&quot;0&quot;/&gt;&lt;m_rgb r=&quot;27&quot; g=&quot;AC&quot; b=&quot;85&quot;/&gt;&lt;/elem&gt;&lt;elem m_fUsage=&quot;1.00000000000000000000E+00&quot;&gt;&lt;m_msothmcolidx val=&quot;0&quot;/&gt;&lt;m_rgb r=&quot;32&quot; g=&quot;6E&quot; b=&quot;DA&quot;/&gt;&lt;/elem&gt;&lt;elem m_fUsage=&quot;9.00000000000000022204E-01&quot;&gt;&lt;m_msothmcolidx val=&quot;0&quot;/&gt;&lt;m_rgb r=&quot;2C&quot; g=&quot;3D&quot; b=&quot;67&quot;/&gt;&lt;/elem&gt;&lt;elem m_fUsage=&quot;8.10000000000000053291E-01&quot;&gt;&lt;m_msothmcolidx val=&quot;0&quot;/&gt;&lt;m_rgb r=&quot;9C&quot; g=&quot;C7&quot; b=&quot;CE&quot;/&gt;&lt;/elem&gt;&lt;elem m_fUsage=&quot;7.29000000000000092371E-01&quot;&gt;&lt;m_msothmcolidx val=&quot;0&quot;/&gt;&lt;m_rgb r=&quot;E6&quot; g=&quot;E6&quot; b=&quot;E6&quot;/&gt;&lt;/elem&gt;&lt;elem m_fUsage=&quot;6.56100000000000127542E-01&quot;&gt;&lt;m_msothmcolidx val=&quot;0&quot;/&gt;&lt;m_rgb r=&quot;90&quot; g=&quot;A2&quot; b=&quot;CF&quot;/&gt;&lt;/elem&gt;&lt;elem m_fUsage=&quot;3.87420489000000145552E-01&quot;&gt;&lt;m_msothmcolidx val=&quot;0&quot;/&gt;&lt;m_rgb r=&quot;5A&quot; g=&quot;A2&quot; b=&quot;AE&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18707</TotalTime>
  <Words>2356</Words>
  <Application>Microsoft Office PowerPoint</Application>
  <PresentationFormat>Ευρεία οθόνη</PresentationFormat>
  <Paragraphs>321</Paragraphs>
  <Slides>27</Slides>
  <Notes>4</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5</vt:i4>
      </vt:variant>
      <vt:variant>
        <vt:lpstr>Ενσωματωμένοι διακομιστές OLE</vt:lpstr>
      </vt:variant>
      <vt:variant>
        <vt:i4>1</vt:i4>
      </vt:variant>
      <vt:variant>
        <vt:lpstr>Τίτλοι διαφανειών</vt:lpstr>
      </vt:variant>
      <vt:variant>
        <vt:i4>27</vt:i4>
      </vt:variant>
    </vt:vector>
  </HeadingPairs>
  <TitlesOfParts>
    <vt:vector size="44" baseType="lpstr">
      <vt:lpstr>Aptos</vt:lpstr>
      <vt:lpstr>Aptos Display</vt:lpstr>
      <vt:lpstr>Aptos Narrow</vt:lpstr>
      <vt:lpstr>Arial</vt:lpstr>
      <vt:lpstr>Arial Narrow</vt:lpstr>
      <vt:lpstr>Calibri</vt:lpstr>
      <vt:lpstr>Calibri Light</vt:lpstr>
      <vt:lpstr>Century Gothic</vt:lpstr>
      <vt:lpstr>Roboto</vt:lpstr>
      <vt:lpstr>Segoe UI</vt:lpstr>
      <vt:lpstr>Wingdings</vt:lpstr>
      <vt:lpstr>1_Office Theme</vt:lpstr>
      <vt:lpstr>2_Office Theme</vt:lpstr>
      <vt:lpstr>Θέμα του Office</vt:lpstr>
      <vt:lpstr>3_Office Theme</vt:lpstr>
      <vt:lpstr>4_Office Theme</vt:lpstr>
      <vt:lpstr>think-cell Slide</vt:lpstr>
      <vt:lpstr>Παρουσίαση του PowerPoint</vt:lpstr>
      <vt:lpstr>Περιεχόμενα</vt:lpstr>
      <vt:lpstr>Υπουργείο Ανάπτυξης / Γενική Γραμματεία Έρευνας και Καινοτομίας</vt:lpstr>
      <vt:lpstr>Η Αποστολή της Γενικής Γραμματείας Έρευνας και Καινοτομίας</vt:lpstr>
      <vt:lpstr>Εθνική Στρατηγική Έξυπνης Εξειδίκευσης ΠΠ 2021-2027 (ΕΣΕΕ 2021-2027)  Όραμα</vt:lpstr>
      <vt:lpstr>Εθνική Στρατηγική Έξυπνης Εξειδίκευσης (ΕΣΕΕ) </vt:lpstr>
      <vt:lpstr>Στρατηγικοί Άξονες  για την ανάπτυξη έρευνας και καινοτομίας </vt:lpstr>
      <vt:lpstr>Εθνική Στρατηγική Έξυπνης Εξειδίκευσης – Βασικές Παρεμβάσεις ΕΤΑΚ</vt:lpstr>
      <vt:lpstr>Διαδικασία Επιχειρηματικής Ανακάλυψης (ΔΕΑ)</vt:lpstr>
      <vt:lpstr>Επιχειρηματική Ανακάλυψη ΓΓΕΚ</vt:lpstr>
      <vt:lpstr>Ερωτήματα για την διαμόρφωση των θεματικών προτεραιοτήτων</vt:lpstr>
      <vt:lpstr>Παρουσίαση του PowerPoint</vt:lpstr>
      <vt:lpstr>8 Θεματικοί Τομείς  Έρευνας και Καινοτομίας</vt:lpstr>
      <vt:lpstr>3 Διαδοχικά Επίπεδα Εξειδίκευσης</vt:lpstr>
      <vt:lpstr>Παρουσίαση του PowerPoint</vt:lpstr>
      <vt:lpstr>Βελτίωση προϊόντων πρωτογενούς παραγωγής (ενδεικτικές προτεραιότητες)</vt:lpstr>
      <vt:lpstr>Ορθολογική́ διαχείριση φυσικών πόρων (ενδεικτικές προτεραιότητες)</vt:lpstr>
      <vt:lpstr>Διατροφή, Υγεία, Καταναλωτές (ενδεικτικές προτεραιότητες) 1/2</vt:lpstr>
      <vt:lpstr>Διατροφή, Υγεία, Καταναλωτές (ενδεικτικές προτεραιότητες) 2/2</vt:lpstr>
      <vt:lpstr>Βιομηχανία Τροφίμων  4.0 - Τεχνολογίες Μεταποίησης (ενδεικτικές προτεραιότητες) 1/2</vt:lpstr>
      <vt:lpstr>Βιομηχανία Τροφίμων  4.0 - Τεχνολογίες Μεταποίησης (ενδεικτικές προτεραιότητες) 2/2</vt:lpstr>
      <vt:lpstr>Συνέργειες Τομέα με άλλες Στρατηγικές</vt:lpstr>
      <vt:lpstr>Πηγές Χρηματοδότησης 2021-27 &gt; 1,8 δις €</vt:lpstr>
      <vt:lpstr>Παρουσίαση του PowerPoint</vt:lpstr>
      <vt:lpstr>Νέες Προοπτικές της ΠΠ 2021 – 2027 </vt:lpstr>
      <vt:lpstr>Συμπεράσματα / Το Μέλλον ως Προκλήσεις και Ευκαιρίες </vt:lpstr>
      <vt:lpstr>Υπουργείο Ανάπτυξης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Προσωπικός Ιατρός (Π.Ι.) Προτεινόμενο σχέδιο</dc:title>
  <dc:creator>User</dc:creator>
  <cp:lastModifiedBy>Χριστοφόρα Κούτρα</cp:lastModifiedBy>
  <cp:revision>274</cp:revision>
  <cp:lastPrinted>2026-05-05T12:32:24Z</cp:lastPrinted>
  <dcterms:modified xsi:type="dcterms:W3CDTF">2026-05-15T11:52:43Z</dcterms:modified>
</cp:coreProperties>
</file>