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256" r:id="rId2"/>
    <p:sldId id="261" r:id="rId3"/>
    <p:sldId id="257" r:id="rId4"/>
    <p:sldId id="276" r:id="rId5"/>
    <p:sldId id="277" r:id="rId6"/>
    <p:sldId id="278" r:id="rId7"/>
    <p:sldId id="279" r:id="rId8"/>
    <p:sldId id="280" r:id="rId9"/>
    <p:sldId id="281" r:id="rId10"/>
    <p:sldId id="411" r:id="rId11"/>
    <p:sldId id="409" r:id="rId12"/>
    <p:sldId id="283" r:id="rId13"/>
    <p:sldId id="284" r:id="rId14"/>
    <p:sldId id="285" r:id="rId15"/>
    <p:sldId id="286" r:id="rId16"/>
    <p:sldId id="287" r:id="rId17"/>
    <p:sldId id="288" r:id="rId18"/>
    <p:sldId id="400" r:id="rId19"/>
    <p:sldId id="407" r:id="rId20"/>
    <p:sldId id="408" r:id="rId21"/>
    <p:sldId id="258" r:id="rId22"/>
    <p:sldId id="262" r:id="rId23"/>
    <p:sldId id="259" r:id="rId24"/>
    <p:sldId id="263" r:id="rId25"/>
    <p:sldId id="260" r:id="rId26"/>
    <p:sldId id="265" r:id="rId27"/>
    <p:sldId id="267" r:id="rId28"/>
    <p:sldId id="266" r:id="rId29"/>
    <p:sldId id="268" r:id="rId30"/>
    <p:sldId id="269" r:id="rId31"/>
    <p:sldId id="264" r:id="rId32"/>
    <p:sldId id="270" r:id="rId33"/>
    <p:sldId id="271" r:id="rId34"/>
    <p:sldId id="272" r:id="rId35"/>
    <p:sldId id="273" r:id="rId36"/>
    <p:sldId id="274" r:id="rId37"/>
    <p:sldId id="275" r:id="rId38"/>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67" autoAdjust="0"/>
  </p:normalViewPr>
  <p:slideViewPr>
    <p:cSldViewPr snapToGrid="0" snapToObjects="1">
      <p:cViewPr varScale="1">
        <p:scale>
          <a:sx n="97" d="100"/>
          <a:sy n="97" d="100"/>
        </p:scale>
        <p:origin x="970" y="67"/>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8044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 Θέση εικόνας διαφάνειας">
            <a:extLst>
              <a:ext uri="{FF2B5EF4-FFF2-40B4-BE49-F238E27FC236}">
                <a16:creationId xmlns:a16="http://schemas.microsoft.com/office/drawing/2014/main" id="{7698E348-0D07-483A-B250-ECDE80A0D71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2 - Θέση σημειώσεων">
            <a:extLst>
              <a:ext uri="{FF2B5EF4-FFF2-40B4-BE49-F238E27FC236}">
                <a16:creationId xmlns:a16="http://schemas.microsoft.com/office/drawing/2014/main" id="{4710A91E-7CA0-460D-9F59-3A0C046467E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a:p>
        </p:txBody>
      </p:sp>
      <p:sp>
        <p:nvSpPr>
          <p:cNvPr id="189444" name="3 - Θέση αριθμού διαφάνειας">
            <a:extLst>
              <a:ext uri="{FF2B5EF4-FFF2-40B4-BE49-F238E27FC236}">
                <a16:creationId xmlns:a16="http://schemas.microsoft.com/office/drawing/2014/main" id="{D7A93B6D-DFC3-4359-877A-B62B90F8BF0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DB3C0F6-F44D-4184-80AE-6692570BEA88}" type="slidenum">
              <a:rPr lang="el-GR" altLang="el-GR" smtClean="0"/>
              <a:pPr/>
              <a:t>11</a:t>
            </a:fld>
            <a:endParaRPr lang="el-GR" alt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Κενό">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78B646AD-54D0-467B-AC8A-B7A8389AE192}"/>
              </a:ext>
            </a:extLst>
          </p:cNvPr>
          <p:cNvSpPr>
            <a:spLocks noGrp="1"/>
          </p:cNvSpPr>
          <p:nvPr>
            <p:ph type="dt" sz="half" idx="10"/>
          </p:nvPr>
        </p:nvSpPr>
        <p:spPr/>
        <p:txBody>
          <a:bodyPr/>
          <a:lstStyle>
            <a:lvl1pPr>
              <a:defRPr/>
            </a:lvl1pPr>
          </a:lstStyle>
          <a:p>
            <a:pPr>
              <a:defRPr/>
            </a:pPr>
            <a:endParaRPr lang="el-GR"/>
          </a:p>
        </p:txBody>
      </p:sp>
      <p:sp>
        <p:nvSpPr>
          <p:cNvPr id="3" name="Footer Placeholder 4">
            <a:extLst>
              <a:ext uri="{FF2B5EF4-FFF2-40B4-BE49-F238E27FC236}">
                <a16:creationId xmlns:a16="http://schemas.microsoft.com/office/drawing/2014/main" id="{5CE9AC3E-564E-47E6-9D1B-FDB888048240}"/>
              </a:ext>
            </a:extLst>
          </p:cNvPr>
          <p:cNvSpPr>
            <a:spLocks noGrp="1"/>
          </p:cNvSpPr>
          <p:nvPr>
            <p:ph type="ftr" sz="quarter" idx="11"/>
          </p:nvPr>
        </p:nvSpPr>
        <p:spPr/>
        <p:txBody>
          <a:bodyPr/>
          <a:lstStyle>
            <a:lvl1pPr>
              <a:defRPr/>
            </a:lvl1pPr>
          </a:lstStyle>
          <a:p>
            <a:pPr>
              <a:defRPr/>
            </a:pPr>
            <a:r>
              <a:rPr lang="el-GR"/>
              <a:t>ΠΜΣ</a:t>
            </a:r>
          </a:p>
        </p:txBody>
      </p:sp>
      <p:sp>
        <p:nvSpPr>
          <p:cNvPr id="4" name="Slide Number Placeholder 5">
            <a:extLst>
              <a:ext uri="{FF2B5EF4-FFF2-40B4-BE49-F238E27FC236}">
                <a16:creationId xmlns:a16="http://schemas.microsoft.com/office/drawing/2014/main" id="{8837511D-DB56-49D0-A769-F5A02D1A2441}"/>
              </a:ext>
            </a:extLst>
          </p:cNvPr>
          <p:cNvSpPr>
            <a:spLocks noGrp="1"/>
          </p:cNvSpPr>
          <p:nvPr>
            <p:ph type="sldNum" sz="quarter" idx="12"/>
          </p:nvPr>
        </p:nvSpPr>
        <p:spPr/>
        <p:txBody>
          <a:bodyPr/>
          <a:lstStyle>
            <a:lvl1pPr>
              <a:defRPr/>
            </a:lvl1pPr>
          </a:lstStyle>
          <a:p>
            <a:pPr>
              <a:defRPr/>
            </a:pPr>
            <a:fld id="{CE4E2ED3-06F8-454F-83DF-CC28A86DA3C4}" type="slidenum">
              <a:rPr lang="el-GR"/>
              <a:pPr>
                <a:defRPr/>
              </a:pPr>
              <a:t>‹#›</a:t>
            </a:fld>
            <a:endParaRPr lang="el-GR"/>
          </a:p>
        </p:txBody>
      </p:sp>
    </p:spTree>
    <p:extLst>
      <p:ext uri="{BB962C8B-B14F-4D97-AF65-F5344CB8AC3E}">
        <p14:creationId xmlns:p14="http://schemas.microsoft.com/office/powerpoint/2010/main" val="1994722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lvl1pPr>
              <a:spcBef>
                <a:spcPts val="750"/>
              </a:spcBef>
              <a:defRPr/>
            </a:lvl1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a:extLst>
              <a:ext uri="{FF2B5EF4-FFF2-40B4-BE49-F238E27FC236}">
                <a16:creationId xmlns:a16="http://schemas.microsoft.com/office/drawing/2014/main" id="{1B5BF46D-F0F8-483F-93D7-41A4BB6A8BF9}"/>
              </a:ext>
            </a:extLst>
          </p:cNvPr>
          <p:cNvSpPr>
            <a:spLocks noGrp="1"/>
          </p:cNvSpPr>
          <p:nvPr>
            <p:ph type="dt" sz="half" idx="10"/>
          </p:nvPr>
        </p:nvSpPr>
        <p:spPr/>
        <p:txBody>
          <a:bodyPr/>
          <a:lstStyle>
            <a:lvl1pPr>
              <a:defRPr/>
            </a:lvl1pPr>
          </a:lstStyle>
          <a:p>
            <a:pPr>
              <a:defRPr/>
            </a:pPr>
            <a:endParaRPr lang="el-GR"/>
          </a:p>
        </p:txBody>
      </p:sp>
      <p:sp>
        <p:nvSpPr>
          <p:cNvPr id="5" name="Footer Placeholder 4">
            <a:extLst>
              <a:ext uri="{FF2B5EF4-FFF2-40B4-BE49-F238E27FC236}">
                <a16:creationId xmlns:a16="http://schemas.microsoft.com/office/drawing/2014/main" id="{5E58CB4A-2D54-4EE8-AD14-B047DA904AD0}"/>
              </a:ext>
            </a:extLst>
          </p:cNvPr>
          <p:cNvSpPr>
            <a:spLocks noGrp="1"/>
          </p:cNvSpPr>
          <p:nvPr>
            <p:ph type="ftr" sz="quarter" idx="11"/>
          </p:nvPr>
        </p:nvSpPr>
        <p:spPr/>
        <p:txBody>
          <a:bodyPr/>
          <a:lstStyle>
            <a:lvl1pPr>
              <a:defRPr/>
            </a:lvl1pPr>
          </a:lstStyle>
          <a:p>
            <a:pPr>
              <a:defRPr/>
            </a:pPr>
            <a:r>
              <a:rPr lang="el-GR"/>
              <a:t>ΠΜΣ</a:t>
            </a:r>
          </a:p>
        </p:txBody>
      </p:sp>
      <p:sp>
        <p:nvSpPr>
          <p:cNvPr id="6" name="Slide Number Placeholder 5">
            <a:extLst>
              <a:ext uri="{FF2B5EF4-FFF2-40B4-BE49-F238E27FC236}">
                <a16:creationId xmlns:a16="http://schemas.microsoft.com/office/drawing/2014/main" id="{971455CC-FD44-4788-8410-433E30EFB119}"/>
              </a:ext>
            </a:extLst>
          </p:cNvPr>
          <p:cNvSpPr>
            <a:spLocks noGrp="1"/>
          </p:cNvSpPr>
          <p:nvPr>
            <p:ph type="sldNum" sz="quarter" idx="12"/>
          </p:nvPr>
        </p:nvSpPr>
        <p:spPr/>
        <p:txBody>
          <a:bodyPr/>
          <a:lstStyle>
            <a:lvl1pPr>
              <a:defRPr/>
            </a:lvl1pPr>
          </a:lstStyle>
          <a:p>
            <a:pPr>
              <a:defRPr/>
            </a:pPr>
            <a:fld id="{9A240F9C-E941-4A73-AAC6-A241EA46B5C3}" type="slidenum">
              <a:rPr lang="el-GR"/>
              <a:pPr>
                <a:defRPr/>
              </a:pPr>
              <a:t>‹#›</a:t>
            </a:fld>
            <a:endParaRPr lang="el-GR"/>
          </a:p>
        </p:txBody>
      </p:sp>
    </p:spTree>
    <p:extLst>
      <p:ext uri="{BB962C8B-B14F-4D97-AF65-F5344CB8AC3E}">
        <p14:creationId xmlns:p14="http://schemas.microsoft.com/office/powerpoint/2010/main" val="310595028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alphaModFix amt="21000"/>
            <a:lum/>
          </a:blip>
          <a:srcRect/>
          <a:stretch>
            <a:fillRect t="-9000" b="-9000"/>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1.xml"/><Relationship Id="rId4" Type="http://schemas.openxmlformats.org/officeDocument/2006/relationships/image" Target="../media/image14.emf"/></Relationships>
</file>

<file path=ppt/slides/_rels/slide8.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jpeg"/><Relationship Id="rId7"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22.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6.jpeg"/><Relationship Id="rId7" Type="http://schemas.openxmlformats.org/officeDocument/2006/relationships/image" Target="../media/image4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s>
</file>

<file path=ppt/slides/_rels/slide23.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36.jpeg"/><Relationship Id="rId7" Type="http://schemas.openxmlformats.org/officeDocument/2006/relationships/image" Target="../media/image5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png"/></Relationships>
</file>

<file path=ppt/slides/_rels/slide2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25.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36.jpeg"/><Relationship Id="rId7" Type="http://schemas.openxmlformats.org/officeDocument/2006/relationships/image" Target="../media/image68.png"/><Relationship Id="rId12" Type="http://schemas.openxmlformats.org/officeDocument/2006/relationships/image" Target="../media/image7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67.png"/><Relationship Id="rId11" Type="http://schemas.openxmlformats.org/officeDocument/2006/relationships/image" Target="../media/image72.png"/><Relationship Id="rId5" Type="http://schemas.openxmlformats.org/officeDocument/2006/relationships/image" Target="../media/image66.png"/><Relationship Id="rId10" Type="http://schemas.openxmlformats.org/officeDocument/2006/relationships/image" Target="../media/image71.png"/><Relationship Id="rId4" Type="http://schemas.openxmlformats.org/officeDocument/2006/relationships/image" Target="../media/image65.png"/><Relationship Id="rId9" Type="http://schemas.openxmlformats.org/officeDocument/2006/relationships/image" Target="../media/image70.png"/></Relationships>
</file>

<file path=ppt/slides/_rels/slide26.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4.jpeg"/><Relationship Id="rId7" Type="http://schemas.openxmlformats.org/officeDocument/2006/relationships/image" Target="../media/image78.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2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82.png"/><Relationship Id="rId4" Type="http://schemas.openxmlformats.org/officeDocument/2006/relationships/image" Target="../media/image81.png"/></Relationships>
</file>

<file path=ppt/slides/_rels/slide28.xml.rels><?xml version="1.0" encoding="UTF-8" standalone="yes"?>
<Relationships xmlns="http://schemas.openxmlformats.org/package/2006/relationships"><Relationship Id="rId3" Type="http://schemas.openxmlformats.org/officeDocument/2006/relationships/image" Target="../media/image83.jpeg"/><Relationship Id="rId7" Type="http://schemas.openxmlformats.org/officeDocument/2006/relationships/image" Target="../media/image87.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29.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36.jpeg"/><Relationship Id="rId7" Type="http://schemas.openxmlformats.org/officeDocument/2006/relationships/image" Target="../media/image91.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 Id="rId9" Type="http://schemas.openxmlformats.org/officeDocument/2006/relationships/image" Target="../media/image93.png"/></Relationships>
</file>

<file path=ppt/slides/_rels/slide30.xml.rels><?xml version="1.0" encoding="UTF-8" standalone="yes"?>
<Relationships xmlns="http://schemas.openxmlformats.org/package/2006/relationships"><Relationship Id="rId8" Type="http://schemas.openxmlformats.org/officeDocument/2006/relationships/image" Target="../media/image99.png"/><Relationship Id="rId13" Type="http://schemas.openxmlformats.org/officeDocument/2006/relationships/image" Target="../media/image104.png"/><Relationship Id="rId3" Type="http://schemas.openxmlformats.org/officeDocument/2006/relationships/image" Target="../media/image94.jpeg"/><Relationship Id="rId7" Type="http://schemas.openxmlformats.org/officeDocument/2006/relationships/image" Target="../media/image98.png"/><Relationship Id="rId12" Type="http://schemas.openxmlformats.org/officeDocument/2006/relationships/image" Target="../media/image103.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97.png"/><Relationship Id="rId11" Type="http://schemas.openxmlformats.org/officeDocument/2006/relationships/image" Target="../media/image102.png"/><Relationship Id="rId5" Type="http://schemas.openxmlformats.org/officeDocument/2006/relationships/image" Target="../media/image96.png"/><Relationship Id="rId10" Type="http://schemas.openxmlformats.org/officeDocument/2006/relationships/image" Target="../media/image101.png"/><Relationship Id="rId4" Type="http://schemas.openxmlformats.org/officeDocument/2006/relationships/image" Target="../media/image95.png"/><Relationship Id="rId9" Type="http://schemas.openxmlformats.org/officeDocument/2006/relationships/image" Target="../media/image100.png"/></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108.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_rels/slide32.xml.rels><?xml version="1.0" encoding="UTF-8" standalone="yes"?>
<Relationships xmlns="http://schemas.openxmlformats.org/package/2006/relationships"><Relationship Id="rId3" Type="http://schemas.openxmlformats.org/officeDocument/2006/relationships/image" Target="../media/image109.jpeg"/><Relationship Id="rId7" Type="http://schemas.openxmlformats.org/officeDocument/2006/relationships/image" Target="../media/image113.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s>
</file>

<file path=ppt/slides/_rels/slide33.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image" Target="../media/image115.png"/></Relationships>
</file>

<file path=ppt/slides/_rels/slide3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image" Target="../media/image36.jpeg"/><Relationship Id="rId7" Type="http://schemas.openxmlformats.org/officeDocument/2006/relationships/image" Target="../media/image122.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21.png"/><Relationship Id="rId5" Type="http://schemas.openxmlformats.org/officeDocument/2006/relationships/image" Target="../media/image120.png"/><Relationship Id="rId10" Type="http://schemas.openxmlformats.org/officeDocument/2006/relationships/image" Target="../media/image125.png"/><Relationship Id="rId4" Type="http://schemas.openxmlformats.org/officeDocument/2006/relationships/image" Target="../media/image119.png"/><Relationship Id="rId9" Type="http://schemas.openxmlformats.org/officeDocument/2006/relationships/image" Target="../media/image124.png"/></Relationships>
</file>

<file path=ppt/slides/_rels/slide3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6.jpeg"/><Relationship Id="rId7" Type="http://schemas.openxmlformats.org/officeDocument/2006/relationships/image" Target="../media/image128.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12.png"/><Relationship Id="rId5" Type="http://schemas.openxmlformats.org/officeDocument/2006/relationships/image" Target="../media/image127.png"/><Relationship Id="rId10" Type="http://schemas.openxmlformats.org/officeDocument/2006/relationships/image" Target="../media/image129.png"/><Relationship Id="rId4" Type="http://schemas.openxmlformats.org/officeDocument/2006/relationships/image" Target="../media/image126.png"/><Relationship Id="rId9" Type="http://schemas.openxmlformats.org/officeDocument/2006/relationships/image" Target="../media/image44.png"/></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1"/>
            <a:ext cx="9368705" cy="5524593"/>
          </a:xfrm>
          <a:prstGeom prst="rect">
            <a:avLst/>
          </a:prstGeom>
        </p:spPr>
      </p:pic>
      <p:sp>
        <p:nvSpPr>
          <p:cNvPr id="4" name="Text 0"/>
          <p:cNvSpPr/>
          <p:nvPr/>
        </p:nvSpPr>
        <p:spPr>
          <a:xfrm>
            <a:off x="3013978" y="144236"/>
            <a:ext cx="2315941" cy="1042721"/>
          </a:xfrm>
          <a:prstGeom prst="rect">
            <a:avLst/>
          </a:prstGeom>
          <a:noFill/>
          <a:ln/>
        </p:spPr>
        <p:txBody>
          <a:bodyPr wrap="square" lIns="0" tIns="0" rIns="0" bIns="0" rtlCol="0" anchor="t">
            <a:spAutoFit/>
          </a:bodyPr>
          <a:lstStyle/>
          <a:p>
            <a:pPr marL="0" indent="0" algn="ctr">
              <a:lnSpc>
                <a:spcPct val="80000"/>
              </a:lnSpc>
              <a:buNone/>
            </a:pPr>
            <a:r>
              <a:rPr lang="en-US" sz="2800" b="1" dirty="0">
                <a:solidFill>
                  <a:srgbClr val="FFFFFF"/>
                </a:solidFill>
                <a:latin typeface="Calibri" panose="020F0502020204030204" pitchFamily="34" charset="0"/>
                <a:ea typeface="Calibri" panose="020F0502020204030204" pitchFamily="34" charset="0"/>
                <a:cs typeface="Calibri" panose="020F0502020204030204" pitchFamily="34" charset="0"/>
              </a:rPr>
              <a:t>ISR – Integrated Smart Region</a:t>
            </a:r>
            <a:endParaRPr lang="en-US" sz="2800" dirty="0">
              <a:latin typeface="Calibri" panose="020F0502020204030204" pitchFamily="34" charset="0"/>
              <a:ea typeface="Calibri" panose="020F0502020204030204" pitchFamily="34" charset="0"/>
              <a:cs typeface="Calibri" panose="020F0502020204030204" pitchFamily="34" charset="0"/>
            </a:endParaRPr>
          </a:p>
        </p:txBody>
      </p:sp>
      <p:sp>
        <p:nvSpPr>
          <p:cNvPr id="5" name="Text 1"/>
          <p:cNvSpPr/>
          <p:nvPr/>
        </p:nvSpPr>
        <p:spPr>
          <a:xfrm>
            <a:off x="5078188" y="320827"/>
            <a:ext cx="3890096" cy="739626"/>
          </a:xfrm>
          <a:prstGeom prst="rect">
            <a:avLst/>
          </a:prstGeom>
          <a:noFill/>
          <a:ln/>
        </p:spPr>
        <p:txBody>
          <a:bodyPr wrap="square" lIns="0" tIns="0" rIns="0" bIns="0" rtlCol="0" anchor="t">
            <a:spAutoFit/>
          </a:bodyPr>
          <a:lstStyle/>
          <a:p>
            <a:pPr marL="0" indent="0" algn="ctr">
              <a:lnSpc>
                <a:spcPct val="88889"/>
              </a:lnSpc>
              <a:buNone/>
            </a:pPr>
            <a:r>
              <a:rPr lang="en-US" b="1" dirty="0">
                <a:solidFill>
                  <a:srgbClr val="B1C7A9"/>
                </a:solidFill>
                <a:ea typeface="SF Pro Display" pitchFamily="34" charset="-122"/>
                <a:cs typeface="SF Pro Display" pitchFamily="34" charset="-120"/>
              </a:rPr>
              <a:t>Ολοκληρωμένη στρατηγική για μια έξυπνη, βιώσιμη και ανθεκτική Περιφέρεια</a:t>
            </a:r>
            <a:endParaRPr lang="en-US" b="1" dirty="0"/>
          </a:p>
        </p:txBody>
      </p:sp>
      <p:pic>
        <p:nvPicPr>
          <p:cNvPr id="7" name="Εικόνα 6">
            <a:extLst>
              <a:ext uri="{FF2B5EF4-FFF2-40B4-BE49-F238E27FC236}">
                <a16:creationId xmlns:a16="http://schemas.microsoft.com/office/drawing/2014/main" id="{9A16F21B-8F9B-4F97-A6BF-CEF744E5925C}"/>
              </a:ext>
            </a:extLst>
          </p:cNvPr>
          <p:cNvPicPr>
            <a:picLocks noChangeAspect="1"/>
          </p:cNvPicPr>
          <p:nvPr/>
        </p:nvPicPr>
        <p:blipFill rotWithShape="1">
          <a:blip r:embed="rId4"/>
          <a:srcRect r="66571" b="68570"/>
          <a:stretch/>
        </p:blipFill>
        <p:spPr>
          <a:xfrm>
            <a:off x="4065814" y="1462941"/>
            <a:ext cx="4990536" cy="2887140"/>
          </a:xfrm>
          <a:prstGeom prst="rect">
            <a:avLst/>
          </a:prstGeom>
        </p:spPr>
      </p:pic>
      <p:sp>
        <p:nvSpPr>
          <p:cNvPr id="8" name="Ορθογώνιο 7">
            <a:extLst>
              <a:ext uri="{FF2B5EF4-FFF2-40B4-BE49-F238E27FC236}">
                <a16:creationId xmlns:a16="http://schemas.microsoft.com/office/drawing/2014/main" id="{78E4700E-91C7-4604-B86E-04CB2BC89ED8}"/>
              </a:ext>
            </a:extLst>
          </p:cNvPr>
          <p:cNvSpPr/>
          <p:nvPr/>
        </p:nvSpPr>
        <p:spPr>
          <a:xfrm>
            <a:off x="106135" y="74151"/>
            <a:ext cx="3959679" cy="1323439"/>
          </a:xfrm>
          <a:prstGeom prst="rect">
            <a:avLst/>
          </a:prstGeom>
          <a:noFill/>
        </p:spPr>
        <p:txBody>
          <a:bodyPr wrap="square" lIns="91440" tIns="45720" rIns="91440" bIns="45720">
            <a:spAutoFit/>
          </a:bodyPr>
          <a:lstStyle/>
          <a:p>
            <a:pPr algn="just"/>
            <a:r>
              <a:rPr lang="el-GR" sz="2000" b="1" dirty="0">
                <a:ln w="0"/>
                <a:solidFill>
                  <a:schemeClr val="bg2"/>
                </a:solidFill>
                <a:effectLst>
                  <a:outerShdw blurRad="38100" dist="25400" dir="5400000" algn="ctr" rotWithShape="0">
                    <a:srgbClr val="6E747A">
                      <a:alpha val="43000"/>
                    </a:srgbClr>
                  </a:outerShdw>
                </a:effectLst>
              </a:rPr>
              <a:t>Διαδικασίες </a:t>
            </a:r>
          </a:p>
          <a:p>
            <a:pPr algn="just"/>
            <a:r>
              <a:rPr lang="el-GR" sz="2000" b="1" dirty="0">
                <a:ln w="0"/>
                <a:solidFill>
                  <a:schemeClr val="bg2"/>
                </a:solidFill>
                <a:effectLst>
                  <a:outerShdw blurRad="38100" dist="25400" dir="5400000" algn="ctr" rotWithShape="0">
                    <a:srgbClr val="6E747A">
                      <a:alpha val="43000"/>
                    </a:srgbClr>
                  </a:outerShdw>
                </a:effectLst>
              </a:rPr>
              <a:t>Επιχειρηματικής </a:t>
            </a:r>
          </a:p>
          <a:p>
            <a:pPr algn="just"/>
            <a:r>
              <a:rPr lang="el-GR" sz="2000" b="1" dirty="0">
                <a:ln w="0"/>
                <a:solidFill>
                  <a:schemeClr val="bg2"/>
                </a:solidFill>
                <a:effectLst>
                  <a:outerShdw blurRad="38100" dist="25400" dir="5400000" algn="ctr" rotWithShape="0">
                    <a:srgbClr val="6E747A">
                      <a:alpha val="43000"/>
                    </a:srgbClr>
                  </a:outerShdw>
                </a:effectLst>
              </a:rPr>
              <a:t>Ανακάλυψης</a:t>
            </a:r>
          </a:p>
          <a:p>
            <a:pPr algn="just"/>
            <a:r>
              <a:rPr lang="el-GR" sz="2000" b="1" cap="none" spc="0" dirty="0">
                <a:ln w="0"/>
                <a:solidFill>
                  <a:schemeClr val="bg2"/>
                </a:solidFill>
                <a:effectLst>
                  <a:outerShdw blurRad="38100" dist="25400" dir="5400000" algn="ctr" rotWithShape="0">
                    <a:srgbClr val="6E747A">
                      <a:alpha val="43000"/>
                    </a:srgbClr>
                  </a:outerShdw>
                </a:effectLst>
              </a:rPr>
              <a:t>ΗΜΕΡΙΔΑ 14 ΜΑΙΟΥ 2926</a:t>
            </a:r>
          </a:p>
        </p:txBody>
      </p:sp>
      <p:sp>
        <p:nvSpPr>
          <p:cNvPr id="9" name="Ορθογώνιο 8">
            <a:extLst>
              <a:ext uri="{FF2B5EF4-FFF2-40B4-BE49-F238E27FC236}">
                <a16:creationId xmlns:a16="http://schemas.microsoft.com/office/drawing/2014/main" id="{FDBD1245-D680-4E05-9F55-2755CCB6DADB}"/>
              </a:ext>
            </a:extLst>
          </p:cNvPr>
          <p:cNvSpPr/>
          <p:nvPr/>
        </p:nvSpPr>
        <p:spPr>
          <a:xfrm>
            <a:off x="449273" y="3718843"/>
            <a:ext cx="2387000" cy="1323439"/>
          </a:xfrm>
          <a:prstGeom prst="rect">
            <a:avLst/>
          </a:prstGeom>
          <a:noFill/>
        </p:spPr>
        <p:txBody>
          <a:bodyPr wrap="none" lIns="91440" tIns="45720" rIns="91440" bIns="45720">
            <a:spAutoFit/>
          </a:bodyPr>
          <a:lstStyle/>
          <a:p>
            <a:pPr algn="ctr"/>
            <a:r>
              <a:rPr lang="el-GR" sz="2000" b="1" cap="none" spc="0" dirty="0">
                <a:ln w="0"/>
                <a:solidFill>
                  <a:schemeClr val="bg2"/>
                </a:solidFill>
                <a:effectLst>
                  <a:outerShdw blurRad="38100" dist="25400" dir="5400000" algn="ctr" rotWithShape="0">
                    <a:srgbClr val="6E747A">
                      <a:alpha val="43000"/>
                    </a:srgbClr>
                  </a:outerShdw>
                </a:effectLst>
              </a:rPr>
              <a:t>Γιώργος Ζακυνθινός </a:t>
            </a:r>
          </a:p>
          <a:p>
            <a:pPr algn="ctr"/>
            <a:r>
              <a:rPr lang="el-GR" sz="2000" b="1" dirty="0">
                <a:ln w="0"/>
                <a:solidFill>
                  <a:schemeClr val="bg2"/>
                </a:solidFill>
                <a:effectLst>
                  <a:outerShdw blurRad="38100" dist="25400" dir="5400000" algn="ctr" rotWithShape="0">
                    <a:srgbClr val="6E747A">
                      <a:alpha val="43000"/>
                    </a:srgbClr>
                  </a:outerShdw>
                </a:effectLst>
              </a:rPr>
              <a:t>Καθηγητής </a:t>
            </a:r>
          </a:p>
          <a:p>
            <a:pPr algn="ctr"/>
            <a:r>
              <a:rPr lang="el-GR" sz="2000" b="1" dirty="0">
                <a:ln w="0"/>
                <a:solidFill>
                  <a:schemeClr val="bg2"/>
                </a:solidFill>
                <a:effectLst>
                  <a:outerShdw blurRad="38100" dist="25400" dir="5400000" algn="ctr" rotWithShape="0">
                    <a:srgbClr val="6E747A">
                      <a:alpha val="43000"/>
                    </a:srgbClr>
                  </a:outerShdw>
                </a:effectLst>
              </a:rPr>
              <a:t>Πανεπιστημίου</a:t>
            </a:r>
          </a:p>
          <a:p>
            <a:pPr algn="ctr"/>
            <a:r>
              <a:rPr lang="el-GR" sz="2000" b="1" dirty="0">
                <a:ln w="0"/>
                <a:solidFill>
                  <a:schemeClr val="bg2"/>
                </a:solidFill>
                <a:effectLst>
                  <a:outerShdw blurRad="38100" dist="25400" dir="5400000" algn="ctr" rotWithShape="0">
                    <a:srgbClr val="6E747A">
                      <a:alpha val="43000"/>
                    </a:srgbClr>
                  </a:outerShdw>
                </a:effectLst>
              </a:rPr>
              <a:t> Δυτικής Αττικής </a:t>
            </a:r>
            <a:endParaRPr lang="el-GR" sz="2000" b="1" cap="none" spc="0" dirty="0">
              <a:ln w="0"/>
              <a:solidFill>
                <a:schemeClr val="bg2"/>
              </a:solidFill>
              <a:effectLst>
                <a:outerShdw blurRad="38100" dist="25400" dir="5400000" algn="ctr" rotWithShape="0">
                  <a:srgbClr val="6E747A">
                    <a:alpha val="43000"/>
                  </a:srgbClr>
                </a:outerShdw>
              </a:effectLst>
            </a:endParaRPr>
          </a:p>
        </p:txBody>
      </p:sp>
      <p:pic>
        <p:nvPicPr>
          <p:cNvPr id="11" name="Εικόνα 10">
            <a:extLst>
              <a:ext uri="{FF2B5EF4-FFF2-40B4-BE49-F238E27FC236}">
                <a16:creationId xmlns:a16="http://schemas.microsoft.com/office/drawing/2014/main" id="{4A974CE3-B3AF-4BE9-B962-8425D377341E}"/>
              </a:ext>
            </a:extLst>
          </p:cNvPr>
          <p:cNvPicPr>
            <a:picLocks noChangeAspect="1"/>
          </p:cNvPicPr>
          <p:nvPr/>
        </p:nvPicPr>
        <p:blipFill rotWithShape="1">
          <a:blip r:embed="rId5"/>
          <a:srcRect t="4921" b="84053"/>
          <a:stretch/>
        </p:blipFill>
        <p:spPr>
          <a:xfrm>
            <a:off x="4065814" y="4342492"/>
            <a:ext cx="4990536" cy="558686"/>
          </a:xfrm>
          <a:prstGeom prst="rect">
            <a:avLst/>
          </a:prstGeom>
        </p:spPr>
      </p:pic>
      <p:sp>
        <p:nvSpPr>
          <p:cNvPr id="12" name="Ορθογώνιο 11">
            <a:extLst>
              <a:ext uri="{FF2B5EF4-FFF2-40B4-BE49-F238E27FC236}">
                <a16:creationId xmlns:a16="http://schemas.microsoft.com/office/drawing/2014/main" id="{78E10EF0-A301-4767-A8F0-59DD27BAB701}"/>
              </a:ext>
            </a:extLst>
          </p:cNvPr>
          <p:cNvSpPr/>
          <p:nvPr/>
        </p:nvSpPr>
        <p:spPr>
          <a:xfrm>
            <a:off x="171450" y="1808432"/>
            <a:ext cx="3959679" cy="1846659"/>
          </a:xfrm>
          <a:prstGeom prst="rect">
            <a:avLst/>
          </a:prstGeom>
        </p:spPr>
        <p:txBody>
          <a:bodyPr wrap="square">
            <a:spAutoFit/>
          </a:bodyPr>
          <a:lstStyle/>
          <a:p>
            <a:r>
              <a:rPr lang="el-GR" b="1" dirty="0">
                <a:solidFill>
                  <a:schemeClr val="bg2"/>
                </a:solidFill>
              </a:rPr>
              <a:t>«</a:t>
            </a:r>
            <a:r>
              <a:rPr lang="el-GR" b="1" dirty="0" err="1">
                <a:solidFill>
                  <a:schemeClr val="bg2"/>
                </a:solidFill>
              </a:rPr>
              <a:t>Τροφοφάρμακα</a:t>
            </a:r>
            <a:r>
              <a:rPr lang="el-GR" b="1" dirty="0">
                <a:solidFill>
                  <a:schemeClr val="bg2"/>
                </a:solidFill>
              </a:rPr>
              <a:t> και </a:t>
            </a:r>
            <a:r>
              <a:rPr lang="el-GR" b="1" dirty="0" err="1">
                <a:solidFill>
                  <a:schemeClr val="bg2"/>
                </a:solidFill>
              </a:rPr>
              <a:t>Βιοκυκλική</a:t>
            </a:r>
            <a:r>
              <a:rPr lang="el-GR" b="1" dirty="0">
                <a:solidFill>
                  <a:schemeClr val="bg2"/>
                </a:solidFill>
              </a:rPr>
              <a:t> </a:t>
            </a:r>
            <a:r>
              <a:rPr lang="el-GR" b="1" dirty="0" err="1">
                <a:solidFill>
                  <a:schemeClr val="bg2"/>
                </a:solidFill>
              </a:rPr>
              <a:t>Αγροδιατροφή</a:t>
            </a:r>
            <a:r>
              <a:rPr lang="el-GR" b="1" dirty="0">
                <a:solidFill>
                  <a:schemeClr val="bg2"/>
                </a:solidFill>
              </a:rPr>
              <a:t>»: Έξυπνη Εξειδίκευση της Περιφέρειας μέσα από Λειτουργικά Τρόφιμα, </a:t>
            </a:r>
            <a:r>
              <a:rPr lang="el-GR" b="1" dirty="0" err="1">
                <a:solidFill>
                  <a:schemeClr val="bg2"/>
                </a:solidFill>
              </a:rPr>
              <a:t>Βιοδραστικά</a:t>
            </a:r>
            <a:r>
              <a:rPr lang="el-GR" b="1" dirty="0">
                <a:solidFill>
                  <a:schemeClr val="bg2"/>
                </a:solidFill>
              </a:rPr>
              <a:t> Υπολείμματα και Κυκλικές Αλυσίδες Αξίας</a:t>
            </a:r>
            <a:r>
              <a:rPr lang="el-GR" sz="2400" b="1" dirty="0">
                <a:solidFill>
                  <a:schemeClr val="bg2"/>
                </a:solidFill>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57656" y="0"/>
            <a:ext cx="9301655" cy="5240833"/>
          </a:xfrm>
          <a:prstGeom prst="rect">
            <a:avLst/>
          </a:prstGeom>
        </p:spPr>
      </p:pic>
      <p:sp>
        <p:nvSpPr>
          <p:cNvPr id="3" name="Text 0"/>
          <p:cNvSpPr/>
          <p:nvPr/>
        </p:nvSpPr>
        <p:spPr>
          <a:xfrm>
            <a:off x="334032" y="241326"/>
            <a:ext cx="8286750" cy="276820"/>
          </a:xfrm>
          <a:prstGeom prst="rect">
            <a:avLst/>
          </a:prstGeom>
          <a:noFill/>
          <a:ln/>
        </p:spPr>
        <p:txBody>
          <a:bodyPr wrap="square" lIns="0" tIns="0" rIns="0" bIns="0" rtlCol="0" anchor="t">
            <a:spAutoFit/>
          </a:bodyPr>
          <a:lstStyle/>
          <a:p>
            <a:pPr marL="0" indent="0" algn="l">
              <a:buNone/>
            </a:pPr>
            <a:r>
              <a:rPr lang="en-US" sz="1600" b="1" dirty="0">
                <a:solidFill>
                  <a:srgbClr val="0A2540"/>
                </a:solidFill>
                <a:latin typeface="Inter ExtraBold" pitchFamily="34" charset="0"/>
                <a:ea typeface="Inter ExtraBold" pitchFamily="34" charset="-122"/>
                <a:cs typeface="Inter ExtraBold" pitchFamily="34" charset="-120"/>
              </a:rPr>
              <a:t>Τι είναι το ISR;</a:t>
            </a:r>
            <a:endParaRPr lang="en-US" sz="1600" dirty="0"/>
          </a:p>
        </p:txBody>
      </p:sp>
      <p:sp>
        <p:nvSpPr>
          <p:cNvPr id="4" name="Text 1"/>
          <p:cNvSpPr/>
          <p:nvPr/>
        </p:nvSpPr>
        <p:spPr>
          <a:xfrm>
            <a:off x="334032" y="618917"/>
            <a:ext cx="8286750" cy="215444"/>
          </a:xfrm>
          <a:prstGeom prst="rect">
            <a:avLst/>
          </a:prstGeom>
          <a:noFill/>
          <a:ln/>
        </p:spPr>
        <p:txBody>
          <a:bodyPr wrap="square" lIns="0" tIns="0" rIns="0" bIns="0" rtlCol="0" anchor="t">
            <a:spAutoFit/>
          </a:bodyPr>
          <a:lstStyle/>
          <a:p>
            <a:pPr marL="0" indent="0" algn="l">
              <a:buNone/>
            </a:pPr>
            <a:r>
              <a:rPr lang="en-US" sz="1400" dirty="0">
                <a:solidFill>
                  <a:srgbClr val="0077B6"/>
                </a:solidFill>
                <a:ea typeface="Inter Light" pitchFamily="34" charset="-122"/>
                <a:cs typeface="Inter Light" pitchFamily="34" charset="-120"/>
              </a:rPr>
              <a:t>Integrated Smart Region: Ένα νέο περιφερειακό παραγωγικό υπόδειγμα</a:t>
            </a:r>
            <a:endParaRPr lang="en-US" sz="1400" dirty="0"/>
          </a:p>
        </p:txBody>
      </p:sp>
      <p:sp>
        <p:nvSpPr>
          <p:cNvPr id="5" name="Text 2"/>
          <p:cNvSpPr/>
          <p:nvPr/>
        </p:nvSpPr>
        <p:spPr>
          <a:xfrm>
            <a:off x="-157655" y="730336"/>
            <a:ext cx="9144000" cy="1014637"/>
          </a:xfrm>
          <a:prstGeom prst="rect">
            <a:avLst/>
          </a:prstGeom>
          <a:noFill/>
          <a:ln/>
        </p:spPr>
        <p:txBody>
          <a:bodyPr wrap="square" lIns="510286" tIns="255143" rIns="510286" bIns="0" rtlCol="0" anchor="t">
            <a:spAutoFit/>
          </a:bodyPr>
          <a:lstStyle/>
          <a:p>
            <a:pPr marL="0" indent="0" algn="l">
              <a:lnSpc>
                <a:spcPct val="120000"/>
              </a:lnSpc>
              <a:buNone/>
            </a:pPr>
            <a:r>
              <a:rPr lang="en-US" sz="1400" dirty="0">
                <a:solidFill>
                  <a:srgbClr val="334155"/>
                </a:solidFill>
                <a:latin typeface="Inter Light" pitchFamily="34" charset="0"/>
                <a:ea typeface="Inter Light" pitchFamily="34" charset="-122"/>
                <a:cs typeface="Inter Light" pitchFamily="34" charset="-120"/>
              </a:rPr>
              <a:t>Το </a:t>
            </a:r>
            <a:r>
              <a:rPr lang="en-US" sz="1400" b="1" dirty="0">
                <a:solidFill>
                  <a:srgbClr val="0A2540"/>
                </a:solidFill>
                <a:latin typeface="Inter ExtraBold" pitchFamily="34" charset="0"/>
                <a:ea typeface="Inter ExtraBold" pitchFamily="34" charset="-122"/>
                <a:cs typeface="Inter ExtraBold" pitchFamily="34" charset="-120"/>
              </a:rPr>
              <a:t>ISR (Integrated Smart Region)</a:t>
            </a:r>
            <a:r>
              <a:rPr lang="en-US" sz="1400" dirty="0">
                <a:solidFill>
                  <a:srgbClr val="334155"/>
                </a:solidFill>
                <a:latin typeface="Inter Light" pitchFamily="34" charset="0"/>
                <a:ea typeface="Inter Light" pitchFamily="34" charset="-122"/>
                <a:cs typeface="Inter Light" pitchFamily="34" charset="-120"/>
              </a:rPr>
              <a:t> είναι ένα ολοκληρωμένο μοντέλο περιφερειακής μετάβασης που αντιμετωπίζει την Περιφέρεια όχι ως απλό παραγωγικό χώρο αλλά ως </a:t>
            </a:r>
            <a:r>
              <a:rPr lang="en-US" sz="1400" b="1" dirty="0">
                <a:solidFill>
                  <a:srgbClr val="0A2540"/>
                </a:solidFill>
                <a:latin typeface="Inter ExtraBold" pitchFamily="34" charset="0"/>
                <a:ea typeface="Inter ExtraBold" pitchFamily="34" charset="-122"/>
                <a:cs typeface="Inter ExtraBold" pitchFamily="34" charset="-120"/>
              </a:rPr>
              <a:t>ολοκληρωμένο βιοκυκλικό οικοσύστημα</a:t>
            </a:r>
            <a:r>
              <a:rPr lang="en-US" sz="1400" dirty="0">
                <a:solidFill>
                  <a:srgbClr val="334155"/>
                </a:solidFill>
                <a:latin typeface="Inter Light" pitchFamily="34" charset="0"/>
                <a:ea typeface="Inter Light" pitchFamily="34" charset="-122"/>
                <a:cs typeface="Inter Light" pitchFamily="34" charset="-120"/>
              </a:rPr>
              <a:t> υγείας, βιωσιμότητας, καινοτομίας και κλιματικής ανθεκτικότητας.</a:t>
            </a:r>
            <a:endParaRPr lang="en-US" sz="1400" dirty="0"/>
          </a:p>
        </p:txBody>
      </p:sp>
      <p:sp>
        <p:nvSpPr>
          <p:cNvPr id="6" name="Text 3"/>
          <p:cNvSpPr/>
          <p:nvPr/>
        </p:nvSpPr>
        <p:spPr>
          <a:xfrm>
            <a:off x="334032" y="1787061"/>
            <a:ext cx="8286750" cy="246221"/>
          </a:xfrm>
          <a:prstGeom prst="rect">
            <a:avLst/>
          </a:prstGeom>
          <a:noFill/>
          <a:ln/>
        </p:spPr>
        <p:txBody>
          <a:bodyPr wrap="square" lIns="0" tIns="0" rIns="0" bIns="0" rtlCol="0" anchor="t">
            <a:spAutoFit/>
          </a:bodyPr>
          <a:lstStyle/>
          <a:p>
            <a:pPr marL="0" indent="0" algn="l">
              <a:buNone/>
            </a:pPr>
            <a:r>
              <a:rPr lang="en-US" sz="1600" b="1" dirty="0">
                <a:solidFill>
                  <a:srgbClr val="0A2540"/>
                </a:solidFill>
                <a:ea typeface="Inter ExtraBold" pitchFamily="34" charset="-122"/>
                <a:cs typeface="Inter ExtraBold" pitchFamily="34" charset="-120"/>
              </a:rPr>
              <a:t>Το ISR συνδέει:</a:t>
            </a:r>
            <a:endParaRPr lang="en-US" sz="1600" dirty="0"/>
          </a:p>
        </p:txBody>
      </p:sp>
      <p:sp>
        <p:nvSpPr>
          <p:cNvPr id="7" name="Shape 4"/>
          <p:cNvSpPr/>
          <p:nvPr/>
        </p:nvSpPr>
        <p:spPr>
          <a:xfrm>
            <a:off x="428625" y="2487811"/>
            <a:ext cx="3314700" cy="362545"/>
          </a:xfrm>
          <a:prstGeom prst="rect">
            <a:avLst/>
          </a:prstGeom>
          <a:solidFill>
            <a:srgbClr val="F0F4F8"/>
          </a:solidFill>
          <a:ln/>
        </p:spPr>
      </p:sp>
      <p:sp>
        <p:nvSpPr>
          <p:cNvPr id="8" name="Shape 5"/>
          <p:cNvSpPr/>
          <p:nvPr/>
        </p:nvSpPr>
        <p:spPr>
          <a:xfrm>
            <a:off x="428625" y="2487811"/>
            <a:ext cx="3314700" cy="14288"/>
          </a:xfrm>
          <a:prstGeom prst="rect">
            <a:avLst/>
          </a:prstGeom>
          <a:solidFill>
            <a:srgbClr val="0A2540"/>
          </a:solidFill>
          <a:ln/>
        </p:spPr>
      </p:sp>
      <p:sp>
        <p:nvSpPr>
          <p:cNvPr id="9" name="Shape 6"/>
          <p:cNvSpPr/>
          <p:nvPr/>
        </p:nvSpPr>
        <p:spPr>
          <a:xfrm>
            <a:off x="428625" y="2843213"/>
            <a:ext cx="3314700" cy="7144"/>
          </a:xfrm>
          <a:prstGeom prst="rect">
            <a:avLst/>
          </a:prstGeom>
          <a:solidFill>
            <a:srgbClr val="0077B6"/>
          </a:solidFill>
          <a:ln/>
        </p:spPr>
      </p:sp>
      <p:sp>
        <p:nvSpPr>
          <p:cNvPr id="10" name="Text 7"/>
          <p:cNvSpPr/>
          <p:nvPr/>
        </p:nvSpPr>
        <p:spPr>
          <a:xfrm>
            <a:off x="428625" y="2487811"/>
            <a:ext cx="3314700" cy="362545"/>
          </a:xfrm>
          <a:prstGeom prst="rect">
            <a:avLst/>
          </a:prstGeom>
          <a:noFill/>
          <a:ln/>
        </p:spPr>
        <p:txBody>
          <a:bodyPr wrap="square" lIns="170053" tIns="127508" rIns="170053" bIns="127508" rtlCol="0" anchor="ctr">
            <a:spAutoFit/>
          </a:bodyPr>
          <a:lstStyle/>
          <a:p>
            <a:pPr marL="0" indent="0" algn="l">
              <a:buNone/>
            </a:pPr>
            <a:r>
              <a:rPr lang="en-US" sz="800" b="1" dirty="0">
                <a:solidFill>
                  <a:srgbClr val="0A2540"/>
                </a:solidFill>
                <a:latin typeface="Inter ExtraBold" pitchFamily="34" charset="0"/>
                <a:ea typeface="Inter ExtraBold" pitchFamily="34" charset="-122"/>
                <a:cs typeface="Inter ExtraBold" pitchFamily="34" charset="-120"/>
              </a:rPr>
              <a:t>Τομέας</a:t>
            </a:r>
            <a:endParaRPr lang="en-US" sz="800" dirty="0"/>
          </a:p>
        </p:txBody>
      </p:sp>
      <p:sp>
        <p:nvSpPr>
          <p:cNvPr id="11" name="Shape 8"/>
          <p:cNvSpPr/>
          <p:nvPr/>
        </p:nvSpPr>
        <p:spPr>
          <a:xfrm>
            <a:off x="3782739" y="2487811"/>
            <a:ext cx="4972050" cy="362545"/>
          </a:xfrm>
          <a:prstGeom prst="rect">
            <a:avLst/>
          </a:prstGeom>
          <a:solidFill>
            <a:srgbClr val="F0F4F8"/>
          </a:solidFill>
          <a:ln/>
        </p:spPr>
      </p:sp>
      <p:sp>
        <p:nvSpPr>
          <p:cNvPr id="12" name="Shape 9"/>
          <p:cNvSpPr/>
          <p:nvPr/>
        </p:nvSpPr>
        <p:spPr>
          <a:xfrm>
            <a:off x="3743325" y="2487811"/>
            <a:ext cx="4972050" cy="14288"/>
          </a:xfrm>
          <a:prstGeom prst="rect">
            <a:avLst/>
          </a:prstGeom>
          <a:solidFill>
            <a:srgbClr val="0A2540"/>
          </a:solidFill>
          <a:ln/>
        </p:spPr>
      </p:sp>
      <p:sp>
        <p:nvSpPr>
          <p:cNvPr id="13" name="Shape 10"/>
          <p:cNvSpPr/>
          <p:nvPr/>
        </p:nvSpPr>
        <p:spPr>
          <a:xfrm>
            <a:off x="3743325" y="2843213"/>
            <a:ext cx="4972050" cy="7144"/>
          </a:xfrm>
          <a:prstGeom prst="rect">
            <a:avLst/>
          </a:prstGeom>
          <a:solidFill>
            <a:srgbClr val="0077B6"/>
          </a:solidFill>
          <a:ln/>
        </p:spPr>
      </p:sp>
      <p:sp>
        <p:nvSpPr>
          <p:cNvPr id="14" name="Text 11"/>
          <p:cNvSpPr/>
          <p:nvPr/>
        </p:nvSpPr>
        <p:spPr>
          <a:xfrm>
            <a:off x="3743325" y="2487811"/>
            <a:ext cx="4972050" cy="362545"/>
          </a:xfrm>
          <a:prstGeom prst="rect">
            <a:avLst/>
          </a:prstGeom>
          <a:noFill/>
          <a:ln/>
        </p:spPr>
        <p:txBody>
          <a:bodyPr wrap="square" lIns="170053" tIns="127508" rIns="170053" bIns="127508" rtlCol="0" anchor="ctr">
            <a:spAutoFit/>
          </a:bodyPr>
          <a:lstStyle/>
          <a:p>
            <a:pPr marL="0" indent="0" algn="l">
              <a:buNone/>
            </a:pPr>
            <a:r>
              <a:rPr lang="en-US" sz="800" b="1" dirty="0">
                <a:solidFill>
                  <a:srgbClr val="0A2540"/>
                </a:solidFill>
                <a:latin typeface="Inter ExtraBold" pitchFamily="34" charset="0"/>
                <a:ea typeface="Inter ExtraBold" pitchFamily="34" charset="-122"/>
                <a:cs typeface="Inter ExtraBold" pitchFamily="34" charset="-120"/>
              </a:rPr>
              <a:t>Περιεχόμενο</a:t>
            </a:r>
            <a:endParaRPr lang="en-US" sz="800" dirty="0"/>
          </a:p>
        </p:txBody>
      </p:sp>
      <p:sp>
        <p:nvSpPr>
          <p:cNvPr id="15" name="Text 12"/>
          <p:cNvSpPr/>
          <p:nvPr/>
        </p:nvSpPr>
        <p:spPr>
          <a:xfrm>
            <a:off x="428625" y="2832497"/>
            <a:ext cx="3314700" cy="355402"/>
          </a:xfrm>
          <a:prstGeom prst="rect">
            <a:avLst/>
          </a:prstGeom>
          <a:noFill/>
          <a:ln/>
        </p:spPr>
        <p:txBody>
          <a:bodyPr wrap="square" lIns="170053" tIns="127508" rIns="170053" bIns="127508" rtlCol="0" anchor="ctr">
            <a:spAutoFit/>
          </a:bodyPr>
          <a:lstStyle/>
          <a:p>
            <a:pPr marL="0" indent="0" algn="l">
              <a:buNone/>
            </a:pPr>
            <a:r>
              <a:rPr lang="en-US" sz="800" b="1" dirty="0">
                <a:solidFill>
                  <a:srgbClr val="0077B6"/>
                </a:solidFill>
                <a:latin typeface="Inter ExtraBold" pitchFamily="34" charset="0"/>
                <a:ea typeface="Inter ExtraBold" pitchFamily="34" charset="-122"/>
                <a:cs typeface="Inter ExtraBold" pitchFamily="34" charset="-120"/>
              </a:rPr>
              <a:t>Τροφοφάρμακα &amp; Nutraceuticals</a:t>
            </a:r>
            <a:endParaRPr lang="en-US" sz="800" dirty="0"/>
          </a:p>
        </p:txBody>
      </p:sp>
      <p:sp>
        <p:nvSpPr>
          <p:cNvPr id="16" name="Text 13"/>
          <p:cNvSpPr/>
          <p:nvPr/>
        </p:nvSpPr>
        <p:spPr>
          <a:xfrm>
            <a:off x="3743325" y="2832497"/>
            <a:ext cx="4972050" cy="355402"/>
          </a:xfrm>
          <a:prstGeom prst="rect">
            <a:avLst/>
          </a:prstGeom>
          <a:noFill/>
          <a:ln/>
        </p:spPr>
        <p:txBody>
          <a:bodyPr wrap="square" lIns="170053" tIns="127508" rIns="170053" bIns="127508" rtlCol="0" anchor="ctr">
            <a:spAutoFit/>
          </a:bodyPr>
          <a:lstStyle/>
          <a:p>
            <a:pPr marL="0" indent="0" algn="l">
              <a:buNone/>
            </a:pPr>
            <a:r>
              <a:rPr lang="en-US" sz="850" dirty="0">
                <a:solidFill>
                  <a:srgbClr val="334155"/>
                </a:solidFill>
                <a:latin typeface="Inter Light" pitchFamily="34" charset="0"/>
                <a:ea typeface="Inter Light" pitchFamily="34" charset="-122"/>
                <a:cs typeface="Inter Light" pitchFamily="34" charset="-120"/>
              </a:rPr>
              <a:t>Λειτουργικά τρόφιμα, βιοδραστικές ενώσεις</a:t>
            </a:r>
            <a:endParaRPr lang="en-US" sz="850" dirty="0"/>
          </a:p>
        </p:txBody>
      </p:sp>
      <p:sp>
        <p:nvSpPr>
          <p:cNvPr id="17" name="Text 14"/>
          <p:cNvSpPr/>
          <p:nvPr/>
        </p:nvSpPr>
        <p:spPr>
          <a:xfrm>
            <a:off x="428625" y="3187898"/>
            <a:ext cx="3314700" cy="358973"/>
          </a:xfrm>
          <a:prstGeom prst="rect">
            <a:avLst/>
          </a:prstGeom>
          <a:noFill/>
          <a:ln/>
        </p:spPr>
        <p:txBody>
          <a:bodyPr wrap="square" lIns="170053" tIns="127508" rIns="170053" bIns="127508" rtlCol="0" anchor="ctr">
            <a:spAutoFit/>
          </a:bodyPr>
          <a:lstStyle/>
          <a:p>
            <a:pPr marL="0" indent="0" algn="l">
              <a:buNone/>
            </a:pPr>
            <a:r>
              <a:rPr lang="en-US" sz="800" b="1" dirty="0">
                <a:solidFill>
                  <a:srgbClr val="0077B6"/>
                </a:solidFill>
                <a:latin typeface="Inter ExtraBold" pitchFamily="34" charset="0"/>
                <a:ea typeface="Inter ExtraBold" pitchFamily="34" charset="-122"/>
                <a:cs typeface="Inter ExtraBold" pitchFamily="34" charset="-120"/>
              </a:rPr>
              <a:t>Βιοκυκλική Οικονομία</a:t>
            </a:r>
            <a:endParaRPr lang="en-US" sz="800" dirty="0"/>
          </a:p>
        </p:txBody>
      </p:sp>
      <p:sp>
        <p:nvSpPr>
          <p:cNvPr id="18" name="Text 15"/>
          <p:cNvSpPr/>
          <p:nvPr/>
        </p:nvSpPr>
        <p:spPr>
          <a:xfrm>
            <a:off x="3743325" y="3187898"/>
            <a:ext cx="4972050" cy="358973"/>
          </a:xfrm>
          <a:prstGeom prst="rect">
            <a:avLst/>
          </a:prstGeom>
          <a:noFill/>
          <a:ln/>
        </p:spPr>
        <p:txBody>
          <a:bodyPr wrap="square" lIns="170053" tIns="127508" rIns="170053" bIns="127508" rtlCol="0" anchor="ctr">
            <a:spAutoFit/>
          </a:bodyPr>
          <a:lstStyle/>
          <a:p>
            <a:pPr marL="0" indent="0" algn="l">
              <a:buNone/>
            </a:pPr>
            <a:r>
              <a:rPr lang="en-US" sz="850" dirty="0">
                <a:solidFill>
                  <a:srgbClr val="334155"/>
                </a:solidFill>
                <a:latin typeface="Inter Light" pitchFamily="34" charset="0"/>
                <a:ea typeface="Inter Light" pitchFamily="34" charset="-122"/>
                <a:cs typeface="Inter Light" pitchFamily="34" charset="-120"/>
              </a:rPr>
              <a:t>Αξιοποίηση υπολειμμάτων, κυκλικές ροές</a:t>
            </a:r>
            <a:endParaRPr lang="en-US" sz="850" dirty="0"/>
          </a:p>
        </p:txBody>
      </p:sp>
      <p:sp>
        <p:nvSpPr>
          <p:cNvPr id="19" name="Text 16"/>
          <p:cNvSpPr/>
          <p:nvPr/>
        </p:nvSpPr>
        <p:spPr>
          <a:xfrm>
            <a:off x="428625" y="3546872"/>
            <a:ext cx="3314700" cy="358973"/>
          </a:xfrm>
          <a:prstGeom prst="rect">
            <a:avLst/>
          </a:prstGeom>
          <a:noFill/>
          <a:ln/>
        </p:spPr>
        <p:txBody>
          <a:bodyPr wrap="square" lIns="170053" tIns="127508" rIns="170053" bIns="127508" rtlCol="0" anchor="ctr">
            <a:spAutoFit/>
          </a:bodyPr>
          <a:lstStyle/>
          <a:p>
            <a:pPr marL="0" indent="0" algn="l">
              <a:buNone/>
            </a:pPr>
            <a:r>
              <a:rPr lang="en-US" sz="800" b="1" dirty="0">
                <a:solidFill>
                  <a:srgbClr val="0077B6"/>
                </a:solidFill>
                <a:latin typeface="Inter ExtraBold" pitchFamily="34" charset="0"/>
                <a:ea typeface="Inter ExtraBold" pitchFamily="34" charset="-122"/>
                <a:cs typeface="Inter ExtraBold" pitchFamily="34" charset="-120"/>
              </a:rPr>
              <a:t>Blue Economy</a:t>
            </a:r>
            <a:endParaRPr lang="en-US" sz="800" dirty="0"/>
          </a:p>
        </p:txBody>
      </p:sp>
      <p:sp>
        <p:nvSpPr>
          <p:cNvPr id="20" name="Text 17"/>
          <p:cNvSpPr/>
          <p:nvPr/>
        </p:nvSpPr>
        <p:spPr>
          <a:xfrm>
            <a:off x="3743325" y="3546872"/>
            <a:ext cx="4972050" cy="358973"/>
          </a:xfrm>
          <a:prstGeom prst="rect">
            <a:avLst/>
          </a:prstGeom>
          <a:noFill/>
          <a:ln/>
        </p:spPr>
        <p:txBody>
          <a:bodyPr wrap="square" lIns="170053" tIns="127508" rIns="170053" bIns="127508" rtlCol="0" anchor="ctr">
            <a:spAutoFit/>
          </a:bodyPr>
          <a:lstStyle/>
          <a:p>
            <a:pPr marL="0" indent="0" algn="l">
              <a:buNone/>
            </a:pPr>
            <a:r>
              <a:rPr lang="en-US" sz="850" dirty="0">
                <a:solidFill>
                  <a:srgbClr val="334155"/>
                </a:solidFill>
                <a:latin typeface="Inter Light" pitchFamily="34" charset="0"/>
                <a:ea typeface="Inter Light" pitchFamily="34" charset="-122"/>
                <a:cs typeface="Inter Light" pitchFamily="34" charset="-120"/>
              </a:rPr>
              <a:t>Θαλάσσια βιοοικονομία, marine nutraceuticals</a:t>
            </a:r>
            <a:endParaRPr lang="en-US" sz="850" dirty="0"/>
          </a:p>
        </p:txBody>
      </p:sp>
      <p:sp>
        <p:nvSpPr>
          <p:cNvPr id="21" name="Text 18"/>
          <p:cNvSpPr/>
          <p:nvPr/>
        </p:nvSpPr>
        <p:spPr>
          <a:xfrm>
            <a:off x="428625" y="3905845"/>
            <a:ext cx="3314700" cy="358973"/>
          </a:xfrm>
          <a:prstGeom prst="rect">
            <a:avLst/>
          </a:prstGeom>
          <a:noFill/>
          <a:ln/>
        </p:spPr>
        <p:txBody>
          <a:bodyPr wrap="square" lIns="170053" tIns="127508" rIns="170053" bIns="127508" rtlCol="0" anchor="ctr">
            <a:spAutoFit/>
          </a:bodyPr>
          <a:lstStyle/>
          <a:p>
            <a:pPr marL="0" indent="0" algn="l">
              <a:buNone/>
            </a:pPr>
            <a:r>
              <a:rPr lang="en-US" sz="800" b="1" dirty="0">
                <a:solidFill>
                  <a:srgbClr val="0077B6"/>
                </a:solidFill>
                <a:latin typeface="Inter ExtraBold" pitchFamily="34" charset="0"/>
                <a:ea typeface="Inter ExtraBold" pitchFamily="34" charset="-122"/>
                <a:cs typeface="Inter ExtraBold" pitchFamily="34" charset="-120"/>
              </a:rPr>
              <a:t>Δασική Βιοοικονομία</a:t>
            </a:r>
            <a:endParaRPr lang="en-US" sz="800" dirty="0"/>
          </a:p>
        </p:txBody>
      </p:sp>
      <p:sp>
        <p:nvSpPr>
          <p:cNvPr id="22" name="Text 19"/>
          <p:cNvSpPr/>
          <p:nvPr/>
        </p:nvSpPr>
        <p:spPr>
          <a:xfrm>
            <a:off x="3743325" y="3905845"/>
            <a:ext cx="4972050" cy="358973"/>
          </a:xfrm>
          <a:prstGeom prst="rect">
            <a:avLst/>
          </a:prstGeom>
          <a:noFill/>
          <a:ln/>
        </p:spPr>
        <p:txBody>
          <a:bodyPr wrap="square" lIns="170053" tIns="127508" rIns="170053" bIns="127508" rtlCol="0" anchor="ctr">
            <a:spAutoFit/>
          </a:bodyPr>
          <a:lstStyle/>
          <a:p>
            <a:pPr marL="0" indent="0" algn="l">
              <a:buNone/>
            </a:pPr>
            <a:r>
              <a:rPr lang="en-US" sz="850" dirty="0">
                <a:solidFill>
                  <a:srgbClr val="334155"/>
                </a:solidFill>
                <a:latin typeface="Inter Light" pitchFamily="34" charset="0"/>
                <a:ea typeface="Inter Light" pitchFamily="34" charset="-122"/>
                <a:cs typeface="Inter Light" pitchFamily="34" charset="-120"/>
              </a:rPr>
              <a:t>Καστανοδάση, ελατοδάση, ορεινές κοινότητες</a:t>
            </a:r>
            <a:endParaRPr lang="en-US" sz="850" dirty="0"/>
          </a:p>
        </p:txBody>
      </p:sp>
      <p:sp>
        <p:nvSpPr>
          <p:cNvPr id="23" name="Text 20"/>
          <p:cNvSpPr/>
          <p:nvPr/>
        </p:nvSpPr>
        <p:spPr>
          <a:xfrm>
            <a:off x="428625" y="4264819"/>
            <a:ext cx="3314700" cy="358973"/>
          </a:xfrm>
          <a:prstGeom prst="rect">
            <a:avLst/>
          </a:prstGeom>
          <a:noFill/>
          <a:ln/>
        </p:spPr>
        <p:txBody>
          <a:bodyPr wrap="square" lIns="170053" tIns="127508" rIns="170053" bIns="127508" rtlCol="0" anchor="ctr">
            <a:spAutoFit/>
          </a:bodyPr>
          <a:lstStyle/>
          <a:p>
            <a:pPr marL="0" indent="0" algn="l">
              <a:buNone/>
            </a:pPr>
            <a:r>
              <a:rPr lang="en-US" sz="800" b="1" dirty="0">
                <a:solidFill>
                  <a:srgbClr val="0077B6"/>
                </a:solidFill>
                <a:latin typeface="Inter ExtraBold" pitchFamily="34" charset="0"/>
                <a:ea typeface="Inter ExtraBold" pitchFamily="34" charset="-122"/>
                <a:cs typeface="Inter ExtraBold" pitchFamily="34" charset="-120"/>
              </a:rPr>
              <a:t>Μεταβολομική &amp; ESG</a:t>
            </a:r>
            <a:endParaRPr lang="en-US" sz="800" dirty="0"/>
          </a:p>
        </p:txBody>
      </p:sp>
      <p:sp>
        <p:nvSpPr>
          <p:cNvPr id="24" name="Text 21"/>
          <p:cNvSpPr/>
          <p:nvPr/>
        </p:nvSpPr>
        <p:spPr>
          <a:xfrm>
            <a:off x="3743325" y="4264819"/>
            <a:ext cx="4972050" cy="358973"/>
          </a:xfrm>
          <a:prstGeom prst="rect">
            <a:avLst/>
          </a:prstGeom>
          <a:noFill/>
          <a:ln/>
        </p:spPr>
        <p:txBody>
          <a:bodyPr wrap="square" lIns="170053" tIns="127508" rIns="170053" bIns="127508" rtlCol="0" anchor="ctr">
            <a:spAutoFit/>
          </a:bodyPr>
          <a:lstStyle/>
          <a:p>
            <a:pPr marL="0" indent="0" algn="l">
              <a:buNone/>
            </a:pPr>
            <a:r>
              <a:rPr lang="en-US" sz="850" dirty="0">
                <a:solidFill>
                  <a:srgbClr val="334155"/>
                </a:solidFill>
                <a:latin typeface="Inter Light" pitchFamily="34" charset="0"/>
                <a:ea typeface="Inter Light" pitchFamily="34" charset="-122"/>
                <a:cs typeface="Inter Light" pitchFamily="34" charset="-120"/>
              </a:rPr>
              <a:t>Ψηφιακή ιχνηλασιμότητα, πιστοποίηση</a:t>
            </a:r>
            <a:endParaRPr lang="en-US" sz="850" dirty="0"/>
          </a:p>
        </p:txBody>
      </p:sp>
      <p:sp>
        <p:nvSpPr>
          <p:cNvPr id="25" name="Text 22"/>
          <p:cNvSpPr/>
          <p:nvPr/>
        </p:nvSpPr>
        <p:spPr>
          <a:xfrm>
            <a:off x="428625" y="4623792"/>
            <a:ext cx="3314700" cy="362545"/>
          </a:xfrm>
          <a:prstGeom prst="rect">
            <a:avLst/>
          </a:prstGeom>
          <a:noFill/>
          <a:ln/>
        </p:spPr>
        <p:txBody>
          <a:bodyPr wrap="square" lIns="170053" tIns="127508" rIns="170053" bIns="127508" rtlCol="0" anchor="ctr">
            <a:spAutoFit/>
          </a:bodyPr>
          <a:lstStyle/>
          <a:p>
            <a:pPr marL="0" indent="0" algn="l">
              <a:buNone/>
            </a:pPr>
            <a:r>
              <a:rPr lang="en-US" sz="800" b="1" dirty="0">
                <a:solidFill>
                  <a:srgbClr val="0077B6"/>
                </a:solidFill>
                <a:latin typeface="Inter ExtraBold" pitchFamily="34" charset="0"/>
                <a:ea typeface="Inter ExtraBold" pitchFamily="34" charset="-122"/>
                <a:cs typeface="Inter ExtraBold" pitchFamily="34" charset="-120"/>
              </a:rPr>
              <a:t>Κλιματική Ουδετερότητα</a:t>
            </a:r>
            <a:endParaRPr lang="en-US" sz="800" dirty="0"/>
          </a:p>
        </p:txBody>
      </p:sp>
      <p:sp>
        <p:nvSpPr>
          <p:cNvPr id="26" name="Text 23"/>
          <p:cNvSpPr/>
          <p:nvPr/>
        </p:nvSpPr>
        <p:spPr>
          <a:xfrm>
            <a:off x="3743325" y="4623792"/>
            <a:ext cx="4972050" cy="362545"/>
          </a:xfrm>
          <a:prstGeom prst="rect">
            <a:avLst/>
          </a:prstGeom>
          <a:noFill/>
          <a:ln/>
        </p:spPr>
        <p:txBody>
          <a:bodyPr wrap="square" lIns="170053" tIns="127508" rIns="170053" bIns="127508" rtlCol="0" anchor="ctr">
            <a:spAutoFit/>
          </a:bodyPr>
          <a:lstStyle/>
          <a:p>
            <a:pPr marL="0" indent="0" algn="l">
              <a:buNone/>
            </a:pPr>
            <a:r>
              <a:rPr lang="en-US" sz="850" dirty="0">
                <a:solidFill>
                  <a:srgbClr val="334155"/>
                </a:solidFill>
                <a:latin typeface="Inter Light" pitchFamily="34" charset="0"/>
                <a:ea typeface="Inter Light" pitchFamily="34" charset="-122"/>
                <a:cs typeface="Inter Light" pitchFamily="34" charset="-120"/>
              </a:rPr>
              <a:t>Carbon farming, blue carbon, biochar</a:t>
            </a:r>
            <a:endParaRPr lang="en-US" sz="850" dirty="0"/>
          </a:p>
        </p:txBody>
      </p:sp>
      <p:sp>
        <p:nvSpPr>
          <p:cNvPr id="27" name="Shape 24"/>
          <p:cNvSpPr/>
          <p:nvPr/>
        </p:nvSpPr>
        <p:spPr>
          <a:xfrm>
            <a:off x="-580368" y="4552355"/>
            <a:ext cx="8286750" cy="305395"/>
          </a:xfrm>
          <a:prstGeom prst="rect">
            <a:avLst/>
          </a:prstGeom>
          <a:solidFill>
            <a:srgbClr val="000000">
              <a:alpha val="0"/>
            </a:srgbClr>
          </a:solidFill>
          <a:ln/>
        </p:spPr>
        <p:txBody>
          <a:bodyPr/>
          <a:lstStyle/>
          <a:p>
            <a:endParaRPr lang="el-GR" dirty="0"/>
          </a:p>
        </p:txBody>
      </p:sp>
      <p:sp>
        <p:nvSpPr>
          <p:cNvPr id="28" name="Shape 25"/>
          <p:cNvSpPr/>
          <p:nvPr/>
        </p:nvSpPr>
        <p:spPr>
          <a:xfrm>
            <a:off x="428625" y="4552355"/>
            <a:ext cx="8286750" cy="7144"/>
          </a:xfrm>
          <a:prstGeom prst="rect">
            <a:avLst/>
          </a:prstGeom>
          <a:solidFill>
            <a:srgbClr val="E2E8F0"/>
          </a:solidFill>
          <a:ln/>
        </p:spPr>
      </p:sp>
      <p:sp>
        <p:nvSpPr>
          <p:cNvPr id="29" name="Text 26"/>
          <p:cNvSpPr/>
          <p:nvPr/>
        </p:nvSpPr>
        <p:spPr>
          <a:xfrm>
            <a:off x="428625" y="4680942"/>
            <a:ext cx="8286750" cy="305395"/>
          </a:xfrm>
          <a:prstGeom prst="rect">
            <a:avLst/>
          </a:prstGeom>
          <a:noFill/>
          <a:ln/>
        </p:spPr>
        <p:txBody>
          <a:bodyPr wrap="square" lIns="0" tIns="170053" rIns="0" bIns="0" rtlCol="0" anchor="t">
            <a:spAutoFit/>
          </a:bodyPr>
          <a:lstStyle/>
          <a:p>
            <a:pPr marL="0" indent="0" algn="ctr">
              <a:buNone/>
            </a:pPr>
            <a:r>
              <a:rPr lang="en-US" sz="950" i="1" dirty="0">
                <a:solidFill>
                  <a:srgbClr val="0077B6"/>
                </a:solidFill>
                <a:latin typeface="Inter Light" pitchFamily="34" charset="0"/>
                <a:ea typeface="Inter Light" pitchFamily="34" charset="-122"/>
                <a:cs typeface="Inter Light" pitchFamily="34" charset="-120"/>
              </a:rPr>
              <a:t>*Κάθε καλλιέργεια, κάθε υπόλειμμα, κάθε οικοσύστημα = δυνητική πηγή αξίας*</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25896"/>
            <a:ext cx="9144000" cy="5143500"/>
          </a:xfrm>
          <a:prstGeom prst="rect">
            <a:avLst/>
          </a:prstGeom>
        </p:spPr>
      </p:pic>
      <p:sp>
        <p:nvSpPr>
          <p:cNvPr id="3" name="Text 0"/>
          <p:cNvSpPr/>
          <p:nvPr/>
        </p:nvSpPr>
        <p:spPr>
          <a:xfrm>
            <a:off x="428625" y="600075"/>
            <a:ext cx="8286750" cy="246221"/>
          </a:xfrm>
          <a:prstGeom prst="rect">
            <a:avLst/>
          </a:prstGeom>
          <a:noFill/>
          <a:ln/>
        </p:spPr>
        <p:txBody>
          <a:bodyPr wrap="square" lIns="0" tIns="0" rIns="0" bIns="0" rtlCol="0" anchor="t">
            <a:spAutoFit/>
          </a:bodyPr>
          <a:lstStyle/>
          <a:p>
            <a:pPr marL="0" indent="0" algn="l">
              <a:buNone/>
            </a:pPr>
            <a:r>
              <a:rPr lang="en-US" sz="1600" b="1" dirty="0">
                <a:solidFill>
                  <a:srgbClr val="0A2540"/>
                </a:solidFill>
                <a:ea typeface="Inter ExtraBold" pitchFamily="34" charset="-122"/>
                <a:cs typeface="Inter ExtraBold" pitchFamily="34" charset="-120"/>
              </a:rPr>
              <a:t>Τροφοφάρμακα &amp; Λειτουργικά Τρόφιμα ως Άξονας RIS3</a:t>
            </a:r>
            <a:endParaRPr lang="en-US" sz="1600" dirty="0"/>
          </a:p>
        </p:txBody>
      </p:sp>
      <p:sp>
        <p:nvSpPr>
          <p:cNvPr id="4" name="Text 1"/>
          <p:cNvSpPr/>
          <p:nvPr/>
        </p:nvSpPr>
        <p:spPr>
          <a:xfrm>
            <a:off x="428625" y="948333"/>
            <a:ext cx="8286750" cy="173236"/>
          </a:xfrm>
          <a:prstGeom prst="rect">
            <a:avLst/>
          </a:prstGeom>
          <a:noFill/>
          <a:ln/>
        </p:spPr>
        <p:txBody>
          <a:bodyPr wrap="square" lIns="0" tIns="0" rIns="0" bIns="0" rtlCol="0" anchor="t">
            <a:spAutoFit/>
          </a:bodyPr>
          <a:lstStyle/>
          <a:p>
            <a:pPr marL="0" indent="0" algn="l">
              <a:buNone/>
            </a:pPr>
            <a:r>
              <a:rPr lang="en-US" sz="1050" dirty="0">
                <a:solidFill>
                  <a:srgbClr val="0077B6"/>
                </a:solidFill>
                <a:latin typeface="Inter Light" pitchFamily="34" charset="0"/>
                <a:ea typeface="Inter Light" pitchFamily="34" charset="-122"/>
                <a:cs typeface="Inter Light" pitchFamily="34" charset="-120"/>
              </a:rPr>
              <a:t>Η παγκόσμια αγορά nutraceuticals αναπτύσσεται ταχύτατα</a:t>
            </a:r>
            <a:endParaRPr lang="en-US" sz="1050" dirty="0"/>
          </a:p>
        </p:txBody>
      </p:sp>
      <p:sp>
        <p:nvSpPr>
          <p:cNvPr id="5" name="Text 2"/>
          <p:cNvSpPr/>
          <p:nvPr/>
        </p:nvSpPr>
        <p:spPr>
          <a:xfrm>
            <a:off x="0" y="916549"/>
            <a:ext cx="9144000" cy="600075"/>
          </a:xfrm>
          <a:prstGeom prst="rect">
            <a:avLst/>
          </a:prstGeom>
          <a:noFill/>
          <a:ln/>
        </p:spPr>
        <p:txBody>
          <a:bodyPr wrap="square" lIns="510286" tIns="255143" rIns="510286" bIns="0" rtlCol="0" anchor="t">
            <a:spAutoFit/>
          </a:bodyPr>
          <a:lstStyle/>
          <a:p>
            <a:pPr marL="0" indent="0" algn="l">
              <a:lnSpc>
                <a:spcPct val="120000"/>
              </a:lnSpc>
              <a:buNone/>
            </a:pPr>
            <a:r>
              <a:rPr lang="en-US" sz="950" dirty="0">
                <a:solidFill>
                  <a:srgbClr val="334155"/>
                </a:solidFill>
                <a:latin typeface="Inter Light" pitchFamily="34" charset="0"/>
                <a:ea typeface="Inter Light" pitchFamily="34" charset="-122"/>
                <a:cs typeface="Inter Light" pitchFamily="34" charset="-120"/>
              </a:rPr>
              <a:t>Η παγκόσμια αγορά nutraceuticals και λειτουργικών τροφίμων παρουσιάζει τα τελευταία χρόνια έντονη ανάπτυξη, καθώς οι καταναλωτές αναζητούν προϊόντα που συνδυάζουν διατροφική αξία και προστασία της υγείας (Spizzirri, 2023).</a:t>
            </a:r>
            <a:endParaRPr lang="en-US" sz="950" dirty="0"/>
          </a:p>
        </p:txBody>
      </p:sp>
      <p:sp>
        <p:nvSpPr>
          <p:cNvPr id="6" name="Text 3"/>
          <p:cNvSpPr/>
          <p:nvPr/>
        </p:nvSpPr>
        <p:spPr>
          <a:xfrm>
            <a:off x="428625" y="2007394"/>
            <a:ext cx="8286750" cy="207169"/>
          </a:xfrm>
          <a:prstGeom prst="rect">
            <a:avLst/>
          </a:prstGeom>
          <a:noFill/>
          <a:ln/>
        </p:spPr>
        <p:txBody>
          <a:bodyPr wrap="square" lIns="0" tIns="0" rIns="0" bIns="0" rtlCol="0" anchor="t">
            <a:spAutoFit/>
          </a:bodyPr>
          <a:lstStyle/>
          <a:p>
            <a:pPr marL="0" indent="0" algn="l">
              <a:buNone/>
            </a:pPr>
            <a:r>
              <a:rPr lang="en-US" sz="1200" b="1" dirty="0">
                <a:solidFill>
                  <a:srgbClr val="0A2540"/>
                </a:solidFill>
                <a:latin typeface="Inter ExtraBold" pitchFamily="34" charset="0"/>
                <a:ea typeface="Inter ExtraBold" pitchFamily="34" charset="-122"/>
                <a:cs typeface="Inter ExtraBold" pitchFamily="34" charset="-120"/>
              </a:rPr>
              <a:t>Βασικά προϊόντα υψηλής βιοδραστικότητας:</a:t>
            </a:r>
            <a:endParaRPr lang="en-US" sz="1200" dirty="0"/>
          </a:p>
        </p:txBody>
      </p:sp>
      <p:sp>
        <p:nvSpPr>
          <p:cNvPr id="7" name="Shape 4"/>
          <p:cNvSpPr/>
          <p:nvPr/>
        </p:nvSpPr>
        <p:spPr>
          <a:xfrm>
            <a:off x="428625" y="2357438"/>
            <a:ext cx="2071688" cy="376833"/>
          </a:xfrm>
          <a:prstGeom prst="rect">
            <a:avLst/>
          </a:prstGeom>
          <a:solidFill>
            <a:srgbClr val="F0F4F8"/>
          </a:solidFill>
          <a:ln/>
        </p:spPr>
      </p:sp>
      <p:sp>
        <p:nvSpPr>
          <p:cNvPr id="8" name="Shape 5"/>
          <p:cNvSpPr/>
          <p:nvPr/>
        </p:nvSpPr>
        <p:spPr>
          <a:xfrm>
            <a:off x="428625" y="2719983"/>
            <a:ext cx="2071688" cy="14288"/>
          </a:xfrm>
          <a:prstGeom prst="rect">
            <a:avLst/>
          </a:prstGeom>
          <a:solidFill>
            <a:srgbClr val="0A2540"/>
          </a:solidFill>
          <a:ln/>
        </p:spPr>
      </p:sp>
      <p:sp>
        <p:nvSpPr>
          <p:cNvPr id="9" name="Text 6"/>
          <p:cNvSpPr/>
          <p:nvPr/>
        </p:nvSpPr>
        <p:spPr>
          <a:xfrm>
            <a:off x="428625" y="2357438"/>
            <a:ext cx="2071688" cy="376833"/>
          </a:xfrm>
          <a:prstGeom prst="rect">
            <a:avLst/>
          </a:prstGeom>
          <a:noFill/>
          <a:ln/>
        </p:spPr>
        <p:txBody>
          <a:bodyPr wrap="square" lIns="170053" tIns="127508" rIns="170053" bIns="127508" rtlCol="0" anchor="ctr">
            <a:spAutoFit/>
          </a:bodyPr>
          <a:lstStyle/>
          <a:p>
            <a:pPr marL="0" indent="0" algn="l">
              <a:buNone/>
            </a:pPr>
            <a:r>
              <a:rPr lang="en-US" sz="900" b="1" dirty="0">
                <a:solidFill>
                  <a:srgbClr val="0A2540"/>
                </a:solidFill>
                <a:latin typeface="Inter ExtraBold" pitchFamily="34" charset="0"/>
                <a:ea typeface="Inter ExtraBold" pitchFamily="34" charset="-122"/>
                <a:cs typeface="Inter ExtraBold" pitchFamily="34" charset="-120"/>
              </a:rPr>
              <a:t>Προϊόν</a:t>
            </a:r>
            <a:endParaRPr lang="en-US" sz="900" dirty="0"/>
          </a:p>
        </p:txBody>
      </p:sp>
      <p:sp>
        <p:nvSpPr>
          <p:cNvPr id="10" name="Shape 7"/>
          <p:cNvSpPr/>
          <p:nvPr/>
        </p:nvSpPr>
        <p:spPr>
          <a:xfrm>
            <a:off x="2500313" y="2357438"/>
            <a:ext cx="3729038" cy="376833"/>
          </a:xfrm>
          <a:prstGeom prst="rect">
            <a:avLst/>
          </a:prstGeom>
          <a:solidFill>
            <a:srgbClr val="F0F4F8"/>
          </a:solidFill>
          <a:ln/>
        </p:spPr>
      </p:sp>
      <p:sp>
        <p:nvSpPr>
          <p:cNvPr id="11" name="Shape 8"/>
          <p:cNvSpPr/>
          <p:nvPr/>
        </p:nvSpPr>
        <p:spPr>
          <a:xfrm>
            <a:off x="2500313" y="2719983"/>
            <a:ext cx="3729038" cy="14288"/>
          </a:xfrm>
          <a:prstGeom prst="rect">
            <a:avLst/>
          </a:prstGeom>
          <a:solidFill>
            <a:srgbClr val="0A2540"/>
          </a:solidFill>
          <a:ln/>
        </p:spPr>
      </p:sp>
      <p:sp>
        <p:nvSpPr>
          <p:cNvPr id="12" name="Text 9"/>
          <p:cNvSpPr/>
          <p:nvPr/>
        </p:nvSpPr>
        <p:spPr>
          <a:xfrm>
            <a:off x="2500313" y="2357438"/>
            <a:ext cx="3729038" cy="376833"/>
          </a:xfrm>
          <a:prstGeom prst="rect">
            <a:avLst/>
          </a:prstGeom>
          <a:noFill/>
          <a:ln/>
        </p:spPr>
        <p:txBody>
          <a:bodyPr wrap="square" lIns="170053" tIns="127508" rIns="170053" bIns="127508" rtlCol="0" anchor="ctr">
            <a:spAutoFit/>
          </a:bodyPr>
          <a:lstStyle/>
          <a:p>
            <a:pPr marL="0" indent="0" algn="l">
              <a:buNone/>
            </a:pPr>
            <a:r>
              <a:rPr lang="en-US" sz="900" b="1" dirty="0">
                <a:solidFill>
                  <a:srgbClr val="0A2540"/>
                </a:solidFill>
                <a:latin typeface="Inter ExtraBold" pitchFamily="34" charset="0"/>
                <a:ea typeface="Inter ExtraBold" pitchFamily="34" charset="-122"/>
                <a:cs typeface="Inter ExtraBold" pitchFamily="34" charset="-120"/>
              </a:rPr>
              <a:t>Βιοδραστικά Συστατικά</a:t>
            </a:r>
            <a:endParaRPr lang="en-US" sz="900" dirty="0"/>
          </a:p>
        </p:txBody>
      </p:sp>
      <p:sp>
        <p:nvSpPr>
          <p:cNvPr id="13" name="Shape 10"/>
          <p:cNvSpPr/>
          <p:nvPr/>
        </p:nvSpPr>
        <p:spPr>
          <a:xfrm>
            <a:off x="6229350" y="2357438"/>
            <a:ext cx="2486025" cy="376833"/>
          </a:xfrm>
          <a:prstGeom prst="rect">
            <a:avLst/>
          </a:prstGeom>
          <a:solidFill>
            <a:srgbClr val="F0F4F8"/>
          </a:solidFill>
          <a:ln/>
        </p:spPr>
      </p:sp>
      <p:sp>
        <p:nvSpPr>
          <p:cNvPr id="14" name="Shape 11"/>
          <p:cNvSpPr/>
          <p:nvPr/>
        </p:nvSpPr>
        <p:spPr>
          <a:xfrm>
            <a:off x="6229350" y="2719983"/>
            <a:ext cx="2486025" cy="14288"/>
          </a:xfrm>
          <a:prstGeom prst="rect">
            <a:avLst/>
          </a:prstGeom>
          <a:solidFill>
            <a:srgbClr val="0A2540"/>
          </a:solidFill>
          <a:ln/>
        </p:spPr>
      </p:sp>
      <p:sp>
        <p:nvSpPr>
          <p:cNvPr id="15" name="Text 12"/>
          <p:cNvSpPr/>
          <p:nvPr/>
        </p:nvSpPr>
        <p:spPr>
          <a:xfrm>
            <a:off x="6229350" y="2357438"/>
            <a:ext cx="2486025" cy="376833"/>
          </a:xfrm>
          <a:prstGeom prst="rect">
            <a:avLst/>
          </a:prstGeom>
          <a:noFill/>
          <a:ln/>
        </p:spPr>
        <p:txBody>
          <a:bodyPr wrap="square" lIns="170053" tIns="127508" rIns="170053" bIns="127508" rtlCol="0" anchor="ctr">
            <a:spAutoFit/>
          </a:bodyPr>
          <a:lstStyle/>
          <a:p>
            <a:pPr marL="0" indent="0" algn="l">
              <a:buNone/>
            </a:pPr>
            <a:r>
              <a:rPr lang="en-US" sz="900" b="1" dirty="0">
                <a:solidFill>
                  <a:srgbClr val="0A2540"/>
                </a:solidFill>
                <a:latin typeface="Inter ExtraBold" pitchFamily="34" charset="0"/>
                <a:ea typeface="Inter ExtraBold" pitchFamily="34" charset="-122"/>
                <a:cs typeface="Inter ExtraBold" pitchFamily="34" charset="-120"/>
              </a:rPr>
              <a:t>Εφαρμογές</a:t>
            </a:r>
            <a:endParaRPr lang="en-US" sz="900" dirty="0"/>
          </a:p>
        </p:txBody>
      </p:sp>
      <p:sp>
        <p:nvSpPr>
          <p:cNvPr id="16" name="Text 13"/>
          <p:cNvSpPr/>
          <p:nvPr/>
        </p:nvSpPr>
        <p:spPr>
          <a:xfrm>
            <a:off x="428625" y="2778101"/>
            <a:ext cx="2071688" cy="435953"/>
          </a:xfrm>
          <a:prstGeom prst="rect">
            <a:avLst/>
          </a:prstGeom>
          <a:noFill/>
          <a:ln/>
        </p:spPr>
        <p:txBody>
          <a:bodyPr wrap="square" lIns="170053" tIns="127508" rIns="170053" bIns="127508" rtlCol="0" anchor="ctr">
            <a:spAutoFit/>
          </a:bodyPr>
          <a:lstStyle/>
          <a:p>
            <a:pPr marL="0" indent="0" algn="l">
              <a:lnSpc>
                <a:spcPct val="112000"/>
              </a:lnSpc>
              <a:buNone/>
            </a:pPr>
            <a:r>
              <a:rPr lang="en-US" sz="1100" b="1" dirty="0">
                <a:solidFill>
                  <a:srgbClr val="0077B6"/>
                </a:solidFill>
                <a:latin typeface="Inter ExtraBold" pitchFamily="34" charset="0"/>
                <a:ea typeface="Inter ExtraBold" pitchFamily="34" charset="-122"/>
                <a:cs typeface="Inter ExtraBold" pitchFamily="34" charset="-120"/>
              </a:rPr>
              <a:t>Έλαιο φιστικιού</a:t>
            </a:r>
            <a:endParaRPr lang="en-US" sz="1100" dirty="0"/>
          </a:p>
        </p:txBody>
      </p:sp>
      <p:sp>
        <p:nvSpPr>
          <p:cNvPr id="17" name="Text 14"/>
          <p:cNvSpPr/>
          <p:nvPr/>
        </p:nvSpPr>
        <p:spPr>
          <a:xfrm>
            <a:off x="2500313" y="2727127"/>
            <a:ext cx="3729038" cy="537902"/>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Μονοακόρεστα, φυτοστερόλες, πολυφαινόλες, τοκοφερόλες</a:t>
            </a:r>
            <a:endParaRPr lang="en-US" sz="850" dirty="0"/>
          </a:p>
        </p:txBody>
      </p:sp>
      <p:sp>
        <p:nvSpPr>
          <p:cNvPr id="18" name="Text 15"/>
          <p:cNvSpPr/>
          <p:nvPr/>
        </p:nvSpPr>
        <p:spPr>
          <a:xfrm>
            <a:off x="6229350" y="2727127"/>
            <a:ext cx="2486025" cy="537902"/>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Premium nutraceutical oils, καρδιοπροστατευτικά</a:t>
            </a:r>
            <a:endParaRPr lang="en-US" sz="850" dirty="0"/>
          </a:p>
        </p:txBody>
      </p:sp>
      <p:sp>
        <p:nvSpPr>
          <p:cNvPr id="19" name="Text 16"/>
          <p:cNvSpPr/>
          <p:nvPr/>
        </p:nvSpPr>
        <p:spPr>
          <a:xfrm>
            <a:off x="428625" y="3237272"/>
            <a:ext cx="2071688" cy="436979"/>
          </a:xfrm>
          <a:prstGeom prst="rect">
            <a:avLst/>
          </a:prstGeom>
          <a:noFill/>
          <a:ln/>
        </p:spPr>
        <p:txBody>
          <a:bodyPr wrap="square" lIns="170053" tIns="127508" rIns="170053" bIns="127508" rtlCol="0" anchor="ctr">
            <a:spAutoFit/>
          </a:bodyPr>
          <a:lstStyle/>
          <a:p>
            <a:pPr marL="0" indent="0" algn="l">
              <a:lnSpc>
                <a:spcPct val="112000"/>
              </a:lnSpc>
              <a:buNone/>
            </a:pPr>
            <a:r>
              <a:rPr lang="en-US" sz="1100" b="1" dirty="0">
                <a:solidFill>
                  <a:srgbClr val="0077B6"/>
                </a:solidFill>
                <a:ea typeface="Inter ExtraBold" pitchFamily="34" charset="-122"/>
                <a:cs typeface="Inter ExtraBold" pitchFamily="34" charset="-120"/>
              </a:rPr>
              <a:t>Καρυδέλαιο</a:t>
            </a:r>
            <a:endParaRPr lang="en-US" sz="1100" dirty="0"/>
          </a:p>
        </p:txBody>
      </p:sp>
      <p:sp>
        <p:nvSpPr>
          <p:cNvPr id="20" name="Text 17"/>
          <p:cNvSpPr/>
          <p:nvPr/>
        </p:nvSpPr>
        <p:spPr>
          <a:xfrm>
            <a:off x="2500313" y="3265029"/>
            <a:ext cx="3729038" cy="381465"/>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ω-3 λιπαρά οξέα, νευροπροστατευτικές ενώσεις</a:t>
            </a:r>
            <a:endParaRPr lang="en-US" sz="850" dirty="0"/>
          </a:p>
        </p:txBody>
      </p:sp>
      <p:sp>
        <p:nvSpPr>
          <p:cNvPr id="21" name="Text 18"/>
          <p:cNvSpPr/>
          <p:nvPr/>
        </p:nvSpPr>
        <p:spPr>
          <a:xfrm>
            <a:off x="6229350" y="3265029"/>
            <a:ext cx="2486025" cy="381465"/>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Νευροπροστασία, functional foods</a:t>
            </a:r>
            <a:endParaRPr lang="en-US" sz="850" dirty="0"/>
          </a:p>
        </p:txBody>
      </p:sp>
      <p:sp>
        <p:nvSpPr>
          <p:cNvPr id="22" name="Text 19"/>
          <p:cNvSpPr/>
          <p:nvPr/>
        </p:nvSpPr>
        <p:spPr>
          <a:xfrm>
            <a:off x="428625" y="3699254"/>
            <a:ext cx="2071688" cy="435953"/>
          </a:xfrm>
          <a:prstGeom prst="rect">
            <a:avLst/>
          </a:prstGeom>
          <a:noFill/>
          <a:ln/>
        </p:spPr>
        <p:txBody>
          <a:bodyPr wrap="square" lIns="170053" tIns="127508" rIns="170053" bIns="127508" rtlCol="0" anchor="ctr">
            <a:spAutoFit/>
          </a:bodyPr>
          <a:lstStyle/>
          <a:p>
            <a:pPr marL="0" indent="0" algn="l">
              <a:lnSpc>
                <a:spcPct val="112000"/>
              </a:lnSpc>
              <a:buNone/>
            </a:pPr>
            <a:r>
              <a:rPr lang="en-US" sz="1100" b="1" dirty="0">
                <a:solidFill>
                  <a:srgbClr val="0077B6"/>
                </a:solidFill>
                <a:latin typeface="Inter ExtraBold" pitchFamily="34" charset="0"/>
                <a:ea typeface="Inter ExtraBold" pitchFamily="34" charset="-122"/>
                <a:cs typeface="Inter ExtraBold" pitchFamily="34" charset="-120"/>
              </a:rPr>
              <a:t>Λυοφιλιωμένο ακτινίδιο</a:t>
            </a:r>
            <a:endParaRPr lang="en-US" sz="1100" dirty="0"/>
          </a:p>
        </p:txBody>
      </p:sp>
      <p:sp>
        <p:nvSpPr>
          <p:cNvPr id="23" name="Text 20"/>
          <p:cNvSpPr/>
          <p:nvPr/>
        </p:nvSpPr>
        <p:spPr>
          <a:xfrm>
            <a:off x="2500313" y="3646494"/>
            <a:ext cx="3729038" cy="541474"/>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Βιταμίνη C, αντιοξειδωτικά</a:t>
            </a:r>
            <a:endParaRPr lang="en-US" sz="850" dirty="0"/>
          </a:p>
        </p:txBody>
      </p:sp>
      <p:sp>
        <p:nvSpPr>
          <p:cNvPr id="24" name="Text 21"/>
          <p:cNvSpPr/>
          <p:nvPr/>
        </p:nvSpPr>
        <p:spPr>
          <a:xfrm>
            <a:off x="6229350" y="3646494"/>
            <a:ext cx="2486025" cy="541474"/>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Αθλητική διατροφή, παιδικά τρόφιμα, nutraceutical powders</a:t>
            </a:r>
            <a:endParaRPr lang="en-US" sz="850" dirty="0"/>
          </a:p>
        </p:txBody>
      </p:sp>
      <p:sp>
        <p:nvSpPr>
          <p:cNvPr id="25" name="Text 22"/>
          <p:cNvSpPr/>
          <p:nvPr/>
        </p:nvSpPr>
        <p:spPr>
          <a:xfrm>
            <a:off x="428625" y="4160724"/>
            <a:ext cx="2071688" cy="435953"/>
          </a:xfrm>
          <a:prstGeom prst="rect">
            <a:avLst/>
          </a:prstGeom>
          <a:noFill/>
          <a:ln/>
        </p:spPr>
        <p:txBody>
          <a:bodyPr wrap="square" lIns="170053" tIns="127508" rIns="170053" bIns="127508" rtlCol="0" anchor="ctr">
            <a:spAutoFit/>
          </a:bodyPr>
          <a:lstStyle/>
          <a:p>
            <a:pPr marL="0" indent="0" algn="l">
              <a:lnSpc>
                <a:spcPct val="112000"/>
              </a:lnSpc>
              <a:buNone/>
            </a:pPr>
            <a:r>
              <a:rPr lang="en-US" sz="1100" b="1" dirty="0">
                <a:solidFill>
                  <a:srgbClr val="0077B6"/>
                </a:solidFill>
                <a:latin typeface="Inter ExtraBold" pitchFamily="34" charset="0"/>
                <a:ea typeface="Inter ExtraBold" pitchFamily="34" charset="-122"/>
                <a:cs typeface="Inter ExtraBold" pitchFamily="34" charset="-120"/>
              </a:rPr>
              <a:t>Ελιά &amp; Ελαιόλαδο</a:t>
            </a:r>
            <a:endParaRPr lang="en-US" sz="1100" dirty="0"/>
          </a:p>
        </p:txBody>
      </p:sp>
      <p:sp>
        <p:nvSpPr>
          <p:cNvPr id="26" name="Text 23"/>
          <p:cNvSpPr/>
          <p:nvPr/>
        </p:nvSpPr>
        <p:spPr>
          <a:xfrm>
            <a:off x="2500313" y="4181018"/>
            <a:ext cx="3729038" cy="395365"/>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err="1">
                <a:solidFill>
                  <a:srgbClr val="334155"/>
                </a:solidFill>
                <a:latin typeface="Inter Light" pitchFamily="34" charset="0"/>
                <a:ea typeface="Inter Light" pitchFamily="34" charset="-122"/>
                <a:cs typeface="Inter Light" pitchFamily="34" charset="-120"/>
              </a:rPr>
              <a:t>Πολυφ</a:t>
            </a:r>
            <a:r>
              <a:rPr lang="en-US" sz="850" dirty="0">
                <a:solidFill>
                  <a:srgbClr val="334155"/>
                </a:solidFill>
                <a:latin typeface="Inter Light" pitchFamily="34" charset="0"/>
                <a:ea typeface="Inter Light" pitchFamily="34" charset="-122"/>
                <a:cs typeface="Inter Light" pitchFamily="34" charset="-120"/>
              </a:rPr>
              <a:t>αινόλες, </a:t>
            </a:r>
            <a:r>
              <a:rPr lang="el-GR" sz="850" dirty="0">
                <a:solidFill>
                  <a:srgbClr val="334155"/>
                </a:solidFill>
                <a:latin typeface="Inter Light" pitchFamily="34" charset="0"/>
                <a:ea typeface="Inter Light" pitchFamily="34" charset="-122"/>
                <a:cs typeface="Inter Light" pitchFamily="34" charset="-120"/>
              </a:rPr>
              <a:t>ισχυρισμοί υγείας</a:t>
            </a:r>
            <a:r>
              <a:rPr lang="en-US" sz="850" dirty="0">
                <a:solidFill>
                  <a:srgbClr val="334155"/>
                </a:solidFill>
                <a:latin typeface="Inter Light" pitchFamily="34" charset="0"/>
                <a:ea typeface="Inter Light" pitchFamily="34" charset="-122"/>
                <a:cs typeface="Inter Light" pitchFamily="34" charset="-120"/>
              </a:rPr>
              <a:t> </a:t>
            </a:r>
            <a:endParaRPr lang="en-US" sz="850" dirty="0"/>
          </a:p>
        </p:txBody>
      </p:sp>
      <p:sp>
        <p:nvSpPr>
          <p:cNvPr id="27" name="Text 24"/>
          <p:cNvSpPr/>
          <p:nvPr/>
        </p:nvSpPr>
        <p:spPr>
          <a:xfrm>
            <a:off x="6229350" y="4187968"/>
            <a:ext cx="2486025" cy="381465"/>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Προβιοτικά, health claims, εκχυλίσματα</a:t>
            </a:r>
            <a:endParaRPr lang="en-US" sz="850" dirty="0"/>
          </a:p>
        </p:txBody>
      </p:sp>
      <p:sp>
        <p:nvSpPr>
          <p:cNvPr id="28" name="Text 25"/>
          <p:cNvSpPr/>
          <p:nvPr/>
        </p:nvSpPr>
        <p:spPr>
          <a:xfrm>
            <a:off x="428625" y="4535287"/>
            <a:ext cx="2071688" cy="453329"/>
          </a:xfrm>
          <a:prstGeom prst="rect">
            <a:avLst/>
          </a:prstGeom>
          <a:noFill/>
          <a:ln/>
        </p:spPr>
        <p:txBody>
          <a:bodyPr wrap="square" lIns="170053" tIns="127508" rIns="170053" bIns="127508" rtlCol="0" anchor="ctr">
            <a:spAutoFit/>
          </a:bodyPr>
          <a:lstStyle/>
          <a:p>
            <a:pPr marL="0" indent="0" algn="l">
              <a:lnSpc>
                <a:spcPct val="112000"/>
              </a:lnSpc>
              <a:buNone/>
            </a:pPr>
            <a:r>
              <a:rPr lang="en-US" sz="1100" b="1" dirty="0">
                <a:solidFill>
                  <a:srgbClr val="0077B6"/>
                </a:solidFill>
                <a:latin typeface="Inter ExtraBold" pitchFamily="34" charset="0"/>
                <a:ea typeface="Inter ExtraBold" pitchFamily="34" charset="-122"/>
                <a:cs typeface="Inter ExtraBold" pitchFamily="34" charset="-120"/>
              </a:rPr>
              <a:t>Μέλι &amp; </a:t>
            </a:r>
            <a:r>
              <a:rPr lang="en-US" sz="1100" b="1" dirty="0">
                <a:solidFill>
                  <a:srgbClr val="0077B6"/>
                </a:solidFill>
                <a:ea typeface="Inter ExtraBold" pitchFamily="34" charset="-122"/>
                <a:cs typeface="Inter ExtraBold" pitchFamily="34" charset="-120"/>
              </a:rPr>
              <a:t>Πρόπολη</a:t>
            </a:r>
            <a:endParaRPr lang="en-US" sz="1100" dirty="0"/>
          </a:p>
        </p:txBody>
      </p:sp>
      <p:sp>
        <p:nvSpPr>
          <p:cNvPr id="29" name="Text 26"/>
          <p:cNvSpPr/>
          <p:nvPr/>
        </p:nvSpPr>
        <p:spPr>
          <a:xfrm>
            <a:off x="2500313" y="4569433"/>
            <a:ext cx="3729038" cy="385037"/>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Φλαβονοειδή, αντιμικροβιακές ενώσεις</a:t>
            </a:r>
            <a:endParaRPr lang="en-US" sz="850" dirty="0"/>
          </a:p>
        </p:txBody>
      </p:sp>
      <p:sp>
        <p:nvSpPr>
          <p:cNvPr id="30" name="Text 27"/>
          <p:cNvSpPr/>
          <p:nvPr/>
        </p:nvSpPr>
        <p:spPr>
          <a:xfrm>
            <a:off x="6229350" y="4569433"/>
            <a:ext cx="2486025" cy="385037"/>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Nutraceuticals, φυσικά καλλυντικά</a:t>
            </a:r>
            <a:endParaRPr lang="en-US" sz="850" dirty="0"/>
          </a:p>
        </p:txBody>
      </p:sp>
      <p:sp>
        <p:nvSpPr>
          <p:cNvPr id="31" name="Ορθογώνιο 30">
            <a:extLst>
              <a:ext uri="{FF2B5EF4-FFF2-40B4-BE49-F238E27FC236}">
                <a16:creationId xmlns:a16="http://schemas.microsoft.com/office/drawing/2014/main" id="{926766C9-B762-442B-88C0-0EBC34111873}"/>
              </a:ext>
            </a:extLst>
          </p:cNvPr>
          <p:cNvSpPr/>
          <p:nvPr/>
        </p:nvSpPr>
        <p:spPr>
          <a:xfrm>
            <a:off x="356461" y="1516624"/>
            <a:ext cx="7206712" cy="400110"/>
          </a:xfrm>
          <a:prstGeom prst="rect">
            <a:avLst/>
          </a:prstGeom>
        </p:spPr>
        <p:txBody>
          <a:bodyPr wrap="square">
            <a:spAutoFit/>
          </a:bodyPr>
          <a:lstStyle/>
          <a:p>
            <a:r>
              <a:rPr lang="el-GR" sz="1000" dirty="0"/>
              <a:t>Η παγκόσμια αγορά θρεπτικών συστατικών γνωρίζει ισχυρή ανάπτυξη, χάρη στο αυξανόμενο ενδιαφέρον των καταναλωτών για την προληπτική υγεία, φτάνοντας σε εκτιμώμενη αξία άνω των 600 δισεκατομμυρίων δολαρίων ΗΠΑ το 2025.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9EFCC2A2-322D-4309-920E-B3C84196AC24}"/>
              </a:ext>
            </a:extLst>
          </p:cNvPr>
          <p:cNvPicPr>
            <a:picLocks noChangeAspect="1"/>
          </p:cNvPicPr>
          <p:nvPr/>
        </p:nvPicPr>
        <p:blipFill>
          <a:blip r:embed="rId2"/>
          <a:stretch>
            <a:fillRect/>
          </a:stretch>
        </p:blipFill>
        <p:spPr>
          <a:xfrm>
            <a:off x="104934" y="1348353"/>
            <a:ext cx="4328079" cy="3392734"/>
          </a:xfrm>
          <a:prstGeom prst="rect">
            <a:avLst/>
          </a:prstGeom>
        </p:spPr>
      </p:pic>
      <p:pic>
        <p:nvPicPr>
          <p:cNvPr id="3" name="Εικόνα 2">
            <a:extLst>
              <a:ext uri="{FF2B5EF4-FFF2-40B4-BE49-F238E27FC236}">
                <a16:creationId xmlns:a16="http://schemas.microsoft.com/office/drawing/2014/main" id="{0FB281FE-B0BD-485A-9C54-245DE2E27411}"/>
              </a:ext>
            </a:extLst>
          </p:cNvPr>
          <p:cNvPicPr>
            <a:picLocks noChangeAspect="1"/>
          </p:cNvPicPr>
          <p:nvPr/>
        </p:nvPicPr>
        <p:blipFill>
          <a:blip r:embed="rId3"/>
          <a:stretch>
            <a:fillRect/>
          </a:stretch>
        </p:blipFill>
        <p:spPr>
          <a:xfrm>
            <a:off x="4488192" y="1348353"/>
            <a:ext cx="4896653" cy="3153905"/>
          </a:xfrm>
          <a:prstGeom prst="rect">
            <a:avLst/>
          </a:prstGeom>
        </p:spPr>
      </p:pic>
      <p:sp>
        <p:nvSpPr>
          <p:cNvPr id="4" name="Ορθογώνιο 3">
            <a:extLst>
              <a:ext uri="{FF2B5EF4-FFF2-40B4-BE49-F238E27FC236}">
                <a16:creationId xmlns:a16="http://schemas.microsoft.com/office/drawing/2014/main" id="{79B2A592-C9CA-421F-8AAA-2CBD786C480A}"/>
              </a:ext>
            </a:extLst>
          </p:cNvPr>
          <p:cNvSpPr/>
          <p:nvPr/>
        </p:nvSpPr>
        <p:spPr>
          <a:xfrm>
            <a:off x="1927121" y="5388"/>
            <a:ext cx="4627613" cy="584775"/>
          </a:xfrm>
          <a:prstGeom prst="rect">
            <a:avLst/>
          </a:prstGeom>
          <a:noFill/>
        </p:spPr>
        <p:txBody>
          <a:bodyPr wrap="none" lIns="91440" tIns="45720" rIns="91440" bIns="45720">
            <a:spAutoFit/>
          </a:bodyPr>
          <a:lstStyle/>
          <a:p>
            <a:pPr algn="ctr"/>
            <a:r>
              <a:rPr lang="el-GR" sz="3200" b="0" cap="none" spc="0" dirty="0">
                <a:ln w="0"/>
                <a:solidFill>
                  <a:schemeClr val="accent1"/>
                </a:solidFill>
                <a:effectLst>
                  <a:outerShdw blurRad="38100" dist="25400" dir="5400000" algn="ctr" rotWithShape="0">
                    <a:srgbClr val="6E747A">
                      <a:alpha val="43000"/>
                    </a:srgbClr>
                  </a:outerShdw>
                </a:effectLst>
              </a:rPr>
              <a:t>Ιδέες που έγιναν προϊόντα</a:t>
            </a:r>
          </a:p>
        </p:txBody>
      </p:sp>
    </p:spTree>
    <p:extLst>
      <p:ext uri="{BB962C8B-B14F-4D97-AF65-F5344CB8AC3E}">
        <p14:creationId xmlns:p14="http://schemas.microsoft.com/office/powerpoint/2010/main" val="2573689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1143F073-03B4-4401-9EA8-969F9D71E59E}"/>
              </a:ext>
            </a:extLst>
          </p:cNvPr>
          <p:cNvPicPr>
            <a:picLocks noChangeAspect="1"/>
          </p:cNvPicPr>
          <p:nvPr/>
        </p:nvPicPr>
        <p:blipFill>
          <a:blip r:embed="rId2"/>
          <a:stretch>
            <a:fillRect/>
          </a:stretch>
        </p:blipFill>
        <p:spPr>
          <a:xfrm>
            <a:off x="340963" y="263472"/>
            <a:ext cx="8612539" cy="4802536"/>
          </a:xfrm>
          <a:prstGeom prst="rect">
            <a:avLst/>
          </a:prstGeom>
        </p:spPr>
      </p:pic>
    </p:spTree>
    <p:extLst>
      <p:ext uri="{BB962C8B-B14F-4D97-AF65-F5344CB8AC3E}">
        <p14:creationId xmlns:p14="http://schemas.microsoft.com/office/powerpoint/2010/main" val="1497326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854EF5D7-0EF6-4160-962B-AF8E1C10827F}"/>
              </a:ext>
            </a:extLst>
          </p:cNvPr>
          <p:cNvPicPr>
            <a:picLocks noChangeAspect="1"/>
          </p:cNvPicPr>
          <p:nvPr/>
        </p:nvPicPr>
        <p:blipFill>
          <a:blip r:embed="rId2"/>
          <a:stretch>
            <a:fillRect/>
          </a:stretch>
        </p:blipFill>
        <p:spPr>
          <a:xfrm>
            <a:off x="139484" y="1119762"/>
            <a:ext cx="4804475" cy="3618484"/>
          </a:xfrm>
          <a:prstGeom prst="rect">
            <a:avLst/>
          </a:prstGeom>
        </p:spPr>
      </p:pic>
      <p:pic>
        <p:nvPicPr>
          <p:cNvPr id="3" name="Εικόνα 2">
            <a:extLst>
              <a:ext uri="{FF2B5EF4-FFF2-40B4-BE49-F238E27FC236}">
                <a16:creationId xmlns:a16="http://schemas.microsoft.com/office/drawing/2014/main" id="{AEC7C4CA-5DA3-4729-925F-BFAA69F679DE}"/>
              </a:ext>
            </a:extLst>
          </p:cNvPr>
          <p:cNvPicPr>
            <a:picLocks noChangeAspect="1"/>
          </p:cNvPicPr>
          <p:nvPr/>
        </p:nvPicPr>
        <p:blipFill>
          <a:blip r:embed="rId3"/>
          <a:stretch>
            <a:fillRect/>
          </a:stretch>
        </p:blipFill>
        <p:spPr>
          <a:xfrm>
            <a:off x="3152155" y="-210175"/>
            <a:ext cx="3893576" cy="2781925"/>
          </a:xfrm>
          <a:prstGeom prst="rect">
            <a:avLst/>
          </a:prstGeom>
        </p:spPr>
      </p:pic>
    </p:spTree>
    <p:extLst>
      <p:ext uri="{BB962C8B-B14F-4D97-AF65-F5344CB8AC3E}">
        <p14:creationId xmlns:p14="http://schemas.microsoft.com/office/powerpoint/2010/main" val="4038107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E1CDAEB3-A39C-4F76-8AC5-B8D6877EAE25}"/>
              </a:ext>
            </a:extLst>
          </p:cNvPr>
          <p:cNvPicPr>
            <a:picLocks noChangeAspect="1"/>
          </p:cNvPicPr>
          <p:nvPr/>
        </p:nvPicPr>
        <p:blipFill>
          <a:blip r:embed="rId2"/>
          <a:stretch>
            <a:fillRect/>
          </a:stretch>
        </p:blipFill>
        <p:spPr>
          <a:xfrm>
            <a:off x="0" y="0"/>
            <a:ext cx="5369083" cy="3719472"/>
          </a:xfrm>
          <a:prstGeom prst="rect">
            <a:avLst/>
          </a:prstGeom>
        </p:spPr>
      </p:pic>
      <p:pic>
        <p:nvPicPr>
          <p:cNvPr id="3" name="Εικόνα 2">
            <a:extLst>
              <a:ext uri="{FF2B5EF4-FFF2-40B4-BE49-F238E27FC236}">
                <a16:creationId xmlns:a16="http://schemas.microsoft.com/office/drawing/2014/main" id="{9DFBDF5E-25E8-4322-8B19-E6DF170991AB}"/>
              </a:ext>
            </a:extLst>
          </p:cNvPr>
          <p:cNvPicPr>
            <a:picLocks noChangeAspect="1"/>
          </p:cNvPicPr>
          <p:nvPr/>
        </p:nvPicPr>
        <p:blipFill>
          <a:blip r:embed="rId3"/>
          <a:stretch>
            <a:fillRect/>
          </a:stretch>
        </p:blipFill>
        <p:spPr>
          <a:xfrm>
            <a:off x="5369084" y="0"/>
            <a:ext cx="3714956" cy="3312826"/>
          </a:xfrm>
          <a:prstGeom prst="rect">
            <a:avLst/>
          </a:prstGeom>
        </p:spPr>
      </p:pic>
      <p:pic>
        <p:nvPicPr>
          <p:cNvPr id="4" name="Εικόνα 3">
            <a:extLst>
              <a:ext uri="{FF2B5EF4-FFF2-40B4-BE49-F238E27FC236}">
                <a16:creationId xmlns:a16="http://schemas.microsoft.com/office/drawing/2014/main" id="{1D29755D-9A20-464F-AE04-2D179B812207}"/>
              </a:ext>
            </a:extLst>
          </p:cNvPr>
          <p:cNvPicPr>
            <a:picLocks noChangeAspect="1"/>
          </p:cNvPicPr>
          <p:nvPr/>
        </p:nvPicPr>
        <p:blipFill rotWithShape="1">
          <a:blip r:embed="rId4"/>
          <a:srcRect b="56846"/>
          <a:stretch/>
        </p:blipFill>
        <p:spPr>
          <a:xfrm>
            <a:off x="4032601" y="3719472"/>
            <a:ext cx="4914225" cy="1317616"/>
          </a:xfrm>
          <a:prstGeom prst="rect">
            <a:avLst/>
          </a:prstGeom>
        </p:spPr>
      </p:pic>
    </p:spTree>
    <p:extLst>
      <p:ext uri="{BB962C8B-B14F-4D97-AF65-F5344CB8AC3E}">
        <p14:creationId xmlns:p14="http://schemas.microsoft.com/office/powerpoint/2010/main" val="3028516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4904B9DD-6271-4CD7-ACC8-3C7F316D7576}"/>
              </a:ext>
            </a:extLst>
          </p:cNvPr>
          <p:cNvPicPr>
            <a:picLocks noChangeAspect="1"/>
          </p:cNvPicPr>
          <p:nvPr/>
        </p:nvPicPr>
        <p:blipFill>
          <a:blip r:embed="rId2"/>
          <a:stretch>
            <a:fillRect/>
          </a:stretch>
        </p:blipFill>
        <p:spPr>
          <a:xfrm>
            <a:off x="1304145" y="96778"/>
            <a:ext cx="6498235" cy="4908241"/>
          </a:xfrm>
          <a:prstGeom prst="rect">
            <a:avLst/>
          </a:prstGeom>
        </p:spPr>
      </p:pic>
    </p:spTree>
    <p:extLst>
      <p:ext uri="{BB962C8B-B14F-4D97-AF65-F5344CB8AC3E}">
        <p14:creationId xmlns:p14="http://schemas.microsoft.com/office/powerpoint/2010/main" val="12734147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04B6C911-33CD-4642-B55E-A536D73DD50B}"/>
              </a:ext>
            </a:extLst>
          </p:cNvPr>
          <p:cNvPicPr>
            <a:picLocks noChangeAspect="1"/>
          </p:cNvPicPr>
          <p:nvPr/>
        </p:nvPicPr>
        <p:blipFill>
          <a:blip r:embed="rId2"/>
          <a:stretch>
            <a:fillRect/>
          </a:stretch>
        </p:blipFill>
        <p:spPr>
          <a:xfrm>
            <a:off x="1035587" y="467386"/>
            <a:ext cx="3236609" cy="3838136"/>
          </a:xfrm>
          <a:prstGeom prst="rect">
            <a:avLst/>
          </a:prstGeom>
        </p:spPr>
      </p:pic>
      <p:pic>
        <p:nvPicPr>
          <p:cNvPr id="3" name="Εικόνα 2">
            <a:extLst>
              <a:ext uri="{FF2B5EF4-FFF2-40B4-BE49-F238E27FC236}">
                <a16:creationId xmlns:a16="http://schemas.microsoft.com/office/drawing/2014/main" id="{8E5DE578-5117-4610-9C46-EF551BAAF392}"/>
              </a:ext>
            </a:extLst>
          </p:cNvPr>
          <p:cNvPicPr>
            <a:picLocks noChangeAspect="1"/>
          </p:cNvPicPr>
          <p:nvPr/>
        </p:nvPicPr>
        <p:blipFill>
          <a:blip r:embed="rId3"/>
          <a:stretch>
            <a:fillRect/>
          </a:stretch>
        </p:blipFill>
        <p:spPr>
          <a:xfrm>
            <a:off x="4980113" y="410190"/>
            <a:ext cx="3104207" cy="3838136"/>
          </a:xfrm>
          <a:prstGeom prst="rect">
            <a:avLst/>
          </a:prstGeom>
        </p:spPr>
      </p:pic>
    </p:spTree>
    <p:extLst>
      <p:ext uri="{BB962C8B-B14F-4D97-AF65-F5344CB8AC3E}">
        <p14:creationId xmlns:p14="http://schemas.microsoft.com/office/powerpoint/2010/main" val="36584113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1">
            <a:extLst>
              <a:ext uri="{FF2B5EF4-FFF2-40B4-BE49-F238E27FC236}">
                <a16:creationId xmlns:a16="http://schemas.microsoft.com/office/drawing/2014/main" id="{404CE2A9-4C93-4AA7-B5CE-2A825EAFE76F}"/>
              </a:ext>
            </a:extLst>
          </p:cNvPr>
          <p:cNvSpPr>
            <a:spLocks noChangeArrowheads="1"/>
          </p:cNvSpPr>
          <p:nvPr/>
        </p:nvSpPr>
        <p:spPr bwMode="auto">
          <a:xfrm>
            <a:off x="1776413" y="1163241"/>
            <a:ext cx="5774531"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l-GR" altLang="el-GR" sz="1350">
                <a:solidFill>
                  <a:srgbClr val="002060"/>
                </a:solidFill>
                <a:latin typeface="pg-1ff2"/>
              </a:rPr>
              <a:t>“</a:t>
            </a:r>
            <a:r>
              <a:rPr lang="el-GR" altLang="el-GR" sz="1575" b="1">
                <a:solidFill>
                  <a:schemeClr val="accent1"/>
                </a:solidFill>
                <a:latin typeface="pg-1ff2"/>
              </a:rPr>
              <a:t>ΑΝΑΠΤΥΞΗ ΥΓΕΙΟΠΡΟΣΤΑΤΕΥΤΙΚΟΥ ΣΥΜΠΗΡΩΜΑΤΟΣ ΔΙΑΤΡΟΦΗΣ  ΜΕ ΒΑΣΗ ΤΟ ΕΛΑΙΟΛΑΔΟ”</a:t>
            </a:r>
          </a:p>
        </p:txBody>
      </p:sp>
      <p:pic>
        <p:nvPicPr>
          <p:cNvPr id="191491" name="Picture 2">
            <a:extLst>
              <a:ext uri="{FF2B5EF4-FFF2-40B4-BE49-F238E27FC236}">
                <a16:creationId xmlns:a16="http://schemas.microsoft.com/office/drawing/2014/main" id="{43598988-60C5-40A1-A119-1D33695D58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3946" b="14966"/>
          <a:stretch>
            <a:fillRect/>
          </a:stretch>
        </p:blipFill>
        <p:spPr bwMode="auto">
          <a:xfrm>
            <a:off x="2837260" y="1828800"/>
            <a:ext cx="2755106" cy="235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1492" name="Θέση ημερομηνίας 3">
            <a:extLst>
              <a:ext uri="{FF2B5EF4-FFF2-40B4-BE49-F238E27FC236}">
                <a16:creationId xmlns:a16="http://schemas.microsoft.com/office/drawing/2014/main" id="{0EDD1B09-B17A-4C65-9456-EB7C280A16C1}"/>
              </a:ext>
            </a:extLst>
          </p:cNvPr>
          <p:cNvSpPr>
            <a:spLocks noGrp="1" noChangeArrowheads="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557213" indent="-214313">
              <a:defRPr>
                <a:solidFill>
                  <a:schemeClr val="tx1"/>
                </a:solidFill>
                <a:latin typeface="Arial" panose="020B0604020202020204" pitchFamily="34" charset="0"/>
                <a:cs typeface="Arial" panose="020B0604020202020204" pitchFamily="34" charset="0"/>
              </a:defRPr>
            </a:lvl2pPr>
            <a:lvl3pPr marL="857250" indent="-171450">
              <a:defRPr>
                <a:solidFill>
                  <a:schemeClr val="tx1"/>
                </a:solidFill>
                <a:latin typeface="Arial" panose="020B0604020202020204" pitchFamily="34" charset="0"/>
                <a:cs typeface="Arial" panose="020B0604020202020204" pitchFamily="34" charset="0"/>
              </a:defRPr>
            </a:lvl3pPr>
            <a:lvl4pPr marL="1200150" indent="-171450">
              <a:defRPr>
                <a:solidFill>
                  <a:schemeClr val="tx1"/>
                </a:solidFill>
                <a:latin typeface="Arial" panose="020B0604020202020204" pitchFamily="34" charset="0"/>
                <a:cs typeface="Arial" panose="020B0604020202020204" pitchFamily="34" charset="0"/>
              </a:defRPr>
            </a:lvl4pPr>
            <a:lvl5pPr marL="1543050" indent="-171450">
              <a:defRPr>
                <a:solidFill>
                  <a:schemeClr val="tx1"/>
                </a:solidFill>
                <a:latin typeface="Arial" panose="020B0604020202020204" pitchFamily="34" charset="0"/>
                <a:cs typeface="Arial" panose="020B0604020202020204" pitchFamily="34" charset="0"/>
              </a:defRPr>
            </a:lvl5pPr>
            <a:lvl6pPr marL="18859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2288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25717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29146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l-GR" altLang="el-GR">
              <a:solidFill>
                <a:schemeClr val="accent1"/>
              </a:solidFill>
            </a:endParaRPr>
          </a:p>
        </p:txBody>
      </p:sp>
      <p:sp>
        <p:nvSpPr>
          <p:cNvPr id="191493" name="Θέση υποσέλιδου 4">
            <a:extLst>
              <a:ext uri="{FF2B5EF4-FFF2-40B4-BE49-F238E27FC236}">
                <a16:creationId xmlns:a16="http://schemas.microsoft.com/office/drawing/2014/main" id="{1D1E2BF9-4026-4B41-A6C3-DA41948A258A}"/>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557213" indent="-214313">
              <a:defRPr>
                <a:solidFill>
                  <a:schemeClr val="tx1"/>
                </a:solidFill>
                <a:latin typeface="Arial" panose="020B0604020202020204" pitchFamily="34" charset="0"/>
                <a:cs typeface="Arial" panose="020B0604020202020204" pitchFamily="34" charset="0"/>
              </a:defRPr>
            </a:lvl2pPr>
            <a:lvl3pPr marL="857250" indent="-171450">
              <a:defRPr>
                <a:solidFill>
                  <a:schemeClr val="tx1"/>
                </a:solidFill>
                <a:latin typeface="Arial" panose="020B0604020202020204" pitchFamily="34" charset="0"/>
                <a:cs typeface="Arial" panose="020B0604020202020204" pitchFamily="34" charset="0"/>
              </a:defRPr>
            </a:lvl3pPr>
            <a:lvl4pPr marL="1200150" indent="-171450">
              <a:defRPr>
                <a:solidFill>
                  <a:schemeClr val="tx1"/>
                </a:solidFill>
                <a:latin typeface="Arial" panose="020B0604020202020204" pitchFamily="34" charset="0"/>
                <a:cs typeface="Arial" panose="020B0604020202020204" pitchFamily="34" charset="0"/>
              </a:defRPr>
            </a:lvl4pPr>
            <a:lvl5pPr marL="1543050" indent="-171450">
              <a:defRPr>
                <a:solidFill>
                  <a:schemeClr val="tx1"/>
                </a:solidFill>
                <a:latin typeface="Arial" panose="020B0604020202020204" pitchFamily="34" charset="0"/>
                <a:cs typeface="Arial" panose="020B0604020202020204" pitchFamily="34" charset="0"/>
              </a:defRPr>
            </a:lvl5pPr>
            <a:lvl6pPr marL="18859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2288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25717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29146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l-GR" altLang="el-GR">
                <a:solidFill>
                  <a:schemeClr val="accent1"/>
                </a:solidFill>
              </a:rPr>
              <a:t>ΠΜΣ</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3 - Θέση περιεχομένου" descr="C:\Users\Nikos\Desktop\7-7-2021 ΑΠΕΙΚΟΝΙΣΗ ΣΙΡΟΠΙΟΥ ΤΕΛΙΚΟ\7-7 2021 ΣΙΡΟΠΙ ΑΠΕΙΚΟΝΙΣΗ ΜΠΟΥΚΑΛΙΟΥ.jpg">
            <a:extLst>
              <a:ext uri="{FF2B5EF4-FFF2-40B4-BE49-F238E27FC236}">
                <a16:creationId xmlns:a16="http://schemas.microsoft.com/office/drawing/2014/main" id="{7985525F-BA60-4E04-8CC9-60826B7EB8A2}"/>
              </a:ext>
            </a:extLst>
          </p:cNvPr>
          <p:cNvPicPr>
            <a:picLocks noGrp="1" noChangeArrowheads="1"/>
          </p:cNvPicPr>
          <p:nvPr>
            <p:ph idx="1"/>
          </p:nvPr>
        </p:nvPicPr>
        <p:blipFill>
          <a:blip r:embed="rId3">
            <a:extLst>
              <a:ext uri="{28A0092B-C50C-407E-A947-70E740481C1C}">
                <a14:useLocalDpi xmlns:a14="http://schemas.microsoft.com/office/drawing/2010/main" val="0"/>
              </a:ext>
            </a:extLst>
          </a:blip>
          <a:srcRect t="10651" b="7922"/>
          <a:stretch>
            <a:fillRect/>
          </a:stretch>
        </p:blipFill>
        <p:spPr>
          <a:xfrm>
            <a:off x="2080022" y="1446610"/>
            <a:ext cx="1366838" cy="2974181"/>
          </a:xfrm>
        </p:spPr>
      </p:pic>
      <p:pic>
        <p:nvPicPr>
          <p:cNvPr id="188419" name="4 - Εικόνα" descr="C:\Users\Nikos\Desktop\7-7-2021 ΑΠΕΙΚΟΝΙΣΗ ΣΙΡΟΠΙΟΥ ΤΕΛΙΚΟ\7-7 CHILD MED ΜΠΡΟΣΤΙΝΗ ΠΛΕΥΡΑ ΣΥΣΚΕΥΑΣΙΑΣ.JPG">
            <a:extLst>
              <a:ext uri="{FF2B5EF4-FFF2-40B4-BE49-F238E27FC236}">
                <a16:creationId xmlns:a16="http://schemas.microsoft.com/office/drawing/2014/main" id="{3FC7BCA7-5B27-4150-90E2-FB79047E04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87341" y="1446610"/>
            <a:ext cx="2094348" cy="3523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8420" name="5 - Εικόνα" descr="C:\Users\Nikos\Desktop\7-7-2021 ΑΠΕΙΚΟΝΙΣΗ ΣΙΡΟΠΙΟΥ ΤΕΛΙΚΟ\7-7-2021 ΣΙΡΟΠΙ- ΔΙΑΤΡΟΦΙΚΟΣ ΠΙΝΑΚΑΣ.jpg">
            <a:extLst>
              <a:ext uri="{FF2B5EF4-FFF2-40B4-BE49-F238E27FC236}">
                <a16:creationId xmlns:a16="http://schemas.microsoft.com/office/drawing/2014/main" id="{390F0AA2-7F2A-4543-95CC-4BC2D0DCB3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08734" y="1429503"/>
            <a:ext cx="2092939" cy="3523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6 - Ορθογώνιο">
            <a:extLst>
              <a:ext uri="{FF2B5EF4-FFF2-40B4-BE49-F238E27FC236}">
                <a16:creationId xmlns:a16="http://schemas.microsoft.com/office/drawing/2014/main" id="{9B09145B-ED54-47B4-B049-F187A301FD50}"/>
              </a:ext>
            </a:extLst>
          </p:cNvPr>
          <p:cNvSpPr/>
          <p:nvPr/>
        </p:nvSpPr>
        <p:spPr>
          <a:xfrm>
            <a:off x="3942160" y="1112044"/>
            <a:ext cx="4058840" cy="317459"/>
          </a:xfrm>
          <a:prstGeom prst="rect">
            <a:avLst/>
          </a:prstGeom>
        </p:spPr>
        <p:txBody>
          <a:bodyPr>
            <a:spAutoFit/>
          </a:bodyPr>
          <a:lstStyle/>
          <a:p>
            <a:pPr>
              <a:defRPr/>
            </a:pPr>
            <a:r>
              <a:rPr lang="el-GR" sz="1463" b="1" u="sng" dirty="0">
                <a:solidFill>
                  <a:srgbClr val="002060"/>
                </a:solidFill>
              </a:rPr>
              <a:t>Συσκευασία  υγειοπροστατευτικού σιροπιού</a:t>
            </a:r>
          </a:p>
        </p:txBody>
      </p:sp>
      <p:pic>
        <p:nvPicPr>
          <p:cNvPr id="188422" name="Picture 11" descr="C:\Users\Nikos\Desktop\ΦΩΤΟΓΡΑΦΙΕΣ ΓΙΑ ΤΗΝ ΠΑΡΟΥΣΙΑΣΗ\tangerines-xrysikos-500x500.jpg">
            <a:extLst>
              <a:ext uri="{FF2B5EF4-FFF2-40B4-BE49-F238E27FC236}">
                <a16:creationId xmlns:a16="http://schemas.microsoft.com/office/drawing/2014/main" id="{24ACD232-F6D7-46EB-BD1F-A0C7A6816D4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92254" y="2078832"/>
            <a:ext cx="532209" cy="383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8423" name="Picture 11" descr="C:\Users\Nikos\Desktop\ΦΩΤΟΓΡΑΦΙΕΣ ΓΙΑ ΤΗΝ ΠΑΡΟΥΣΙΑΣΗ\tangerines-xrysikos-500x500.jpg">
            <a:extLst>
              <a:ext uri="{FF2B5EF4-FFF2-40B4-BE49-F238E27FC236}">
                <a16:creationId xmlns:a16="http://schemas.microsoft.com/office/drawing/2014/main" id="{F7414111-756F-4972-9CE9-F3F7936FD0A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4429" y="2852738"/>
            <a:ext cx="201215" cy="145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8424" name="Rectangle 1">
            <a:extLst>
              <a:ext uri="{FF2B5EF4-FFF2-40B4-BE49-F238E27FC236}">
                <a16:creationId xmlns:a16="http://schemas.microsoft.com/office/drawing/2014/main" id="{65F08A0D-BC8D-4E3B-BBE9-6A5B668A4F88}"/>
              </a:ext>
            </a:extLst>
          </p:cNvPr>
          <p:cNvSpPr>
            <a:spLocks noChangeArrowheads="1"/>
          </p:cNvSpPr>
          <p:nvPr/>
        </p:nvSpPr>
        <p:spPr bwMode="auto">
          <a:xfrm>
            <a:off x="1329929" y="829866"/>
            <a:ext cx="3429000"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l-GR" sz="1125" b="1">
                <a:solidFill>
                  <a:schemeClr val="accent1"/>
                </a:solidFill>
              </a:rPr>
              <a:t>“</a:t>
            </a:r>
            <a:r>
              <a:rPr lang="el-GR" altLang="el-GR" sz="1125" b="1">
                <a:solidFill>
                  <a:schemeClr val="accent1"/>
                </a:solidFill>
              </a:rPr>
              <a:t>ΑΝΑΠΤΥΞΗ ΥΓΕΙΟΠΡΟΣΤΑΤΕΥΤΙΚΟΥ ΣΙΡΟΠΙΟΥ ΜΕ ΒΑΣΗ ΤΟ ΕΛΑΙΟΛΑΔΟ”</a:t>
            </a:r>
          </a:p>
        </p:txBody>
      </p:sp>
      <p:sp>
        <p:nvSpPr>
          <p:cNvPr id="188425" name="Θέση ημερομηνίας 2">
            <a:extLst>
              <a:ext uri="{FF2B5EF4-FFF2-40B4-BE49-F238E27FC236}">
                <a16:creationId xmlns:a16="http://schemas.microsoft.com/office/drawing/2014/main" id="{B740EAD9-D6D3-410F-8736-4FB15EA1B04F}"/>
              </a:ext>
            </a:extLst>
          </p:cNvPr>
          <p:cNvSpPr>
            <a:spLocks noGrp="1" noChangeArrowheads="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557213" indent="-214313">
              <a:defRPr>
                <a:solidFill>
                  <a:schemeClr val="tx1"/>
                </a:solidFill>
                <a:latin typeface="Arial" panose="020B0604020202020204" pitchFamily="34" charset="0"/>
                <a:cs typeface="Arial" panose="020B0604020202020204" pitchFamily="34" charset="0"/>
              </a:defRPr>
            </a:lvl2pPr>
            <a:lvl3pPr marL="857250" indent="-171450">
              <a:defRPr>
                <a:solidFill>
                  <a:schemeClr val="tx1"/>
                </a:solidFill>
                <a:latin typeface="Arial" panose="020B0604020202020204" pitchFamily="34" charset="0"/>
                <a:cs typeface="Arial" panose="020B0604020202020204" pitchFamily="34" charset="0"/>
              </a:defRPr>
            </a:lvl3pPr>
            <a:lvl4pPr marL="1200150" indent="-171450">
              <a:defRPr>
                <a:solidFill>
                  <a:schemeClr val="tx1"/>
                </a:solidFill>
                <a:latin typeface="Arial" panose="020B0604020202020204" pitchFamily="34" charset="0"/>
                <a:cs typeface="Arial" panose="020B0604020202020204" pitchFamily="34" charset="0"/>
              </a:defRPr>
            </a:lvl4pPr>
            <a:lvl5pPr marL="1543050" indent="-171450">
              <a:defRPr>
                <a:solidFill>
                  <a:schemeClr val="tx1"/>
                </a:solidFill>
                <a:latin typeface="Arial" panose="020B0604020202020204" pitchFamily="34" charset="0"/>
                <a:cs typeface="Arial" panose="020B0604020202020204" pitchFamily="34" charset="0"/>
              </a:defRPr>
            </a:lvl5pPr>
            <a:lvl6pPr marL="18859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2288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25717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29146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l-GR" altLang="el-GR">
              <a:solidFill>
                <a:schemeClr val="accent1"/>
              </a:solidFill>
            </a:endParaRPr>
          </a:p>
        </p:txBody>
      </p:sp>
      <p:sp>
        <p:nvSpPr>
          <p:cNvPr id="188426" name="Θέση υποσέλιδου 7">
            <a:extLst>
              <a:ext uri="{FF2B5EF4-FFF2-40B4-BE49-F238E27FC236}">
                <a16:creationId xmlns:a16="http://schemas.microsoft.com/office/drawing/2014/main" id="{3480610D-6FAE-4AC9-820B-E2337FBB65F1}"/>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557213" indent="-214313">
              <a:defRPr>
                <a:solidFill>
                  <a:schemeClr val="tx1"/>
                </a:solidFill>
                <a:latin typeface="Arial" panose="020B0604020202020204" pitchFamily="34" charset="0"/>
                <a:cs typeface="Arial" panose="020B0604020202020204" pitchFamily="34" charset="0"/>
              </a:defRPr>
            </a:lvl2pPr>
            <a:lvl3pPr marL="857250" indent="-171450">
              <a:defRPr>
                <a:solidFill>
                  <a:schemeClr val="tx1"/>
                </a:solidFill>
                <a:latin typeface="Arial" panose="020B0604020202020204" pitchFamily="34" charset="0"/>
                <a:cs typeface="Arial" panose="020B0604020202020204" pitchFamily="34" charset="0"/>
              </a:defRPr>
            </a:lvl3pPr>
            <a:lvl4pPr marL="1200150" indent="-171450">
              <a:defRPr>
                <a:solidFill>
                  <a:schemeClr val="tx1"/>
                </a:solidFill>
                <a:latin typeface="Arial" panose="020B0604020202020204" pitchFamily="34" charset="0"/>
                <a:cs typeface="Arial" panose="020B0604020202020204" pitchFamily="34" charset="0"/>
              </a:defRPr>
            </a:lvl4pPr>
            <a:lvl5pPr marL="1543050" indent="-171450">
              <a:defRPr>
                <a:solidFill>
                  <a:schemeClr val="tx1"/>
                </a:solidFill>
                <a:latin typeface="Arial" panose="020B0604020202020204" pitchFamily="34" charset="0"/>
                <a:cs typeface="Arial" panose="020B0604020202020204" pitchFamily="34" charset="0"/>
              </a:defRPr>
            </a:lvl5pPr>
            <a:lvl6pPr marL="18859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2288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25717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29146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l-GR" altLang="el-GR">
                <a:solidFill>
                  <a:schemeClr val="accent1"/>
                </a:solidFill>
              </a:rPr>
              <a:t>ΠΜΣ</a:t>
            </a:r>
          </a:p>
        </p:txBody>
      </p:sp>
      <p:pic>
        <p:nvPicPr>
          <p:cNvPr id="2" name="Εικόνα 1">
            <a:extLst>
              <a:ext uri="{FF2B5EF4-FFF2-40B4-BE49-F238E27FC236}">
                <a16:creationId xmlns:a16="http://schemas.microsoft.com/office/drawing/2014/main" id="{4AA7C0B2-58BA-4D65-AA5F-0A02B2895140}"/>
              </a:ext>
            </a:extLst>
          </p:cNvPr>
          <p:cNvPicPr>
            <a:picLocks noChangeAspect="1"/>
          </p:cNvPicPr>
          <p:nvPr/>
        </p:nvPicPr>
        <p:blipFill rotWithShape="1">
          <a:blip r:embed="rId8"/>
          <a:srcRect t="2933" b="14632"/>
          <a:stretch/>
        </p:blipFill>
        <p:spPr>
          <a:xfrm>
            <a:off x="824749" y="1446610"/>
            <a:ext cx="2627604" cy="352301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1E3B9135-757A-4525-BD9A-ED97EDBDFE0F}"/>
              </a:ext>
            </a:extLst>
          </p:cNvPr>
          <p:cNvPicPr>
            <a:picLocks noChangeAspect="1"/>
          </p:cNvPicPr>
          <p:nvPr/>
        </p:nvPicPr>
        <p:blipFill>
          <a:blip r:embed="rId2"/>
          <a:stretch>
            <a:fillRect/>
          </a:stretch>
        </p:blipFill>
        <p:spPr>
          <a:xfrm>
            <a:off x="314793" y="356181"/>
            <a:ext cx="3380282" cy="4461223"/>
          </a:xfrm>
          <a:prstGeom prst="rect">
            <a:avLst/>
          </a:prstGeom>
        </p:spPr>
      </p:pic>
      <p:sp>
        <p:nvSpPr>
          <p:cNvPr id="3" name="Ορθογώνιο 2">
            <a:extLst>
              <a:ext uri="{FF2B5EF4-FFF2-40B4-BE49-F238E27FC236}">
                <a16:creationId xmlns:a16="http://schemas.microsoft.com/office/drawing/2014/main" id="{22C13348-E83C-48B4-A438-A0CAF50C3403}"/>
              </a:ext>
            </a:extLst>
          </p:cNvPr>
          <p:cNvSpPr/>
          <p:nvPr/>
        </p:nvSpPr>
        <p:spPr>
          <a:xfrm>
            <a:off x="3919928" y="2110085"/>
            <a:ext cx="4572000" cy="923330"/>
          </a:xfrm>
          <a:prstGeom prst="rect">
            <a:avLst/>
          </a:prstGeom>
        </p:spPr>
        <p:txBody>
          <a:bodyPr>
            <a:spAutoFit/>
          </a:bodyPr>
          <a:lstStyle/>
          <a:p>
            <a:r>
              <a:rPr lang="en-US" dirty="0" err="1"/>
              <a:t>Phytocapsules</a:t>
            </a:r>
            <a:r>
              <a:rPr lang="el-GR" dirty="0"/>
              <a:t> </a:t>
            </a:r>
            <a:r>
              <a:rPr lang="en-US" dirty="0"/>
              <a:t>from winery by-products where they have been done from freeze-dried raw material.</a:t>
            </a:r>
            <a:endParaRPr lang="el-GR" dirty="0"/>
          </a:p>
        </p:txBody>
      </p:sp>
    </p:spTree>
    <p:extLst>
      <p:ext uri="{BB962C8B-B14F-4D97-AF65-F5344CB8AC3E}">
        <p14:creationId xmlns:p14="http://schemas.microsoft.com/office/powerpoint/2010/main" val="4245262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D0B2CB5B-17AF-468F-8708-C2A3D2A44044}"/>
              </a:ext>
            </a:extLst>
          </p:cNvPr>
          <p:cNvPicPr>
            <a:picLocks noChangeAspect="1"/>
          </p:cNvPicPr>
          <p:nvPr/>
        </p:nvPicPr>
        <p:blipFill>
          <a:blip r:embed="rId2"/>
          <a:stretch>
            <a:fillRect/>
          </a:stretch>
        </p:blipFill>
        <p:spPr>
          <a:xfrm>
            <a:off x="419725" y="202669"/>
            <a:ext cx="8104745" cy="4624163"/>
          </a:xfrm>
          <a:prstGeom prst="rect">
            <a:avLst/>
          </a:prstGeom>
        </p:spPr>
      </p:pic>
    </p:spTree>
    <p:extLst>
      <p:ext uri="{BB962C8B-B14F-4D97-AF65-F5344CB8AC3E}">
        <p14:creationId xmlns:p14="http://schemas.microsoft.com/office/powerpoint/2010/main" val="1087874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FF3314AD-DC4B-424D-A621-58FB8A079B4D}"/>
              </a:ext>
            </a:extLst>
          </p:cNvPr>
          <p:cNvPicPr>
            <a:picLocks noChangeAspect="1"/>
          </p:cNvPicPr>
          <p:nvPr/>
        </p:nvPicPr>
        <p:blipFill>
          <a:blip r:embed="rId2"/>
          <a:stretch>
            <a:fillRect/>
          </a:stretch>
        </p:blipFill>
        <p:spPr>
          <a:xfrm>
            <a:off x="259525" y="761773"/>
            <a:ext cx="4615069" cy="2700956"/>
          </a:xfrm>
          <a:prstGeom prst="rect">
            <a:avLst/>
          </a:prstGeom>
        </p:spPr>
      </p:pic>
      <p:pic>
        <p:nvPicPr>
          <p:cNvPr id="3" name="Εικόνα 2">
            <a:extLst>
              <a:ext uri="{FF2B5EF4-FFF2-40B4-BE49-F238E27FC236}">
                <a16:creationId xmlns:a16="http://schemas.microsoft.com/office/drawing/2014/main" id="{67672142-EB59-46DD-A9DA-7FF61E872D4C}"/>
              </a:ext>
            </a:extLst>
          </p:cNvPr>
          <p:cNvPicPr>
            <a:picLocks noChangeAspect="1"/>
          </p:cNvPicPr>
          <p:nvPr/>
        </p:nvPicPr>
        <p:blipFill>
          <a:blip r:embed="rId3"/>
          <a:stretch>
            <a:fillRect/>
          </a:stretch>
        </p:blipFill>
        <p:spPr>
          <a:xfrm>
            <a:off x="4572000" y="761773"/>
            <a:ext cx="4344203" cy="2700956"/>
          </a:xfrm>
          <a:prstGeom prst="rect">
            <a:avLst/>
          </a:prstGeom>
        </p:spPr>
      </p:pic>
      <p:sp>
        <p:nvSpPr>
          <p:cNvPr id="4" name="Ορθογώνιο 3">
            <a:extLst>
              <a:ext uri="{FF2B5EF4-FFF2-40B4-BE49-F238E27FC236}">
                <a16:creationId xmlns:a16="http://schemas.microsoft.com/office/drawing/2014/main" id="{BD45A4E3-AB03-4F2D-96C9-A4C93A83B1D6}"/>
              </a:ext>
            </a:extLst>
          </p:cNvPr>
          <p:cNvSpPr/>
          <p:nvPr/>
        </p:nvSpPr>
        <p:spPr>
          <a:xfrm>
            <a:off x="2370830" y="3495080"/>
            <a:ext cx="4132542" cy="1384995"/>
          </a:xfrm>
          <a:prstGeom prst="rect">
            <a:avLst/>
          </a:prstGeom>
          <a:noFill/>
        </p:spPr>
        <p:txBody>
          <a:bodyPr wrap="none" lIns="91440" tIns="45720" rIns="91440" bIns="45720">
            <a:spAutoFit/>
          </a:bodyPr>
          <a:lstStyle/>
          <a:p>
            <a:pPr algn="ctr"/>
            <a:r>
              <a:rPr lang="el-GR" sz="2800" b="0" cap="none" spc="0" dirty="0" err="1">
                <a:ln w="0"/>
                <a:solidFill>
                  <a:schemeClr val="accent1"/>
                </a:solidFill>
                <a:effectLst>
                  <a:outerShdw blurRad="38100" dist="25400" dir="5400000" algn="ctr" rotWithShape="0">
                    <a:srgbClr val="6E747A">
                      <a:alpha val="43000"/>
                    </a:srgbClr>
                  </a:outerShdw>
                </a:effectLst>
              </a:rPr>
              <a:t>Λυοφυλιωμένα</a:t>
            </a:r>
            <a:r>
              <a:rPr lang="el-GR" sz="2800" b="0" cap="none" spc="0" dirty="0">
                <a:ln w="0"/>
                <a:solidFill>
                  <a:schemeClr val="accent1"/>
                </a:solidFill>
                <a:effectLst>
                  <a:outerShdw blurRad="38100" dist="25400" dir="5400000" algn="ctr" rotWithShape="0">
                    <a:srgbClr val="6E747A">
                      <a:alpha val="43000"/>
                    </a:srgbClr>
                  </a:outerShdw>
                </a:effectLst>
              </a:rPr>
              <a:t> Προϊόντα </a:t>
            </a:r>
          </a:p>
          <a:p>
            <a:pPr algn="ctr"/>
            <a:r>
              <a:rPr lang="el-GR" sz="2800" b="0" cap="none" spc="0" dirty="0">
                <a:ln w="0"/>
                <a:solidFill>
                  <a:schemeClr val="accent1"/>
                </a:solidFill>
                <a:effectLst>
                  <a:outerShdw blurRad="38100" dist="25400" dir="5400000" algn="ctr" rotWithShape="0">
                    <a:srgbClr val="6E747A">
                      <a:alpha val="43000"/>
                    </a:srgbClr>
                  </a:outerShdw>
                </a:effectLst>
              </a:rPr>
              <a:t>Πρωτόγαλα Αγελάδας </a:t>
            </a:r>
          </a:p>
          <a:p>
            <a:pPr algn="ctr"/>
            <a:r>
              <a:rPr lang="el-GR" sz="2800" b="0" cap="none" spc="0" dirty="0">
                <a:ln w="0"/>
                <a:solidFill>
                  <a:schemeClr val="accent1"/>
                </a:solidFill>
                <a:effectLst>
                  <a:outerShdw blurRad="38100" dist="25400" dir="5400000" algn="ctr" rotWithShape="0">
                    <a:srgbClr val="6E747A">
                      <a:alpha val="43000"/>
                    </a:srgbClr>
                  </a:outerShdw>
                </a:effectLst>
              </a:rPr>
              <a:t>και Γάλα Γαϊδούρας </a:t>
            </a:r>
          </a:p>
        </p:txBody>
      </p:sp>
    </p:spTree>
    <p:extLst>
      <p:ext uri="{BB962C8B-B14F-4D97-AF65-F5344CB8AC3E}">
        <p14:creationId xmlns:p14="http://schemas.microsoft.com/office/powerpoint/2010/main" val="29057318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713E93AF-C29A-4360-8C52-05D104B6E0F9}"/>
              </a:ext>
            </a:extLst>
          </p:cNvPr>
          <p:cNvPicPr>
            <a:picLocks noChangeAspect="1"/>
          </p:cNvPicPr>
          <p:nvPr/>
        </p:nvPicPr>
        <p:blipFill>
          <a:blip r:embed="rId2"/>
          <a:stretch>
            <a:fillRect/>
          </a:stretch>
        </p:blipFill>
        <p:spPr>
          <a:xfrm>
            <a:off x="467123" y="476369"/>
            <a:ext cx="3123291" cy="3421074"/>
          </a:xfrm>
          <a:prstGeom prst="rect">
            <a:avLst/>
          </a:prstGeom>
        </p:spPr>
      </p:pic>
      <p:sp>
        <p:nvSpPr>
          <p:cNvPr id="3" name="Ορθογώνιο 2">
            <a:extLst>
              <a:ext uri="{FF2B5EF4-FFF2-40B4-BE49-F238E27FC236}">
                <a16:creationId xmlns:a16="http://schemas.microsoft.com/office/drawing/2014/main" id="{7DE54B7B-53F9-444A-8C48-86D20D58140B}"/>
              </a:ext>
            </a:extLst>
          </p:cNvPr>
          <p:cNvSpPr/>
          <p:nvPr/>
        </p:nvSpPr>
        <p:spPr>
          <a:xfrm>
            <a:off x="4137457" y="1216669"/>
            <a:ext cx="3868688" cy="1384995"/>
          </a:xfrm>
          <a:prstGeom prst="rect">
            <a:avLst/>
          </a:prstGeom>
          <a:noFill/>
        </p:spPr>
        <p:txBody>
          <a:bodyPr wrap="none" lIns="91440" tIns="45720" rIns="91440" bIns="45720">
            <a:spAutoFit/>
          </a:bodyPr>
          <a:lstStyle/>
          <a:p>
            <a:pPr algn="ctr"/>
            <a:r>
              <a:rPr lang="el-GR" sz="2800" b="0" cap="none" spc="0" dirty="0" err="1">
                <a:ln w="0"/>
                <a:solidFill>
                  <a:schemeClr val="accent1"/>
                </a:solidFill>
                <a:effectLst>
                  <a:outerShdw blurRad="38100" dist="25400" dir="5400000" algn="ctr" rotWithShape="0">
                    <a:srgbClr val="6E747A">
                      <a:alpha val="43000"/>
                    </a:srgbClr>
                  </a:outerShdw>
                </a:effectLst>
              </a:rPr>
              <a:t>Υγειοπροστατευτικ</a:t>
            </a:r>
            <a:r>
              <a:rPr lang="el-GR" sz="2800" dirty="0" err="1">
                <a:ln w="0"/>
                <a:solidFill>
                  <a:schemeClr val="accent1"/>
                </a:solidFill>
                <a:effectLst>
                  <a:outerShdw blurRad="38100" dist="25400" dir="5400000" algn="ctr" rotWithShape="0">
                    <a:srgbClr val="6E747A">
                      <a:alpha val="43000"/>
                    </a:srgbClr>
                  </a:outerShdw>
                </a:effectLst>
              </a:rPr>
              <a:t>ό</a:t>
            </a:r>
            <a:r>
              <a:rPr lang="el-GR" sz="2800" b="0" cap="none" spc="0" dirty="0">
                <a:ln w="0"/>
                <a:solidFill>
                  <a:schemeClr val="accent1"/>
                </a:solidFill>
                <a:effectLst>
                  <a:outerShdw blurRad="38100" dist="25400" dir="5400000" algn="ctr" rotWithShape="0">
                    <a:srgbClr val="6E747A">
                      <a:alpha val="43000"/>
                    </a:srgbClr>
                  </a:outerShdw>
                </a:effectLst>
              </a:rPr>
              <a:t> </a:t>
            </a:r>
          </a:p>
          <a:p>
            <a:pPr algn="ctr"/>
            <a:r>
              <a:rPr lang="el-GR" sz="2800" b="0" cap="none" spc="0" dirty="0">
                <a:ln w="0"/>
                <a:solidFill>
                  <a:schemeClr val="accent1"/>
                </a:solidFill>
                <a:effectLst>
                  <a:outerShdw blurRad="38100" dist="25400" dir="5400000" algn="ctr" rotWithShape="0">
                    <a:srgbClr val="6E747A">
                      <a:alpha val="43000"/>
                    </a:srgbClr>
                  </a:outerShdw>
                </a:effectLst>
              </a:rPr>
              <a:t>πατέ ελιάς με </a:t>
            </a:r>
            <a:r>
              <a:rPr lang="el-GR" sz="2800" b="0" cap="none" spc="0" dirty="0" err="1">
                <a:ln w="0"/>
                <a:solidFill>
                  <a:schemeClr val="accent1"/>
                </a:solidFill>
                <a:effectLst>
                  <a:outerShdw blurRad="38100" dist="25400" dir="5400000" algn="ctr" rotWithShape="0">
                    <a:srgbClr val="6E747A">
                      <a:alpha val="43000"/>
                    </a:srgbClr>
                  </a:outerShdw>
                </a:effectLst>
              </a:rPr>
              <a:t>πρεβιοτικό</a:t>
            </a:r>
            <a:endParaRPr lang="el-GR" sz="2800" b="0" cap="none" spc="0" dirty="0">
              <a:ln w="0"/>
              <a:solidFill>
                <a:schemeClr val="accent1"/>
              </a:solidFill>
              <a:effectLst>
                <a:outerShdw blurRad="38100" dist="25400" dir="5400000" algn="ctr" rotWithShape="0">
                  <a:srgbClr val="6E747A">
                    <a:alpha val="43000"/>
                  </a:srgbClr>
                </a:outerShdw>
              </a:effectLst>
            </a:endParaRPr>
          </a:p>
          <a:p>
            <a:pPr algn="ctr"/>
            <a:r>
              <a:rPr lang="el-GR" sz="2800" b="0" cap="none" spc="0" dirty="0">
                <a:ln w="0"/>
                <a:solidFill>
                  <a:schemeClr val="accent1"/>
                </a:solidFill>
                <a:effectLst>
                  <a:outerShdw blurRad="38100" dist="25400" dir="5400000" algn="ctr" rotWithShape="0">
                    <a:srgbClr val="6E747A">
                      <a:alpha val="43000"/>
                    </a:srgbClr>
                  </a:outerShdw>
                </a:effectLst>
              </a:rPr>
              <a:t> χαρακτήρα</a:t>
            </a:r>
          </a:p>
        </p:txBody>
      </p:sp>
    </p:spTree>
    <p:extLst>
      <p:ext uri="{BB962C8B-B14F-4D97-AF65-F5344CB8AC3E}">
        <p14:creationId xmlns:p14="http://schemas.microsoft.com/office/powerpoint/2010/main" val="21469135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CE397157-E54C-442A-AD78-4247B032EDA4}"/>
              </a:ext>
            </a:extLst>
          </p:cNvPr>
          <p:cNvPicPr>
            <a:picLocks noChangeAspect="1"/>
          </p:cNvPicPr>
          <p:nvPr/>
        </p:nvPicPr>
        <p:blipFill>
          <a:blip r:embed="rId2"/>
          <a:stretch>
            <a:fillRect/>
          </a:stretch>
        </p:blipFill>
        <p:spPr>
          <a:xfrm>
            <a:off x="2488020" y="192339"/>
            <a:ext cx="6446934" cy="4758822"/>
          </a:xfrm>
          <a:prstGeom prst="rect">
            <a:avLst/>
          </a:prstGeom>
        </p:spPr>
      </p:pic>
      <p:sp>
        <p:nvSpPr>
          <p:cNvPr id="3" name="Ορθογώνιο 2">
            <a:extLst>
              <a:ext uri="{FF2B5EF4-FFF2-40B4-BE49-F238E27FC236}">
                <a16:creationId xmlns:a16="http://schemas.microsoft.com/office/drawing/2014/main" id="{F0500E7C-F02F-499F-9AF7-A1A9652853C9}"/>
              </a:ext>
            </a:extLst>
          </p:cNvPr>
          <p:cNvSpPr/>
          <p:nvPr/>
        </p:nvSpPr>
        <p:spPr>
          <a:xfrm>
            <a:off x="99032" y="1458249"/>
            <a:ext cx="2561920" cy="523220"/>
          </a:xfrm>
          <a:prstGeom prst="rect">
            <a:avLst/>
          </a:prstGeom>
          <a:noFill/>
        </p:spPr>
        <p:txBody>
          <a:bodyPr wrap="none" lIns="91440" tIns="45720" rIns="91440" bIns="45720">
            <a:spAutoFit/>
          </a:bodyPr>
          <a:lstStyle/>
          <a:p>
            <a:pPr algn="ctr"/>
            <a:r>
              <a:rPr lang="el-GR" sz="2800" dirty="0">
                <a:ln w="0"/>
                <a:solidFill>
                  <a:schemeClr val="accent1"/>
                </a:solidFill>
                <a:effectLst>
                  <a:outerShdw blurRad="38100" dist="25400" dir="5400000" algn="ctr" rotWithShape="0">
                    <a:srgbClr val="6E747A">
                      <a:alpha val="43000"/>
                    </a:srgbClr>
                  </a:outerShdw>
                </a:effectLst>
              </a:rPr>
              <a:t>Κέικ Διαβητικών</a:t>
            </a:r>
            <a:endParaRPr lang="el-GR" sz="28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9119766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9B87FF18-9423-42D4-80E8-4F2C2438B03D}"/>
              </a:ext>
            </a:extLst>
          </p:cNvPr>
          <p:cNvPicPr>
            <a:picLocks noChangeAspect="1"/>
          </p:cNvPicPr>
          <p:nvPr/>
        </p:nvPicPr>
        <p:blipFill>
          <a:blip r:embed="rId2"/>
          <a:stretch>
            <a:fillRect/>
          </a:stretch>
        </p:blipFill>
        <p:spPr>
          <a:xfrm>
            <a:off x="-138223" y="0"/>
            <a:ext cx="9282223" cy="5143500"/>
          </a:xfrm>
          <a:prstGeom prst="rect">
            <a:avLst/>
          </a:prstGeom>
        </p:spPr>
      </p:pic>
    </p:spTree>
    <p:extLst>
      <p:ext uri="{BB962C8B-B14F-4D97-AF65-F5344CB8AC3E}">
        <p14:creationId xmlns:p14="http://schemas.microsoft.com/office/powerpoint/2010/main" val="15698137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1">
            <a:extLst>
              <a:ext uri="{FF2B5EF4-FFF2-40B4-BE49-F238E27FC236}">
                <a16:creationId xmlns:a16="http://schemas.microsoft.com/office/drawing/2014/main" id="{43930277-F143-4239-AFFA-476F5B924E53}"/>
              </a:ext>
            </a:extLst>
          </p:cNvPr>
          <p:cNvSpPr>
            <a:spLocks noChangeArrowheads="1"/>
          </p:cNvSpPr>
          <p:nvPr/>
        </p:nvSpPr>
        <p:spPr bwMode="auto">
          <a:xfrm>
            <a:off x="1540669" y="1451373"/>
            <a:ext cx="3224213" cy="2793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l-GR" altLang="el-GR" sz="1350" b="1">
                <a:solidFill>
                  <a:srgbClr val="333333"/>
                </a:solidFill>
                <a:latin typeface="Source Sans Pro" panose="020B0503030403020204" pitchFamily="34" charset="0"/>
              </a:rPr>
              <a:t>Οι ευεργετικές επιδράσεις της κατανάλωσης Κοθρέικου ελαιολάδου στο πρώτο διεθνές συνέδριο για την επιτραπέζια ελιά</a:t>
            </a:r>
          </a:p>
          <a:p>
            <a:r>
              <a:rPr lang="el-GR" altLang="el-GR" sz="1350">
                <a:solidFill>
                  <a:srgbClr val="333333"/>
                </a:solidFill>
                <a:latin typeface="Source Sans Pro" panose="020B0503030403020204" pitchFamily="34" charset="0"/>
              </a:rPr>
              <a:t>22/05/2018 03:16 μμ</a:t>
            </a:r>
          </a:p>
          <a:p>
            <a:r>
              <a:rPr lang="el-GR" altLang="el-GR" sz="1350" b="1">
                <a:solidFill>
                  <a:srgbClr val="333333"/>
                </a:solidFill>
                <a:latin typeface="Source Sans Pro" panose="020B0503030403020204" pitchFamily="34" charset="0"/>
              </a:rPr>
              <a:t>Ξεκινούν το πρωινό της Πέμπτης 24 Μαΐου οι εργασίες του πρώτου Διεθνούς Συνεδρίου: «Επιτραπέζια ελιά: αναζητώντας την καινοτομία – ανακαλύπτοντας νέες τάσεις». Διοργανώνεται από το Κέντρο Ελιάς «Krinos» - Perrotis College και θα πραγματοποιηθεί στο campus τ...</a:t>
            </a:r>
          </a:p>
        </p:txBody>
      </p:sp>
      <p:pic>
        <p:nvPicPr>
          <p:cNvPr id="178179" name="Picture 2">
            <a:extLst>
              <a:ext uri="{FF2B5EF4-FFF2-40B4-BE49-F238E27FC236}">
                <a16:creationId xmlns:a16="http://schemas.microsoft.com/office/drawing/2014/main" id="{C19DE04E-F99E-4174-A6C6-E17420F65D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6782" y="1004888"/>
            <a:ext cx="2788444" cy="3127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180" name="Θέση ημερομηνίας 3">
            <a:extLst>
              <a:ext uri="{FF2B5EF4-FFF2-40B4-BE49-F238E27FC236}">
                <a16:creationId xmlns:a16="http://schemas.microsoft.com/office/drawing/2014/main" id="{41064756-2E26-4ECF-A97B-3DD53C089492}"/>
              </a:ext>
            </a:extLst>
          </p:cNvPr>
          <p:cNvSpPr>
            <a:spLocks noGrp="1" noChangeArrowheads="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557213" indent="-214313">
              <a:defRPr>
                <a:solidFill>
                  <a:schemeClr val="tx1"/>
                </a:solidFill>
                <a:latin typeface="Arial" panose="020B0604020202020204" pitchFamily="34" charset="0"/>
                <a:cs typeface="Arial" panose="020B0604020202020204" pitchFamily="34" charset="0"/>
              </a:defRPr>
            </a:lvl2pPr>
            <a:lvl3pPr marL="857250" indent="-171450">
              <a:defRPr>
                <a:solidFill>
                  <a:schemeClr val="tx1"/>
                </a:solidFill>
                <a:latin typeface="Arial" panose="020B0604020202020204" pitchFamily="34" charset="0"/>
                <a:cs typeface="Arial" panose="020B0604020202020204" pitchFamily="34" charset="0"/>
              </a:defRPr>
            </a:lvl3pPr>
            <a:lvl4pPr marL="1200150" indent="-171450">
              <a:defRPr>
                <a:solidFill>
                  <a:schemeClr val="tx1"/>
                </a:solidFill>
                <a:latin typeface="Arial" panose="020B0604020202020204" pitchFamily="34" charset="0"/>
                <a:cs typeface="Arial" panose="020B0604020202020204" pitchFamily="34" charset="0"/>
              </a:defRPr>
            </a:lvl4pPr>
            <a:lvl5pPr marL="1543050" indent="-171450">
              <a:defRPr>
                <a:solidFill>
                  <a:schemeClr val="tx1"/>
                </a:solidFill>
                <a:latin typeface="Arial" panose="020B0604020202020204" pitchFamily="34" charset="0"/>
                <a:cs typeface="Arial" panose="020B0604020202020204" pitchFamily="34" charset="0"/>
              </a:defRPr>
            </a:lvl5pPr>
            <a:lvl6pPr marL="18859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2288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25717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29146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l-GR" altLang="el-GR" dirty="0">
              <a:solidFill>
                <a:schemeClr val="accent1"/>
              </a:solidFill>
            </a:endParaRPr>
          </a:p>
        </p:txBody>
      </p:sp>
      <p:sp>
        <p:nvSpPr>
          <p:cNvPr id="178181" name="Θέση υποσέλιδου 4">
            <a:extLst>
              <a:ext uri="{FF2B5EF4-FFF2-40B4-BE49-F238E27FC236}">
                <a16:creationId xmlns:a16="http://schemas.microsoft.com/office/drawing/2014/main" id="{128CD029-A4DE-4684-A1E4-93F27B3AFA78}"/>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557213" indent="-214313">
              <a:defRPr>
                <a:solidFill>
                  <a:schemeClr val="tx1"/>
                </a:solidFill>
                <a:latin typeface="Arial" panose="020B0604020202020204" pitchFamily="34" charset="0"/>
                <a:cs typeface="Arial" panose="020B0604020202020204" pitchFamily="34" charset="0"/>
              </a:defRPr>
            </a:lvl2pPr>
            <a:lvl3pPr marL="857250" indent="-171450">
              <a:defRPr>
                <a:solidFill>
                  <a:schemeClr val="tx1"/>
                </a:solidFill>
                <a:latin typeface="Arial" panose="020B0604020202020204" pitchFamily="34" charset="0"/>
                <a:cs typeface="Arial" panose="020B0604020202020204" pitchFamily="34" charset="0"/>
              </a:defRPr>
            </a:lvl3pPr>
            <a:lvl4pPr marL="1200150" indent="-171450">
              <a:defRPr>
                <a:solidFill>
                  <a:schemeClr val="tx1"/>
                </a:solidFill>
                <a:latin typeface="Arial" panose="020B0604020202020204" pitchFamily="34" charset="0"/>
                <a:cs typeface="Arial" panose="020B0604020202020204" pitchFamily="34" charset="0"/>
              </a:defRPr>
            </a:lvl4pPr>
            <a:lvl5pPr marL="1543050" indent="-171450">
              <a:defRPr>
                <a:solidFill>
                  <a:schemeClr val="tx1"/>
                </a:solidFill>
                <a:latin typeface="Arial" panose="020B0604020202020204" pitchFamily="34" charset="0"/>
                <a:cs typeface="Arial" panose="020B0604020202020204" pitchFamily="34" charset="0"/>
              </a:defRPr>
            </a:lvl5pPr>
            <a:lvl6pPr marL="18859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2288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25717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29146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l-GR" altLang="el-GR" dirty="0">
              <a:solidFill>
                <a:schemeClr val="accent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TextBox 2">
            <a:extLst>
              <a:ext uri="{FF2B5EF4-FFF2-40B4-BE49-F238E27FC236}">
                <a16:creationId xmlns:a16="http://schemas.microsoft.com/office/drawing/2014/main" id="{330B1C86-1BAE-4B21-9B2E-55714F74C06B}"/>
              </a:ext>
            </a:extLst>
          </p:cNvPr>
          <p:cNvSpPr txBox="1">
            <a:spLocks noChangeArrowheads="1"/>
          </p:cNvSpPr>
          <p:nvPr/>
        </p:nvSpPr>
        <p:spPr bwMode="auto">
          <a:xfrm>
            <a:off x="1546768" y="303498"/>
            <a:ext cx="4414838" cy="4281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l-GR" altLang="el-GR" sz="1575" b="1" dirty="0">
                <a:latin typeface="Century Gothic" panose="020B0502020202020204" pitchFamily="34" charset="0"/>
              </a:rPr>
              <a:t>Ελαιόλαδο από </a:t>
            </a:r>
            <a:r>
              <a:rPr lang="el-GR" altLang="el-GR" sz="1575" b="1" dirty="0" err="1">
                <a:latin typeface="Century Gothic" panose="020B0502020202020204" pitchFamily="34" charset="0"/>
              </a:rPr>
              <a:t>Κοθρέικη</a:t>
            </a:r>
            <a:r>
              <a:rPr lang="el-GR" altLang="el-GR" sz="1575" b="1" dirty="0">
                <a:latin typeface="Century Gothic" panose="020B0502020202020204" pitchFamily="34" charset="0"/>
              </a:rPr>
              <a:t> Ελιά</a:t>
            </a:r>
          </a:p>
          <a:p>
            <a:endParaRPr lang="el-GR" altLang="el-GR" sz="1350" dirty="0">
              <a:latin typeface="Century Gothic" panose="020B0502020202020204" pitchFamily="34" charset="0"/>
            </a:endParaRPr>
          </a:p>
          <a:p>
            <a:endParaRPr lang="el-GR" altLang="el-GR" sz="1350" dirty="0">
              <a:latin typeface="Century Gothic" panose="020B0502020202020204" pitchFamily="34" charset="0"/>
            </a:endParaRPr>
          </a:p>
          <a:p>
            <a:r>
              <a:rPr lang="el-GR" altLang="el-GR" sz="1350" dirty="0">
                <a:latin typeface="Century Gothic" panose="020B0502020202020204" pitchFamily="34" charset="0"/>
              </a:rPr>
              <a:t>Ο καρπός της </a:t>
            </a:r>
            <a:r>
              <a:rPr lang="el-GR" altLang="el-GR" sz="1350" dirty="0" err="1">
                <a:latin typeface="Century Gothic" panose="020B0502020202020204" pitchFamily="34" charset="0"/>
              </a:rPr>
              <a:t>κοθρέικης</a:t>
            </a:r>
            <a:r>
              <a:rPr lang="el-GR" altLang="el-GR" sz="1350" dirty="0">
                <a:latin typeface="Century Gothic" panose="020B0502020202020204" pitchFamily="34" charset="0"/>
              </a:rPr>
              <a:t> ποικιλίας ελιάς παρουσιάζει εκτός των άλλων υψηλό </a:t>
            </a:r>
            <a:r>
              <a:rPr lang="el-GR" altLang="el-GR" sz="1350" dirty="0" err="1">
                <a:latin typeface="Century Gothic" panose="020B0502020202020204" pitchFamily="34" charset="0"/>
              </a:rPr>
              <a:t>πολυφαινολικό</a:t>
            </a:r>
            <a:r>
              <a:rPr lang="el-GR" altLang="el-GR" sz="1350" dirty="0">
                <a:latin typeface="Century Gothic" panose="020B0502020202020204" pitchFamily="34" charset="0"/>
              </a:rPr>
              <a:t> περιεχόμενο άρα την καθιστά πολύτιμη</a:t>
            </a:r>
          </a:p>
          <a:p>
            <a:r>
              <a:rPr lang="el-GR" altLang="el-GR" sz="1350" dirty="0">
                <a:latin typeface="Century Gothic" panose="020B0502020202020204" pitchFamily="34" charset="0"/>
              </a:rPr>
              <a:t>Βρώσιμη ελιά που μπορεί να βοηθήσει στο καθημερινό διατροφικό μας οπλοστάσιο απέναντι στις ελεύθερες ρίζες.</a:t>
            </a:r>
          </a:p>
          <a:p>
            <a:endParaRPr lang="el-GR" altLang="el-GR" sz="1350" dirty="0">
              <a:latin typeface="Century Gothic" panose="020B0502020202020204" pitchFamily="34" charset="0"/>
            </a:endParaRPr>
          </a:p>
          <a:p>
            <a:r>
              <a:rPr lang="el-GR" altLang="el-GR" sz="1350" dirty="0">
                <a:latin typeface="Century Gothic" panose="020B0502020202020204" pitchFamily="34" charset="0"/>
              </a:rPr>
              <a:t>Το ελαιόλαδό της περιέχει σημαντικές ποσότητες του ευεργετικού </a:t>
            </a:r>
            <a:r>
              <a:rPr lang="el-GR" altLang="el-GR" sz="1350" dirty="0" err="1">
                <a:latin typeface="Century Gothic" panose="020B0502020202020204" pitchFamily="34" charset="0"/>
              </a:rPr>
              <a:t>παλμιτελαικού</a:t>
            </a:r>
            <a:r>
              <a:rPr lang="el-GR" altLang="el-GR" sz="1350" dirty="0">
                <a:latin typeface="Century Gothic" panose="020B0502020202020204" pitchFamily="34" charset="0"/>
              </a:rPr>
              <a:t> </a:t>
            </a:r>
            <a:r>
              <a:rPr lang="el-GR" altLang="el-GR" sz="1350" dirty="0" err="1">
                <a:latin typeface="Century Gothic" panose="020B0502020202020204" pitchFamily="34" charset="0"/>
              </a:rPr>
              <a:t>οξέως</a:t>
            </a:r>
            <a:endParaRPr lang="el-GR" altLang="el-GR" sz="1350" dirty="0">
              <a:latin typeface="Century Gothic" panose="020B0502020202020204" pitchFamily="34" charset="0"/>
            </a:endParaRPr>
          </a:p>
          <a:p>
            <a:endParaRPr lang="el-GR" altLang="el-GR" sz="1350" dirty="0">
              <a:latin typeface="Century Gothic" panose="020B0502020202020204" pitchFamily="34" charset="0"/>
            </a:endParaRPr>
          </a:p>
          <a:p>
            <a:r>
              <a:rPr lang="el-GR" altLang="el-GR" sz="1350" dirty="0">
                <a:latin typeface="Century Gothic" panose="020B0502020202020204" pitchFamily="34" charset="0"/>
              </a:rPr>
              <a:t>Το ελαιόλαδό της έχει επίσης μια σημαντική ποσότητα </a:t>
            </a:r>
            <a:r>
              <a:rPr lang="el-GR" altLang="el-GR" sz="1350" dirty="0" err="1">
                <a:latin typeface="Century Gothic" panose="020B0502020202020204" pitchFamily="34" charset="0"/>
              </a:rPr>
              <a:t>πολυφαινολών</a:t>
            </a:r>
            <a:endParaRPr lang="el-GR" altLang="el-GR" sz="1350" dirty="0">
              <a:latin typeface="Century Gothic" panose="020B0502020202020204" pitchFamily="34" charset="0"/>
            </a:endParaRPr>
          </a:p>
          <a:p>
            <a:r>
              <a:rPr lang="el-GR" altLang="el-GR" sz="1350" dirty="0">
                <a:latin typeface="Century Gothic" panose="020B0502020202020204" pitchFamily="34" charset="0"/>
              </a:rPr>
              <a:t>που κυμαίνεται από 550-675</a:t>
            </a:r>
            <a:r>
              <a:rPr lang="en-US" altLang="el-GR" sz="1350" dirty="0">
                <a:latin typeface="Century Gothic" panose="020B0502020202020204" pitchFamily="34" charset="0"/>
              </a:rPr>
              <a:t>mg GAE/L</a:t>
            </a:r>
          </a:p>
          <a:p>
            <a:endParaRPr lang="en-US" altLang="el-GR" sz="1350" dirty="0">
              <a:latin typeface="Century Gothic" panose="020B0502020202020204" pitchFamily="34" charset="0"/>
            </a:endParaRPr>
          </a:p>
          <a:p>
            <a:r>
              <a:rPr lang="el-GR" altLang="el-GR" sz="1350" dirty="0">
                <a:latin typeface="Century Gothic" panose="020B0502020202020204" pitchFamily="34" charset="0"/>
              </a:rPr>
              <a:t>Μας δίνει και το ερέθισμα να δημιουργήσουμε  ευεργετικά </a:t>
            </a:r>
            <a:r>
              <a:rPr lang="el-GR" altLang="el-GR" sz="1350" dirty="0" err="1">
                <a:latin typeface="Century Gothic" panose="020B0502020202020204" pitchFamily="34" charset="0"/>
              </a:rPr>
              <a:t>τροφοφάρμακα</a:t>
            </a:r>
            <a:r>
              <a:rPr lang="el-GR" altLang="el-GR" sz="1350" dirty="0">
                <a:latin typeface="Century Gothic" panose="020B0502020202020204" pitchFamily="34" charset="0"/>
              </a:rPr>
              <a:t>(</a:t>
            </a:r>
            <a:r>
              <a:rPr lang="en-US" altLang="el-GR" sz="1350" dirty="0">
                <a:latin typeface="Century Gothic" panose="020B0502020202020204" pitchFamily="34" charset="0"/>
              </a:rPr>
              <a:t>Nutraceutical)</a:t>
            </a:r>
            <a:endParaRPr lang="el-GR" altLang="el-GR" sz="1350" dirty="0">
              <a:latin typeface="Century Gothic" panose="020B0502020202020204" pitchFamily="34" charset="0"/>
            </a:endParaRPr>
          </a:p>
        </p:txBody>
      </p:sp>
      <p:pic>
        <p:nvPicPr>
          <p:cNvPr id="2" name="Picture 1">
            <a:extLst>
              <a:ext uri="{FF2B5EF4-FFF2-40B4-BE49-F238E27FC236}">
                <a16:creationId xmlns:a16="http://schemas.microsoft.com/office/drawing/2014/main" id="{4CB826F4-1815-49FD-8594-ADC49AB338A0}"/>
              </a:ext>
            </a:extLst>
          </p:cNvPr>
          <p:cNvPicPr>
            <a:picLocks noChangeAspect="1"/>
          </p:cNvPicPr>
          <p:nvPr/>
        </p:nvPicPr>
        <p:blipFill rotWithShape="1">
          <a:blip r:embed="rId2"/>
          <a:srcRect l="14354" t="22490" r="21156" b="26735"/>
          <a:stretch/>
        </p:blipFill>
        <p:spPr>
          <a:xfrm flipV="1">
            <a:off x="6118135" y="2952766"/>
            <a:ext cx="1499226" cy="118040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 name="Picture 2">
            <a:extLst>
              <a:ext uri="{FF2B5EF4-FFF2-40B4-BE49-F238E27FC236}">
                <a16:creationId xmlns:a16="http://schemas.microsoft.com/office/drawing/2014/main" id="{A10796C8-0451-4EED-9FAF-924A262176A8}"/>
              </a:ext>
            </a:extLst>
          </p:cNvPr>
          <p:cNvPicPr>
            <a:picLocks noChangeAspect="1"/>
          </p:cNvPicPr>
          <p:nvPr/>
        </p:nvPicPr>
        <p:blipFill rotWithShape="1">
          <a:blip r:embed="rId3"/>
          <a:srcRect l="15452" t="21102" r="-286" b="41282"/>
          <a:stretch/>
        </p:blipFill>
        <p:spPr>
          <a:xfrm flipH="1">
            <a:off x="5808889" y="1424959"/>
            <a:ext cx="1910443" cy="13751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86373" name="Θέση ημερομηνίας 3">
            <a:extLst>
              <a:ext uri="{FF2B5EF4-FFF2-40B4-BE49-F238E27FC236}">
                <a16:creationId xmlns:a16="http://schemas.microsoft.com/office/drawing/2014/main" id="{7299CE9C-24C9-427C-B468-7C47BD5C1695}"/>
              </a:ext>
            </a:extLst>
          </p:cNvPr>
          <p:cNvSpPr>
            <a:spLocks noGrp="1" noChangeArrowheads="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557213" indent="-214313">
              <a:defRPr>
                <a:solidFill>
                  <a:schemeClr val="tx1"/>
                </a:solidFill>
                <a:latin typeface="Arial" panose="020B0604020202020204" pitchFamily="34" charset="0"/>
                <a:cs typeface="Arial" panose="020B0604020202020204" pitchFamily="34" charset="0"/>
              </a:defRPr>
            </a:lvl2pPr>
            <a:lvl3pPr marL="857250" indent="-171450">
              <a:defRPr>
                <a:solidFill>
                  <a:schemeClr val="tx1"/>
                </a:solidFill>
                <a:latin typeface="Arial" panose="020B0604020202020204" pitchFamily="34" charset="0"/>
                <a:cs typeface="Arial" panose="020B0604020202020204" pitchFamily="34" charset="0"/>
              </a:defRPr>
            </a:lvl3pPr>
            <a:lvl4pPr marL="1200150" indent="-171450">
              <a:defRPr>
                <a:solidFill>
                  <a:schemeClr val="tx1"/>
                </a:solidFill>
                <a:latin typeface="Arial" panose="020B0604020202020204" pitchFamily="34" charset="0"/>
                <a:cs typeface="Arial" panose="020B0604020202020204" pitchFamily="34" charset="0"/>
              </a:defRPr>
            </a:lvl4pPr>
            <a:lvl5pPr marL="1543050" indent="-171450">
              <a:defRPr>
                <a:solidFill>
                  <a:schemeClr val="tx1"/>
                </a:solidFill>
                <a:latin typeface="Arial" panose="020B0604020202020204" pitchFamily="34" charset="0"/>
                <a:cs typeface="Arial" panose="020B0604020202020204" pitchFamily="34" charset="0"/>
              </a:defRPr>
            </a:lvl5pPr>
            <a:lvl6pPr marL="18859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2288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25717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29146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l-GR" altLang="el-GR">
              <a:solidFill>
                <a:schemeClr val="accent1"/>
              </a:solidFill>
            </a:endParaRPr>
          </a:p>
        </p:txBody>
      </p:sp>
      <p:sp>
        <p:nvSpPr>
          <p:cNvPr id="186374" name="Θέση υποσέλιδου 4">
            <a:extLst>
              <a:ext uri="{FF2B5EF4-FFF2-40B4-BE49-F238E27FC236}">
                <a16:creationId xmlns:a16="http://schemas.microsoft.com/office/drawing/2014/main" id="{8AD268A9-C572-4519-B75B-2B37DFB1750E}"/>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557213" indent="-214313">
              <a:defRPr>
                <a:solidFill>
                  <a:schemeClr val="tx1"/>
                </a:solidFill>
                <a:latin typeface="Arial" panose="020B0604020202020204" pitchFamily="34" charset="0"/>
                <a:cs typeface="Arial" panose="020B0604020202020204" pitchFamily="34" charset="0"/>
              </a:defRPr>
            </a:lvl2pPr>
            <a:lvl3pPr marL="857250" indent="-171450">
              <a:defRPr>
                <a:solidFill>
                  <a:schemeClr val="tx1"/>
                </a:solidFill>
                <a:latin typeface="Arial" panose="020B0604020202020204" pitchFamily="34" charset="0"/>
                <a:cs typeface="Arial" panose="020B0604020202020204" pitchFamily="34" charset="0"/>
              </a:defRPr>
            </a:lvl3pPr>
            <a:lvl4pPr marL="1200150" indent="-171450">
              <a:defRPr>
                <a:solidFill>
                  <a:schemeClr val="tx1"/>
                </a:solidFill>
                <a:latin typeface="Arial" panose="020B0604020202020204" pitchFamily="34" charset="0"/>
                <a:cs typeface="Arial" panose="020B0604020202020204" pitchFamily="34" charset="0"/>
              </a:defRPr>
            </a:lvl4pPr>
            <a:lvl5pPr marL="1543050" indent="-171450">
              <a:defRPr>
                <a:solidFill>
                  <a:schemeClr val="tx1"/>
                </a:solidFill>
                <a:latin typeface="Arial" panose="020B0604020202020204" pitchFamily="34" charset="0"/>
                <a:cs typeface="Arial" panose="020B0604020202020204" pitchFamily="34" charset="0"/>
              </a:defRPr>
            </a:lvl5pPr>
            <a:lvl6pPr marL="18859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2288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25717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29146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l-GR" altLang="el-GR">
                <a:solidFill>
                  <a:schemeClr val="accent1"/>
                </a:solidFill>
              </a:rPr>
              <a:t>ΠΜΣ</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Picture 1">
            <a:extLst>
              <a:ext uri="{FF2B5EF4-FFF2-40B4-BE49-F238E27FC236}">
                <a16:creationId xmlns:a16="http://schemas.microsoft.com/office/drawing/2014/main" id="{1EBB117E-2AF7-4250-A286-0717AFE123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9923" y="803672"/>
            <a:ext cx="5174456"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7395" name="Rectangle 2">
            <a:extLst>
              <a:ext uri="{FF2B5EF4-FFF2-40B4-BE49-F238E27FC236}">
                <a16:creationId xmlns:a16="http://schemas.microsoft.com/office/drawing/2014/main" id="{F7440828-6709-4E5E-87DE-568EF8C9CDBB}"/>
              </a:ext>
            </a:extLst>
          </p:cNvPr>
          <p:cNvSpPr>
            <a:spLocks noChangeArrowheads="1"/>
          </p:cNvSpPr>
          <p:nvPr/>
        </p:nvSpPr>
        <p:spPr bwMode="auto">
          <a:xfrm>
            <a:off x="1398985" y="3539729"/>
            <a:ext cx="6425803"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l-GR" altLang="el-GR" sz="1350" b="1">
                <a:solidFill>
                  <a:srgbClr val="92D050"/>
                </a:solidFill>
              </a:rPr>
              <a:t>Η λιποκίνη παλμιτολεϊκό οξύ (C16:1n7-palmitoleate) ταξιδεύει στους μύες και το ήπαρ, όπου βελτιώνει την ευαισθησία των κυττάρων στην ινσουλίνη και μπλοκάρει την συσσώρευση λίπους στο ήπαρ. Επιπλέον, ερευνητές έχουν παρατηρήσει  ότι το παλμιτολεϊκό καταστέλλει τη φλεγμονή, η οποία θεωρείται από πολλούς ως πρωταρχικός παράγοντας που οδηγεί σε μεταβολική νόσο</a:t>
            </a:r>
            <a:r>
              <a:rPr lang="en-US" altLang="el-GR" sz="1350" b="1">
                <a:solidFill>
                  <a:srgbClr val="92D050"/>
                </a:solidFill>
              </a:rPr>
              <a:t>. H</a:t>
            </a:r>
            <a:r>
              <a:rPr lang="el-GR" altLang="el-GR" sz="1350" b="1">
                <a:solidFill>
                  <a:srgbClr val="92D050"/>
                </a:solidFill>
              </a:rPr>
              <a:t> χορήγηση παλμιτολεϊκού οξέος σε ένα άτομο (μέσω διατροφικών ή άλλων μέσων), επηρεάζει θετικά τον μεταβολισμό των λιπιδίων.</a:t>
            </a:r>
          </a:p>
        </p:txBody>
      </p:sp>
      <p:sp>
        <p:nvSpPr>
          <p:cNvPr id="187396" name="Θέση ημερομηνίας 3">
            <a:extLst>
              <a:ext uri="{FF2B5EF4-FFF2-40B4-BE49-F238E27FC236}">
                <a16:creationId xmlns:a16="http://schemas.microsoft.com/office/drawing/2014/main" id="{96B73255-54C7-4ECA-9C59-B662D7700E30}"/>
              </a:ext>
            </a:extLst>
          </p:cNvPr>
          <p:cNvSpPr>
            <a:spLocks noGrp="1" noChangeArrowheads="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557213" indent="-214313">
              <a:defRPr>
                <a:solidFill>
                  <a:schemeClr val="tx1"/>
                </a:solidFill>
                <a:latin typeface="Arial" panose="020B0604020202020204" pitchFamily="34" charset="0"/>
                <a:cs typeface="Arial" panose="020B0604020202020204" pitchFamily="34" charset="0"/>
              </a:defRPr>
            </a:lvl2pPr>
            <a:lvl3pPr marL="857250" indent="-171450">
              <a:defRPr>
                <a:solidFill>
                  <a:schemeClr val="tx1"/>
                </a:solidFill>
                <a:latin typeface="Arial" panose="020B0604020202020204" pitchFamily="34" charset="0"/>
                <a:cs typeface="Arial" panose="020B0604020202020204" pitchFamily="34" charset="0"/>
              </a:defRPr>
            </a:lvl3pPr>
            <a:lvl4pPr marL="1200150" indent="-171450">
              <a:defRPr>
                <a:solidFill>
                  <a:schemeClr val="tx1"/>
                </a:solidFill>
                <a:latin typeface="Arial" panose="020B0604020202020204" pitchFamily="34" charset="0"/>
                <a:cs typeface="Arial" panose="020B0604020202020204" pitchFamily="34" charset="0"/>
              </a:defRPr>
            </a:lvl4pPr>
            <a:lvl5pPr marL="1543050" indent="-171450">
              <a:defRPr>
                <a:solidFill>
                  <a:schemeClr val="tx1"/>
                </a:solidFill>
                <a:latin typeface="Arial" panose="020B0604020202020204" pitchFamily="34" charset="0"/>
                <a:cs typeface="Arial" panose="020B0604020202020204" pitchFamily="34" charset="0"/>
              </a:defRPr>
            </a:lvl5pPr>
            <a:lvl6pPr marL="18859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2288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25717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29146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l-GR" altLang="el-GR">
              <a:solidFill>
                <a:schemeClr val="accent1"/>
              </a:solidFill>
            </a:endParaRPr>
          </a:p>
        </p:txBody>
      </p:sp>
      <p:sp>
        <p:nvSpPr>
          <p:cNvPr id="187397" name="Θέση υποσέλιδου 4">
            <a:extLst>
              <a:ext uri="{FF2B5EF4-FFF2-40B4-BE49-F238E27FC236}">
                <a16:creationId xmlns:a16="http://schemas.microsoft.com/office/drawing/2014/main" id="{080BAAA7-F62D-483B-9D66-E844009C6811}"/>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557213" indent="-214313">
              <a:defRPr>
                <a:solidFill>
                  <a:schemeClr val="tx1"/>
                </a:solidFill>
                <a:latin typeface="Arial" panose="020B0604020202020204" pitchFamily="34" charset="0"/>
                <a:cs typeface="Arial" panose="020B0604020202020204" pitchFamily="34" charset="0"/>
              </a:defRPr>
            </a:lvl2pPr>
            <a:lvl3pPr marL="857250" indent="-171450">
              <a:defRPr>
                <a:solidFill>
                  <a:schemeClr val="tx1"/>
                </a:solidFill>
                <a:latin typeface="Arial" panose="020B0604020202020204" pitchFamily="34" charset="0"/>
                <a:cs typeface="Arial" panose="020B0604020202020204" pitchFamily="34" charset="0"/>
              </a:defRPr>
            </a:lvl3pPr>
            <a:lvl4pPr marL="1200150" indent="-171450">
              <a:defRPr>
                <a:solidFill>
                  <a:schemeClr val="tx1"/>
                </a:solidFill>
                <a:latin typeface="Arial" panose="020B0604020202020204" pitchFamily="34" charset="0"/>
                <a:cs typeface="Arial" panose="020B0604020202020204" pitchFamily="34" charset="0"/>
              </a:defRPr>
            </a:lvl4pPr>
            <a:lvl5pPr marL="1543050" indent="-171450">
              <a:defRPr>
                <a:solidFill>
                  <a:schemeClr val="tx1"/>
                </a:solidFill>
                <a:latin typeface="Arial" panose="020B0604020202020204" pitchFamily="34" charset="0"/>
                <a:cs typeface="Arial" panose="020B0604020202020204" pitchFamily="34" charset="0"/>
              </a:defRPr>
            </a:lvl5pPr>
            <a:lvl6pPr marL="18859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2288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25717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29146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l-GR" altLang="el-GR">
                <a:solidFill>
                  <a:schemeClr val="accent1"/>
                </a:solidFill>
              </a:rPr>
              <a:t>ΠΜΣ</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1384" y="41411"/>
            <a:ext cx="9144000" cy="5143500"/>
          </a:xfrm>
          <a:prstGeom prst="rect">
            <a:avLst/>
          </a:prstGeom>
        </p:spPr>
      </p:pic>
      <p:sp>
        <p:nvSpPr>
          <p:cNvPr id="3" name="Text 0"/>
          <p:cNvSpPr/>
          <p:nvPr/>
        </p:nvSpPr>
        <p:spPr>
          <a:xfrm>
            <a:off x="428625" y="528638"/>
            <a:ext cx="8286750" cy="276999"/>
          </a:xfrm>
          <a:prstGeom prst="rect">
            <a:avLst/>
          </a:prstGeom>
          <a:noFill/>
          <a:ln/>
        </p:spPr>
        <p:txBody>
          <a:bodyPr wrap="square" lIns="0" tIns="0" rIns="0" bIns="0" rtlCol="0" anchor="t">
            <a:spAutoFit/>
          </a:bodyPr>
          <a:lstStyle/>
          <a:p>
            <a:pPr marL="0" indent="0" algn="l">
              <a:buNone/>
            </a:pPr>
            <a:r>
              <a:rPr lang="en-US" b="1" dirty="0">
                <a:solidFill>
                  <a:srgbClr val="0A2540"/>
                </a:solidFill>
                <a:latin typeface="Calibri" panose="020F0502020204030204" pitchFamily="34" charset="0"/>
                <a:ea typeface="Calibri" panose="020F0502020204030204" pitchFamily="34" charset="0"/>
                <a:cs typeface="Calibri" panose="020F0502020204030204" pitchFamily="34" charset="0"/>
              </a:rPr>
              <a:t>Ελιά: Ένα Ολοκληρωμένο Βιοδραστικό Οικοσύστημα</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4" name="Text 1"/>
          <p:cNvSpPr/>
          <p:nvPr/>
        </p:nvSpPr>
        <p:spPr>
          <a:xfrm>
            <a:off x="428625" y="876895"/>
            <a:ext cx="8286750" cy="173236"/>
          </a:xfrm>
          <a:prstGeom prst="rect">
            <a:avLst/>
          </a:prstGeom>
          <a:noFill/>
          <a:ln/>
        </p:spPr>
        <p:txBody>
          <a:bodyPr wrap="square" lIns="0" tIns="0" rIns="0" bIns="0" rtlCol="0" anchor="t">
            <a:spAutoFit/>
          </a:bodyPr>
          <a:lstStyle/>
          <a:p>
            <a:pPr marL="0" indent="0" algn="l">
              <a:buNone/>
            </a:pPr>
            <a:r>
              <a:rPr lang="en-US" sz="1050" dirty="0">
                <a:solidFill>
                  <a:srgbClr val="0077B6"/>
                </a:solidFill>
                <a:latin typeface="Inter Light" pitchFamily="34" charset="0"/>
                <a:ea typeface="Inter Light" pitchFamily="34" charset="-122"/>
                <a:cs typeface="Inter Light" pitchFamily="34" charset="-120"/>
              </a:rPr>
              <a:t>Από το παραδοσιακό τρόφιμο στο premium nutraceutical προϊόν</a:t>
            </a:r>
            <a:endParaRPr lang="en-US" sz="1050" dirty="0"/>
          </a:p>
        </p:txBody>
      </p:sp>
      <p:sp>
        <p:nvSpPr>
          <p:cNvPr id="5" name="Text 2"/>
          <p:cNvSpPr/>
          <p:nvPr/>
        </p:nvSpPr>
        <p:spPr>
          <a:xfrm>
            <a:off x="0" y="1050131"/>
            <a:ext cx="9144000" cy="528638"/>
          </a:xfrm>
          <a:prstGeom prst="rect">
            <a:avLst/>
          </a:prstGeom>
          <a:noFill/>
          <a:ln/>
        </p:spPr>
        <p:txBody>
          <a:bodyPr wrap="square" lIns="510286" tIns="170053" rIns="510286" bIns="0" rtlCol="0" anchor="t">
            <a:spAutoFit/>
          </a:bodyPr>
          <a:lstStyle/>
          <a:p>
            <a:pPr marL="0" indent="0" algn="l">
              <a:lnSpc>
                <a:spcPct val="120000"/>
              </a:lnSpc>
              <a:buNone/>
            </a:pPr>
            <a:r>
              <a:rPr lang="en-US" sz="950" dirty="0">
                <a:solidFill>
                  <a:srgbClr val="334155"/>
                </a:solidFill>
                <a:latin typeface="Inter Light" pitchFamily="34" charset="0"/>
                <a:ea typeface="Inter Light" pitchFamily="34" charset="-122"/>
                <a:cs typeface="Inter Light" pitchFamily="34" charset="-120"/>
              </a:rPr>
              <a:t>Η επιτραπέζια ελιά και το ελαιόλαδο δεν αντιμετωπίζονται πλέον αποκλειστικά ως παραδοσιακά τρόφιμα αλλά ως προηγμένα λειτουργικά προϊόντα με ισχυρό επιστημονικό υπόβαθρο.</a:t>
            </a:r>
            <a:endParaRPr lang="en-US" sz="950" dirty="0"/>
          </a:p>
        </p:txBody>
      </p:sp>
      <p:sp>
        <p:nvSpPr>
          <p:cNvPr id="6" name="Text 3"/>
          <p:cNvSpPr/>
          <p:nvPr/>
        </p:nvSpPr>
        <p:spPr>
          <a:xfrm>
            <a:off x="428625" y="1721644"/>
            <a:ext cx="4071938" cy="285750"/>
          </a:xfrm>
          <a:prstGeom prst="rect">
            <a:avLst/>
          </a:prstGeom>
          <a:noFill/>
          <a:ln/>
        </p:spPr>
        <p:txBody>
          <a:bodyPr wrap="square" lIns="0" tIns="0" rIns="0" bIns="85090" rtlCol="0" anchor="t">
            <a:spAutoFit/>
          </a:bodyPr>
          <a:lstStyle/>
          <a:p>
            <a:pPr marL="0" indent="0" algn="l">
              <a:buNone/>
            </a:pPr>
            <a:r>
              <a:rPr lang="en-US" sz="1200" b="1" dirty="0">
                <a:solidFill>
                  <a:srgbClr val="0A2540"/>
                </a:solidFill>
                <a:latin typeface="Inter ExtraBold" pitchFamily="34" charset="0"/>
                <a:ea typeface="Inter ExtraBold" pitchFamily="34" charset="-122"/>
                <a:cs typeface="Inter ExtraBold" pitchFamily="34" charset="-120"/>
              </a:rPr>
              <a:t>Η ελιά ως βιοδραστικό οικοσύστημα</a:t>
            </a:r>
            <a:endParaRPr lang="en-US" sz="1200" dirty="0"/>
          </a:p>
        </p:txBody>
      </p:sp>
      <p:sp>
        <p:nvSpPr>
          <p:cNvPr id="7" name="Shape 4"/>
          <p:cNvSpPr/>
          <p:nvPr/>
        </p:nvSpPr>
        <p:spPr>
          <a:xfrm>
            <a:off x="428625" y="2078831"/>
            <a:ext cx="4071938" cy="462893"/>
          </a:xfrm>
          <a:prstGeom prst="rect">
            <a:avLst/>
          </a:prstGeom>
          <a:solidFill>
            <a:srgbClr val="F0F4F8"/>
          </a:solidFill>
          <a:ln/>
        </p:spPr>
      </p:sp>
      <p:sp>
        <p:nvSpPr>
          <p:cNvPr id="8" name="Shape 5"/>
          <p:cNvSpPr/>
          <p:nvPr/>
        </p:nvSpPr>
        <p:spPr>
          <a:xfrm>
            <a:off x="428625" y="2078831"/>
            <a:ext cx="28575" cy="462893"/>
          </a:xfrm>
          <a:prstGeom prst="rect">
            <a:avLst/>
          </a:prstGeom>
          <a:solidFill>
            <a:srgbClr val="0A2540"/>
          </a:solidFill>
          <a:ln/>
        </p:spPr>
      </p:sp>
      <p:pic>
        <p:nvPicPr>
          <p:cNvPr id="9" name="Image 1" descr="preencoded.png"/>
          <p:cNvPicPr>
            <a:picLocks noChangeAspect="1"/>
          </p:cNvPicPr>
          <p:nvPr/>
        </p:nvPicPr>
        <p:blipFill>
          <a:blip r:embed="rId4"/>
          <a:stretch>
            <a:fillRect/>
          </a:stretch>
        </p:blipFill>
        <p:spPr>
          <a:xfrm>
            <a:off x="542925" y="2135981"/>
            <a:ext cx="142875" cy="142875"/>
          </a:xfrm>
          <a:prstGeom prst="rect">
            <a:avLst/>
          </a:prstGeom>
        </p:spPr>
      </p:pic>
      <p:sp>
        <p:nvSpPr>
          <p:cNvPr id="10" name="Text 6"/>
          <p:cNvSpPr/>
          <p:nvPr/>
        </p:nvSpPr>
        <p:spPr>
          <a:xfrm>
            <a:off x="771525" y="2135981"/>
            <a:ext cx="1600200" cy="160009"/>
          </a:xfrm>
          <a:prstGeom prst="rect">
            <a:avLst/>
          </a:prstGeom>
          <a:noFill/>
          <a:ln/>
        </p:spPr>
        <p:txBody>
          <a:bodyPr wrap="none" lIns="0" tIns="0" rIns="0" bIns="0" rtlCol="0" anchor="t">
            <a:spAutoFit/>
          </a:bodyPr>
          <a:lstStyle/>
          <a:p>
            <a:pPr marL="0" indent="0" algn="l">
              <a:lnSpc>
                <a:spcPct val="112000"/>
              </a:lnSpc>
              <a:buNone/>
            </a:pPr>
            <a:r>
              <a:rPr lang="en-US" sz="800" b="1" dirty="0">
                <a:solidFill>
                  <a:srgbClr val="0A2540"/>
                </a:solidFill>
                <a:latin typeface="Inter ExtraBold" pitchFamily="34" charset="0"/>
                <a:ea typeface="Inter ExtraBold" pitchFamily="34" charset="-122"/>
                <a:cs typeface="Inter ExtraBold" pitchFamily="34" charset="-120"/>
              </a:rPr>
              <a:t>Πολυφαινόλες</a:t>
            </a:r>
            <a:endParaRPr lang="en-US" sz="800" dirty="0"/>
          </a:p>
        </p:txBody>
      </p:sp>
      <p:sp>
        <p:nvSpPr>
          <p:cNvPr id="11" name="Text 7"/>
          <p:cNvSpPr/>
          <p:nvPr/>
        </p:nvSpPr>
        <p:spPr>
          <a:xfrm>
            <a:off x="771525" y="2335281"/>
            <a:ext cx="1600200" cy="137517"/>
          </a:xfrm>
          <a:prstGeom prst="rect">
            <a:avLst/>
          </a:prstGeom>
          <a:noFill/>
          <a:ln/>
        </p:spPr>
        <p:txBody>
          <a:bodyPr wrap="none" lIns="0" tIns="0" rIns="0" bIns="0" rtlCol="0" anchor="t">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ισχυρή αντιοξειδωτική δράση</a:t>
            </a:r>
            <a:endParaRPr lang="en-US" sz="850" dirty="0"/>
          </a:p>
        </p:txBody>
      </p:sp>
      <p:sp>
        <p:nvSpPr>
          <p:cNvPr id="12" name="Shape 8"/>
          <p:cNvSpPr/>
          <p:nvPr/>
        </p:nvSpPr>
        <p:spPr>
          <a:xfrm>
            <a:off x="428625" y="2613161"/>
            <a:ext cx="4071938" cy="462893"/>
          </a:xfrm>
          <a:prstGeom prst="rect">
            <a:avLst/>
          </a:prstGeom>
          <a:solidFill>
            <a:srgbClr val="F0F4F8"/>
          </a:solidFill>
          <a:ln/>
        </p:spPr>
      </p:sp>
      <p:sp>
        <p:nvSpPr>
          <p:cNvPr id="13" name="Shape 9"/>
          <p:cNvSpPr/>
          <p:nvPr/>
        </p:nvSpPr>
        <p:spPr>
          <a:xfrm>
            <a:off x="428625" y="2613161"/>
            <a:ext cx="28575" cy="462893"/>
          </a:xfrm>
          <a:prstGeom prst="rect">
            <a:avLst/>
          </a:prstGeom>
          <a:solidFill>
            <a:srgbClr val="0A2540"/>
          </a:solidFill>
          <a:ln/>
        </p:spPr>
      </p:sp>
      <p:pic>
        <p:nvPicPr>
          <p:cNvPr id="14" name="Image 2" descr="preencoded.png"/>
          <p:cNvPicPr>
            <a:picLocks noChangeAspect="1"/>
          </p:cNvPicPr>
          <p:nvPr/>
        </p:nvPicPr>
        <p:blipFill>
          <a:blip r:embed="rId5"/>
          <a:stretch>
            <a:fillRect/>
          </a:stretch>
        </p:blipFill>
        <p:spPr>
          <a:xfrm>
            <a:off x="542925" y="2670311"/>
            <a:ext cx="160734" cy="142875"/>
          </a:xfrm>
          <a:prstGeom prst="rect">
            <a:avLst/>
          </a:prstGeom>
        </p:spPr>
      </p:pic>
      <p:sp>
        <p:nvSpPr>
          <p:cNvPr id="15" name="Text 10"/>
          <p:cNvSpPr/>
          <p:nvPr/>
        </p:nvSpPr>
        <p:spPr>
          <a:xfrm>
            <a:off x="789384" y="2670311"/>
            <a:ext cx="1382316" cy="160009"/>
          </a:xfrm>
          <a:prstGeom prst="rect">
            <a:avLst/>
          </a:prstGeom>
          <a:noFill/>
          <a:ln/>
        </p:spPr>
        <p:txBody>
          <a:bodyPr wrap="none" lIns="0" tIns="0" rIns="0" bIns="0" rtlCol="0" anchor="t">
            <a:spAutoFit/>
          </a:bodyPr>
          <a:lstStyle/>
          <a:p>
            <a:pPr marL="0" indent="0" algn="l">
              <a:lnSpc>
                <a:spcPct val="112000"/>
              </a:lnSpc>
              <a:buNone/>
            </a:pPr>
            <a:r>
              <a:rPr lang="en-US" sz="800" b="1" dirty="0">
                <a:solidFill>
                  <a:srgbClr val="0A2540"/>
                </a:solidFill>
                <a:latin typeface="Inter ExtraBold" pitchFamily="34" charset="0"/>
                <a:ea typeface="Inter ExtraBold" pitchFamily="34" charset="-122"/>
                <a:cs typeface="Inter ExtraBold" pitchFamily="34" charset="-120"/>
              </a:rPr>
              <a:t>Ελαιοκανθάλη</a:t>
            </a:r>
            <a:endParaRPr lang="en-US" sz="800" dirty="0"/>
          </a:p>
        </p:txBody>
      </p:sp>
      <p:sp>
        <p:nvSpPr>
          <p:cNvPr id="16" name="Text 11"/>
          <p:cNvSpPr/>
          <p:nvPr/>
        </p:nvSpPr>
        <p:spPr>
          <a:xfrm>
            <a:off x="789384" y="2869611"/>
            <a:ext cx="1382316" cy="137517"/>
          </a:xfrm>
          <a:prstGeom prst="rect">
            <a:avLst/>
          </a:prstGeom>
          <a:noFill/>
          <a:ln/>
        </p:spPr>
        <p:txBody>
          <a:bodyPr wrap="none" lIns="0" tIns="0" rIns="0" bIns="0" rtlCol="0" anchor="t">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αντιφλεγμονώδης δράση</a:t>
            </a:r>
            <a:endParaRPr lang="en-US" sz="850" dirty="0"/>
          </a:p>
        </p:txBody>
      </p:sp>
      <p:sp>
        <p:nvSpPr>
          <p:cNvPr id="17" name="Shape 12"/>
          <p:cNvSpPr/>
          <p:nvPr/>
        </p:nvSpPr>
        <p:spPr>
          <a:xfrm>
            <a:off x="428625" y="3147492"/>
            <a:ext cx="4071938" cy="462893"/>
          </a:xfrm>
          <a:prstGeom prst="rect">
            <a:avLst/>
          </a:prstGeom>
          <a:solidFill>
            <a:srgbClr val="F0F4F8"/>
          </a:solidFill>
          <a:ln/>
        </p:spPr>
      </p:sp>
      <p:sp>
        <p:nvSpPr>
          <p:cNvPr id="18" name="Shape 13"/>
          <p:cNvSpPr/>
          <p:nvPr/>
        </p:nvSpPr>
        <p:spPr>
          <a:xfrm>
            <a:off x="428625" y="3147492"/>
            <a:ext cx="28575" cy="462893"/>
          </a:xfrm>
          <a:prstGeom prst="rect">
            <a:avLst/>
          </a:prstGeom>
          <a:solidFill>
            <a:srgbClr val="0A2540"/>
          </a:solidFill>
          <a:ln/>
        </p:spPr>
      </p:sp>
      <p:pic>
        <p:nvPicPr>
          <p:cNvPr id="19" name="Image 3" descr="preencoded.png"/>
          <p:cNvPicPr>
            <a:picLocks noChangeAspect="1"/>
          </p:cNvPicPr>
          <p:nvPr/>
        </p:nvPicPr>
        <p:blipFill>
          <a:blip r:embed="rId6"/>
          <a:stretch>
            <a:fillRect/>
          </a:stretch>
        </p:blipFill>
        <p:spPr>
          <a:xfrm>
            <a:off x="542925" y="3204642"/>
            <a:ext cx="142875" cy="142875"/>
          </a:xfrm>
          <a:prstGeom prst="rect">
            <a:avLst/>
          </a:prstGeom>
        </p:spPr>
      </p:pic>
      <p:sp>
        <p:nvSpPr>
          <p:cNvPr id="20" name="Text 14"/>
          <p:cNvSpPr/>
          <p:nvPr/>
        </p:nvSpPr>
        <p:spPr>
          <a:xfrm>
            <a:off x="771525" y="3204642"/>
            <a:ext cx="2141339" cy="160009"/>
          </a:xfrm>
          <a:prstGeom prst="rect">
            <a:avLst/>
          </a:prstGeom>
          <a:noFill/>
          <a:ln/>
        </p:spPr>
        <p:txBody>
          <a:bodyPr wrap="none" lIns="0" tIns="0" rIns="0" bIns="0" rtlCol="0" anchor="t">
            <a:spAutoFit/>
          </a:bodyPr>
          <a:lstStyle/>
          <a:p>
            <a:pPr marL="0" indent="0" algn="l">
              <a:lnSpc>
                <a:spcPct val="112000"/>
              </a:lnSpc>
              <a:buNone/>
            </a:pPr>
            <a:r>
              <a:rPr lang="en-US" sz="800" b="1" dirty="0">
                <a:solidFill>
                  <a:srgbClr val="0A2540"/>
                </a:solidFill>
                <a:latin typeface="Inter ExtraBold" pitchFamily="34" charset="0"/>
                <a:ea typeface="Inter ExtraBold" pitchFamily="34" charset="-122"/>
                <a:cs typeface="Inter ExtraBold" pitchFamily="34" charset="-120"/>
              </a:rPr>
              <a:t>Καρδιοπροστασία</a:t>
            </a:r>
            <a:endParaRPr lang="en-US" sz="800" dirty="0"/>
          </a:p>
        </p:txBody>
      </p:sp>
      <p:sp>
        <p:nvSpPr>
          <p:cNvPr id="21" name="Text 15"/>
          <p:cNvSpPr/>
          <p:nvPr/>
        </p:nvSpPr>
        <p:spPr>
          <a:xfrm>
            <a:off x="771525" y="3403941"/>
            <a:ext cx="2141339" cy="137517"/>
          </a:xfrm>
          <a:prstGeom prst="rect">
            <a:avLst/>
          </a:prstGeom>
          <a:noFill/>
          <a:ln/>
        </p:spPr>
        <p:txBody>
          <a:bodyPr wrap="none" lIns="0" tIns="0" rIns="0" bIns="0" rtlCol="0" anchor="t">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μεσογειακή διατροφή, κλινικές μελέτες</a:t>
            </a:r>
            <a:endParaRPr lang="en-US" sz="850" dirty="0"/>
          </a:p>
        </p:txBody>
      </p:sp>
      <p:sp>
        <p:nvSpPr>
          <p:cNvPr id="22" name="Shape 16"/>
          <p:cNvSpPr/>
          <p:nvPr/>
        </p:nvSpPr>
        <p:spPr>
          <a:xfrm>
            <a:off x="428625" y="3681822"/>
            <a:ext cx="4071938" cy="462893"/>
          </a:xfrm>
          <a:prstGeom prst="rect">
            <a:avLst/>
          </a:prstGeom>
          <a:solidFill>
            <a:srgbClr val="F0F4F8"/>
          </a:solidFill>
          <a:ln/>
        </p:spPr>
      </p:sp>
      <p:sp>
        <p:nvSpPr>
          <p:cNvPr id="23" name="Shape 17"/>
          <p:cNvSpPr/>
          <p:nvPr/>
        </p:nvSpPr>
        <p:spPr>
          <a:xfrm>
            <a:off x="428625" y="3681822"/>
            <a:ext cx="28575" cy="462893"/>
          </a:xfrm>
          <a:prstGeom prst="rect">
            <a:avLst/>
          </a:prstGeom>
          <a:solidFill>
            <a:srgbClr val="0A2540"/>
          </a:solidFill>
          <a:ln/>
        </p:spPr>
      </p:sp>
      <p:pic>
        <p:nvPicPr>
          <p:cNvPr id="24" name="Image 4" descr="preencoded.png"/>
          <p:cNvPicPr>
            <a:picLocks noChangeAspect="1"/>
          </p:cNvPicPr>
          <p:nvPr/>
        </p:nvPicPr>
        <p:blipFill>
          <a:blip r:embed="rId7"/>
          <a:stretch>
            <a:fillRect/>
          </a:stretch>
        </p:blipFill>
        <p:spPr>
          <a:xfrm>
            <a:off x="542925" y="3738972"/>
            <a:ext cx="107156" cy="142875"/>
          </a:xfrm>
          <a:prstGeom prst="rect">
            <a:avLst/>
          </a:prstGeom>
        </p:spPr>
      </p:pic>
      <p:sp>
        <p:nvSpPr>
          <p:cNvPr id="25" name="Text 18"/>
          <p:cNvSpPr/>
          <p:nvPr/>
        </p:nvSpPr>
        <p:spPr>
          <a:xfrm>
            <a:off x="735806" y="3738972"/>
            <a:ext cx="1437680" cy="160009"/>
          </a:xfrm>
          <a:prstGeom prst="rect">
            <a:avLst/>
          </a:prstGeom>
          <a:noFill/>
          <a:ln/>
        </p:spPr>
        <p:txBody>
          <a:bodyPr wrap="none" lIns="0" tIns="0" rIns="0" bIns="0" rtlCol="0" anchor="t">
            <a:spAutoFit/>
          </a:bodyPr>
          <a:lstStyle/>
          <a:p>
            <a:pPr marL="0" indent="0" algn="l">
              <a:lnSpc>
                <a:spcPct val="112000"/>
              </a:lnSpc>
              <a:buNone/>
            </a:pPr>
            <a:r>
              <a:rPr lang="en-US" sz="800" b="1" dirty="0">
                <a:solidFill>
                  <a:srgbClr val="0A2540"/>
                </a:solidFill>
                <a:latin typeface="Inter ExtraBold" pitchFamily="34" charset="0"/>
                <a:ea typeface="Inter ExtraBold" pitchFamily="34" charset="-122"/>
                <a:cs typeface="Inter ExtraBold" pitchFamily="34" charset="-120"/>
              </a:rPr>
              <a:t>Nutraceutical positioning</a:t>
            </a:r>
            <a:endParaRPr lang="en-US" sz="800" dirty="0"/>
          </a:p>
        </p:txBody>
      </p:sp>
      <p:sp>
        <p:nvSpPr>
          <p:cNvPr id="26" name="Text 19"/>
          <p:cNvSpPr/>
          <p:nvPr/>
        </p:nvSpPr>
        <p:spPr>
          <a:xfrm>
            <a:off x="735806" y="3938271"/>
            <a:ext cx="1298377" cy="137517"/>
          </a:xfrm>
          <a:prstGeom prst="rect">
            <a:avLst/>
          </a:prstGeom>
          <a:noFill/>
          <a:ln/>
        </p:spPr>
        <p:txBody>
          <a:bodyPr wrap="none" lIns="0" tIns="0" rIns="0" bIns="0" rtlCol="0" anchor="t">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premium αγορές υγείας</a:t>
            </a:r>
            <a:endParaRPr lang="en-US" sz="850" dirty="0"/>
          </a:p>
        </p:txBody>
      </p:sp>
      <p:sp>
        <p:nvSpPr>
          <p:cNvPr id="27" name="Shape 20"/>
          <p:cNvSpPr/>
          <p:nvPr/>
        </p:nvSpPr>
        <p:spPr>
          <a:xfrm>
            <a:off x="4643438" y="1721644"/>
            <a:ext cx="4071938" cy="1857375"/>
          </a:xfrm>
          <a:prstGeom prst="rect">
            <a:avLst/>
          </a:prstGeom>
          <a:solidFill>
            <a:srgbClr val="0A2540"/>
          </a:solidFill>
          <a:ln/>
        </p:spPr>
      </p:sp>
      <p:sp>
        <p:nvSpPr>
          <p:cNvPr id="28" name="Text 21"/>
          <p:cNvSpPr/>
          <p:nvPr/>
        </p:nvSpPr>
        <p:spPr>
          <a:xfrm>
            <a:off x="4786313" y="1864519"/>
            <a:ext cx="3786188" cy="285750"/>
          </a:xfrm>
          <a:prstGeom prst="rect">
            <a:avLst/>
          </a:prstGeom>
          <a:noFill/>
          <a:ln/>
        </p:spPr>
        <p:txBody>
          <a:bodyPr wrap="square" lIns="0" tIns="0" rIns="0" bIns="85090" rtlCol="0" anchor="t">
            <a:spAutoFit/>
          </a:bodyPr>
          <a:lstStyle/>
          <a:p>
            <a:pPr marL="0" indent="0" algn="l">
              <a:buNone/>
            </a:pPr>
            <a:r>
              <a:rPr lang="en-US" sz="1200" b="1" dirty="0">
                <a:solidFill>
                  <a:srgbClr val="FFFFFF"/>
                </a:solidFill>
                <a:latin typeface="Inter ExtraBold" pitchFamily="34" charset="0"/>
                <a:ea typeface="Inter ExtraBold" pitchFamily="34" charset="-122"/>
                <a:cs typeface="Inter ExtraBold" pitchFamily="34" charset="-120"/>
              </a:rPr>
              <a:t>Νέες κατευθύνσεις ανάπτυξης</a:t>
            </a:r>
            <a:endParaRPr lang="en-US" sz="1200" dirty="0"/>
          </a:p>
        </p:txBody>
      </p:sp>
      <p:pic>
        <p:nvPicPr>
          <p:cNvPr id="29" name="Image 5" descr="preencoded.png"/>
          <p:cNvPicPr>
            <a:picLocks noChangeAspect="1"/>
          </p:cNvPicPr>
          <p:nvPr/>
        </p:nvPicPr>
        <p:blipFill>
          <a:blip r:embed="rId8"/>
          <a:stretch>
            <a:fillRect/>
          </a:stretch>
        </p:blipFill>
        <p:spPr>
          <a:xfrm>
            <a:off x="4786313" y="2250281"/>
            <a:ext cx="100013" cy="100013"/>
          </a:xfrm>
          <a:prstGeom prst="rect">
            <a:avLst/>
          </a:prstGeom>
        </p:spPr>
      </p:pic>
      <p:sp>
        <p:nvSpPr>
          <p:cNvPr id="30" name="Text 22"/>
          <p:cNvSpPr/>
          <p:nvPr/>
        </p:nvSpPr>
        <p:spPr>
          <a:xfrm>
            <a:off x="4972050" y="2235994"/>
            <a:ext cx="1866305" cy="182863"/>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FFFFFF"/>
                </a:solidFill>
                <a:latin typeface="Inter Light" pitchFamily="34" charset="0"/>
                <a:ea typeface="Inter Light" pitchFamily="34" charset="-122"/>
                <a:cs typeface="Inter Light" pitchFamily="34" charset="-120"/>
              </a:rPr>
              <a:t>Προβιοτικές ελιές με health claims</a:t>
            </a:r>
            <a:endParaRPr lang="en-US" sz="850" dirty="0"/>
          </a:p>
        </p:txBody>
      </p:sp>
      <p:pic>
        <p:nvPicPr>
          <p:cNvPr id="31" name="Image 6" descr="preencoded.png"/>
          <p:cNvPicPr>
            <a:picLocks noChangeAspect="1"/>
          </p:cNvPicPr>
          <p:nvPr/>
        </p:nvPicPr>
        <p:blipFill>
          <a:blip r:embed="rId9"/>
          <a:stretch>
            <a:fillRect/>
          </a:stretch>
        </p:blipFill>
        <p:spPr>
          <a:xfrm>
            <a:off x="4786313" y="2504582"/>
            <a:ext cx="100013" cy="100013"/>
          </a:xfrm>
          <a:prstGeom prst="rect">
            <a:avLst/>
          </a:prstGeom>
        </p:spPr>
      </p:pic>
      <p:sp>
        <p:nvSpPr>
          <p:cNvPr id="32" name="Text 23"/>
          <p:cNvSpPr/>
          <p:nvPr/>
        </p:nvSpPr>
        <p:spPr>
          <a:xfrm>
            <a:off x="4972050" y="2490295"/>
            <a:ext cx="3350419" cy="182863"/>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FFFFFF"/>
                </a:solidFill>
                <a:latin typeface="Inter Light" pitchFamily="34" charset="0"/>
                <a:ea typeface="Inter Light" pitchFamily="34" charset="-122"/>
                <a:cs typeface="Inter Light" pitchFamily="34" charset="-120"/>
              </a:rPr>
              <a:t>Πολυφαινολικά εκχυλίσματα για καλλυντικά &amp; φαρμακευτικά</a:t>
            </a:r>
            <a:endParaRPr lang="en-US" sz="850" dirty="0"/>
          </a:p>
        </p:txBody>
      </p:sp>
      <p:pic>
        <p:nvPicPr>
          <p:cNvPr id="33" name="Image 7" descr="preencoded.png"/>
          <p:cNvPicPr>
            <a:picLocks noChangeAspect="1"/>
          </p:cNvPicPr>
          <p:nvPr/>
        </p:nvPicPr>
        <p:blipFill>
          <a:blip r:embed="rId10"/>
          <a:stretch>
            <a:fillRect/>
          </a:stretch>
        </p:blipFill>
        <p:spPr>
          <a:xfrm>
            <a:off x="4786313" y="2758883"/>
            <a:ext cx="100013" cy="100013"/>
          </a:xfrm>
          <a:prstGeom prst="rect">
            <a:avLst/>
          </a:prstGeom>
        </p:spPr>
      </p:pic>
      <p:sp>
        <p:nvSpPr>
          <p:cNvPr id="34" name="Text 24"/>
          <p:cNvSpPr/>
          <p:nvPr/>
        </p:nvSpPr>
        <p:spPr>
          <a:xfrm>
            <a:off x="4972050" y="2744595"/>
            <a:ext cx="2664619" cy="182863"/>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FFFFFF"/>
                </a:solidFill>
                <a:latin typeface="Inter Light" pitchFamily="34" charset="0"/>
                <a:ea typeface="Inter Light" pitchFamily="34" charset="-122"/>
                <a:cs typeface="Inter Light" pitchFamily="34" charset="-120"/>
              </a:rPr>
              <a:t>Biochar από κλαδέματα ελιάς για carbon farming</a:t>
            </a:r>
            <a:endParaRPr lang="en-US" sz="850" dirty="0"/>
          </a:p>
        </p:txBody>
      </p:sp>
      <p:pic>
        <p:nvPicPr>
          <p:cNvPr id="35" name="Image 8" descr="preencoded.png"/>
          <p:cNvPicPr>
            <a:picLocks noChangeAspect="1"/>
          </p:cNvPicPr>
          <p:nvPr/>
        </p:nvPicPr>
        <p:blipFill>
          <a:blip r:embed="rId11"/>
          <a:stretch>
            <a:fillRect/>
          </a:stretch>
        </p:blipFill>
        <p:spPr>
          <a:xfrm>
            <a:off x="4786313" y="3013184"/>
            <a:ext cx="100013" cy="100013"/>
          </a:xfrm>
          <a:prstGeom prst="rect">
            <a:avLst/>
          </a:prstGeom>
        </p:spPr>
      </p:pic>
      <p:sp>
        <p:nvSpPr>
          <p:cNvPr id="36" name="Text 25"/>
          <p:cNvSpPr/>
          <p:nvPr/>
        </p:nvSpPr>
        <p:spPr>
          <a:xfrm>
            <a:off x="4972050" y="2998896"/>
            <a:ext cx="3600450" cy="365727"/>
          </a:xfrm>
          <a:prstGeom prst="rect">
            <a:avLst/>
          </a:prstGeom>
          <a:noFill/>
          <a:ln/>
        </p:spPr>
        <p:txBody>
          <a:bodyPr wrap="square" lIns="0" tIns="0" rIns="0" bIns="0" rtlCol="0" anchor="t">
            <a:spAutoFit/>
          </a:bodyPr>
          <a:lstStyle/>
          <a:p>
            <a:pPr marL="0" indent="0" algn="l">
              <a:lnSpc>
                <a:spcPct val="128000"/>
              </a:lnSpc>
              <a:buNone/>
            </a:pPr>
            <a:r>
              <a:rPr lang="en-US" sz="850" dirty="0">
                <a:solidFill>
                  <a:srgbClr val="FFFFFF"/>
                </a:solidFill>
                <a:latin typeface="Inter Light" pitchFamily="34" charset="0"/>
                <a:ea typeface="Inter Light" pitchFamily="34" charset="-122"/>
                <a:cs typeface="Inter Light" pitchFamily="34" charset="-120"/>
              </a:rPr>
              <a:t>Λειτουργικά τρόφιμα με ελαιόλαδο υψηλής πολυφαινολικής αξίας</a:t>
            </a:r>
            <a:endParaRPr lang="en-US" sz="8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28625" y="600075"/>
            <a:ext cx="8286750" cy="276820"/>
          </a:xfrm>
          <a:prstGeom prst="rect">
            <a:avLst/>
          </a:prstGeom>
          <a:noFill/>
          <a:ln/>
        </p:spPr>
        <p:txBody>
          <a:bodyPr wrap="square" lIns="0" tIns="0" rIns="0" bIns="0" rtlCol="0" anchor="t">
            <a:spAutoFit/>
          </a:bodyPr>
          <a:lstStyle/>
          <a:p>
            <a:pPr marL="0" indent="0" algn="l">
              <a:buNone/>
            </a:pPr>
            <a:r>
              <a:rPr lang="en-US" sz="1600" b="1" dirty="0">
                <a:solidFill>
                  <a:srgbClr val="0A2540"/>
                </a:solidFill>
                <a:latin typeface="Inter ExtraBold" pitchFamily="34" charset="0"/>
                <a:ea typeface="Inter ExtraBold" pitchFamily="34" charset="-122"/>
                <a:cs typeface="Inter ExtraBold" pitchFamily="34" charset="-120"/>
              </a:rPr>
              <a:t>Αλυσίδα Αξίας &amp; Προϊόντα ISR</a:t>
            </a:r>
            <a:endParaRPr lang="en-US" sz="1600" dirty="0"/>
          </a:p>
        </p:txBody>
      </p:sp>
      <p:sp>
        <p:nvSpPr>
          <p:cNvPr id="4" name="Text 1"/>
          <p:cNvSpPr/>
          <p:nvPr/>
        </p:nvSpPr>
        <p:spPr>
          <a:xfrm>
            <a:off x="428625" y="948333"/>
            <a:ext cx="8286750" cy="173236"/>
          </a:xfrm>
          <a:prstGeom prst="rect">
            <a:avLst/>
          </a:prstGeom>
          <a:noFill/>
          <a:ln/>
        </p:spPr>
        <p:txBody>
          <a:bodyPr wrap="square" lIns="0" tIns="0" rIns="0" bIns="0" rtlCol="0" anchor="t">
            <a:spAutoFit/>
          </a:bodyPr>
          <a:lstStyle/>
          <a:p>
            <a:pPr marL="0" indent="0" algn="l">
              <a:buNone/>
            </a:pPr>
            <a:r>
              <a:rPr lang="en-US" sz="1050" dirty="0">
                <a:solidFill>
                  <a:srgbClr val="0077B6"/>
                </a:solidFill>
                <a:latin typeface="Inter Light" pitchFamily="34" charset="0"/>
                <a:ea typeface="Inter Light" pitchFamily="34" charset="-122"/>
                <a:cs typeface="Inter Light" pitchFamily="34" charset="-120"/>
              </a:rPr>
              <a:t>Από την πρώτη ύλη στο τελικό προϊόν υψηλής αξίας</a:t>
            </a:r>
            <a:endParaRPr lang="en-US" sz="1050" dirty="0"/>
          </a:p>
        </p:txBody>
      </p:sp>
      <p:sp>
        <p:nvSpPr>
          <p:cNvPr id="5" name="Text 2"/>
          <p:cNvSpPr/>
          <p:nvPr/>
        </p:nvSpPr>
        <p:spPr>
          <a:xfrm>
            <a:off x="428625" y="1478756"/>
            <a:ext cx="4000500" cy="285750"/>
          </a:xfrm>
          <a:prstGeom prst="rect">
            <a:avLst/>
          </a:prstGeom>
          <a:noFill/>
          <a:ln/>
        </p:spPr>
        <p:txBody>
          <a:bodyPr wrap="square" lIns="0" tIns="0" rIns="0" bIns="85090" rtlCol="0" anchor="t">
            <a:spAutoFit/>
          </a:bodyPr>
          <a:lstStyle/>
          <a:p>
            <a:pPr marL="0" indent="0" algn="l">
              <a:buNone/>
            </a:pPr>
            <a:r>
              <a:rPr lang="en-US" sz="1200" b="1" dirty="0">
                <a:solidFill>
                  <a:srgbClr val="0A2540"/>
                </a:solidFill>
                <a:latin typeface="Inter ExtraBold" pitchFamily="34" charset="0"/>
                <a:ea typeface="Inter ExtraBold" pitchFamily="34" charset="-122"/>
                <a:cs typeface="Inter ExtraBold" pitchFamily="34" charset="-120"/>
              </a:rPr>
              <a:t>Κατηγορίες πρώτων υλών</a:t>
            </a:r>
            <a:endParaRPr lang="en-US" sz="1200" dirty="0"/>
          </a:p>
        </p:txBody>
      </p:sp>
      <p:sp>
        <p:nvSpPr>
          <p:cNvPr id="6" name="Shape 3"/>
          <p:cNvSpPr/>
          <p:nvPr/>
        </p:nvSpPr>
        <p:spPr>
          <a:xfrm>
            <a:off x="428625" y="1907381"/>
            <a:ext cx="4000500" cy="2714625"/>
          </a:xfrm>
          <a:prstGeom prst="rect">
            <a:avLst/>
          </a:prstGeom>
          <a:solidFill>
            <a:srgbClr val="F0F4F8"/>
          </a:solidFill>
          <a:ln/>
        </p:spPr>
      </p:sp>
      <p:sp>
        <p:nvSpPr>
          <p:cNvPr id="7" name="Shape 4"/>
          <p:cNvSpPr/>
          <p:nvPr/>
        </p:nvSpPr>
        <p:spPr>
          <a:xfrm>
            <a:off x="428625" y="1907381"/>
            <a:ext cx="28575" cy="2714625"/>
          </a:xfrm>
          <a:prstGeom prst="rect">
            <a:avLst/>
          </a:prstGeom>
          <a:solidFill>
            <a:srgbClr val="0A2540"/>
          </a:solidFill>
          <a:ln/>
        </p:spPr>
      </p:sp>
      <p:pic>
        <p:nvPicPr>
          <p:cNvPr id="8" name="Image 1" descr="preencoded.png"/>
          <p:cNvPicPr>
            <a:picLocks noChangeAspect="1"/>
          </p:cNvPicPr>
          <p:nvPr/>
        </p:nvPicPr>
        <p:blipFill>
          <a:blip r:embed="rId4"/>
          <a:stretch>
            <a:fillRect/>
          </a:stretch>
        </p:blipFill>
        <p:spPr>
          <a:xfrm>
            <a:off x="642938" y="2150269"/>
            <a:ext cx="142875" cy="114300"/>
          </a:xfrm>
          <a:prstGeom prst="rect">
            <a:avLst/>
          </a:prstGeom>
        </p:spPr>
      </p:pic>
      <p:sp>
        <p:nvSpPr>
          <p:cNvPr id="9" name="Text 5"/>
          <p:cNvSpPr/>
          <p:nvPr/>
        </p:nvSpPr>
        <p:spPr>
          <a:xfrm>
            <a:off x="892969" y="2121694"/>
            <a:ext cx="3016448" cy="182863"/>
          </a:xfrm>
          <a:prstGeom prst="rect">
            <a:avLst/>
          </a:prstGeom>
          <a:noFill/>
          <a:ln/>
        </p:spPr>
        <p:txBody>
          <a:bodyPr wrap="none" lIns="0" tIns="0" rIns="0" bIns="0" rtlCol="0" anchor="t">
            <a:spAutoFit/>
          </a:bodyPr>
          <a:lstStyle/>
          <a:p>
            <a:pPr marL="0" indent="0" algn="l">
              <a:lnSpc>
                <a:spcPct val="128000"/>
              </a:lnSpc>
              <a:buNone/>
            </a:pPr>
            <a:r>
              <a:rPr lang="en-US" sz="800" b="1" dirty="0">
                <a:solidFill>
                  <a:srgbClr val="0A2540"/>
                </a:solidFill>
                <a:latin typeface="Inter ExtraBold" pitchFamily="34" charset="0"/>
                <a:ea typeface="Inter ExtraBold" pitchFamily="34" charset="-122"/>
                <a:cs typeface="Inter ExtraBold" pitchFamily="34" charset="-120"/>
              </a:rPr>
              <a:t>Αγροτικά υπολείμματα</a:t>
            </a:r>
            <a:endParaRPr lang="en-US" sz="800" dirty="0"/>
          </a:p>
        </p:txBody>
      </p:sp>
      <p:sp>
        <p:nvSpPr>
          <p:cNvPr id="10" name="Text 6"/>
          <p:cNvSpPr/>
          <p:nvPr/>
        </p:nvSpPr>
        <p:spPr>
          <a:xfrm>
            <a:off x="892969" y="2361707"/>
            <a:ext cx="3016448" cy="137517"/>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πυρηνόξυλα, κλαδέματα, φλούδες, στέμφυλα, βιομάζα</a:t>
            </a:r>
            <a:endParaRPr lang="en-US" sz="850" dirty="0"/>
          </a:p>
        </p:txBody>
      </p:sp>
      <p:pic>
        <p:nvPicPr>
          <p:cNvPr id="11" name="Image 2" descr="preencoded.png"/>
          <p:cNvPicPr>
            <a:picLocks noChangeAspect="1"/>
          </p:cNvPicPr>
          <p:nvPr/>
        </p:nvPicPr>
        <p:blipFill>
          <a:blip r:embed="rId5"/>
          <a:stretch>
            <a:fillRect/>
          </a:stretch>
        </p:blipFill>
        <p:spPr>
          <a:xfrm>
            <a:off x="642938" y="2694589"/>
            <a:ext cx="142875" cy="114300"/>
          </a:xfrm>
          <a:prstGeom prst="rect">
            <a:avLst/>
          </a:prstGeom>
        </p:spPr>
      </p:pic>
      <p:sp>
        <p:nvSpPr>
          <p:cNvPr id="12" name="Text 7"/>
          <p:cNvSpPr/>
          <p:nvPr/>
        </p:nvSpPr>
        <p:spPr>
          <a:xfrm>
            <a:off x="892969" y="2666014"/>
            <a:ext cx="2080617" cy="182863"/>
          </a:xfrm>
          <a:prstGeom prst="rect">
            <a:avLst/>
          </a:prstGeom>
          <a:noFill/>
          <a:ln/>
        </p:spPr>
        <p:txBody>
          <a:bodyPr wrap="none" lIns="0" tIns="0" rIns="0" bIns="0" rtlCol="0" anchor="t">
            <a:spAutoFit/>
          </a:bodyPr>
          <a:lstStyle/>
          <a:p>
            <a:pPr marL="0" indent="0" algn="l">
              <a:lnSpc>
                <a:spcPct val="128000"/>
              </a:lnSpc>
              <a:buNone/>
            </a:pPr>
            <a:r>
              <a:rPr lang="en-US" sz="800" b="1" dirty="0">
                <a:solidFill>
                  <a:srgbClr val="0A2540"/>
                </a:solidFill>
                <a:latin typeface="Inter ExtraBold" pitchFamily="34" charset="0"/>
                <a:ea typeface="Inter ExtraBold" pitchFamily="34" charset="-122"/>
                <a:cs typeface="Inter ExtraBold" pitchFamily="34" charset="-120"/>
              </a:rPr>
              <a:t>Καστανοδάση</a:t>
            </a:r>
            <a:endParaRPr lang="en-US" sz="800" dirty="0"/>
          </a:p>
        </p:txBody>
      </p:sp>
      <p:sp>
        <p:nvSpPr>
          <p:cNvPr id="13" name="Text 8"/>
          <p:cNvSpPr/>
          <p:nvPr/>
        </p:nvSpPr>
        <p:spPr>
          <a:xfrm>
            <a:off x="892969" y="2906027"/>
            <a:ext cx="2080617" cy="137517"/>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κάρπος, φλούδα, φύλλα, ξύλο, άνθος</a:t>
            </a:r>
            <a:endParaRPr lang="en-US" sz="850" dirty="0"/>
          </a:p>
        </p:txBody>
      </p:sp>
      <p:pic>
        <p:nvPicPr>
          <p:cNvPr id="14" name="Image 3" descr="preencoded.png"/>
          <p:cNvPicPr>
            <a:picLocks noChangeAspect="1"/>
          </p:cNvPicPr>
          <p:nvPr/>
        </p:nvPicPr>
        <p:blipFill>
          <a:blip r:embed="rId6"/>
          <a:stretch>
            <a:fillRect/>
          </a:stretch>
        </p:blipFill>
        <p:spPr>
          <a:xfrm>
            <a:off x="642938" y="3238909"/>
            <a:ext cx="142875" cy="114300"/>
          </a:xfrm>
          <a:prstGeom prst="rect">
            <a:avLst/>
          </a:prstGeom>
        </p:spPr>
      </p:pic>
      <p:sp>
        <p:nvSpPr>
          <p:cNvPr id="15" name="Text 9"/>
          <p:cNvSpPr/>
          <p:nvPr/>
        </p:nvSpPr>
        <p:spPr>
          <a:xfrm>
            <a:off x="892969" y="3210334"/>
            <a:ext cx="2405658" cy="182863"/>
          </a:xfrm>
          <a:prstGeom prst="rect">
            <a:avLst/>
          </a:prstGeom>
          <a:noFill/>
          <a:ln/>
        </p:spPr>
        <p:txBody>
          <a:bodyPr wrap="none" lIns="0" tIns="0" rIns="0" bIns="0" rtlCol="0" anchor="t">
            <a:spAutoFit/>
          </a:bodyPr>
          <a:lstStyle/>
          <a:p>
            <a:pPr marL="0" indent="0" algn="l">
              <a:lnSpc>
                <a:spcPct val="128000"/>
              </a:lnSpc>
              <a:buNone/>
            </a:pPr>
            <a:r>
              <a:rPr lang="en-US" sz="800" b="1" dirty="0">
                <a:solidFill>
                  <a:srgbClr val="0A2540"/>
                </a:solidFill>
                <a:latin typeface="Inter ExtraBold" pitchFamily="34" charset="0"/>
                <a:ea typeface="Inter ExtraBold" pitchFamily="34" charset="-122"/>
                <a:cs typeface="Inter ExtraBold" pitchFamily="34" charset="-120"/>
              </a:rPr>
              <a:t>Μελισσοκομικά προϊόντα</a:t>
            </a:r>
            <a:endParaRPr lang="en-US" sz="800" dirty="0"/>
          </a:p>
        </p:txBody>
      </p:sp>
      <p:sp>
        <p:nvSpPr>
          <p:cNvPr id="16" name="Text 10"/>
          <p:cNvSpPr/>
          <p:nvPr/>
        </p:nvSpPr>
        <p:spPr>
          <a:xfrm>
            <a:off x="892969" y="3450348"/>
            <a:ext cx="2405658" cy="137517"/>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μέλι, γύρη, πρόπολη, κερί, βασιλικός πολτός</a:t>
            </a:r>
            <a:endParaRPr lang="en-US" sz="850" dirty="0"/>
          </a:p>
        </p:txBody>
      </p:sp>
      <p:pic>
        <p:nvPicPr>
          <p:cNvPr id="17" name="Image 4" descr="preencoded.png"/>
          <p:cNvPicPr>
            <a:picLocks noChangeAspect="1"/>
          </p:cNvPicPr>
          <p:nvPr/>
        </p:nvPicPr>
        <p:blipFill>
          <a:blip r:embed="rId7"/>
          <a:stretch>
            <a:fillRect/>
          </a:stretch>
        </p:blipFill>
        <p:spPr>
          <a:xfrm>
            <a:off x="642938" y="3783230"/>
            <a:ext cx="142875" cy="114300"/>
          </a:xfrm>
          <a:prstGeom prst="rect">
            <a:avLst/>
          </a:prstGeom>
        </p:spPr>
      </p:pic>
      <p:sp>
        <p:nvSpPr>
          <p:cNvPr id="18" name="Text 11"/>
          <p:cNvSpPr/>
          <p:nvPr/>
        </p:nvSpPr>
        <p:spPr>
          <a:xfrm>
            <a:off x="892969" y="3754655"/>
            <a:ext cx="2555677" cy="182863"/>
          </a:xfrm>
          <a:prstGeom prst="rect">
            <a:avLst/>
          </a:prstGeom>
          <a:noFill/>
          <a:ln/>
        </p:spPr>
        <p:txBody>
          <a:bodyPr wrap="none" lIns="0" tIns="0" rIns="0" bIns="0" rtlCol="0" anchor="t">
            <a:spAutoFit/>
          </a:bodyPr>
          <a:lstStyle/>
          <a:p>
            <a:pPr marL="0" indent="0" algn="l">
              <a:lnSpc>
                <a:spcPct val="128000"/>
              </a:lnSpc>
              <a:buNone/>
            </a:pPr>
            <a:r>
              <a:rPr lang="en-US" sz="800" b="1" dirty="0">
                <a:solidFill>
                  <a:srgbClr val="0A2540"/>
                </a:solidFill>
                <a:latin typeface="Inter ExtraBold" pitchFamily="34" charset="0"/>
                <a:ea typeface="Inter ExtraBold" pitchFamily="34" charset="-122"/>
                <a:cs typeface="Inter ExtraBold" pitchFamily="34" charset="-120"/>
              </a:rPr>
              <a:t>Θαλάσσιο περιβάλλον</a:t>
            </a:r>
            <a:endParaRPr lang="en-US" sz="800" dirty="0"/>
          </a:p>
        </p:txBody>
      </p:sp>
      <p:sp>
        <p:nvSpPr>
          <p:cNvPr id="19" name="Text 12"/>
          <p:cNvSpPr/>
          <p:nvPr/>
        </p:nvSpPr>
        <p:spPr>
          <a:xfrm>
            <a:off x="892969" y="3994668"/>
            <a:ext cx="2555677" cy="137517"/>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μικροφύκη, φύκια, θαλάσσια λιβάδια Posidonia</a:t>
            </a:r>
            <a:endParaRPr lang="en-US" sz="850" dirty="0"/>
          </a:p>
        </p:txBody>
      </p:sp>
      <p:sp>
        <p:nvSpPr>
          <p:cNvPr id="20" name="Text 13"/>
          <p:cNvSpPr/>
          <p:nvPr/>
        </p:nvSpPr>
        <p:spPr>
          <a:xfrm>
            <a:off x="4714875" y="1478756"/>
            <a:ext cx="4000500" cy="285750"/>
          </a:xfrm>
          <a:prstGeom prst="rect">
            <a:avLst/>
          </a:prstGeom>
          <a:noFill/>
          <a:ln/>
        </p:spPr>
        <p:txBody>
          <a:bodyPr wrap="square" lIns="0" tIns="0" rIns="0" bIns="85090" rtlCol="0" anchor="t">
            <a:spAutoFit/>
          </a:bodyPr>
          <a:lstStyle/>
          <a:p>
            <a:pPr marL="0" indent="0" algn="l">
              <a:buNone/>
            </a:pPr>
            <a:r>
              <a:rPr lang="en-US" sz="1200" b="1" dirty="0">
                <a:solidFill>
                  <a:srgbClr val="0A2540"/>
                </a:solidFill>
                <a:latin typeface="Inter ExtraBold" pitchFamily="34" charset="0"/>
                <a:ea typeface="Inter ExtraBold" pitchFamily="34" charset="-122"/>
                <a:cs typeface="Inter ExtraBold" pitchFamily="34" charset="-120"/>
              </a:rPr>
              <a:t>Κατηγορίες τελικών προϊόντων</a:t>
            </a:r>
            <a:endParaRPr lang="en-US" sz="1200" dirty="0"/>
          </a:p>
        </p:txBody>
      </p:sp>
      <p:sp>
        <p:nvSpPr>
          <p:cNvPr id="21" name="Shape 14"/>
          <p:cNvSpPr/>
          <p:nvPr/>
        </p:nvSpPr>
        <p:spPr>
          <a:xfrm>
            <a:off x="4714875" y="1907381"/>
            <a:ext cx="4000500" cy="2797308"/>
          </a:xfrm>
          <a:prstGeom prst="rect">
            <a:avLst/>
          </a:prstGeom>
          <a:solidFill>
            <a:srgbClr val="F0F4F8"/>
          </a:solidFill>
          <a:ln/>
        </p:spPr>
      </p:sp>
      <p:sp>
        <p:nvSpPr>
          <p:cNvPr id="22" name="Shape 15"/>
          <p:cNvSpPr/>
          <p:nvPr/>
        </p:nvSpPr>
        <p:spPr>
          <a:xfrm>
            <a:off x="4714875" y="1907381"/>
            <a:ext cx="28575" cy="2797308"/>
          </a:xfrm>
          <a:prstGeom prst="rect">
            <a:avLst/>
          </a:prstGeom>
          <a:solidFill>
            <a:srgbClr val="0077B6"/>
          </a:solidFill>
          <a:ln/>
        </p:spPr>
      </p:sp>
      <p:pic>
        <p:nvPicPr>
          <p:cNvPr id="23" name="Image 5" descr="preencoded.png"/>
          <p:cNvPicPr>
            <a:picLocks noChangeAspect="1"/>
          </p:cNvPicPr>
          <p:nvPr/>
        </p:nvPicPr>
        <p:blipFill>
          <a:blip r:embed="rId8"/>
          <a:stretch>
            <a:fillRect/>
          </a:stretch>
        </p:blipFill>
        <p:spPr>
          <a:xfrm>
            <a:off x="4929188" y="2150269"/>
            <a:ext cx="128588" cy="114300"/>
          </a:xfrm>
          <a:prstGeom prst="rect">
            <a:avLst/>
          </a:prstGeom>
        </p:spPr>
      </p:pic>
      <p:sp>
        <p:nvSpPr>
          <p:cNvPr id="24" name="Text 16"/>
          <p:cNvSpPr/>
          <p:nvPr/>
        </p:nvSpPr>
        <p:spPr>
          <a:xfrm>
            <a:off x="5164931" y="2121694"/>
            <a:ext cx="3336131" cy="182863"/>
          </a:xfrm>
          <a:prstGeom prst="rect">
            <a:avLst/>
          </a:prstGeom>
          <a:noFill/>
          <a:ln/>
        </p:spPr>
        <p:txBody>
          <a:bodyPr wrap="none" lIns="0" tIns="0" rIns="0" bIns="0" rtlCol="0" anchor="t">
            <a:spAutoFit/>
          </a:bodyPr>
          <a:lstStyle/>
          <a:p>
            <a:pPr marL="0" indent="0" algn="l">
              <a:lnSpc>
                <a:spcPct val="128000"/>
              </a:lnSpc>
              <a:buNone/>
            </a:pPr>
            <a:r>
              <a:rPr lang="en-US" sz="800" b="1" dirty="0">
                <a:solidFill>
                  <a:srgbClr val="0A2540"/>
                </a:solidFill>
                <a:latin typeface="Inter ExtraBold" pitchFamily="34" charset="0"/>
                <a:ea typeface="Inter ExtraBold" pitchFamily="34" charset="-122"/>
                <a:cs typeface="Inter ExtraBold" pitchFamily="34" charset="-120"/>
              </a:rPr>
              <a:t>Τροφοφάρμακα &amp; Λειτουργικά τρόφιμα</a:t>
            </a:r>
            <a:endParaRPr lang="en-US" sz="800" dirty="0"/>
          </a:p>
        </p:txBody>
      </p:sp>
      <p:sp>
        <p:nvSpPr>
          <p:cNvPr id="25" name="Text 17"/>
          <p:cNvSpPr/>
          <p:nvPr/>
        </p:nvSpPr>
        <p:spPr>
          <a:xfrm>
            <a:off x="5164931" y="2361707"/>
            <a:ext cx="3168253" cy="137517"/>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Προϊόντα που συνδυάζουν διατροφική αξία και προστασία</a:t>
            </a:r>
            <a:endParaRPr lang="en-US" sz="850" dirty="0"/>
          </a:p>
        </p:txBody>
      </p:sp>
      <p:sp>
        <p:nvSpPr>
          <p:cNvPr id="26" name="Text 18"/>
          <p:cNvSpPr/>
          <p:nvPr/>
        </p:nvSpPr>
        <p:spPr>
          <a:xfrm>
            <a:off x="5164931" y="2544570"/>
            <a:ext cx="578644" cy="137517"/>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της υγείας</a:t>
            </a:r>
            <a:endParaRPr lang="en-US" sz="850" dirty="0"/>
          </a:p>
        </p:txBody>
      </p:sp>
      <p:pic>
        <p:nvPicPr>
          <p:cNvPr id="27" name="Image 6" descr="preencoded.png"/>
          <p:cNvPicPr>
            <a:picLocks noChangeAspect="1"/>
          </p:cNvPicPr>
          <p:nvPr/>
        </p:nvPicPr>
        <p:blipFill>
          <a:blip r:embed="rId9"/>
          <a:stretch>
            <a:fillRect/>
          </a:stretch>
        </p:blipFill>
        <p:spPr>
          <a:xfrm>
            <a:off x="4929188" y="2877452"/>
            <a:ext cx="131797" cy="114300"/>
          </a:xfrm>
          <a:prstGeom prst="rect">
            <a:avLst/>
          </a:prstGeom>
        </p:spPr>
      </p:pic>
      <p:sp>
        <p:nvSpPr>
          <p:cNvPr id="28" name="Text 19"/>
          <p:cNvSpPr/>
          <p:nvPr/>
        </p:nvSpPr>
        <p:spPr>
          <a:xfrm>
            <a:off x="5168140" y="2848877"/>
            <a:ext cx="3332922" cy="182863"/>
          </a:xfrm>
          <a:prstGeom prst="rect">
            <a:avLst/>
          </a:prstGeom>
          <a:noFill/>
          <a:ln/>
        </p:spPr>
        <p:txBody>
          <a:bodyPr wrap="none" lIns="0" tIns="0" rIns="0" bIns="0" rtlCol="0" anchor="t">
            <a:spAutoFit/>
          </a:bodyPr>
          <a:lstStyle/>
          <a:p>
            <a:pPr marL="0" indent="0" algn="l">
              <a:lnSpc>
                <a:spcPct val="128000"/>
              </a:lnSpc>
              <a:buNone/>
            </a:pPr>
            <a:r>
              <a:rPr lang="en-US" sz="800" b="1" dirty="0">
                <a:solidFill>
                  <a:srgbClr val="0A2540"/>
                </a:solidFill>
                <a:latin typeface="Inter ExtraBold" pitchFamily="34" charset="0"/>
                <a:ea typeface="Inter ExtraBold" pitchFamily="34" charset="-122"/>
                <a:cs typeface="Inter ExtraBold" pitchFamily="34" charset="-120"/>
              </a:rPr>
              <a:t>Φυσικά Εκχυλίσματα &amp; Nutraceuticals</a:t>
            </a:r>
            <a:endParaRPr lang="en-US" sz="800" dirty="0"/>
          </a:p>
        </p:txBody>
      </p:sp>
      <p:sp>
        <p:nvSpPr>
          <p:cNvPr id="29" name="Text 20"/>
          <p:cNvSpPr/>
          <p:nvPr/>
        </p:nvSpPr>
        <p:spPr>
          <a:xfrm>
            <a:off x="5168140" y="3088891"/>
            <a:ext cx="2966442" cy="137517"/>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Υψηλής βιοδραστικότητας ενώσεις για εξειδικευμένες</a:t>
            </a:r>
            <a:endParaRPr lang="en-US" sz="850" dirty="0"/>
          </a:p>
        </p:txBody>
      </p:sp>
      <p:sp>
        <p:nvSpPr>
          <p:cNvPr id="30" name="Text 21"/>
          <p:cNvSpPr/>
          <p:nvPr/>
        </p:nvSpPr>
        <p:spPr>
          <a:xfrm>
            <a:off x="5168140" y="3271754"/>
            <a:ext cx="614363" cy="137517"/>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εφαρμογές</a:t>
            </a:r>
            <a:endParaRPr lang="en-US" sz="850" dirty="0"/>
          </a:p>
        </p:txBody>
      </p:sp>
      <p:pic>
        <p:nvPicPr>
          <p:cNvPr id="31" name="Image 7" descr="preencoded.png"/>
          <p:cNvPicPr>
            <a:picLocks noChangeAspect="1"/>
          </p:cNvPicPr>
          <p:nvPr/>
        </p:nvPicPr>
        <p:blipFill>
          <a:blip r:embed="rId10"/>
          <a:stretch>
            <a:fillRect/>
          </a:stretch>
        </p:blipFill>
        <p:spPr>
          <a:xfrm>
            <a:off x="4929188" y="3604636"/>
            <a:ext cx="142875" cy="114300"/>
          </a:xfrm>
          <a:prstGeom prst="rect">
            <a:avLst/>
          </a:prstGeom>
        </p:spPr>
      </p:pic>
      <p:sp>
        <p:nvSpPr>
          <p:cNvPr id="32" name="Text 22"/>
          <p:cNvSpPr/>
          <p:nvPr/>
        </p:nvSpPr>
        <p:spPr>
          <a:xfrm>
            <a:off x="5179219" y="3576061"/>
            <a:ext cx="2659261" cy="182863"/>
          </a:xfrm>
          <a:prstGeom prst="rect">
            <a:avLst/>
          </a:prstGeom>
          <a:noFill/>
          <a:ln/>
        </p:spPr>
        <p:txBody>
          <a:bodyPr wrap="none" lIns="0" tIns="0" rIns="0" bIns="0" rtlCol="0" anchor="t">
            <a:spAutoFit/>
          </a:bodyPr>
          <a:lstStyle/>
          <a:p>
            <a:pPr marL="0" indent="0" algn="l">
              <a:lnSpc>
                <a:spcPct val="128000"/>
              </a:lnSpc>
              <a:buNone/>
            </a:pPr>
            <a:r>
              <a:rPr lang="en-US" sz="800" b="1" dirty="0">
                <a:solidFill>
                  <a:srgbClr val="0A2540"/>
                </a:solidFill>
                <a:latin typeface="Inter ExtraBold" pitchFamily="34" charset="0"/>
                <a:ea typeface="Inter ExtraBold" pitchFamily="34" charset="-122"/>
                <a:cs typeface="Inter ExtraBold" pitchFamily="34" charset="-120"/>
              </a:rPr>
              <a:t>Βιοϋλικά &amp; Βιοπροϊόντα</a:t>
            </a:r>
            <a:endParaRPr lang="en-US" sz="800" dirty="0"/>
          </a:p>
        </p:txBody>
      </p:sp>
      <p:sp>
        <p:nvSpPr>
          <p:cNvPr id="33" name="Text 23"/>
          <p:cNvSpPr/>
          <p:nvPr/>
        </p:nvSpPr>
        <p:spPr>
          <a:xfrm>
            <a:off x="5179219" y="3816074"/>
            <a:ext cx="2659261" cy="137517"/>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Νέα υλικά από αγροτικά και δασικά υπολείμματα</a:t>
            </a:r>
            <a:endParaRPr lang="en-US" sz="850" dirty="0"/>
          </a:p>
        </p:txBody>
      </p:sp>
      <p:pic>
        <p:nvPicPr>
          <p:cNvPr id="34" name="Image 8" descr="preencoded.png"/>
          <p:cNvPicPr>
            <a:picLocks noChangeAspect="1"/>
          </p:cNvPicPr>
          <p:nvPr/>
        </p:nvPicPr>
        <p:blipFill>
          <a:blip r:embed="rId11"/>
          <a:stretch>
            <a:fillRect/>
          </a:stretch>
        </p:blipFill>
        <p:spPr>
          <a:xfrm>
            <a:off x="4929188" y="4148956"/>
            <a:ext cx="134559" cy="114300"/>
          </a:xfrm>
          <a:prstGeom prst="rect">
            <a:avLst/>
          </a:prstGeom>
        </p:spPr>
      </p:pic>
      <p:sp>
        <p:nvSpPr>
          <p:cNvPr id="35" name="Text 24"/>
          <p:cNvSpPr/>
          <p:nvPr/>
        </p:nvSpPr>
        <p:spPr>
          <a:xfrm>
            <a:off x="5170903" y="4120381"/>
            <a:ext cx="3330160" cy="182863"/>
          </a:xfrm>
          <a:prstGeom prst="rect">
            <a:avLst/>
          </a:prstGeom>
          <a:noFill/>
          <a:ln/>
        </p:spPr>
        <p:txBody>
          <a:bodyPr wrap="none" lIns="0" tIns="0" rIns="0" bIns="0" rtlCol="0" anchor="t">
            <a:spAutoFit/>
          </a:bodyPr>
          <a:lstStyle/>
          <a:p>
            <a:pPr marL="0" indent="0" algn="l">
              <a:lnSpc>
                <a:spcPct val="128000"/>
              </a:lnSpc>
              <a:buNone/>
            </a:pPr>
            <a:r>
              <a:rPr lang="en-US" sz="800" b="1" dirty="0">
                <a:solidFill>
                  <a:srgbClr val="0A2540"/>
                </a:solidFill>
                <a:latin typeface="Inter ExtraBold" pitchFamily="34" charset="0"/>
                <a:ea typeface="Inter ExtraBold" pitchFamily="34" charset="-122"/>
                <a:cs typeface="Inter ExtraBold" pitchFamily="34" charset="-120"/>
              </a:rPr>
              <a:t>Βιοενέργεια &amp; Εδαφοβελτιωτικά</a:t>
            </a:r>
            <a:endParaRPr lang="en-US" sz="800" dirty="0"/>
          </a:p>
        </p:txBody>
      </p:sp>
      <p:sp>
        <p:nvSpPr>
          <p:cNvPr id="36" name="Text 25"/>
          <p:cNvSpPr/>
          <p:nvPr/>
        </p:nvSpPr>
        <p:spPr>
          <a:xfrm>
            <a:off x="5170903" y="4360394"/>
            <a:ext cx="3002161" cy="137517"/>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Κυκλική επιστροφή αξίας στο περιβάλλον (π.χ. biochar,</a:t>
            </a:r>
            <a:endParaRPr lang="en-US" sz="850" dirty="0"/>
          </a:p>
        </p:txBody>
      </p:sp>
      <p:sp>
        <p:nvSpPr>
          <p:cNvPr id="37" name="Text 26"/>
          <p:cNvSpPr/>
          <p:nvPr/>
        </p:nvSpPr>
        <p:spPr>
          <a:xfrm>
            <a:off x="5170903" y="4543258"/>
            <a:ext cx="501848" cy="137517"/>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compost)</a:t>
            </a:r>
            <a:endParaRPr lang="en-US" sz="8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28625" y="600075"/>
            <a:ext cx="8286750" cy="276820"/>
          </a:xfrm>
          <a:prstGeom prst="rect">
            <a:avLst/>
          </a:prstGeom>
          <a:noFill/>
          <a:ln/>
        </p:spPr>
        <p:txBody>
          <a:bodyPr wrap="square" lIns="0" tIns="0" rIns="0" bIns="0" rtlCol="0" anchor="t">
            <a:spAutoFit/>
          </a:bodyPr>
          <a:lstStyle/>
          <a:p>
            <a:pPr marL="0" indent="0" algn="l">
              <a:buNone/>
            </a:pPr>
            <a:r>
              <a:rPr lang="en-US" sz="1600" b="1" dirty="0">
                <a:solidFill>
                  <a:srgbClr val="0A2540"/>
                </a:solidFill>
                <a:latin typeface="Inter ExtraBold" pitchFamily="34" charset="0"/>
                <a:ea typeface="Inter ExtraBold" pitchFamily="34" charset="-122"/>
                <a:cs typeface="Inter ExtraBold" pitchFamily="34" charset="-120"/>
              </a:rPr>
              <a:t>Το Πρόβλημα &amp; η Ευκαιρία</a:t>
            </a:r>
            <a:endParaRPr lang="en-US" sz="1600" dirty="0"/>
          </a:p>
        </p:txBody>
      </p:sp>
      <p:sp>
        <p:nvSpPr>
          <p:cNvPr id="4" name="Text 1"/>
          <p:cNvSpPr/>
          <p:nvPr/>
        </p:nvSpPr>
        <p:spPr>
          <a:xfrm>
            <a:off x="428625" y="948333"/>
            <a:ext cx="8286750" cy="173236"/>
          </a:xfrm>
          <a:prstGeom prst="rect">
            <a:avLst/>
          </a:prstGeom>
          <a:noFill/>
          <a:ln/>
        </p:spPr>
        <p:txBody>
          <a:bodyPr wrap="square" lIns="0" tIns="0" rIns="0" bIns="0" rtlCol="0" anchor="t">
            <a:spAutoFit/>
          </a:bodyPr>
          <a:lstStyle/>
          <a:p>
            <a:pPr marL="0" indent="0" algn="l">
              <a:buNone/>
            </a:pPr>
            <a:r>
              <a:rPr lang="en-US" sz="1050" dirty="0">
                <a:solidFill>
                  <a:srgbClr val="0077B6"/>
                </a:solidFill>
                <a:latin typeface="Inter Light" pitchFamily="34" charset="0"/>
                <a:ea typeface="Inter Light" pitchFamily="34" charset="-122"/>
                <a:cs typeface="Inter Light" pitchFamily="34" charset="-120"/>
              </a:rPr>
              <a:t>Ανεκμετάλλευτη βιομάζα – αναξιοποίητη αξία</a:t>
            </a:r>
            <a:endParaRPr lang="en-US" sz="1050" dirty="0"/>
          </a:p>
        </p:txBody>
      </p:sp>
      <p:sp>
        <p:nvSpPr>
          <p:cNvPr id="5" name="Shape 2"/>
          <p:cNvSpPr/>
          <p:nvPr/>
        </p:nvSpPr>
        <p:spPr>
          <a:xfrm>
            <a:off x="428625" y="1407319"/>
            <a:ext cx="8286750" cy="900113"/>
          </a:xfrm>
          <a:prstGeom prst="rect">
            <a:avLst/>
          </a:prstGeom>
          <a:solidFill>
            <a:srgbClr val="F0F4F8"/>
          </a:solidFill>
          <a:ln/>
        </p:spPr>
      </p:sp>
      <p:sp>
        <p:nvSpPr>
          <p:cNvPr id="6" name="Shape 3"/>
          <p:cNvSpPr/>
          <p:nvPr/>
        </p:nvSpPr>
        <p:spPr>
          <a:xfrm>
            <a:off x="428625" y="1407319"/>
            <a:ext cx="28575" cy="900113"/>
          </a:xfrm>
          <a:prstGeom prst="rect">
            <a:avLst/>
          </a:prstGeom>
          <a:solidFill>
            <a:srgbClr val="0077B6"/>
          </a:solidFill>
          <a:ln/>
        </p:spPr>
      </p:sp>
      <p:sp>
        <p:nvSpPr>
          <p:cNvPr id="7" name="Text 4"/>
          <p:cNvSpPr/>
          <p:nvPr/>
        </p:nvSpPr>
        <p:spPr>
          <a:xfrm>
            <a:off x="541139" y="1503302"/>
            <a:ext cx="5629275" cy="650050"/>
          </a:xfrm>
          <a:prstGeom prst="rect">
            <a:avLst/>
          </a:prstGeom>
          <a:noFill/>
          <a:ln/>
        </p:spPr>
        <p:txBody>
          <a:bodyPr wrap="square" lIns="0" tIns="0" rIns="0" bIns="0" rtlCol="0" anchor="t">
            <a:spAutoFit/>
          </a:bodyPr>
          <a:lstStyle/>
          <a:p>
            <a:pPr marL="0" indent="0" algn="l">
              <a:lnSpc>
                <a:spcPct val="120000"/>
              </a:lnSpc>
              <a:buNone/>
            </a:pPr>
            <a:r>
              <a:rPr lang="en-US" sz="1200" dirty="0">
                <a:solidFill>
                  <a:srgbClr val="334155"/>
                </a:solidFill>
                <a:ea typeface="Inter Light" pitchFamily="34" charset="-122"/>
                <a:cs typeface="Inter Light" pitchFamily="34" charset="-120"/>
              </a:rPr>
              <a:t>Η Στερεά Ελλάδα παράγει κάθε χρόνο </a:t>
            </a:r>
            <a:r>
              <a:rPr lang="en-US" sz="1200" b="1" dirty="0">
                <a:solidFill>
                  <a:srgbClr val="0A2540"/>
                </a:solidFill>
                <a:ea typeface="Inter ExtraBold" pitchFamily="34" charset="-122"/>
                <a:cs typeface="Inter ExtraBold" pitchFamily="34" charset="-120"/>
              </a:rPr>
              <a:t>&gt;70.000 τόνους</a:t>
            </a:r>
            <a:r>
              <a:rPr lang="en-US" sz="1200" dirty="0">
                <a:solidFill>
                  <a:srgbClr val="334155"/>
                </a:solidFill>
                <a:ea typeface="Inter Light" pitchFamily="34" charset="-122"/>
                <a:cs typeface="Inter Light" pitchFamily="34" charset="-120"/>
              </a:rPr>
              <a:t> γεωργικών, δασικών και μελισσοκομικών παραπροϊόντων που παραμένουν αναξιοποίητα, ενώ αποτελούν ένα πολύτιμο, φυσικό και ανανεώσιμο υπόλειμμα με υψηλό βιολογικό και χημικό δυναμικό.</a:t>
            </a:r>
            <a:endParaRPr lang="en-US" sz="1200" dirty="0"/>
          </a:p>
        </p:txBody>
      </p:sp>
      <p:sp>
        <p:nvSpPr>
          <p:cNvPr id="8" name="Text 5"/>
          <p:cNvSpPr/>
          <p:nvPr/>
        </p:nvSpPr>
        <p:spPr>
          <a:xfrm>
            <a:off x="428625" y="2593181"/>
            <a:ext cx="4000500" cy="285750"/>
          </a:xfrm>
          <a:prstGeom prst="rect">
            <a:avLst/>
          </a:prstGeom>
          <a:noFill/>
          <a:ln/>
        </p:spPr>
        <p:txBody>
          <a:bodyPr wrap="square" lIns="0" tIns="0" rIns="0" bIns="85090" rtlCol="0" anchor="t">
            <a:spAutoFit/>
          </a:bodyPr>
          <a:lstStyle/>
          <a:p>
            <a:pPr marL="0" indent="0" algn="l">
              <a:buNone/>
            </a:pPr>
            <a:r>
              <a:rPr lang="en-US" sz="1200" b="1" dirty="0">
                <a:solidFill>
                  <a:srgbClr val="0A2540"/>
                </a:solidFill>
                <a:latin typeface="Inter ExtraBold" pitchFamily="34" charset="0"/>
                <a:ea typeface="Inter ExtraBold" pitchFamily="34" charset="-122"/>
                <a:cs typeface="Inter ExtraBold" pitchFamily="34" charset="-120"/>
              </a:rPr>
              <a:t>Κύριες πηγές βιομάζας</a:t>
            </a:r>
            <a:endParaRPr lang="en-US" sz="1200" dirty="0"/>
          </a:p>
        </p:txBody>
      </p:sp>
      <p:pic>
        <p:nvPicPr>
          <p:cNvPr id="9" name="Image 1" descr="preencoded.png"/>
          <p:cNvPicPr>
            <a:picLocks noChangeAspect="1"/>
          </p:cNvPicPr>
          <p:nvPr/>
        </p:nvPicPr>
        <p:blipFill>
          <a:blip r:embed="rId4"/>
          <a:stretch>
            <a:fillRect/>
          </a:stretch>
        </p:blipFill>
        <p:spPr>
          <a:xfrm>
            <a:off x="428625" y="3050381"/>
            <a:ext cx="100013" cy="100013"/>
          </a:xfrm>
          <a:prstGeom prst="rect">
            <a:avLst/>
          </a:prstGeom>
        </p:spPr>
      </p:pic>
      <p:sp>
        <p:nvSpPr>
          <p:cNvPr id="10" name="Text 6"/>
          <p:cNvSpPr/>
          <p:nvPr/>
        </p:nvSpPr>
        <p:spPr>
          <a:xfrm>
            <a:off x="635794" y="3021806"/>
            <a:ext cx="3793331" cy="365727"/>
          </a:xfrm>
          <a:prstGeom prst="rect">
            <a:avLst/>
          </a:prstGeom>
          <a:noFill/>
          <a:ln/>
        </p:spPr>
        <p:txBody>
          <a:bodyPr wrap="squar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Αγροτικά υπολείμματα (πυρηνόξυλα, κλαδέματα, φλούδες, στέμφυλα)</a:t>
            </a:r>
            <a:endParaRPr lang="en-US" sz="850" dirty="0"/>
          </a:p>
        </p:txBody>
      </p:sp>
      <p:pic>
        <p:nvPicPr>
          <p:cNvPr id="11" name="Image 2" descr="preencoded.png"/>
          <p:cNvPicPr>
            <a:picLocks noChangeAspect="1"/>
          </p:cNvPicPr>
          <p:nvPr/>
        </p:nvPicPr>
        <p:blipFill>
          <a:blip r:embed="rId5"/>
          <a:stretch>
            <a:fillRect/>
          </a:stretch>
        </p:blipFill>
        <p:spPr>
          <a:xfrm>
            <a:off x="428625" y="3523264"/>
            <a:ext cx="87511" cy="100013"/>
          </a:xfrm>
          <a:prstGeom prst="rect">
            <a:avLst/>
          </a:prstGeom>
        </p:spPr>
      </p:pic>
      <p:sp>
        <p:nvSpPr>
          <p:cNvPr id="12" name="Text 7"/>
          <p:cNvSpPr/>
          <p:nvPr/>
        </p:nvSpPr>
        <p:spPr>
          <a:xfrm>
            <a:off x="623292" y="3494689"/>
            <a:ext cx="2639616" cy="182863"/>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Δασικά υπολείμματα (καστανοδάση, ελατοδάση)</a:t>
            </a:r>
            <a:endParaRPr lang="en-US" sz="850" dirty="0"/>
          </a:p>
        </p:txBody>
      </p:sp>
      <p:pic>
        <p:nvPicPr>
          <p:cNvPr id="13" name="Image 3" descr="preencoded.png"/>
          <p:cNvPicPr>
            <a:picLocks noChangeAspect="1"/>
          </p:cNvPicPr>
          <p:nvPr/>
        </p:nvPicPr>
        <p:blipFill>
          <a:blip r:embed="rId6"/>
          <a:stretch>
            <a:fillRect/>
          </a:stretch>
        </p:blipFill>
        <p:spPr>
          <a:xfrm>
            <a:off x="428625" y="3813284"/>
            <a:ext cx="100013" cy="100013"/>
          </a:xfrm>
          <a:prstGeom prst="rect">
            <a:avLst/>
          </a:prstGeom>
        </p:spPr>
      </p:pic>
      <p:sp>
        <p:nvSpPr>
          <p:cNvPr id="14" name="Text 8"/>
          <p:cNvSpPr/>
          <p:nvPr/>
        </p:nvSpPr>
        <p:spPr>
          <a:xfrm>
            <a:off x="635794" y="3784709"/>
            <a:ext cx="1643063" cy="182863"/>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Μελισσοκομικά παραπροϊόντα</a:t>
            </a:r>
            <a:endParaRPr lang="en-US" sz="850" dirty="0"/>
          </a:p>
        </p:txBody>
      </p:sp>
      <p:pic>
        <p:nvPicPr>
          <p:cNvPr id="15" name="Image 4" descr="preencoded.png"/>
          <p:cNvPicPr>
            <a:picLocks noChangeAspect="1"/>
          </p:cNvPicPr>
          <p:nvPr/>
        </p:nvPicPr>
        <p:blipFill>
          <a:blip r:embed="rId7"/>
          <a:stretch>
            <a:fillRect/>
          </a:stretch>
        </p:blipFill>
        <p:spPr>
          <a:xfrm>
            <a:off x="428625" y="4103303"/>
            <a:ext cx="112514" cy="100013"/>
          </a:xfrm>
          <a:prstGeom prst="rect">
            <a:avLst/>
          </a:prstGeom>
        </p:spPr>
      </p:pic>
      <p:sp>
        <p:nvSpPr>
          <p:cNvPr id="16" name="Text 9"/>
          <p:cNvSpPr/>
          <p:nvPr/>
        </p:nvSpPr>
        <p:spPr>
          <a:xfrm>
            <a:off x="648295" y="4074728"/>
            <a:ext cx="1026914" cy="182863"/>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Θαλάσσια βιομάζα</a:t>
            </a:r>
            <a:endParaRPr lang="en-US" sz="850" dirty="0"/>
          </a:p>
        </p:txBody>
      </p:sp>
      <p:sp>
        <p:nvSpPr>
          <p:cNvPr id="17" name="Text 10"/>
          <p:cNvSpPr/>
          <p:nvPr/>
        </p:nvSpPr>
        <p:spPr>
          <a:xfrm>
            <a:off x="4714875" y="2593181"/>
            <a:ext cx="4000500" cy="285750"/>
          </a:xfrm>
          <a:prstGeom prst="rect">
            <a:avLst/>
          </a:prstGeom>
          <a:noFill/>
          <a:ln/>
        </p:spPr>
        <p:txBody>
          <a:bodyPr wrap="square" lIns="0" tIns="0" rIns="0" bIns="85090" rtlCol="0" anchor="t">
            <a:spAutoFit/>
          </a:bodyPr>
          <a:lstStyle/>
          <a:p>
            <a:pPr marL="0" indent="0" algn="l">
              <a:buNone/>
            </a:pPr>
            <a:r>
              <a:rPr lang="en-US" sz="1200" b="1" dirty="0">
                <a:solidFill>
                  <a:srgbClr val="0A2540"/>
                </a:solidFill>
                <a:latin typeface="Inter ExtraBold" pitchFamily="34" charset="0"/>
                <a:ea typeface="Inter ExtraBold" pitchFamily="34" charset="-122"/>
                <a:cs typeface="Inter ExtraBold" pitchFamily="34" charset="-120"/>
              </a:rPr>
              <a:t>Γιατί αποτελεί ευκαιρία</a:t>
            </a:r>
            <a:endParaRPr lang="en-US" sz="1200" dirty="0"/>
          </a:p>
        </p:txBody>
      </p:sp>
      <p:pic>
        <p:nvPicPr>
          <p:cNvPr id="18" name="Image 5" descr="preencoded.png"/>
          <p:cNvPicPr>
            <a:picLocks noChangeAspect="1"/>
          </p:cNvPicPr>
          <p:nvPr/>
        </p:nvPicPr>
        <p:blipFill>
          <a:blip r:embed="rId8"/>
          <a:stretch>
            <a:fillRect/>
          </a:stretch>
        </p:blipFill>
        <p:spPr>
          <a:xfrm>
            <a:off x="4714875" y="3050381"/>
            <a:ext cx="75009" cy="100013"/>
          </a:xfrm>
          <a:prstGeom prst="rect">
            <a:avLst/>
          </a:prstGeom>
        </p:spPr>
      </p:pic>
      <p:sp>
        <p:nvSpPr>
          <p:cNvPr id="19" name="Text 11"/>
          <p:cNvSpPr/>
          <p:nvPr/>
        </p:nvSpPr>
        <p:spPr>
          <a:xfrm>
            <a:off x="4897041" y="3021806"/>
            <a:ext cx="3332280" cy="182863"/>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Σημαντική μείωση αποτυπώματος CO₂ με κυκλική αξιοποίηση</a:t>
            </a:r>
            <a:endParaRPr lang="en-US" sz="850" dirty="0"/>
          </a:p>
        </p:txBody>
      </p:sp>
      <p:pic>
        <p:nvPicPr>
          <p:cNvPr id="20" name="Image 6" descr="preencoded.png"/>
          <p:cNvPicPr>
            <a:picLocks noChangeAspect="1"/>
          </p:cNvPicPr>
          <p:nvPr/>
        </p:nvPicPr>
        <p:blipFill>
          <a:blip r:embed="rId9"/>
          <a:stretch>
            <a:fillRect/>
          </a:stretch>
        </p:blipFill>
        <p:spPr>
          <a:xfrm>
            <a:off x="4714875" y="3340401"/>
            <a:ext cx="100013" cy="100013"/>
          </a:xfrm>
          <a:prstGeom prst="rect">
            <a:avLst/>
          </a:prstGeom>
        </p:spPr>
      </p:pic>
      <p:sp>
        <p:nvSpPr>
          <p:cNvPr id="21" name="Text 12"/>
          <p:cNvSpPr/>
          <p:nvPr/>
        </p:nvSpPr>
        <p:spPr>
          <a:xfrm>
            <a:off x="4922044" y="3311826"/>
            <a:ext cx="3793331" cy="365727"/>
          </a:xfrm>
          <a:prstGeom prst="rect">
            <a:avLst/>
          </a:prstGeom>
          <a:noFill/>
          <a:ln/>
        </p:spPr>
        <p:txBody>
          <a:bodyPr wrap="squar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Υψηλή προστιθέμενη αξία για την τοπική οικονομία και το περιβάλλον</a:t>
            </a:r>
            <a:endParaRPr lang="en-US" sz="850" dirty="0"/>
          </a:p>
        </p:txBody>
      </p:sp>
      <p:pic>
        <p:nvPicPr>
          <p:cNvPr id="22" name="Image 7" descr="preencoded.png"/>
          <p:cNvPicPr>
            <a:picLocks noChangeAspect="1"/>
          </p:cNvPicPr>
          <p:nvPr/>
        </p:nvPicPr>
        <p:blipFill>
          <a:blip r:embed="rId10"/>
          <a:stretch>
            <a:fillRect/>
          </a:stretch>
        </p:blipFill>
        <p:spPr>
          <a:xfrm>
            <a:off x="4714875" y="3813284"/>
            <a:ext cx="100013" cy="100013"/>
          </a:xfrm>
          <a:prstGeom prst="rect">
            <a:avLst/>
          </a:prstGeom>
        </p:spPr>
      </p:pic>
      <p:sp>
        <p:nvSpPr>
          <p:cNvPr id="23" name="Text 13"/>
          <p:cNvSpPr/>
          <p:nvPr/>
        </p:nvSpPr>
        <p:spPr>
          <a:xfrm>
            <a:off x="4922044" y="3784709"/>
            <a:ext cx="2748558" cy="182863"/>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Νέες αγορές, νέα προϊόντα, νέες θέσεις εργασίας</a:t>
            </a:r>
            <a:endParaRPr lang="en-US" sz="850" dirty="0"/>
          </a:p>
        </p:txBody>
      </p:sp>
      <p:pic>
        <p:nvPicPr>
          <p:cNvPr id="24" name="Εικόνα 23">
            <a:extLst>
              <a:ext uri="{FF2B5EF4-FFF2-40B4-BE49-F238E27FC236}">
                <a16:creationId xmlns:a16="http://schemas.microsoft.com/office/drawing/2014/main" id="{CE0B804B-B243-4BD4-977E-E6B5C0BC81B0}"/>
              </a:ext>
            </a:extLst>
          </p:cNvPr>
          <p:cNvPicPr>
            <a:picLocks noChangeAspect="1"/>
          </p:cNvPicPr>
          <p:nvPr/>
        </p:nvPicPr>
        <p:blipFill rotWithShape="1">
          <a:blip r:embed="rId11"/>
          <a:srcRect l="37767" t="14085" r="22464" b="5798"/>
          <a:stretch/>
        </p:blipFill>
        <p:spPr>
          <a:xfrm>
            <a:off x="6703145" y="0"/>
            <a:ext cx="2189807" cy="2481438"/>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28625" y="600075"/>
            <a:ext cx="8286750" cy="276820"/>
          </a:xfrm>
          <a:prstGeom prst="rect">
            <a:avLst/>
          </a:prstGeom>
          <a:noFill/>
          <a:ln/>
        </p:spPr>
        <p:txBody>
          <a:bodyPr wrap="square" lIns="0" tIns="0" rIns="0" bIns="0" rtlCol="0" anchor="t">
            <a:spAutoFit/>
          </a:bodyPr>
          <a:lstStyle/>
          <a:p>
            <a:pPr marL="0" indent="0" algn="l">
              <a:buNone/>
            </a:pPr>
            <a:r>
              <a:rPr lang="en-US" sz="1600" b="1" dirty="0">
                <a:solidFill>
                  <a:srgbClr val="0A2540"/>
                </a:solidFill>
                <a:latin typeface="Inter ExtraBold" pitchFamily="34" charset="0"/>
                <a:ea typeface="Inter ExtraBold" pitchFamily="34" charset="-122"/>
                <a:cs typeface="Inter ExtraBold" pitchFamily="34" charset="-120"/>
              </a:rPr>
              <a:t>Βιοκυκλική Οικονομία &amp; Αξιοποίηση Υπολειμμάτων</a:t>
            </a:r>
            <a:endParaRPr lang="en-US" sz="1600" dirty="0"/>
          </a:p>
        </p:txBody>
      </p:sp>
      <p:sp>
        <p:nvSpPr>
          <p:cNvPr id="4" name="Text 1"/>
          <p:cNvSpPr/>
          <p:nvPr/>
        </p:nvSpPr>
        <p:spPr>
          <a:xfrm>
            <a:off x="428625" y="948333"/>
            <a:ext cx="8286750" cy="173236"/>
          </a:xfrm>
          <a:prstGeom prst="rect">
            <a:avLst/>
          </a:prstGeom>
          <a:noFill/>
          <a:ln/>
        </p:spPr>
        <p:txBody>
          <a:bodyPr wrap="square" lIns="0" tIns="0" rIns="0" bIns="0" rtlCol="0" anchor="t">
            <a:spAutoFit/>
          </a:bodyPr>
          <a:lstStyle/>
          <a:p>
            <a:pPr marL="0" indent="0" algn="l">
              <a:buNone/>
            </a:pPr>
            <a:r>
              <a:rPr lang="en-US" sz="1050" dirty="0">
                <a:solidFill>
                  <a:srgbClr val="0077B6"/>
                </a:solidFill>
                <a:latin typeface="Inter Light" pitchFamily="34" charset="0"/>
                <a:ea typeface="Inter Light" pitchFamily="34" charset="-122"/>
                <a:cs typeface="Inter Light" pitchFamily="34" charset="-120"/>
              </a:rPr>
              <a:t>Τα αγροτικά υπολείμματα δεν είναι απόβλητα – είναι πρώτες ύλες</a:t>
            </a:r>
            <a:endParaRPr lang="en-US" sz="1050" dirty="0"/>
          </a:p>
        </p:txBody>
      </p:sp>
      <p:sp>
        <p:nvSpPr>
          <p:cNvPr id="5" name="Shape 2"/>
          <p:cNvSpPr/>
          <p:nvPr/>
        </p:nvSpPr>
        <p:spPr>
          <a:xfrm>
            <a:off x="428625" y="1335881"/>
            <a:ext cx="8286750" cy="571500"/>
          </a:xfrm>
          <a:prstGeom prst="rect">
            <a:avLst/>
          </a:prstGeom>
          <a:solidFill>
            <a:srgbClr val="F0F4F8"/>
          </a:solidFill>
          <a:ln/>
        </p:spPr>
      </p:sp>
      <p:sp>
        <p:nvSpPr>
          <p:cNvPr id="6" name="Shape 3"/>
          <p:cNvSpPr/>
          <p:nvPr/>
        </p:nvSpPr>
        <p:spPr>
          <a:xfrm>
            <a:off x="428625" y="1335881"/>
            <a:ext cx="28575" cy="571500"/>
          </a:xfrm>
          <a:prstGeom prst="rect">
            <a:avLst/>
          </a:prstGeom>
          <a:solidFill>
            <a:srgbClr val="0077B6"/>
          </a:solidFill>
          <a:ln/>
        </p:spPr>
      </p:sp>
      <p:sp>
        <p:nvSpPr>
          <p:cNvPr id="7" name="Text 4"/>
          <p:cNvSpPr/>
          <p:nvPr/>
        </p:nvSpPr>
        <p:spPr>
          <a:xfrm>
            <a:off x="642938" y="1478756"/>
            <a:ext cx="7858125" cy="385763"/>
          </a:xfrm>
          <a:prstGeom prst="rect">
            <a:avLst/>
          </a:prstGeom>
          <a:noFill/>
          <a:ln/>
        </p:spPr>
        <p:txBody>
          <a:bodyPr wrap="square" lIns="0" tIns="0" rIns="0" bIns="0" rtlCol="0" anchor="t">
            <a:spAutoFit/>
          </a:bodyPr>
          <a:lstStyle/>
          <a:p>
            <a:pPr marL="0" indent="0" algn="l">
              <a:lnSpc>
                <a:spcPct val="120000"/>
              </a:lnSpc>
              <a:buNone/>
            </a:pPr>
            <a:r>
              <a:rPr lang="en-US" sz="950" dirty="0">
                <a:solidFill>
                  <a:srgbClr val="334155"/>
                </a:solidFill>
                <a:latin typeface="Inter Light" pitchFamily="34" charset="0"/>
                <a:ea typeface="Inter Light" pitchFamily="34" charset="-122"/>
                <a:cs typeface="Inter Light" pitchFamily="34" charset="-120"/>
              </a:rPr>
              <a:t>Η στρατηγική ISR βασίζεται στην αρχή ότι τα αγροτικά και δασικά υπολείμματα αποτελούν δευτερογενείς πρώτες ύλες υψηλής αξίας (European Commission, 2020).</a:t>
            </a:r>
            <a:endParaRPr lang="en-US" sz="950" dirty="0"/>
          </a:p>
        </p:txBody>
      </p:sp>
      <p:sp>
        <p:nvSpPr>
          <p:cNvPr id="8" name="Text 5"/>
          <p:cNvSpPr/>
          <p:nvPr/>
        </p:nvSpPr>
        <p:spPr>
          <a:xfrm>
            <a:off x="428625" y="2193131"/>
            <a:ext cx="3286125" cy="425053"/>
          </a:xfrm>
          <a:prstGeom prst="rect">
            <a:avLst/>
          </a:prstGeom>
          <a:noFill/>
          <a:ln/>
        </p:spPr>
        <p:txBody>
          <a:bodyPr wrap="square" lIns="0" tIns="0" rIns="0" bIns="85090" rtlCol="0" anchor="t">
            <a:spAutoFit/>
          </a:bodyPr>
          <a:lstStyle/>
          <a:p>
            <a:pPr marL="0" indent="0" algn="l">
              <a:buNone/>
            </a:pPr>
            <a:r>
              <a:rPr lang="en-US" sz="1000" b="1" dirty="0">
                <a:solidFill>
                  <a:srgbClr val="0A2540"/>
                </a:solidFill>
                <a:latin typeface="Inter ExtraBold" pitchFamily="34" charset="0"/>
                <a:ea typeface="Inter ExtraBold" pitchFamily="34" charset="-122"/>
                <a:cs typeface="Inter ExtraBold" pitchFamily="34" charset="-120"/>
              </a:rPr>
              <a:t>Αξιοποίηση εξωκαρπίων φιστικιού &amp; αμυγδάλου</a:t>
            </a:r>
            <a:endParaRPr lang="en-US" sz="1000" dirty="0"/>
          </a:p>
        </p:txBody>
      </p:sp>
      <p:pic>
        <p:nvPicPr>
          <p:cNvPr id="9" name="Image 1" descr="preencoded.png"/>
          <p:cNvPicPr>
            <a:picLocks noChangeAspect="1"/>
          </p:cNvPicPr>
          <p:nvPr/>
        </p:nvPicPr>
        <p:blipFill>
          <a:blip r:embed="rId4"/>
          <a:stretch>
            <a:fillRect/>
          </a:stretch>
        </p:blipFill>
        <p:spPr>
          <a:xfrm>
            <a:off x="428625" y="2789634"/>
            <a:ext cx="125016" cy="100013"/>
          </a:xfrm>
          <a:prstGeom prst="rect">
            <a:avLst/>
          </a:prstGeom>
        </p:spPr>
      </p:pic>
      <p:sp>
        <p:nvSpPr>
          <p:cNvPr id="10" name="Text 6"/>
          <p:cNvSpPr/>
          <p:nvPr/>
        </p:nvSpPr>
        <p:spPr>
          <a:xfrm>
            <a:off x="660797" y="2761059"/>
            <a:ext cx="1896666" cy="182863"/>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Biomaterials &amp; footwear composites</a:t>
            </a:r>
            <a:endParaRPr lang="en-US" sz="850" dirty="0"/>
          </a:p>
        </p:txBody>
      </p:sp>
      <p:pic>
        <p:nvPicPr>
          <p:cNvPr id="11" name="Image 2" descr="preencoded.png"/>
          <p:cNvPicPr>
            <a:picLocks noChangeAspect="1"/>
          </p:cNvPicPr>
          <p:nvPr/>
        </p:nvPicPr>
        <p:blipFill>
          <a:blip r:embed="rId5"/>
          <a:stretch>
            <a:fillRect/>
          </a:stretch>
        </p:blipFill>
        <p:spPr>
          <a:xfrm>
            <a:off x="428625" y="3079654"/>
            <a:ext cx="87511" cy="100013"/>
          </a:xfrm>
          <a:prstGeom prst="rect">
            <a:avLst/>
          </a:prstGeom>
        </p:spPr>
      </p:pic>
      <p:sp>
        <p:nvSpPr>
          <p:cNvPr id="12" name="Text 7"/>
          <p:cNvSpPr/>
          <p:nvPr/>
        </p:nvSpPr>
        <p:spPr>
          <a:xfrm>
            <a:off x="623292" y="3051079"/>
            <a:ext cx="1244798" cy="182863"/>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Biochar &amp; φυσικά fillers</a:t>
            </a:r>
            <a:endParaRPr lang="en-US" sz="850" dirty="0"/>
          </a:p>
        </p:txBody>
      </p:sp>
      <p:pic>
        <p:nvPicPr>
          <p:cNvPr id="13" name="Image 3" descr="preencoded.png"/>
          <p:cNvPicPr>
            <a:picLocks noChangeAspect="1"/>
          </p:cNvPicPr>
          <p:nvPr/>
        </p:nvPicPr>
        <p:blipFill>
          <a:blip r:embed="rId6"/>
          <a:stretch>
            <a:fillRect/>
          </a:stretch>
        </p:blipFill>
        <p:spPr>
          <a:xfrm>
            <a:off x="428625" y="3369673"/>
            <a:ext cx="112514" cy="100013"/>
          </a:xfrm>
          <a:prstGeom prst="rect">
            <a:avLst/>
          </a:prstGeom>
        </p:spPr>
      </p:pic>
      <p:sp>
        <p:nvSpPr>
          <p:cNvPr id="14" name="Text 8"/>
          <p:cNvSpPr/>
          <p:nvPr/>
        </p:nvSpPr>
        <p:spPr>
          <a:xfrm>
            <a:off x="648295" y="3341098"/>
            <a:ext cx="969764" cy="182863"/>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Βιοσύνθετα υλικά</a:t>
            </a:r>
            <a:endParaRPr lang="en-US" sz="850" dirty="0"/>
          </a:p>
        </p:txBody>
      </p:sp>
      <p:sp>
        <p:nvSpPr>
          <p:cNvPr id="15" name="Text 9"/>
          <p:cNvSpPr/>
          <p:nvPr/>
        </p:nvSpPr>
        <p:spPr>
          <a:xfrm>
            <a:off x="4000500" y="2193131"/>
            <a:ext cx="4714875" cy="251817"/>
          </a:xfrm>
          <a:prstGeom prst="rect">
            <a:avLst/>
          </a:prstGeom>
          <a:noFill/>
          <a:ln/>
        </p:spPr>
        <p:txBody>
          <a:bodyPr wrap="square" lIns="0" tIns="0" rIns="0" bIns="85090" rtlCol="0" anchor="t">
            <a:spAutoFit/>
          </a:bodyPr>
          <a:lstStyle/>
          <a:p>
            <a:pPr marL="0" indent="0" algn="l">
              <a:buNone/>
            </a:pPr>
            <a:r>
              <a:rPr lang="en-US" sz="1000" b="1" dirty="0">
                <a:solidFill>
                  <a:srgbClr val="0A2540"/>
                </a:solidFill>
                <a:latin typeface="Inter ExtraBold" pitchFamily="34" charset="0"/>
                <a:ea typeface="Inter ExtraBold" pitchFamily="34" charset="-122"/>
                <a:cs typeface="Inter ExtraBold" pitchFamily="34" charset="-120"/>
              </a:rPr>
              <a:t>Αξιοποίηση υπολειμμάτων ελιάς</a:t>
            </a:r>
            <a:endParaRPr lang="en-US" sz="1000" dirty="0"/>
          </a:p>
        </p:txBody>
      </p:sp>
      <p:sp>
        <p:nvSpPr>
          <p:cNvPr id="16" name="Shape 10"/>
          <p:cNvSpPr/>
          <p:nvPr/>
        </p:nvSpPr>
        <p:spPr>
          <a:xfrm>
            <a:off x="4000500" y="2594967"/>
            <a:ext cx="1902135" cy="319683"/>
          </a:xfrm>
          <a:prstGeom prst="rect">
            <a:avLst/>
          </a:prstGeom>
          <a:solidFill>
            <a:srgbClr val="F8FAFC"/>
          </a:solidFill>
          <a:ln/>
        </p:spPr>
      </p:sp>
      <p:sp>
        <p:nvSpPr>
          <p:cNvPr id="17" name="Shape 11"/>
          <p:cNvSpPr/>
          <p:nvPr/>
        </p:nvSpPr>
        <p:spPr>
          <a:xfrm>
            <a:off x="4000500" y="2594967"/>
            <a:ext cx="1902135" cy="14288"/>
          </a:xfrm>
          <a:prstGeom prst="rect">
            <a:avLst/>
          </a:prstGeom>
          <a:solidFill>
            <a:srgbClr val="0A2540"/>
          </a:solidFill>
          <a:ln/>
        </p:spPr>
      </p:sp>
      <p:sp>
        <p:nvSpPr>
          <p:cNvPr id="18" name="Shape 12"/>
          <p:cNvSpPr/>
          <p:nvPr/>
        </p:nvSpPr>
        <p:spPr>
          <a:xfrm>
            <a:off x="4000500" y="2907506"/>
            <a:ext cx="1902135" cy="7144"/>
          </a:xfrm>
          <a:prstGeom prst="rect">
            <a:avLst/>
          </a:prstGeom>
          <a:solidFill>
            <a:srgbClr val="E2E8F0"/>
          </a:solidFill>
          <a:ln/>
        </p:spPr>
      </p:sp>
      <p:sp>
        <p:nvSpPr>
          <p:cNvPr id="19" name="Text 13"/>
          <p:cNvSpPr/>
          <p:nvPr/>
        </p:nvSpPr>
        <p:spPr>
          <a:xfrm>
            <a:off x="4000500" y="2594967"/>
            <a:ext cx="1902135" cy="319683"/>
          </a:xfrm>
          <a:prstGeom prst="rect">
            <a:avLst/>
          </a:prstGeom>
          <a:noFill/>
          <a:ln/>
        </p:spPr>
        <p:txBody>
          <a:bodyPr wrap="square" lIns="127508" tIns="102108" rIns="127508" bIns="102108" rtlCol="0" anchor="ctr">
            <a:spAutoFit/>
          </a:bodyPr>
          <a:lstStyle/>
          <a:p>
            <a:pPr marL="0" indent="0" algn="l">
              <a:buNone/>
            </a:pPr>
            <a:r>
              <a:rPr lang="en-US" sz="800" b="1" dirty="0">
                <a:solidFill>
                  <a:srgbClr val="0A2540"/>
                </a:solidFill>
                <a:latin typeface="Inter ExtraBold" pitchFamily="34" charset="0"/>
                <a:ea typeface="Inter ExtraBold" pitchFamily="34" charset="-122"/>
                <a:cs typeface="Inter ExtraBold" pitchFamily="34" charset="-120"/>
              </a:rPr>
              <a:t>Υπόλειμμα</a:t>
            </a:r>
            <a:endParaRPr lang="en-US" sz="800" dirty="0"/>
          </a:p>
        </p:txBody>
      </p:sp>
      <p:sp>
        <p:nvSpPr>
          <p:cNvPr id="20" name="Shape 14"/>
          <p:cNvSpPr/>
          <p:nvPr/>
        </p:nvSpPr>
        <p:spPr>
          <a:xfrm>
            <a:off x="5902635" y="2594967"/>
            <a:ext cx="2812740" cy="319683"/>
          </a:xfrm>
          <a:prstGeom prst="rect">
            <a:avLst/>
          </a:prstGeom>
          <a:solidFill>
            <a:srgbClr val="F8FAFC"/>
          </a:solidFill>
          <a:ln/>
        </p:spPr>
      </p:sp>
      <p:sp>
        <p:nvSpPr>
          <p:cNvPr id="21" name="Shape 15"/>
          <p:cNvSpPr/>
          <p:nvPr/>
        </p:nvSpPr>
        <p:spPr>
          <a:xfrm>
            <a:off x="5902635" y="2594967"/>
            <a:ext cx="2812740" cy="14288"/>
          </a:xfrm>
          <a:prstGeom prst="rect">
            <a:avLst/>
          </a:prstGeom>
          <a:solidFill>
            <a:srgbClr val="0A2540"/>
          </a:solidFill>
          <a:ln/>
        </p:spPr>
      </p:sp>
      <p:sp>
        <p:nvSpPr>
          <p:cNvPr id="22" name="Shape 16"/>
          <p:cNvSpPr/>
          <p:nvPr/>
        </p:nvSpPr>
        <p:spPr>
          <a:xfrm>
            <a:off x="5902635" y="2907506"/>
            <a:ext cx="2812740" cy="7144"/>
          </a:xfrm>
          <a:prstGeom prst="rect">
            <a:avLst/>
          </a:prstGeom>
          <a:solidFill>
            <a:srgbClr val="E2E8F0"/>
          </a:solidFill>
          <a:ln/>
        </p:spPr>
      </p:sp>
      <p:sp>
        <p:nvSpPr>
          <p:cNvPr id="23" name="Text 17"/>
          <p:cNvSpPr/>
          <p:nvPr/>
        </p:nvSpPr>
        <p:spPr>
          <a:xfrm>
            <a:off x="5902635" y="2594967"/>
            <a:ext cx="2812740" cy="319683"/>
          </a:xfrm>
          <a:prstGeom prst="rect">
            <a:avLst/>
          </a:prstGeom>
          <a:noFill/>
          <a:ln/>
        </p:spPr>
        <p:txBody>
          <a:bodyPr wrap="square" lIns="127508" tIns="102108" rIns="127508" bIns="102108" rtlCol="0" anchor="ctr">
            <a:spAutoFit/>
          </a:bodyPr>
          <a:lstStyle/>
          <a:p>
            <a:pPr marL="0" indent="0" algn="l">
              <a:buNone/>
            </a:pPr>
            <a:r>
              <a:rPr lang="en-US" sz="800" b="1" dirty="0">
                <a:solidFill>
                  <a:srgbClr val="0A2540"/>
                </a:solidFill>
                <a:latin typeface="Inter ExtraBold" pitchFamily="34" charset="0"/>
                <a:ea typeface="Inter ExtraBold" pitchFamily="34" charset="-122"/>
                <a:cs typeface="Inter ExtraBold" pitchFamily="34" charset="-120"/>
              </a:rPr>
              <a:t>Αξιοποίηση</a:t>
            </a:r>
            <a:endParaRPr lang="en-US" sz="800" dirty="0"/>
          </a:p>
        </p:txBody>
      </p:sp>
      <p:sp>
        <p:nvSpPr>
          <p:cNvPr id="24" name="Text 18"/>
          <p:cNvSpPr/>
          <p:nvPr/>
        </p:nvSpPr>
        <p:spPr>
          <a:xfrm>
            <a:off x="4000500" y="2896791"/>
            <a:ext cx="1902135" cy="312539"/>
          </a:xfrm>
          <a:prstGeom prst="rect">
            <a:avLst/>
          </a:prstGeom>
          <a:noFill/>
          <a:ln/>
        </p:spPr>
        <p:txBody>
          <a:bodyPr wrap="square" lIns="127508" tIns="102108" rIns="127508" bIns="102108" rtlCol="0" anchor="ctr">
            <a:spAutoFit/>
          </a:bodyPr>
          <a:lstStyle/>
          <a:p>
            <a:pPr marL="0" indent="0" algn="l">
              <a:buNone/>
            </a:pPr>
            <a:r>
              <a:rPr lang="en-US" sz="800" b="1" dirty="0">
                <a:solidFill>
                  <a:srgbClr val="0077B6"/>
                </a:solidFill>
                <a:latin typeface="Inter ExtraBold" pitchFamily="34" charset="0"/>
                <a:ea typeface="Inter ExtraBold" pitchFamily="34" charset="-122"/>
                <a:cs typeface="Inter ExtraBold" pitchFamily="34" charset="-120"/>
              </a:rPr>
              <a:t>Φύλλα ελιάς</a:t>
            </a:r>
            <a:endParaRPr lang="en-US" sz="800" dirty="0"/>
          </a:p>
        </p:txBody>
      </p:sp>
      <p:sp>
        <p:nvSpPr>
          <p:cNvPr id="25" name="Text 19"/>
          <p:cNvSpPr/>
          <p:nvPr/>
        </p:nvSpPr>
        <p:spPr>
          <a:xfrm>
            <a:off x="5902635" y="2896791"/>
            <a:ext cx="2812740" cy="312539"/>
          </a:xfrm>
          <a:prstGeom prst="rect">
            <a:avLst/>
          </a:prstGeom>
          <a:noFill/>
          <a:ln/>
        </p:spPr>
        <p:txBody>
          <a:bodyPr wrap="square" lIns="127508" tIns="102108" rIns="127508" bIns="102108" rtlCol="0" anchor="ctr">
            <a:spAutoFit/>
          </a:bodyPr>
          <a:lstStyle/>
          <a:p>
            <a:pPr marL="0" indent="0" algn="l">
              <a:buNone/>
            </a:pPr>
            <a:r>
              <a:rPr lang="en-US" sz="850" dirty="0">
                <a:solidFill>
                  <a:srgbClr val="334155"/>
                </a:solidFill>
                <a:latin typeface="Inter Light" pitchFamily="34" charset="0"/>
                <a:ea typeface="Inter Light" pitchFamily="34" charset="-122"/>
                <a:cs typeface="Inter Light" pitchFamily="34" charset="-120"/>
              </a:rPr>
              <a:t>Ανάκτηση πολυφαινολών, εκχυλίσματα</a:t>
            </a:r>
            <a:endParaRPr lang="en-US" sz="850" dirty="0"/>
          </a:p>
        </p:txBody>
      </p:sp>
      <p:sp>
        <p:nvSpPr>
          <p:cNvPr id="26" name="Text 20"/>
          <p:cNvSpPr/>
          <p:nvPr/>
        </p:nvSpPr>
        <p:spPr>
          <a:xfrm>
            <a:off x="4000500" y="3209330"/>
            <a:ext cx="1902135" cy="316111"/>
          </a:xfrm>
          <a:prstGeom prst="rect">
            <a:avLst/>
          </a:prstGeom>
          <a:noFill/>
          <a:ln/>
        </p:spPr>
        <p:txBody>
          <a:bodyPr wrap="square" lIns="127508" tIns="102108" rIns="127508" bIns="102108" rtlCol="0" anchor="ctr">
            <a:spAutoFit/>
          </a:bodyPr>
          <a:lstStyle/>
          <a:p>
            <a:pPr marL="0" indent="0" algn="l">
              <a:buNone/>
            </a:pPr>
            <a:r>
              <a:rPr lang="en-US" sz="800" b="1" dirty="0">
                <a:solidFill>
                  <a:srgbClr val="0077B6"/>
                </a:solidFill>
                <a:latin typeface="Inter ExtraBold" pitchFamily="34" charset="0"/>
                <a:ea typeface="Inter ExtraBold" pitchFamily="34" charset="-122"/>
                <a:cs typeface="Inter ExtraBold" pitchFamily="34" charset="-120"/>
              </a:rPr>
              <a:t>Πυρήνας</a:t>
            </a:r>
            <a:endParaRPr lang="en-US" sz="800" dirty="0"/>
          </a:p>
        </p:txBody>
      </p:sp>
      <p:sp>
        <p:nvSpPr>
          <p:cNvPr id="27" name="Text 21"/>
          <p:cNvSpPr/>
          <p:nvPr/>
        </p:nvSpPr>
        <p:spPr>
          <a:xfrm>
            <a:off x="5902635" y="3209330"/>
            <a:ext cx="2812740" cy="316111"/>
          </a:xfrm>
          <a:prstGeom prst="rect">
            <a:avLst/>
          </a:prstGeom>
          <a:noFill/>
          <a:ln/>
        </p:spPr>
        <p:txBody>
          <a:bodyPr wrap="square" lIns="127508" tIns="102108" rIns="127508" bIns="102108" rtlCol="0" anchor="ctr">
            <a:spAutoFit/>
          </a:bodyPr>
          <a:lstStyle/>
          <a:p>
            <a:pPr marL="0" indent="0" algn="l">
              <a:buNone/>
            </a:pPr>
            <a:r>
              <a:rPr lang="en-US" sz="850" dirty="0">
                <a:solidFill>
                  <a:srgbClr val="334155"/>
                </a:solidFill>
                <a:latin typeface="Inter Light" pitchFamily="34" charset="0"/>
                <a:ea typeface="Inter Light" pitchFamily="34" charset="-122"/>
                <a:cs typeface="Inter Light" pitchFamily="34" charset="-120"/>
              </a:rPr>
              <a:t>Biochar, βιοενέργεια</a:t>
            </a:r>
            <a:endParaRPr lang="en-US" sz="850" dirty="0"/>
          </a:p>
        </p:txBody>
      </p:sp>
      <p:sp>
        <p:nvSpPr>
          <p:cNvPr id="28" name="Text 22"/>
          <p:cNvSpPr/>
          <p:nvPr/>
        </p:nvSpPr>
        <p:spPr>
          <a:xfrm>
            <a:off x="4000500" y="3525441"/>
            <a:ext cx="1902135" cy="316111"/>
          </a:xfrm>
          <a:prstGeom prst="rect">
            <a:avLst/>
          </a:prstGeom>
          <a:noFill/>
          <a:ln/>
        </p:spPr>
        <p:txBody>
          <a:bodyPr wrap="square" lIns="127508" tIns="102108" rIns="127508" bIns="102108" rtlCol="0" anchor="ctr">
            <a:spAutoFit/>
          </a:bodyPr>
          <a:lstStyle/>
          <a:p>
            <a:pPr marL="0" indent="0" algn="l">
              <a:buNone/>
            </a:pPr>
            <a:r>
              <a:rPr lang="en-US" sz="800" b="1" dirty="0">
                <a:solidFill>
                  <a:srgbClr val="0077B6"/>
                </a:solidFill>
                <a:latin typeface="Inter ExtraBold" pitchFamily="34" charset="0"/>
                <a:ea typeface="Inter ExtraBold" pitchFamily="34" charset="-122"/>
                <a:cs typeface="Inter ExtraBold" pitchFamily="34" charset="-120"/>
              </a:rPr>
              <a:t>Κλαδέματα</a:t>
            </a:r>
            <a:endParaRPr lang="en-US" sz="800" dirty="0"/>
          </a:p>
        </p:txBody>
      </p:sp>
      <p:sp>
        <p:nvSpPr>
          <p:cNvPr id="29" name="Text 23"/>
          <p:cNvSpPr/>
          <p:nvPr/>
        </p:nvSpPr>
        <p:spPr>
          <a:xfrm>
            <a:off x="5902635" y="3525441"/>
            <a:ext cx="2812740" cy="316111"/>
          </a:xfrm>
          <a:prstGeom prst="rect">
            <a:avLst/>
          </a:prstGeom>
          <a:noFill/>
          <a:ln/>
        </p:spPr>
        <p:txBody>
          <a:bodyPr wrap="square" lIns="127508" tIns="102108" rIns="127508" bIns="102108" rtlCol="0" anchor="ctr">
            <a:spAutoFit/>
          </a:bodyPr>
          <a:lstStyle/>
          <a:p>
            <a:pPr marL="0" indent="0" algn="l">
              <a:buNone/>
            </a:pPr>
            <a:r>
              <a:rPr lang="en-US" sz="850" dirty="0">
                <a:solidFill>
                  <a:srgbClr val="334155"/>
                </a:solidFill>
                <a:latin typeface="Inter Light" pitchFamily="34" charset="0"/>
                <a:ea typeface="Inter Light" pitchFamily="34" charset="-122"/>
                <a:cs typeface="Inter Light" pitchFamily="34" charset="-120"/>
              </a:rPr>
              <a:t>Carbon farming, compost</a:t>
            </a:r>
            <a:endParaRPr lang="en-US" sz="850" dirty="0"/>
          </a:p>
        </p:txBody>
      </p:sp>
      <p:sp>
        <p:nvSpPr>
          <p:cNvPr id="30" name="Text 24"/>
          <p:cNvSpPr/>
          <p:nvPr/>
        </p:nvSpPr>
        <p:spPr>
          <a:xfrm>
            <a:off x="4000500" y="3841552"/>
            <a:ext cx="1902135" cy="316111"/>
          </a:xfrm>
          <a:prstGeom prst="rect">
            <a:avLst/>
          </a:prstGeom>
          <a:noFill/>
          <a:ln/>
        </p:spPr>
        <p:txBody>
          <a:bodyPr wrap="square" lIns="127508" tIns="102108" rIns="127508" bIns="102108" rtlCol="0" anchor="ctr">
            <a:spAutoFit/>
          </a:bodyPr>
          <a:lstStyle/>
          <a:p>
            <a:pPr marL="0" indent="0" algn="l">
              <a:buNone/>
            </a:pPr>
            <a:r>
              <a:rPr lang="en-US" sz="800" b="1" dirty="0">
                <a:solidFill>
                  <a:srgbClr val="0077B6"/>
                </a:solidFill>
                <a:latin typeface="Inter ExtraBold" pitchFamily="34" charset="0"/>
                <a:ea typeface="Inter ExtraBold" pitchFamily="34" charset="-122"/>
                <a:cs typeface="Inter ExtraBold" pitchFamily="34" charset="-120"/>
              </a:rPr>
              <a:t>Απόνερα ελαιοτριβείων</a:t>
            </a:r>
            <a:endParaRPr lang="en-US" sz="800" dirty="0"/>
          </a:p>
        </p:txBody>
      </p:sp>
      <p:sp>
        <p:nvSpPr>
          <p:cNvPr id="31" name="Text 25"/>
          <p:cNvSpPr/>
          <p:nvPr/>
        </p:nvSpPr>
        <p:spPr>
          <a:xfrm>
            <a:off x="5902635" y="3841552"/>
            <a:ext cx="2812740" cy="316111"/>
          </a:xfrm>
          <a:prstGeom prst="rect">
            <a:avLst/>
          </a:prstGeom>
          <a:noFill/>
          <a:ln/>
        </p:spPr>
        <p:txBody>
          <a:bodyPr wrap="square" lIns="127508" tIns="102108" rIns="127508" bIns="102108" rtlCol="0" anchor="ctr">
            <a:spAutoFit/>
          </a:bodyPr>
          <a:lstStyle/>
          <a:p>
            <a:pPr marL="0" indent="0" algn="l">
              <a:buNone/>
            </a:pPr>
            <a:r>
              <a:rPr lang="en-US" sz="850" dirty="0">
                <a:solidFill>
                  <a:srgbClr val="334155"/>
                </a:solidFill>
                <a:latin typeface="Inter Light" pitchFamily="34" charset="0"/>
                <a:ea typeface="Inter Light" pitchFamily="34" charset="-122"/>
                <a:cs typeface="Inter Light" pitchFamily="34" charset="-120"/>
              </a:rPr>
              <a:t>Βιοδιεγέρτες, βιοενέργεια</a:t>
            </a:r>
            <a:endParaRPr lang="en-US" sz="850" dirty="0"/>
          </a:p>
        </p:txBody>
      </p:sp>
      <p:sp>
        <p:nvSpPr>
          <p:cNvPr id="32" name="Shape 26"/>
          <p:cNvSpPr/>
          <p:nvPr/>
        </p:nvSpPr>
        <p:spPr>
          <a:xfrm>
            <a:off x="428625" y="4398764"/>
            <a:ext cx="8286750" cy="458986"/>
          </a:xfrm>
          <a:prstGeom prst="rect">
            <a:avLst/>
          </a:prstGeom>
          <a:solidFill>
            <a:srgbClr val="0A2540"/>
          </a:solidFill>
          <a:ln/>
        </p:spPr>
      </p:sp>
      <p:sp>
        <p:nvSpPr>
          <p:cNvPr id="33" name="Text 27"/>
          <p:cNvSpPr/>
          <p:nvPr/>
        </p:nvSpPr>
        <p:spPr>
          <a:xfrm>
            <a:off x="428625" y="4541639"/>
            <a:ext cx="8286750" cy="173236"/>
          </a:xfrm>
          <a:prstGeom prst="rect">
            <a:avLst/>
          </a:prstGeom>
          <a:noFill/>
          <a:ln/>
        </p:spPr>
        <p:txBody>
          <a:bodyPr wrap="square" lIns="0" tIns="0" rIns="0" bIns="0" rtlCol="0" anchor="t">
            <a:spAutoFit/>
          </a:bodyPr>
          <a:lstStyle/>
          <a:p>
            <a:pPr marL="0" indent="0" algn="ctr">
              <a:buNone/>
            </a:pPr>
            <a:r>
              <a:rPr lang="en-US" sz="1000" b="1" dirty="0">
                <a:solidFill>
                  <a:srgbClr val="FFFFFF"/>
                </a:solidFill>
                <a:latin typeface="Inter ExtraBold" pitchFamily="34" charset="0"/>
                <a:ea typeface="Inter ExtraBold" pitchFamily="34" charset="-122"/>
                <a:cs typeface="Inter ExtraBold" pitchFamily="34" charset="-120"/>
              </a:rPr>
              <a:t>Αποτέλεσμα: Μετάβαση από γραμμικό παραγωγικό σύστημα σε </a:t>
            </a:r>
            <a:r>
              <a:rPr lang="en-US" sz="1000" b="1" dirty="0">
                <a:solidFill>
                  <a:srgbClr val="0077B6"/>
                </a:solidFill>
                <a:latin typeface="Inter ExtraBold" pitchFamily="34" charset="0"/>
                <a:ea typeface="Inter ExtraBold" pitchFamily="34" charset="-122"/>
                <a:cs typeface="Inter ExtraBold" pitchFamily="34" charset="-120"/>
              </a:rPr>
              <a:t>ολοκληρωμένη κυκλική βιοοικονομία</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28625" y="600075"/>
            <a:ext cx="8286750" cy="276820"/>
          </a:xfrm>
          <a:prstGeom prst="rect">
            <a:avLst/>
          </a:prstGeom>
          <a:noFill/>
          <a:ln/>
        </p:spPr>
        <p:txBody>
          <a:bodyPr wrap="square" lIns="0" tIns="0" rIns="0" bIns="0" rtlCol="0" anchor="t">
            <a:spAutoFit/>
          </a:bodyPr>
          <a:lstStyle/>
          <a:p>
            <a:pPr marL="0" indent="0" algn="l">
              <a:buNone/>
            </a:pPr>
            <a:r>
              <a:rPr lang="en-US" sz="1600" b="1" dirty="0">
                <a:solidFill>
                  <a:srgbClr val="0A2540"/>
                </a:solidFill>
                <a:latin typeface="Inter ExtraBold" pitchFamily="34" charset="0"/>
                <a:ea typeface="Inter ExtraBold" pitchFamily="34" charset="-122"/>
                <a:cs typeface="Inter ExtraBold" pitchFamily="34" charset="-120"/>
              </a:rPr>
              <a:t>Η Λύση: Ολιστική Βιοκυκλική Καινοτομία</a:t>
            </a:r>
            <a:endParaRPr lang="en-US" sz="1600" dirty="0"/>
          </a:p>
        </p:txBody>
      </p:sp>
      <p:sp>
        <p:nvSpPr>
          <p:cNvPr id="4" name="Text 1"/>
          <p:cNvSpPr/>
          <p:nvPr/>
        </p:nvSpPr>
        <p:spPr>
          <a:xfrm>
            <a:off x="428625" y="948333"/>
            <a:ext cx="8286750" cy="173236"/>
          </a:xfrm>
          <a:prstGeom prst="rect">
            <a:avLst/>
          </a:prstGeom>
          <a:noFill/>
          <a:ln/>
        </p:spPr>
        <p:txBody>
          <a:bodyPr wrap="square" lIns="0" tIns="0" rIns="0" bIns="0" rtlCol="0" anchor="t">
            <a:spAutoFit/>
          </a:bodyPr>
          <a:lstStyle/>
          <a:p>
            <a:pPr marL="0" indent="0" algn="l">
              <a:buNone/>
            </a:pPr>
            <a:r>
              <a:rPr lang="en-US" sz="1050" dirty="0">
                <a:solidFill>
                  <a:srgbClr val="0077B6"/>
                </a:solidFill>
                <a:latin typeface="Inter Light" pitchFamily="34" charset="0"/>
                <a:ea typeface="Inter Light" pitchFamily="34" charset="-122"/>
                <a:cs typeface="Inter Light" pitchFamily="34" charset="-120"/>
              </a:rPr>
              <a:t>Από τη φύση στην αγορά – Κυκλική αξία σε κάθε βήμα</a:t>
            </a:r>
            <a:endParaRPr lang="en-US" sz="1050" dirty="0"/>
          </a:p>
        </p:txBody>
      </p:sp>
      <p:sp>
        <p:nvSpPr>
          <p:cNvPr id="5" name="Text 2"/>
          <p:cNvSpPr/>
          <p:nvPr/>
        </p:nvSpPr>
        <p:spPr>
          <a:xfrm>
            <a:off x="0" y="1121569"/>
            <a:ext cx="9144000" cy="600075"/>
          </a:xfrm>
          <a:prstGeom prst="rect">
            <a:avLst/>
          </a:prstGeom>
          <a:noFill/>
          <a:ln/>
        </p:spPr>
        <p:txBody>
          <a:bodyPr wrap="square" lIns="510286" tIns="255143" rIns="510286" bIns="0" rtlCol="0" anchor="t">
            <a:spAutoFit/>
          </a:bodyPr>
          <a:lstStyle/>
          <a:p>
            <a:pPr marL="0" indent="0" algn="l">
              <a:lnSpc>
                <a:spcPct val="120000"/>
              </a:lnSpc>
              <a:buNone/>
            </a:pPr>
            <a:r>
              <a:rPr lang="en-US" sz="950" dirty="0">
                <a:solidFill>
                  <a:srgbClr val="334155"/>
                </a:solidFill>
                <a:latin typeface="Inter Light" pitchFamily="34" charset="0"/>
                <a:ea typeface="Inter Light" pitchFamily="34" charset="-122"/>
                <a:cs typeface="Inter Light" pitchFamily="34" charset="-120"/>
              </a:rPr>
              <a:t>Το ISR προτείνει μια ολιστική βιοκυκλική προσέγγιση που μετατρέπει κάθε πρώτη ύλη, κάθε υπόλειμμα και κάθε οικοσύστημα σε πηγή υψηλής αξίας.</a:t>
            </a:r>
            <a:endParaRPr lang="en-US" sz="950" dirty="0"/>
          </a:p>
        </p:txBody>
      </p:sp>
      <p:sp>
        <p:nvSpPr>
          <p:cNvPr id="6" name="Shape 3"/>
          <p:cNvSpPr/>
          <p:nvPr/>
        </p:nvSpPr>
        <p:spPr>
          <a:xfrm>
            <a:off x="428625" y="2007394"/>
            <a:ext cx="1823079" cy="1285875"/>
          </a:xfrm>
          <a:prstGeom prst="rect">
            <a:avLst/>
          </a:prstGeom>
          <a:solidFill>
            <a:srgbClr val="F0F4F8"/>
          </a:solidFill>
          <a:ln/>
        </p:spPr>
      </p:sp>
      <p:sp>
        <p:nvSpPr>
          <p:cNvPr id="7" name="Shape 4"/>
          <p:cNvSpPr/>
          <p:nvPr/>
        </p:nvSpPr>
        <p:spPr>
          <a:xfrm>
            <a:off x="428625" y="2007394"/>
            <a:ext cx="1823079" cy="28575"/>
          </a:xfrm>
          <a:prstGeom prst="rect">
            <a:avLst/>
          </a:prstGeom>
          <a:solidFill>
            <a:srgbClr val="0A2540"/>
          </a:solidFill>
          <a:ln/>
        </p:spPr>
      </p:sp>
      <p:sp>
        <p:nvSpPr>
          <p:cNvPr id="8" name="Text 5"/>
          <p:cNvSpPr/>
          <p:nvPr/>
        </p:nvSpPr>
        <p:spPr>
          <a:xfrm>
            <a:off x="1957025" y="2078831"/>
            <a:ext cx="151805" cy="414338"/>
          </a:xfrm>
          <a:prstGeom prst="rect">
            <a:avLst/>
          </a:prstGeom>
          <a:noFill/>
          <a:ln/>
        </p:spPr>
        <p:txBody>
          <a:bodyPr wrap="none" lIns="0" tIns="0" rIns="0" bIns="0" rtlCol="0" anchor="t">
            <a:spAutoFit/>
          </a:bodyPr>
          <a:lstStyle/>
          <a:p>
            <a:pPr marL="0" indent="0" algn="l">
              <a:buNone/>
            </a:pPr>
            <a:r>
              <a:rPr lang="en-US" sz="2450" b="1" dirty="0">
                <a:solidFill>
                  <a:srgbClr val="0077B6">
                    <a:alpha val="20000"/>
                  </a:srgbClr>
                </a:solidFill>
                <a:latin typeface="Inter ExtraBold" pitchFamily="34" charset="0"/>
                <a:ea typeface="Inter ExtraBold" pitchFamily="34" charset="-122"/>
                <a:cs typeface="Inter ExtraBold" pitchFamily="34" charset="-120"/>
              </a:rPr>
              <a:t>1</a:t>
            </a:r>
            <a:endParaRPr lang="en-US" sz="2450" dirty="0"/>
          </a:p>
        </p:txBody>
      </p:sp>
      <p:sp>
        <p:nvSpPr>
          <p:cNvPr id="9" name="Text 6"/>
          <p:cNvSpPr/>
          <p:nvPr/>
        </p:nvSpPr>
        <p:spPr>
          <a:xfrm>
            <a:off x="571500" y="2150269"/>
            <a:ext cx="1537329" cy="297135"/>
          </a:xfrm>
          <a:prstGeom prst="rect">
            <a:avLst/>
          </a:prstGeom>
          <a:noFill/>
          <a:ln/>
        </p:spPr>
        <p:txBody>
          <a:bodyPr wrap="square" lIns="0" tIns="0" rIns="0" bIns="0" rtlCol="0" anchor="t">
            <a:spAutoFit/>
          </a:bodyPr>
          <a:lstStyle/>
          <a:p>
            <a:pPr marL="0" indent="0" algn="l">
              <a:lnSpc>
                <a:spcPct val="104000"/>
              </a:lnSpc>
              <a:buNone/>
            </a:pPr>
            <a:r>
              <a:rPr lang="en-US" sz="800" b="1" dirty="0">
                <a:solidFill>
                  <a:srgbClr val="0A2540"/>
                </a:solidFill>
                <a:latin typeface="Inter ExtraBold" pitchFamily="34" charset="0"/>
                <a:ea typeface="Inter ExtraBold" pitchFamily="34" charset="-122"/>
                <a:cs typeface="Inter ExtraBold" pitchFamily="34" charset="-120"/>
              </a:rPr>
              <a:t>Συλλογή &amp; προεπεξεργασία</a:t>
            </a:r>
            <a:endParaRPr lang="en-US" sz="800" dirty="0"/>
          </a:p>
        </p:txBody>
      </p:sp>
      <p:sp>
        <p:nvSpPr>
          <p:cNvPr id="10" name="Text 7"/>
          <p:cNvSpPr/>
          <p:nvPr/>
        </p:nvSpPr>
        <p:spPr>
          <a:xfrm>
            <a:off x="571500" y="2518842"/>
            <a:ext cx="1537329" cy="420002"/>
          </a:xfrm>
          <a:prstGeom prst="rect">
            <a:avLst/>
          </a:prstGeom>
          <a:noFill/>
          <a:ln/>
        </p:spPr>
        <p:txBody>
          <a:bodyPr wrap="square" lIns="0" tIns="0" rIns="0" bIns="0" rtlCol="0" anchor="t">
            <a:spAutoFit/>
          </a:bodyPr>
          <a:lstStyle/>
          <a:p>
            <a:pPr marL="0" indent="0" algn="l">
              <a:lnSpc>
                <a:spcPct val="112000"/>
              </a:lnSpc>
              <a:buNone/>
            </a:pPr>
            <a:r>
              <a:rPr lang="en-US" sz="750" dirty="0">
                <a:solidFill>
                  <a:srgbClr val="334155"/>
                </a:solidFill>
                <a:latin typeface="Inter Light" pitchFamily="34" charset="0"/>
                <a:ea typeface="Inter Light" pitchFamily="34" charset="-122"/>
                <a:cs typeface="Inter Light" pitchFamily="34" charset="-120"/>
              </a:rPr>
              <a:t>πρώτων υλών (αγροτικών, δασικών, μελισσοκομικών, θαλάσσιων)</a:t>
            </a:r>
            <a:endParaRPr lang="en-US" sz="750" dirty="0"/>
          </a:p>
        </p:txBody>
      </p:sp>
      <p:pic>
        <p:nvPicPr>
          <p:cNvPr id="11" name="Image 1" descr="preencoded.png"/>
          <p:cNvPicPr>
            <a:picLocks noChangeAspect="1"/>
          </p:cNvPicPr>
          <p:nvPr/>
        </p:nvPicPr>
        <p:blipFill>
          <a:blip r:embed="rId4"/>
          <a:stretch>
            <a:fillRect/>
          </a:stretch>
        </p:blipFill>
        <p:spPr>
          <a:xfrm>
            <a:off x="2363856" y="2436019"/>
            <a:ext cx="107156" cy="171450"/>
          </a:xfrm>
          <a:prstGeom prst="rect">
            <a:avLst/>
          </a:prstGeom>
        </p:spPr>
      </p:pic>
      <p:sp>
        <p:nvSpPr>
          <p:cNvPr id="12" name="Shape 8"/>
          <p:cNvSpPr/>
          <p:nvPr/>
        </p:nvSpPr>
        <p:spPr>
          <a:xfrm>
            <a:off x="2583163" y="2007394"/>
            <a:ext cx="1823079" cy="1285875"/>
          </a:xfrm>
          <a:prstGeom prst="rect">
            <a:avLst/>
          </a:prstGeom>
          <a:solidFill>
            <a:srgbClr val="F0F4F8"/>
          </a:solidFill>
          <a:ln/>
        </p:spPr>
      </p:sp>
      <p:sp>
        <p:nvSpPr>
          <p:cNvPr id="13" name="Shape 9"/>
          <p:cNvSpPr/>
          <p:nvPr/>
        </p:nvSpPr>
        <p:spPr>
          <a:xfrm>
            <a:off x="2583163" y="2007394"/>
            <a:ext cx="1823079" cy="28575"/>
          </a:xfrm>
          <a:prstGeom prst="rect">
            <a:avLst/>
          </a:prstGeom>
          <a:solidFill>
            <a:srgbClr val="0A2540"/>
          </a:solidFill>
          <a:ln/>
        </p:spPr>
      </p:sp>
      <p:sp>
        <p:nvSpPr>
          <p:cNvPr id="14" name="Text 10"/>
          <p:cNvSpPr/>
          <p:nvPr/>
        </p:nvSpPr>
        <p:spPr>
          <a:xfrm>
            <a:off x="4045483" y="2078831"/>
            <a:ext cx="217884" cy="414338"/>
          </a:xfrm>
          <a:prstGeom prst="rect">
            <a:avLst/>
          </a:prstGeom>
          <a:noFill/>
          <a:ln/>
        </p:spPr>
        <p:txBody>
          <a:bodyPr wrap="none" lIns="0" tIns="0" rIns="0" bIns="0" rtlCol="0" anchor="t">
            <a:spAutoFit/>
          </a:bodyPr>
          <a:lstStyle/>
          <a:p>
            <a:pPr marL="0" indent="0" algn="l">
              <a:buNone/>
            </a:pPr>
            <a:r>
              <a:rPr lang="en-US" sz="2450" b="1" dirty="0">
                <a:solidFill>
                  <a:srgbClr val="0077B6">
                    <a:alpha val="20000"/>
                  </a:srgbClr>
                </a:solidFill>
                <a:latin typeface="Inter ExtraBold" pitchFamily="34" charset="0"/>
                <a:ea typeface="Inter ExtraBold" pitchFamily="34" charset="-122"/>
                <a:cs typeface="Inter ExtraBold" pitchFamily="34" charset="-120"/>
              </a:rPr>
              <a:t>2</a:t>
            </a:r>
            <a:endParaRPr lang="en-US" sz="2450" dirty="0"/>
          </a:p>
        </p:txBody>
      </p:sp>
      <p:sp>
        <p:nvSpPr>
          <p:cNvPr id="15" name="Text 11"/>
          <p:cNvSpPr/>
          <p:nvPr/>
        </p:nvSpPr>
        <p:spPr>
          <a:xfrm>
            <a:off x="2726038" y="2150269"/>
            <a:ext cx="1537329" cy="297135"/>
          </a:xfrm>
          <a:prstGeom prst="rect">
            <a:avLst/>
          </a:prstGeom>
          <a:noFill/>
          <a:ln/>
        </p:spPr>
        <p:txBody>
          <a:bodyPr wrap="square" lIns="0" tIns="0" rIns="0" bIns="0" rtlCol="0" anchor="t">
            <a:spAutoFit/>
          </a:bodyPr>
          <a:lstStyle/>
          <a:p>
            <a:pPr marL="0" indent="0" algn="l">
              <a:lnSpc>
                <a:spcPct val="104000"/>
              </a:lnSpc>
              <a:buNone/>
            </a:pPr>
            <a:r>
              <a:rPr lang="en-US" sz="800" b="1" dirty="0">
                <a:solidFill>
                  <a:srgbClr val="0A2540"/>
                </a:solidFill>
                <a:latin typeface="Inter ExtraBold" pitchFamily="34" charset="0"/>
                <a:ea typeface="Inter ExtraBold" pitchFamily="34" charset="-122"/>
                <a:cs typeface="Inter ExtraBold" pitchFamily="34" charset="-120"/>
              </a:rPr>
              <a:t>Πράσινες διεργασίες εκχύλισης &amp; μετατροπής</a:t>
            </a:r>
            <a:endParaRPr lang="en-US" sz="800" dirty="0"/>
          </a:p>
        </p:txBody>
      </p:sp>
      <p:sp>
        <p:nvSpPr>
          <p:cNvPr id="16" name="Text 12"/>
          <p:cNvSpPr/>
          <p:nvPr/>
        </p:nvSpPr>
        <p:spPr>
          <a:xfrm>
            <a:off x="2726038" y="2518842"/>
            <a:ext cx="1537329" cy="420002"/>
          </a:xfrm>
          <a:prstGeom prst="rect">
            <a:avLst/>
          </a:prstGeom>
          <a:noFill/>
          <a:ln/>
        </p:spPr>
        <p:txBody>
          <a:bodyPr wrap="square" lIns="0" tIns="0" rIns="0" bIns="0" rtlCol="0" anchor="t">
            <a:spAutoFit/>
          </a:bodyPr>
          <a:lstStyle/>
          <a:p>
            <a:pPr marL="0" indent="0" algn="l">
              <a:lnSpc>
                <a:spcPct val="112000"/>
              </a:lnSpc>
              <a:buNone/>
            </a:pPr>
            <a:r>
              <a:rPr lang="en-US" sz="750" dirty="0">
                <a:solidFill>
                  <a:srgbClr val="334155"/>
                </a:solidFill>
                <a:latin typeface="Inter Light" pitchFamily="34" charset="0"/>
                <a:ea typeface="Inter Light" pitchFamily="34" charset="-122"/>
                <a:cs typeface="Inter Light" pitchFamily="34" charset="-120"/>
              </a:rPr>
              <a:t>(βιοτεχνολογία, φυσικές διεργασίες, ενζυματικές μέθοδοι)</a:t>
            </a:r>
            <a:endParaRPr lang="en-US" sz="750" dirty="0"/>
          </a:p>
        </p:txBody>
      </p:sp>
      <p:pic>
        <p:nvPicPr>
          <p:cNvPr id="17" name="Image 2" descr="preencoded.png"/>
          <p:cNvPicPr>
            <a:picLocks noChangeAspect="1"/>
          </p:cNvPicPr>
          <p:nvPr/>
        </p:nvPicPr>
        <p:blipFill>
          <a:blip r:embed="rId5"/>
          <a:stretch>
            <a:fillRect/>
          </a:stretch>
        </p:blipFill>
        <p:spPr>
          <a:xfrm>
            <a:off x="4518394" y="2436019"/>
            <a:ext cx="107156" cy="171450"/>
          </a:xfrm>
          <a:prstGeom prst="rect">
            <a:avLst/>
          </a:prstGeom>
        </p:spPr>
      </p:pic>
      <p:sp>
        <p:nvSpPr>
          <p:cNvPr id="18" name="Shape 13"/>
          <p:cNvSpPr/>
          <p:nvPr/>
        </p:nvSpPr>
        <p:spPr>
          <a:xfrm>
            <a:off x="4737702" y="2007394"/>
            <a:ext cx="1823079" cy="1285875"/>
          </a:xfrm>
          <a:prstGeom prst="rect">
            <a:avLst/>
          </a:prstGeom>
          <a:solidFill>
            <a:srgbClr val="F0F4F8"/>
          </a:solidFill>
          <a:ln/>
        </p:spPr>
      </p:sp>
      <p:sp>
        <p:nvSpPr>
          <p:cNvPr id="19" name="Shape 14"/>
          <p:cNvSpPr/>
          <p:nvPr/>
        </p:nvSpPr>
        <p:spPr>
          <a:xfrm>
            <a:off x="4737702" y="2007394"/>
            <a:ext cx="1823079" cy="28575"/>
          </a:xfrm>
          <a:prstGeom prst="rect">
            <a:avLst/>
          </a:prstGeom>
          <a:solidFill>
            <a:srgbClr val="0A2540"/>
          </a:solidFill>
          <a:ln/>
        </p:spPr>
      </p:sp>
      <p:sp>
        <p:nvSpPr>
          <p:cNvPr id="20" name="Text 15"/>
          <p:cNvSpPr/>
          <p:nvPr/>
        </p:nvSpPr>
        <p:spPr>
          <a:xfrm>
            <a:off x="6192878" y="2078831"/>
            <a:ext cx="225028" cy="414338"/>
          </a:xfrm>
          <a:prstGeom prst="rect">
            <a:avLst/>
          </a:prstGeom>
          <a:noFill/>
          <a:ln/>
        </p:spPr>
        <p:txBody>
          <a:bodyPr wrap="none" lIns="0" tIns="0" rIns="0" bIns="0" rtlCol="0" anchor="t">
            <a:spAutoFit/>
          </a:bodyPr>
          <a:lstStyle/>
          <a:p>
            <a:pPr marL="0" indent="0" algn="l">
              <a:buNone/>
            </a:pPr>
            <a:r>
              <a:rPr lang="en-US" sz="2450" b="1" dirty="0">
                <a:solidFill>
                  <a:srgbClr val="0077B6">
                    <a:alpha val="20000"/>
                  </a:srgbClr>
                </a:solidFill>
                <a:latin typeface="Inter ExtraBold" pitchFamily="34" charset="0"/>
                <a:ea typeface="Inter ExtraBold" pitchFamily="34" charset="-122"/>
                <a:cs typeface="Inter ExtraBold" pitchFamily="34" charset="-120"/>
              </a:rPr>
              <a:t>3</a:t>
            </a:r>
            <a:endParaRPr lang="en-US" sz="2450" dirty="0"/>
          </a:p>
        </p:txBody>
      </p:sp>
      <p:sp>
        <p:nvSpPr>
          <p:cNvPr id="21" name="Text 16"/>
          <p:cNvSpPr/>
          <p:nvPr/>
        </p:nvSpPr>
        <p:spPr>
          <a:xfrm>
            <a:off x="4880577" y="2150269"/>
            <a:ext cx="1537329" cy="297135"/>
          </a:xfrm>
          <a:prstGeom prst="rect">
            <a:avLst/>
          </a:prstGeom>
          <a:noFill/>
          <a:ln/>
        </p:spPr>
        <p:txBody>
          <a:bodyPr wrap="square" lIns="0" tIns="0" rIns="0" bIns="0" rtlCol="0" anchor="t">
            <a:spAutoFit/>
          </a:bodyPr>
          <a:lstStyle/>
          <a:p>
            <a:pPr marL="0" indent="0" algn="l">
              <a:lnSpc>
                <a:spcPct val="104000"/>
              </a:lnSpc>
              <a:buNone/>
            </a:pPr>
            <a:r>
              <a:rPr lang="en-US" sz="800" b="1" dirty="0">
                <a:solidFill>
                  <a:srgbClr val="0A2540"/>
                </a:solidFill>
                <a:latin typeface="Inter ExtraBold" pitchFamily="34" charset="0"/>
                <a:ea typeface="Inter ExtraBold" pitchFamily="34" charset="-122"/>
                <a:cs typeface="Inter ExtraBold" pitchFamily="34" charset="-120"/>
              </a:rPr>
              <a:t>Παραγωγή βιοδραστικών ενώσεων</a:t>
            </a:r>
            <a:endParaRPr lang="en-US" sz="800" dirty="0"/>
          </a:p>
        </p:txBody>
      </p:sp>
      <p:sp>
        <p:nvSpPr>
          <p:cNvPr id="22" name="Text 17"/>
          <p:cNvSpPr/>
          <p:nvPr/>
        </p:nvSpPr>
        <p:spPr>
          <a:xfrm>
            <a:off x="4880577" y="2518842"/>
            <a:ext cx="1537329" cy="280002"/>
          </a:xfrm>
          <a:prstGeom prst="rect">
            <a:avLst/>
          </a:prstGeom>
          <a:noFill/>
          <a:ln/>
        </p:spPr>
        <p:txBody>
          <a:bodyPr wrap="square" lIns="0" tIns="0" rIns="0" bIns="0" rtlCol="0" anchor="t">
            <a:spAutoFit/>
          </a:bodyPr>
          <a:lstStyle/>
          <a:p>
            <a:pPr marL="0" indent="0" algn="l">
              <a:lnSpc>
                <a:spcPct val="112000"/>
              </a:lnSpc>
              <a:buNone/>
            </a:pPr>
            <a:r>
              <a:rPr lang="en-US" sz="750" dirty="0">
                <a:solidFill>
                  <a:srgbClr val="334155"/>
                </a:solidFill>
                <a:latin typeface="Inter Light" pitchFamily="34" charset="0"/>
                <a:ea typeface="Inter Light" pitchFamily="34" charset="-122"/>
                <a:cs typeface="Inter Light" pitchFamily="34" charset="-120"/>
              </a:rPr>
              <a:t>τροφοφαρμάκων, βιοϋλικών &amp; λειτουργικών τροφίμων</a:t>
            </a:r>
            <a:endParaRPr lang="en-US" sz="750" dirty="0"/>
          </a:p>
        </p:txBody>
      </p:sp>
      <p:pic>
        <p:nvPicPr>
          <p:cNvPr id="23" name="Image 3" descr="preencoded.png"/>
          <p:cNvPicPr>
            <a:picLocks noChangeAspect="1"/>
          </p:cNvPicPr>
          <p:nvPr/>
        </p:nvPicPr>
        <p:blipFill>
          <a:blip r:embed="rId6"/>
          <a:stretch>
            <a:fillRect/>
          </a:stretch>
        </p:blipFill>
        <p:spPr>
          <a:xfrm>
            <a:off x="6672932" y="2436019"/>
            <a:ext cx="107156" cy="171450"/>
          </a:xfrm>
          <a:prstGeom prst="rect">
            <a:avLst/>
          </a:prstGeom>
        </p:spPr>
      </p:pic>
      <p:sp>
        <p:nvSpPr>
          <p:cNvPr id="24" name="Shape 18"/>
          <p:cNvSpPr/>
          <p:nvPr/>
        </p:nvSpPr>
        <p:spPr>
          <a:xfrm>
            <a:off x="6892240" y="2007394"/>
            <a:ext cx="1823079" cy="1285875"/>
          </a:xfrm>
          <a:prstGeom prst="rect">
            <a:avLst/>
          </a:prstGeom>
          <a:solidFill>
            <a:srgbClr val="F0F4F8"/>
          </a:solidFill>
          <a:ln/>
        </p:spPr>
      </p:sp>
      <p:sp>
        <p:nvSpPr>
          <p:cNvPr id="25" name="Shape 19"/>
          <p:cNvSpPr/>
          <p:nvPr/>
        </p:nvSpPr>
        <p:spPr>
          <a:xfrm>
            <a:off x="6892240" y="2007394"/>
            <a:ext cx="1823079" cy="28575"/>
          </a:xfrm>
          <a:prstGeom prst="rect">
            <a:avLst/>
          </a:prstGeom>
          <a:solidFill>
            <a:srgbClr val="0A2540"/>
          </a:solidFill>
          <a:ln/>
        </p:spPr>
      </p:sp>
      <p:sp>
        <p:nvSpPr>
          <p:cNvPr id="26" name="Text 20"/>
          <p:cNvSpPr/>
          <p:nvPr/>
        </p:nvSpPr>
        <p:spPr>
          <a:xfrm>
            <a:off x="8336700" y="2078831"/>
            <a:ext cx="235744" cy="414338"/>
          </a:xfrm>
          <a:prstGeom prst="rect">
            <a:avLst/>
          </a:prstGeom>
          <a:noFill/>
          <a:ln/>
        </p:spPr>
        <p:txBody>
          <a:bodyPr wrap="none" lIns="0" tIns="0" rIns="0" bIns="0" rtlCol="0" anchor="t">
            <a:spAutoFit/>
          </a:bodyPr>
          <a:lstStyle/>
          <a:p>
            <a:pPr marL="0" indent="0" algn="l">
              <a:buNone/>
            </a:pPr>
            <a:r>
              <a:rPr lang="en-US" sz="2450" b="1" dirty="0">
                <a:solidFill>
                  <a:srgbClr val="0077B6">
                    <a:alpha val="20000"/>
                  </a:srgbClr>
                </a:solidFill>
                <a:latin typeface="Inter ExtraBold" pitchFamily="34" charset="0"/>
                <a:ea typeface="Inter ExtraBold" pitchFamily="34" charset="-122"/>
                <a:cs typeface="Inter ExtraBold" pitchFamily="34" charset="-120"/>
              </a:rPr>
              <a:t>4</a:t>
            </a:r>
            <a:endParaRPr lang="en-US" sz="2450" dirty="0"/>
          </a:p>
        </p:txBody>
      </p:sp>
      <p:sp>
        <p:nvSpPr>
          <p:cNvPr id="27" name="Text 21"/>
          <p:cNvSpPr/>
          <p:nvPr/>
        </p:nvSpPr>
        <p:spPr>
          <a:xfrm>
            <a:off x="7035115" y="2150269"/>
            <a:ext cx="1537329" cy="148568"/>
          </a:xfrm>
          <a:prstGeom prst="rect">
            <a:avLst/>
          </a:prstGeom>
          <a:noFill/>
          <a:ln/>
        </p:spPr>
        <p:txBody>
          <a:bodyPr wrap="none" lIns="0" tIns="0" rIns="0" bIns="0" rtlCol="0" anchor="t">
            <a:spAutoFit/>
          </a:bodyPr>
          <a:lstStyle/>
          <a:p>
            <a:pPr marL="0" indent="0" algn="l">
              <a:lnSpc>
                <a:spcPct val="104000"/>
              </a:lnSpc>
              <a:buNone/>
            </a:pPr>
            <a:r>
              <a:rPr lang="en-US" sz="800" b="1" dirty="0">
                <a:solidFill>
                  <a:srgbClr val="0A2540"/>
                </a:solidFill>
                <a:latin typeface="Inter ExtraBold" pitchFamily="34" charset="0"/>
                <a:ea typeface="Inter ExtraBold" pitchFamily="34" charset="-122"/>
                <a:cs typeface="Inter ExtraBold" pitchFamily="34" charset="-120"/>
              </a:rPr>
              <a:t>Κυκλική επιστροφή αξίας</a:t>
            </a:r>
            <a:endParaRPr lang="en-US" sz="800" dirty="0"/>
          </a:p>
        </p:txBody>
      </p:sp>
      <p:sp>
        <p:nvSpPr>
          <p:cNvPr id="28" name="Text 22"/>
          <p:cNvSpPr/>
          <p:nvPr/>
        </p:nvSpPr>
        <p:spPr>
          <a:xfrm>
            <a:off x="7035115" y="2370274"/>
            <a:ext cx="1537329" cy="280002"/>
          </a:xfrm>
          <a:prstGeom prst="rect">
            <a:avLst/>
          </a:prstGeom>
          <a:noFill/>
          <a:ln/>
        </p:spPr>
        <p:txBody>
          <a:bodyPr wrap="square" lIns="0" tIns="0" rIns="0" bIns="0" rtlCol="0" anchor="t">
            <a:spAutoFit/>
          </a:bodyPr>
          <a:lstStyle/>
          <a:p>
            <a:pPr marL="0" indent="0" algn="l">
              <a:lnSpc>
                <a:spcPct val="112000"/>
              </a:lnSpc>
              <a:buNone/>
            </a:pPr>
            <a:r>
              <a:rPr lang="en-US" sz="750" dirty="0">
                <a:solidFill>
                  <a:srgbClr val="334155"/>
                </a:solidFill>
                <a:latin typeface="Inter Light" pitchFamily="34" charset="0"/>
                <a:ea typeface="Inter Light" pitchFamily="34" charset="-122"/>
                <a:cs typeface="Inter Light" pitchFamily="34" charset="-120"/>
              </a:rPr>
              <a:t>στην αγροδιατροφή και στο περιβάλλον</a:t>
            </a:r>
            <a:endParaRPr lang="en-US" sz="750" dirty="0"/>
          </a:p>
        </p:txBody>
      </p:sp>
      <p:sp>
        <p:nvSpPr>
          <p:cNvPr id="29" name="Text 23"/>
          <p:cNvSpPr/>
          <p:nvPr/>
        </p:nvSpPr>
        <p:spPr>
          <a:xfrm>
            <a:off x="428625" y="3650456"/>
            <a:ext cx="8286750" cy="251817"/>
          </a:xfrm>
          <a:prstGeom prst="rect">
            <a:avLst/>
          </a:prstGeom>
          <a:noFill/>
          <a:ln/>
        </p:spPr>
        <p:txBody>
          <a:bodyPr wrap="square" lIns="0" tIns="0" rIns="0" bIns="85090" rtlCol="0" anchor="t">
            <a:spAutoFit/>
          </a:bodyPr>
          <a:lstStyle/>
          <a:p>
            <a:pPr marL="0" indent="0" algn="l">
              <a:buNone/>
            </a:pPr>
            <a:r>
              <a:rPr lang="en-US" sz="1000" b="1" dirty="0">
                <a:solidFill>
                  <a:srgbClr val="0A2540"/>
                </a:solidFill>
                <a:latin typeface="Inter ExtraBold" pitchFamily="34" charset="0"/>
                <a:ea typeface="Inter ExtraBold" pitchFamily="34" charset="-122"/>
                <a:cs typeface="Inter ExtraBold" pitchFamily="34" charset="-120"/>
              </a:rPr>
              <a:t>Πυλώνες της προσέγγισης</a:t>
            </a:r>
            <a:endParaRPr lang="en-US" sz="1000" dirty="0"/>
          </a:p>
        </p:txBody>
      </p:sp>
      <p:pic>
        <p:nvPicPr>
          <p:cNvPr id="30" name="Image 4" descr="preencoded.png"/>
          <p:cNvPicPr>
            <a:picLocks noChangeAspect="1"/>
          </p:cNvPicPr>
          <p:nvPr/>
        </p:nvPicPr>
        <p:blipFill>
          <a:blip r:embed="rId7"/>
          <a:stretch>
            <a:fillRect/>
          </a:stretch>
        </p:blipFill>
        <p:spPr>
          <a:xfrm>
            <a:off x="973922" y="4045148"/>
            <a:ext cx="171450" cy="171450"/>
          </a:xfrm>
          <a:prstGeom prst="rect">
            <a:avLst/>
          </a:prstGeom>
        </p:spPr>
      </p:pic>
      <p:sp>
        <p:nvSpPr>
          <p:cNvPr id="31" name="Text 24"/>
          <p:cNvSpPr/>
          <p:nvPr/>
        </p:nvSpPr>
        <p:spPr>
          <a:xfrm>
            <a:off x="428625" y="4288036"/>
            <a:ext cx="1262044" cy="130011"/>
          </a:xfrm>
          <a:prstGeom prst="rect">
            <a:avLst/>
          </a:prstGeom>
          <a:noFill/>
          <a:ln/>
        </p:spPr>
        <p:txBody>
          <a:bodyPr wrap="none" lIns="0" tIns="0" rIns="0" bIns="0" rtlCol="0" anchor="t">
            <a:spAutoFit/>
          </a:bodyPr>
          <a:lstStyle/>
          <a:p>
            <a:pPr marL="0" indent="0" algn="ctr">
              <a:lnSpc>
                <a:spcPct val="104000"/>
              </a:lnSpc>
              <a:buNone/>
            </a:pPr>
            <a:r>
              <a:rPr lang="en-US" sz="700" b="1" dirty="0">
                <a:solidFill>
                  <a:srgbClr val="334155"/>
                </a:solidFill>
                <a:latin typeface="Inter ExtraBold" pitchFamily="34" charset="0"/>
                <a:ea typeface="Inter ExtraBold" pitchFamily="34" charset="-122"/>
                <a:cs typeface="Inter ExtraBold" pitchFamily="34" charset="-120"/>
              </a:rPr>
              <a:t>Μηδενικά απόβλητα</a:t>
            </a:r>
            <a:endParaRPr lang="en-US" sz="700" dirty="0"/>
          </a:p>
        </p:txBody>
      </p:sp>
      <p:pic>
        <p:nvPicPr>
          <p:cNvPr id="32" name="Image 5" descr="preencoded.png"/>
          <p:cNvPicPr>
            <a:picLocks noChangeAspect="1"/>
          </p:cNvPicPr>
          <p:nvPr/>
        </p:nvPicPr>
        <p:blipFill>
          <a:blip r:embed="rId8"/>
          <a:stretch>
            <a:fillRect/>
          </a:stretch>
        </p:blipFill>
        <p:spPr>
          <a:xfrm>
            <a:off x="2378841" y="4045148"/>
            <a:ext cx="171450" cy="171450"/>
          </a:xfrm>
          <a:prstGeom prst="rect">
            <a:avLst/>
          </a:prstGeom>
        </p:spPr>
      </p:pic>
      <p:sp>
        <p:nvSpPr>
          <p:cNvPr id="33" name="Text 25"/>
          <p:cNvSpPr/>
          <p:nvPr/>
        </p:nvSpPr>
        <p:spPr>
          <a:xfrm>
            <a:off x="1833544" y="4288036"/>
            <a:ext cx="1262072" cy="130011"/>
          </a:xfrm>
          <a:prstGeom prst="rect">
            <a:avLst/>
          </a:prstGeom>
          <a:noFill/>
          <a:ln/>
        </p:spPr>
        <p:txBody>
          <a:bodyPr wrap="none" lIns="0" tIns="0" rIns="0" bIns="0" rtlCol="0" anchor="t">
            <a:spAutoFit/>
          </a:bodyPr>
          <a:lstStyle/>
          <a:p>
            <a:pPr marL="0" indent="0" algn="ctr">
              <a:lnSpc>
                <a:spcPct val="104000"/>
              </a:lnSpc>
              <a:buNone/>
            </a:pPr>
            <a:r>
              <a:rPr lang="en-US" sz="700" b="1" dirty="0">
                <a:solidFill>
                  <a:srgbClr val="334155"/>
                </a:solidFill>
                <a:latin typeface="Inter ExtraBold" pitchFamily="34" charset="0"/>
                <a:ea typeface="Inter ExtraBold" pitchFamily="34" charset="-122"/>
                <a:cs typeface="Inter ExtraBold" pitchFamily="34" charset="-120"/>
              </a:rPr>
              <a:t>Βιοκυκλική καινοτομία</a:t>
            </a:r>
            <a:endParaRPr lang="en-US" sz="700" dirty="0"/>
          </a:p>
        </p:txBody>
      </p:sp>
      <p:pic>
        <p:nvPicPr>
          <p:cNvPr id="34" name="Image 6" descr="preencoded.png"/>
          <p:cNvPicPr>
            <a:picLocks noChangeAspect="1"/>
          </p:cNvPicPr>
          <p:nvPr/>
        </p:nvPicPr>
        <p:blipFill>
          <a:blip r:embed="rId9"/>
          <a:stretch>
            <a:fillRect/>
          </a:stretch>
        </p:blipFill>
        <p:spPr>
          <a:xfrm>
            <a:off x="3794503" y="4045148"/>
            <a:ext cx="150019" cy="171450"/>
          </a:xfrm>
          <a:prstGeom prst="rect">
            <a:avLst/>
          </a:prstGeom>
        </p:spPr>
      </p:pic>
      <p:sp>
        <p:nvSpPr>
          <p:cNvPr id="35" name="Text 26"/>
          <p:cNvSpPr/>
          <p:nvPr/>
        </p:nvSpPr>
        <p:spPr>
          <a:xfrm>
            <a:off x="3238491" y="4288036"/>
            <a:ext cx="1262072" cy="130011"/>
          </a:xfrm>
          <a:prstGeom prst="rect">
            <a:avLst/>
          </a:prstGeom>
          <a:noFill/>
          <a:ln/>
        </p:spPr>
        <p:txBody>
          <a:bodyPr wrap="none" lIns="0" tIns="0" rIns="0" bIns="0" rtlCol="0" anchor="t">
            <a:spAutoFit/>
          </a:bodyPr>
          <a:lstStyle/>
          <a:p>
            <a:pPr marL="0" indent="0" algn="ctr">
              <a:lnSpc>
                <a:spcPct val="104000"/>
              </a:lnSpc>
              <a:buNone/>
            </a:pPr>
            <a:r>
              <a:rPr lang="en-US" sz="700" b="1" dirty="0">
                <a:solidFill>
                  <a:srgbClr val="334155"/>
                </a:solidFill>
                <a:latin typeface="Inter ExtraBold" pitchFamily="34" charset="0"/>
                <a:ea typeface="Inter ExtraBold" pitchFamily="34" charset="-122"/>
                <a:cs typeface="Inter ExtraBold" pitchFamily="34" charset="-120"/>
              </a:rPr>
              <a:t>Πράσινη χημεία</a:t>
            </a:r>
            <a:endParaRPr lang="en-US" sz="700" dirty="0"/>
          </a:p>
        </p:txBody>
      </p:sp>
      <p:pic>
        <p:nvPicPr>
          <p:cNvPr id="36" name="Image 7" descr="preencoded.png"/>
          <p:cNvPicPr>
            <a:picLocks noChangeAspect="1"/>
          </p:cNvPicPr>
          <p:nvPr/>
        </p:nvPicPr>
        <p:blipFill>
          <a:blip r:embed="rId10"/>
          <a:stretch>
            <a:fillRect/>
          </a:stretch>
        </p:blipFill>
        <p:spPr>
          <a:xfrm>
            <a:off x="5188734" y="4045148"/>
            <a:ext cx="171450" cy="171450"/>
          </a:xfrm>
          <a:prstGeom prst="rect">
            <a:avLst/>
          </a:prstGeom>
        </p:spPr>
      </p:pic>
      <p:sp>
        <p:nvSpPr>
          <p:cNvPr id="37" name="Text 27"/>
          <p:cNvSpPr/>
          <p:nvPr/>
        </p:nvSpPr>
        <p:spPr>
          <a:xfrm>
            <a:off x="4643438" y="4288036"/>
            <a:ext cx="1262044" cy="260021"/>
          </a:xfrm>
          <a:prstGeom prst="rect">
            <a:avLst/>
          </a:prstGeom>
          <a:noFill/>
          <a:ln/>
        </p:spPr>
        <p:txBody>
          <a:bodyPr wrap="square" lIns="0" tIns="0" rIns="0" bIns="0" rtlCol="0" anchor="t">
            <a:spAutoFit/>
          </a:bodyPr>
          <a:lstStyle/>
          <a:p>
            <a:pPr marL="0" indent="0" algn="ctr">
              <a:lnSpc>
                <a:spcPct val="104000"/>
              </a:lnSpc>
              <a:buNone/>
            </a:pPr>
            <a:r>
              <a:rPr lang="en-US" sz="700" b="1" dirty="0">
                <a:solidFill>
                  <a:srgbClr val="334155"/>
                </a:solidFill>
                <a:latin typeface="Inter ExtraBold" pitchFamily="34" charset="0"/>
                <a:ea typeface="Inter ExtraBold" pitchFamily="34" charset="-122"/>
                <a:cs typeface="Inter ExtraBold" pitchFamily="34" charset="-120"/>
              </a:rPr>
              <a:t>Καινοτόμες υψηλής αξίας</a:t>
            </a:r>
            <a:endParaRPr lang="en-US" sz="700" dirty="0"/>
          </a:p>
        </p:txBody>
      </p:sp>
      <p:pic>
        <p:nvPicPr>
          <p:cNvPr id="38" name="Image 8" descr="preencoded.png"/>
          <p:cNvPicPr>
            <a:picLocks noChangeAspect="1"/>
          </p:cNvPicPr>
          <p:nvPr/>
        </p:nvPicPr>
        <p:blipFill>
          <a:blip r:embed="rId11"/>
          <a:stretch>
            <a:fillRect/>
          </a:stretch>
        </p:blipFill>
        <p:spPr>
          <a:xfrm>
            <a:off x="6572222" y="4045148"/>
            <a:ext cx="214313" cy="171450"/>
          </a:xfrm>
          <a:prstGeom prst="rect">
            <a:avLst/>
          </a:prstGeom>
        </p:spPr>
      </p:pic>
      <p:sp>
        <p:nvSpPr>
          <p:cNvPr id="39" name="Text 28"/>
          <p:cNvSpPr/>
          <p:nvPr/>
        </p:nvSpPr>
        <p:spPr>
          <a:xfrm>
            <a:off x="6048356" y="4288036"/>
            <a:ext cx="1262072" cy="260021"/>
          </a:xfrm>
          <a:prstGeom prst="rect">
            <a:avLst/>
          </a:prstGeom>
          <a:noFill/>
          <a:ln/>
        </p:spPr>
        <p:txBody>
          <a:bodyPr wrap="square" lIns="0" tIns="0" rIns="0" bIns="0" rtlCol="0" anchor="t">
            <a:spAutoFit/>
          </a:bodyPr>
          <a:lstStyle/>
          <a:p>
            <a:pPr marL="0" indent="0" algn="ctr">
              <a:lnSpc>
                <a:spcPct val="104000"/>
              </a:lnSpc>
              <a:buNone/>
            </a:pPr>
            <a:r>
              <a:rPr lang="en-US" sz="700" b="1" dirty="0">
                <a:solidFill>
                  <a:srgbClr val="334155"/>
                </a:solidFill>
                <a:latin typeface="Inter ExtraBold" pitchFamily="34" charset="0"/>
                <a:ea typeface="Inter ExtraBold" pitchFamily="34" charset="-122"/>
                <a:cs typeface="Inter ExtraBold" pitchFamily="34" charset="-120"/>
              </a:rPr>
              <a:t>Συμμετοχή τοπικών κοινοτήτων</a:t>
            </a:r>
            <a:endParaRPr lang="en-US" sz="700" dirty="0"/>
          </a:p>
        </p:txBody>
      </p:sp>
      <p:pic>
        <p:nvPicPr>
          <p:cNvPr id="40" name="Image 9" descr="preencoded.png"/>
          <p:cNvPicPr>
            <a:picLocks noChangeAspect="1"/>
          </p:cNvPicPr>
          <p:nvPr/>
        </p:nvPicPr>
        <p:blipFill>
          <a:blip r:embed="rId12"/>
          <a:stretch>
            <a:fillRect/>
          </a:stretch>
        </p:blipFill>
        <p:spPr>
          <a:xfrm>
            <a:off x="7998600" y="4045148"/>
            <a:ext cx="171450" cy="171450"/>
          </a:xfrm>
          <a:prstGeom prst="rect">
            <a:avLst/>
          </a:prstGeom>
        </p:spPr>
      </p:pic>
      <p:sp>
        <p:nvSpPr>
          <p:cNvPr id="41" name="Text 29"/>
          <p:cNvSpPr/>
          <p:nvPr/>
        </p:nvSpPr>
        <p:spPr>
          <a:xfrm>
            <a:off x="7453303" y="4288036"/>
            <a:ext cx="1262072" cy="260021"/>
          </a:xfrm>
          <a:prstGeom prst="rect">
            <a:avLst/>
          </a:prstGeom>
          <a:noFill/>
          <a:ln/>
        </p:spPr>
        <p:txBody>
          <a:bodyPr wrap="square" lIns="0" tIns="0" rIns="0" bIns="0" rtlCol="0" anchor="t">
            <a:spAutoFit/>
          </a:bodyPr>
          <a:lstStyle/>
          <a:p>
            <a:pPr marL="0" indent="0" algn="ctr">
              <a:lnSpc>
                <a:spcPct val="104000"/>
              </a:lnSpc>
              <a:buNone/>
            </a:pPr>
            <a:r>
              <a:rPr lang="en-US" sz="700" b="1" dirty="0">
                <a:solidFill>
                  <a:srgbClr val="334155"/>
                </a:solidFill>
                <a:latin typeface="Inter ExtraBold" pitchFamily="34" charset="0"/>
                <a:ea typeface="Inter ExtraBold" pitchFamily="34" charset="-122"/>
                <a:cs typeface="Inter ExtraBold" pitchFamily="34" charset="-120"/>
              </a:rPr>
              <a:t>Κλιματική ουδετερότητα</a:t>
            </a:r>
            <a:endParaRPr lang="en-US" sz="7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28625" y="600075"/>
            <a:ext cx="8286750" cy="276820"/>
          </a:xfrm>
          <a:prstGeom prst="rect">
            <a:avLst/>
          </a:prstGeom>
          <a:noFill/>
          <a:ln/>
        </p:spPr>
        <p:txBody>
          <a:bodyPr wrap="square" lIns="0" tIns="0" rIns="0" bIns="0" rtlCol="0" anchor="t">
            <a:spAutoFit/>
          </a:bodyPr>
          <a:lstStyle/>
          <a:p>
            <a:pPr marL="0" indent="0" algn="l">
              <a:buNone/>
            </a:pPr>
            <a:r>
              <a:rPr lang="en-US" sz="1600" b="1" dirty="0">
                <a:solidFill>
                  <a:srgbClr val="0A2540"/>
                </a:solidFill>
                <a:latin typeface="Inter ExtraBold" pitchFamily="34" charset="0"/>
                <a:ea typeface="Inter ExtraBold" pitchFamily="34" charset="-122"/>
                <a:cs typeface="Inter ExtraBold" pitchFamily="34" charset="-120"/>
              </a:rPr>
              <a:t>Μελισσοκομία &amp; Προϊόντα Κυψέλης</a:t>
            </a:r>
            <a:endParaRPr lang="en-US" sz="1600" dirty="0"/>
          </a:p>
        </p:txBody>
      </p:sp>
      <p:sp>
        <p:nvSpPr>
          <p:cNvPr id="4" name="Text 1"/>
          <p:cNvSpPr/>
          <p:nvPr/>
        </p:nvSpPr>
        <p:spPr>
          <a:xfrm>
            <a:off x="428625" y="948333"/>
            <a:ext cx="8286750" cy="173236"/>
          </a:xfrm>
          <a:prstGeom prst="rect">
            <a:avLst/>
          </a:prstGeom>
          <a:noFill/>
          <a:ln/>
        </p:spPr>
        <p:txBody>
          <a:bodyPr wrap="square" lIns="0" tIns="0" rIns="0" bIns="0" rtlCol="0" anchor="t">
            <a:spAutoFit/>
          </a:bodyPr>
          <a:lstStyle/>
          <a:p>
            <a:pPr marL="0" indent="0" algn="l">
              <a:buNone/>
            </a:pPr>
            <a:r>
              <a:rPr lang="en-US" sz="1050" dirty="0">
                <a:solidFill>
                  <a:srgbClr val="0077B6"/>
                </a:solidFill>
                <a:latin typeface="Inter Light" pitchFamily="34" charset="0"/>
                <a:ea typeface="Inter Light" pitchFamily="34" charset="-122"/>
                <a:cs typeface="Inter Light" pitchFamily="34" charset="-120"/>
              </a:rPr>
              <a:t>Αξιοποίηση όλων των θησαυρών της κυψέλης</a:t>
            </a:r>
            <a:endParaRPr lang="en-US" sz="1050" dirty="0"/>
          </a:p>
        </p:txBody>
      </p:sp>
      <p:sp>
        <p:nvSpPr>
          <p:cNvPr id="5" name="Text 2"/>
          <p:cNvSpPr/>
          <p:nvPr/>
        </p:nvSpPr>
        <p:spPr>
          <a:xfrm>
            <a:off x="0" y="1121569"/>
            <a:ext cx="9144000" cy="600075"/>
          </a:xfrm>
          <a:prstGeom prst="rect">
            <a:avLst/>
          </a:prstGeom>
          <a:noFill/>
          <a:ln/>
        </p:spPr>
        <p:txBody>
          <a:bodyPr wrap="square" lIns="510286" tIns="255143" rIns="510286" bIns="0" rtlCol="0" anchor="t">
            <a:spAutoFit/>
          </a:bodyPr>
          <a:lstStyle/>
          <a:p>
            <a:pPr marL="0" indent="0" algn="l">
              <a:lnSpc>
                <a:spcPct val="120000"/>
              </a:lnSpc>
              <a:buNone/>
            </a:pPr>
            <a:r>
              <a:rPr lang="en-US" sz="950" dirty="0">
                <a:solidFill>
                  <a:srgbClr val="334155"/>
                </a:solidFill>
                <a:latin typeface="Inter Light" pitchFamily="34" charset="0"/>
                <a:ea typeface="Inter Light" pitchFamily="34" charset="-122"/>
                <a:cs typeface="Inter Light" pitchFamily="34" charset="-120"/>
              </a:rPr>
              <a:t>Η μελισσοκομία αποτελεί </a:t>
            </a:r>
            <a:r>
              <a:rPr lang="en-US" sz="900" b="1" dirty="0">
                <a:solidFill>
                  <a:srgbClr val="0A2540"/>
                </a:solidFill>
                <a:latin typeface="Inter ExtraBold" pitchFamily="34" charset="0"/>
                <a:ea typeface="Inter ExtraBold" pitchFamily="34" charset="-122"/>
                <a:cs typeface="Inter ExtraBold" pitchFamily="34" charset="-120"/>
              </a:rPr>
              <a:t>στρατηγικό τομέα</a:t>
            </a:r>
            <a:r>
              <a:rPr lang="en-US" sz="950" dirty="0">
                <a:solidFill>
                  <a:srgbClr val="334155"/>
                </a:solidFill>
                <a:latin typeface="Inter Light" pitchFamily="34" charset="0"/>
                <a:ea typeface="Inter Light" pitchFamily="34" charset="-122"/>
                <a:cs typeface="Inter Light" pitchFamily="34" charset="-120"/>
              </a:rPr>
              <a:t> του ISR. Κάθε προϊόν της κυψέλης έχει μοναδικές βιοδραστικές ιδιότητες και δυνατότητες αξιοποίησης:</a:t>
            </a:r>
            <a:endParaRPr lang="en-US" sz="950" dirty="0"/>
          </a:p>
        </p:txBody>
      </p:sp>
      <p:sp>
        <p:nvSpPr>
          <p:cNvPr id="6" name="Shape 3"/>
          <p:cNvSpPr/>
          <p:nvPr/>
        </p:nvSpPr>
        <p:spPr>
          <a:xfrm>
            <a:off x="428625" y="2007394"/>
            <a:ext cx="2071688" cy="376833"/>
          </a:xfrm>
          <a:prstGeom prst="rect">
            <a:avLst/>
          </a:prstGeom>
          <a:solidFill>
            <a:srgbClr val="F0F4F8"/>
          </a:solidFill>
          <a:ln/>
        </p:spPr>
      </p:sp>
      <p:sp>
        <p:nvSpPr>
          <p:cNvPr id="7" name="Shape 4"/>
          <p:cNvSpPr/>
          <p:nvPr/>
        </p:nvSpPr>
        <p:spPr>
          <a:xfrm>
            <a:off x="428625" y="2369939"/>
            <a:ext cx="2071688" cy="14288"/>
          </a:xfrm>
          <a:prstGeom prst="rect">
            <a:avLst/>
          </a:prstGeom>
          <a:solidFill>
            <a:srgbClr val="0A2540"/>
          </a:solidFill>
          <a:ln/>
        </p:spPr>
      </p:sp>
      <p:sp>
        <p:nvSpPr>
          <p:cNvPr id="8" name="Text 5"/>
          <p:cNvSpPr/>
          <p:nvPr/>
        </p:nvSpPr>
        <p:spPr>
          <a:xfrm>
            <a:off x="428625" y="2007394"/>
            <a:ext cx="2071688" cy="376833"/>
          </a:xfrm>
          <a:prstGeom prst="rect">
            <a:avLst/>
          </a:prstGeom>
          <a:noFill/>
          <a:ln/>
        </p:spPr>
        <p:txBody>
          <a:bodyPr wrap="square" lIns="170053" tIns="127508" rIns="170053" bIns="127508" rtlCol="0" anchor="ctr">
            <a:spAutoFit/>
          </a:bodyPr>
          <a:lstStyle/>
          <a:p>
            <a:pPr marL="0" indent="0" algn="l">
              <a:buNone/>
            </a:pPr>
            <a:r>
              <a:rPr lang="en-US" sz="900" b="1" dirty="0">
                <a:solidFill>
                  <a:srgbClr val="0A2540"/>
                </a:solidFill>
                <a:latin typeface="Inter ExtraBold" pitchFamily="34" charset="0"/>
                <a:ea typeface="Inter ExtraBold" pitchFamily="34" charset="-122"/>
                <a:cs typeface="Inter ExtraBold" pitchFamily="34" charset="-120"/>
              </a:rPr>
              <a:t>Προϊόν</a:t>
            </a:r>
            <a:endParaRPr lang="en-US" sz="900" dirty="0"/>
          </a:p>
        </p:txBody>
      </p:sp>
      <p:sp>
        <p:nvSpPr>
          <p:cNvPr id="9" name="Shape 6"/>
          <p:cNvSpPr/>
          <p:nvPr/>
        </p:nvSpPr>
        <p:spPr>
          <a:xfrm>
            <a:off x="2500313" y="2007394"/>
            <a:ext cx="4143375" cy="376833"/>
          </a:xfrm>
          <a:prstGeom prst="rect">
            <a:avLst/>
          </a:prstGeom>
          <a:solidFill>
            <a:srgbClr val="F0F4F8"/>
          </a:solidFill>
          <a:ln/>
        </p:spPr>
      </p:sp>
      <p:sp>
        <p:nvSpPr>
          <p:cNvPr id="10" name="Shape 7"/>
          <p:cNvSpPr/>
          <p:nvPr/>
        </p:nvSpPr>
        <p:spPr>
          <a:xfrm>
            <a:off x="2500313" y="2369939"/>
            <a:ext cx="4143375" cy="14288"/>
          </a:xfrm>
          <a:prstGeom prst="rect">
            <a:avLst/>
          </a:prstGeom>
          <a:solidFill>
            <a:srgbClr val="0A2540"/>
          </a:solidFill>
          <a:ln/>
        </p:spPr>
      </p:sp>
      <p:sp>
        <p:nvSpPr>
          <p:cNvPr id="11" name="Text 8"/>
          <p:cNvSpPr/>
          <p:nvPr/>
        </p:nvSpPr>
        <p:spPr>
          <a:xfrm>
            <a:off x="2500313" y="2007394"/>
            <a:ext cx="4143375" cy="376833"/>
          </a:xfrm>
          <a:prstGeom prst="rect">
            <a:avLst/>
          </a:prstGeom>
          <a:noFill/>
          <a:ln/>
        </p:spPr>
        <p:txBody>
          <a:bodyPr wrap="square" lIns="170053" tIns="127508" rIns="170053" bIns="127508" rtlCol="0" anchor="ctr">
            <a:spAutoFit/>
          </a:bodyPr>
          <a:lstStyle/>
          <a:p>
            <a:pPr marL="0" indent="0" algn="l">
              <a:buNone/>
            </a:pPr>
            <a:r>
              <a:rPr lang="en-US" sz="900" b="1" dirty="0">
                <a:solidFill>
                  <a:srgbClr val="0A2540"/>
                </a:solidFill>
                <a:latin typeface="Inter ExtraBold" pitchFamily="34" charset="0"/>
                <a:ea typeface="Inter ExtraBold" pitchFamily="34" charset="-122"/>
                <a:cs typeface="Inter ExtraBold" pitchFamily="34" charset="-120"/>
              </a:rPr>
              <a:t>Βιοδραστικές Ιδιότητες</a:t>
            </a:r>
            <a:endParaRPr lang="en-US" sz="900" dirty="0"/>
          </a:p>
        </p:txBody>
      </p:sp>
      <p:sp>
        <p:nvSpPr>
          <p:cNvPr id="12" name="Shape 9"/>
          <p:cNvSpPr/>
          <p:nvPr/>
        </p:nvSpPr>
        <p:spPr>
          <a:xfrm>
            <a:off x="6643688" y="2007394"/>
            <a:ext cx="2071688" cy="376833"/>
          </a:xfrm>
          <a:prstGeom prst="rect">
            <a:avLst/>
          </a:prstGeom>
          <a:solidFill>
            <a:srgbClr val="F0F4F8"/>
          </a:solidFill>
          <a:ln/>
        </p:spPr>
      </p:sp>
      <p:sp>
        <p:nvSpPr>
          <p:cNvPr id="13" name="Shape 10"/>
          <p:cNvSpPr/>
          <p:nvPr/>
        </p:nvSpPr>
        <p:spPr>
          <a:xfrm>
            <a:off x="6643688" y="2369939"/>
            <a:ext cx="2071688" cy="14288"/>
          </a:xfrm>
          <a:prstGeom prst="rect">
            <a:avLst/>
          </a:prstGeom>
          <a:solidFill>
            <a:srgbClr val="0A2540"/>
          </a:solidFill>
          <a:ln/>
        </p:spPr>
      </p:sp>
      <p:sp>
        <p:nvSpPr>
          <p:cNvPr id="14" name="Text 11"/>
          <p:cNvSpPr/>
          <p:nvPr/>
        </p:nvSpPr>
        <p:spPr>
          <a:xfrm>
            <a:off x="6643688" y="2007394"/>
            <a:ext cx="2071688" cy="376833"/>
          </a:xfrm>
          <a:prstGeom prst="rect">
            <a:avLst/>
          </a:prstGeom>
          <a:noFill/>
          <a:ln/>
        </p:spPr>
        <p:txBody>
          <a:bodyPr wrap="square" lIns="170053" tIns="127508" rIns="170053" bIns="127508" rtlCol="0" anchor="ctr">
            <a:spAutoFit/>
          </a:bodyPr>
          <a:lstStyle/>
          <a:p>
            <a:pPr marL="0" indent="0" algn="l">
              <a:buNone/>
            </a:pPr>
            <a:r>
              <a:rPr lang="en-US" sz="900" b="1" dirty="0">
                <a:solidFill>
                  <a:srgbClr val="0A2540"/>
                </a:solidFill>
                <a:latin typeface="Inter ExtraBold" pitchFamily="34" charset="0"/>
                <a:ea typeface="Inter ExtraBold" pitchFamily="34" charset="-122"/>
                <a:cs typeface="Inter ExtraBold" pitchFamily="34" charset="-120"/>
              </a:rPr>
              <a:t>Εφαρμογές</a:t>
            </a:r>
            <a:endParaRPr lang="en-US" sz="900" dirty="0"/>
          </a:p>
        </p:txBody>
      </p:sp>
      <p:sp>
        <p:nvSpPr>
          <p:cNvPr id="15" name="Text 12"/>
          <p:cNvSpPr/>
          <p:nvPr/>
        </p:nvSpPr>
        <p:spPr>
          <a:xfrm>
            <a:off x="428625" y="2377083"/>
            <a:ext cx="2071688" cy="377893"/>
          </a:xfrm>
          <a:prstGeom prst="rect">
            <a:avLst/>
          </a:prstGeom>
          <a:noFill/>
          <a:ln/>
        </p:spPr>
        <p:txBody>
          <a:bodyPr wrap="square" lIns="170053" tIns="127508" rIns="170053" bIns="127508" rtlCol="0" anchor="ctr">
            <a:spAutoFit/>
          </a:bodyPr>
          <a:lstStyle/>
          <a:p>
            <a:pPr marL="0" indent="0" algn="l">
              <a:lnSpc>
                <a:spcPct val="112000"/>
              </a:lnSpc>
              <a:buNone/>
            </a:pPr>
            <a:r>
              <a:rPr lang="en-US" sz="800" b="1" dirty="0">
                <a:solidFill>
                  <a:srgbClr val="0077B6"/>
                </a:solidFill>
                <a:latin typeface="Inter ExtraBold" pitchFamily="34" charset="0"/>
                <a:ea typeface="Inter ExtraBold" pitchFamily="34" charset="-122"/>
                <a:cs typeface="Inter ExtraBold" pitchFamily="34" charset="-120"/>
              </a:rPr>
              <a:t>Μέλι</a:t>
            </a:r>
            <a:endParaRPr lang="en-US" sz="800" dirty="0"/>
          </a:p>
        </p:txBody>
      </p:sp>
      <p:sp>
        <p:nvSpPr>
          <p:cNvPr id="16" name="Text 13"/>
          <p:cNvSpPr/>
          <p:nvPr/>
        </p:nvSpPr>
        <p:spPr>
          <a:xfrm>
            <a:off x="2500313" y="2377083"/>
            <a:ext cx="4143375" cy="377893"/>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Ενέργεια, αντιοξειδωτική, οργανικά οξέα</a:t>
            </a:r>
            <a:endParaRPr lang="en-US" sz="850" dirty="0"/>
          </a:p>
        </p:txBody>
      </p:sp>
      <p:sp>
        <p:nvSpPr>
          <p:cNvPr id="17" name="Text 14"/>
          <p:cNvSpPr/>
          <p:nvPr/>
        </p:nvSpPr>
        <p:spPr>
          <a:xfrm>
            <a:off x="6643688" y="2377083"/>
            <a:ext cx="2071688" cy="377893"/>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Υγεία</a:t>
            </a:r>
            <a:endParaRPr lang="en-US" sz="850" dirty="0"/>
          </a:p>
        </p:txBody>
      </p:sp>
      <p:sp>
        <p:nvSpPr>
          <p:cNvPr id="18" name="Text 15"/>
          <p:cNvSpPr/>
          <p:nvPr/>
        </p:nvSpPr>
        <p:spPr>
          <a:xfrm>
            <a:off x="428625" y="2754976"/>
            <a:ext cx="2071688" cy="381465"/>
          </a:xfrm>
          <a:prstGeom prst="rect">
            <a:avLst/>
          </a:prstGeom>
          <a:noFill/>
          <a:ln/>
        </p:spPr>
        <p:txBody>
          <a:bodyPr wrap="square" lIns="170053" tIns="127508" rIns="170053" bIns="127508" rtlCol="0" anchor="ctr">
            <a:spAutoFit/>
          </a:bodyPr>
          <a:lstStyle/>
          <a:p>
            <a:pPr marL="0" indent="0" algn="l">
              <a:lnSpc>
                <a:spcPct val="112000"/>
              </a:lnSpc>
              <a:buNone/>
            </a:pPr>
            <a:r>
              <a:rPr lang="en-US" sz="800" b="1" dirty="0">
                <a:solidFill>
                  <a:srgbClr val="0077B6"/>
                </a:solidFill>
                <a:latin typeface="Inter ExtraBold" pitchFamily="34" charset="0"/>
                <a:ea typeface="Inter ExtraBold" pitchFamily="34" charset="-122"/>
                <a:cs typeface="Inter ExtraBold" pitchFamily="34" charset="-120"/>
              </a:rPr>
              <a:t>Γύρη</a:t>
            </a:r>
            <a:endParaRPr lang="en-US" sz="800" dirty="0"/>
          </a:p>
        </p:txBody>
      </p:sp>
      <p:sp>
        <p:nvSpPr>
          <p:cNvPr id="19" name="Text 16"/>
          <p:cNvSpPr/>
          <p:nvPr/>
        </p:nvSpPr>
        <p:spPr>
          <a:xfrm>
            <a:off x="2500313" y="2754976"/>
            <a:ext cx="4143375" cy="381465"/>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Πρωτεΐνες, βιταμίνες, μέταλλα, ένζυμα</a:t>
            </a:r>
            <a:endParaRPr lang="en-US" sz="850" dirty="0"/>
          </a:p>
        </p:txBody>
      </p:sp>
      <p:sp>
        <p:nvSpPr>
          <p:cNvPr id="20" name="Text 17"/>
          <p:cNvSpPr/>
          <p:nvPr/>
        </p:nvSpPr>
        <p:spPr>
          <a:xfrm>
            <a:off x="6643688" y="2754976"/>
            <a:ext cx="2071688" cy="381465"/>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Ενέργεια</a:t>
            </a:r>
            <a:endParaRPr lang="en-US" sz="850" dirty="0"/>
          </a:p>
        </p:txBody>
      </p:sp>
      <p:sp>
        <p:nvSpPr>
          <p:cNvPr id="21" name="Text 18"/>
          <p:cNvSpPr/>
          <p:nvPr/>
        </p:nvSpPr>
        <p:spPr>
          <a:xfrm>
            <a:off x="428625" y="3136441"/>
            <a:ext cx="2071688" cy="381465"/>
          </a:xfrm>
          <a:prstGeom prst="rect">
            <a:avLst/>
          </a:prstGeom>
          <a:noFill/>
          <a:ln/>
        </p:spPr>
        <p:txBody>
          <a:bodyPr wrap="square" lIns="170053" tIns="127508" rIns="170053" bIns="127508" rtlCol="0" anchor="ctr">
            <a:spAutoFit/>
          </a:bodyPr>
          <a:lstStyle/>
          <a:p>
            <a:pPr marL="0" indent="0" algn="l">
              <a:lnSpc>
                <a:spcPct val="112000"/>
              </a:lnSpc>
              <a:buNone/>
            </a:pPr>
            <a:r>
              <a:rPr lang="en-US" sz="800" b="1" dirty="0">
                <a:solidFill>
                  <a:srgbClr val="0077B6"/>
                </a:solidFill>
                <a:latin typeface="Inter ExtraBold" pitchFamily="34" charset="0"/>
                <a:ea typeface="Inter ExtraBold" pitchFamily="34" charset="-122"/>
                <a:cs typeface="Inter ExtraBold" pitchFamily="34" charset="-120"/>
              </a:rPr>
              <a:t>Πρόπολη</a:t>
            </a:r>
            <a:endParaRPr lang="en-US" sz="800" dirty="0"/>
          </a:p>
        </p:txBody>
      </p:sp>
      <p:sp>
        <p:nvSpPr>
          <p:cNvPr id="22" name="Text 19"/>
          <p:cNvSpPr/>
          <p:nvPr/>
        </p:nvSpPr>
        <p:spPr>
          <a:xfrm>
            <a:off x="2500313" y="3136441"/>
            <a:ext cx="4143375" cy="381465"/>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Αντιμικροβιακή, αντιφλεγμονώδης, αντιοξειδωτική</a:t>
            </a:r>
            <a:endParaRPr lang="en-US" sz="850" dirty="0"/>
          </a:p>
        </p:txBody>
      </p:sp>
      <p:sp>
        <p:nvSpPr>
          <p:cNvPr id="23" name="Text 20"/>
          <p:cNvSpPr/>
          <p:nvPr/>
        </p:nvSpPr>
        <p:spPr>
          <a:xfrm>
            <a:off x="6643688" y="3136441"/>
            <a:ext cx="2071688" cy="381465"/>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Ομορφιά</a:t>
            </a:r>
            <a:endParaRPr lang="en-US" sz="850" dirty="0"/>
          </a:p>
        </p:txBody>
      </p:sp>
      <p:sp>
        <p:nvSpPr>
          <p:cNvPr id="24" name="Text 21"/>
          <p:cNvSpPr/>
          <p:nvPr/>
        </p:nvSpPr>
        <p:spPr>
          <a:xfrm>
            <a:off x="428625" y="3517906"/>
            <a:ext cx="2071688" cy="381465"/>
          </a:xfrm>
          <a:prstGeom prst="rect">
            <a:avLst/>
          </a:prstGeom>
          <a:noFill/>
          <a:ln/>
        </p:spPr>
        <p:txBody>
          <a:bodyPr wrap="square" lIns="170053" tIns="127508" rIns="170053" bIns="127508" rtlCol="0" anchor="ctr">
            <a:spAutoFit/>
          </a:bodyPr>
          <a:lstStyle/>
          <a:p>
            <a:pPr marL="0" indent="0" algn="l">
              <a:lnSpc>
                <a:spcPct val="112000"/>
              </a:lnSpc>
              <a:buNone/>
            </a:pPr>
            <a:r>
              <a:rPr lang="en-US" sz="800" b="1" dirty="0">
                <a:solidFill>
                  <a:srgbClr val="0077B6"/>
                </a:solidFill>
                <a:latin typeface="Inter ExtraBold" pitchFamily="34" charset="0"/>
                <a:ea typeface="Inter ExtraBold" pitchFamily="34" charset="-122"/>
                <a:cs typeface="Inter ExtraBold" pitchFamily="34" charset="-120"/>
              </a:rPr>
              <a:t>Κερί</a:t>
            </a:r>
            <a:endParaRPr lang="en-US" sz="800" dirty="0"/>
          </a:p>
        </p:txBody>
      </p:sp>
      <p:sp>
        <p:nvSpPr>
          <p:cNvPr id="25" name="Text 22"/>
          <p:cNvSpPr/>
          <p:nvPr/>
        </p:nvSpPr>
        <p:spPr>
          <a:xfrm>
            <a:off x="2500313" y="3517906"/>
            <a:ext cx="4143375" cy="381465"/>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Καλλυντικά, φαρμακευτικά, βιοϋλικά</a:t>
            </a:r>
            <a:endParaRPr lang="en-US" sz="850" dirty="0"/>
          </a:p>
        </p:txBody>
      </p:sp>
      <p:sp>
        <p:nvSpPr>
          <p:cNvPr id="26" name="Text 23"/>
          <p:cNvSpPr/>
          <p:nvPr/>
        </p:nvSpPr>
        <p:spPr>
          <a:xfrm>
            <a:off x="6643688" y="3517906"/>
            <a:ext cx="2071688" cy="381465"/>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Βιοϋλικά</a:t>
            </a:r>
            <a:endParaRPr lang="en-US" sz="850" dirty="0"/>
          </a:p>
        </p:txBody>
      </p:sp>
      <p:sp>
        <p:nvSpPr>
          <p:cNvPr id="27" name="Text 24"/>
          <p:cNvSpPr/>
          <p:nvPr/>
        </p:nvSpPr>
        <p:spPr>
          <a:xfrm>
            <a:off x="428625" y="3899371"/>
            <a:ext cx="2071688" cy="385037"/>
          </a:xfrm>
          <a:prstGeom prst="rect">
            <a:avLst/>
          </a:prstGeom>
          <a:noFill/>
          <a:ln/>
        </p:spPr>
        <p:txBody>
          <a:bodyPr wrap="square" lIns="170053" tIns="127508" rIns="170053" bIns="127508" rtlCol="0" anchor="ctr">
            <a:spAutoFit/>
          </a:bodyPr>
          <a:lstStyle/>
          <a:p>
            <a:pPr marL="0" indent="0" algn="l">
              <a:lnSpc>
                <a:spcPct val="112000"/>
              </a:lnSpc>
              <a:buNone/>
            </a:pPr>
            <a:r>
              <a:rPr lang="en-US" sz="800" b="1" dirty="0">
                <a:solidFill>
                  <a:srgbClr val="0077B6"/>
                </a:solidFill>
                <a:latin typeface="Inter ExtraBold" pitchFamily="34" charset="0"/>
                <a:ea typeface="Inter ExtraBold" pitchFamily="34" charset="-122"/>
                <a:cs typeface="Inter ExtraBold" pitchFamily="34" charset="-120"/>
              </a:rPr>
              <a:t>Βασιλικός Πολτός</a:t>
            </a:r>
            <a:endParaRPr lang="en-US" sz="800" dirty="0"/>
          </a:p>
        </p:txBody>
      </p:sp>
      <p:sp>
        <p:nvSpPr>
          <p:cNvPr id="28" name="Text 25"/>
          <p:cNvSpPr/>
          <p:nvPr/>
        </p:nvSpPr>
        <p:spPr>
          <a:xfrm>
            <a:off x="2500313" y="3899371"/>
            <a:ext cx="4143375" cy="385037"/>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Λειτουργικό τρόφιμο, αντιγηραντική, ζωτικότητα</a:t>
            </a:r>
            <a:endParaRPr lang="en-US" sz="850" dirty="0"/>
          </a:p>
        </p:txBody>
      </p:sp>
      <p:sp>
        <p:nvSpPr>
          <p:cNvPr id="29" name="Text 26"/>
          <p:cNvSpPr/>
          <p:nvPr/>
        </p:nvSpPr>
        <p:spPr>
          <a:xfrm>
            <a:off x="6643688" y="3899371"/>
            <a:ext cx="2071688" cy="385037"/>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Καινοτομία</a:t>
            </a:r>
            <a:endParaRPr lang="en-US" sz="850" dirty="0"/>
          </a:p>
        </p:txBody>
      </p:sp>
      <p:sp>
        <p:nvSpPr>
          <p:cNvPr id="30" name="Shape 27"/>
          <p:cNvSpPr/>
          <p:nvPr/>
        </p:nvSpPr>
        <p:spPr>
          <a:xfrm>
            <a:off x="428625" y="4416623"/>
            <a:ext cx="8286750" cy="441127"/>
          </a:xfrm>
          <a:prstGeom prst="rect">
            <a:avLst/>
          </a:prstGeom>
          <a:solidFill>
            <a:srgbClr val="0A2540"/>
          </a:solidFill>
          <a:ln/>
        </p:spPr>
      </p:sp>
      <p:sp>
        <p:nvSpPr>
          <p:cNvPr id="31" name="Text 28"/>
          <p:cNvSpPr/>
          <p:nvPr/>
        </p:nvSpPr>
        <p:spPr>
          <a:xfrm>
            <a:off x="1495723" y="4559498"/>
            <a:ext cx="985838" cy="155377"/>
          </a:xfrm>
          <a:prstGeom prst="rect">
            <a:avLst/>
          </a:prstGeom>
          <a:noFill/>
          <a:ln/>
        </p:spPr>
        <p:txBody>
          <a:bodyPr wrap="none" lIns="0" tIns="0" rIns="0" bIns="0" rtlCol="0" anchor="t">
            <a:spAutoFit/>
          </a:bodyPr>
          <a:lstStyle/>
          <a:p>
            <a:pPr marL="0" indent="0" algn="l">
              <a:buNone/>
            </a:pPr>
            <a:r>
              <a:rPr lang="en-US" sz="900" b="1" dirty="0">
                <a:solidFill>
                  <a:srgbClr val="FFFFFF"/>
                </a:solidFill>
                <a:latin typeface="Inter ExtraBold" pitchFamily="34" charset="0"/>
                <a:ea typeface="Inter ExtraBold" pitchFamily="34" charset="-122"/>
                <a:cs typeface="Inter ExtraBold" pitchFamily="34" charset="-120"/>
              </a:rPr>
              <a:t>Αγορές στόχοι:</a:t>
            </a:r>
            <a:endParaRPr lang="en-US" sz="900" dirty="0"/>
          </a:p>
        </p:txBody>
      </p:sp>
      <p:pic>
        <p:nvPicPr>
          <p:cNvPr id="32" name="Image 1" descr="preencoded.png"/>
          <p:cNvPicPr>
            <a:picLocks noChangeAspect="1"/>
          </p:cNvPicPr>
          <p:nvPr/>
        </p:nvPicPr>
        <p:blipFill>
          <a:blip r:embed="rId4"/>
          <a:stretch>
            <a:fillRect/>
          </a:stretch>
        </p:blipFill>
        <p:spPr>
          <a:xfrm>
            <a:off x="2910185" y="4572893"/>
            <a:ext cx="144661" cy="128588"/>
          </a:xfrm>
          <a:prstGeom prst="rect">
            <a:avLst/>
          </a:prstGeom>
        </p:spPr>
      </p:pic>
      <p:sp>
        <p:nvSpPr>
          <p:cNvPr id="33" name="Text 29"/>
          <p:cNvSpPr/>
          <p:nvPr/>
        </p:nvSpPr>
        <p:spPr>
          <a:xfrm>
            <a:off x="3126284" y="4559498"/>
            <a:ext cx="342900" cy="155377"/>
          </a:xfrm>
          <a:prstGeom prst="rect">
            <a:avLst/>
          </a:prstGeom>
          <a:noFill/>
          <a:ln/>
        </p:spPr>
        <p:txBody>
          <a:bodyPr wrap="none" lIns="0" tIns="0" rIns="0" bIns="0" rtlCol="0" anchor="t">
            <a:spAutoFit/>
          </a:bodyPr>
          <a:lstStyle/>
          <a:p>
            <a:pPr marL="0" indent="0" algn="l">
              <a:buNone/>
            </a:pPr>
            <a:r>
              <a:rPr lang="en-US" sz="950" dirty="0">
                <a:solidFill>
                  <a:srgbClr val="FFFFFF"/>
                </a:solidFill>
                <a:latin typeface="Inter Light" pitchFamily="34" charset="0"/>
                <a:ea typeface="Inter Light" pitchFamily="34" charset="-122"/>
                <a:cs typeface="Inter Light" pitchFamily="34" charset="-120"/>
              </a:rPr>
              <a:t>Υγεία</a:t>
            </a:r>
            <a:endParaRPr lang="en-US" sz="950" dirty="0"/>
          </a:p>
        </p:txBody>
      </p:sp>
      <p:pic>
        <p:nvPicPr>
          <p:cNvPr id="34" name="Image 2" descr="preencoded.png"/>
          <p:cNvPicPr>
            <a:picLocks noChangeAspect="1"/>
          </p:cNvPicPr>
          <p:nvPr/>
        </p:nvPicPr>
        <p:blipFill>
          <a:blip r:embed="rId5"/>
          <a:stretch>
            <a:fillRect/>
          </a:stretch>
        </p:blipFill>
        <p:spPr>
          <a:xfrm>
            <a:off x="3754934" y="4572893"/>
            <a:ext cx="96441" cy="128588"/>
          </a:xfrm>
          <a:prstGeom prst="rect">
            <a:avLst/>
          </a:prstGeom>
        </p:spPr>
      </p:pic>
      <p:sp>
        <p:nvSpPr>
          <p:cNvPr id="35" name="Text 30"/>
          <p:cNvSpPr/>
          <p:nvPr/>
        </p:nvSpPr>
        <p:spPr>
          <a:xfrm>
            <a:off x="3922812" y="4559498"/>
            <a:ext cx="555427" cy="155377"/>
          </a:xfrm>
          <a:prstGeom prst="rect">
            <a:avLst/>
          </a:prstGeom>
          <a:noFill/>
          <a:ln/>
        </p:spPr>
        <p:txBody>
          <a:bodyPr wrap="none" lIns="0" tIns="0" rIns="0" bIns="0" rtlCol="0" anchor="t">
            <a:spAutoFit/>
          </a:bodyPr>
          <a:lstStyle/>
          <a:p>
            <a:pPr marL="0" indent="0" algn="l">
              <a:buNone/>
            </a:pPr>
            <a:r>
              <a:rPr lang="en-US" sz="950" dirty="0">
                <a:solidFill>
                  <a:srgbClr val="FFFFFF"/>
                </a:solidFill>
                <a:latin typeface="Inter Light" pitchFamily="34" charset="0"/>
                <a:ea typeface="Inter Light" pitchFamily="34" charset="-122"/>
                <a:cs typeface="Inter Light" pitchFamily="34" charset="-120"/>
              </a:rPr>
              <a:t>Ενέργεια</a:t>
            </a:r>
            <a:endParaRPr lang="en-US" sz="950" dirty="0"/>
          </a:p>
        </p:txBody>
      </p:sp>
      <p:pic>
        <p:nvPicPr>
          <p:cNvPr id="36" name="Image 3" descr="preencoded.png"/>
          <p:cNvPicPr>
            <a:picLocks noChangeAspect="1"/>
          </p:cNvPicPr>
          <p:nvPr/>
        </p:nvPicPr>
        <p:blipFill>
          <a:blip r:embed="rId6"/>
          <a:stretch>
            <a:fillRect/>
          </a:stretch>
        </p:blipFill>
        <p:spPr>
          <a:xfrm>
            <a:off x="4763988" y="4572893"/>
            <a:ext cx="144661" cy="128588"/>
          </a:xfrm>
          <a:prstGeom prst="rect">
            <a:avLst/>
          </a:prstGeom>
        </p:spPr>
      </p:pic>
      <p:sp>
        <p:nvSpPr>
          <p:cNvPr id="37" name="Text 31"/>
          <p:cNvSpPr/>
          <p:nvPr/>
        </p:nvSpPr>
        <p:spPr>
          <a:xfrm>
            <a:off x="4980087" y="4559498"/>
            <a:ext cx="537567" cy="155377"/>
          </a:xfrm>
          <a:prstGeom prst="rect">
            <a:avLst/>
          </a:prstGeom>
          <a:noFill/>
          <a:ln/>
        </p:spPr>
        <p:txBody>
          <a:bodyPr wrap="none" lIns="0" tIns="0" rIns="0" bIns="0" rtlCol="0" anchor="t">
            <a:spAutoFit/>
          </a:bodyPr>
          <a:lstStyle/>
          <a:p>
            <a:pPr marL="0" indent="0" algn="l">
              <a:buNone/>
            </a:pPr>
            <a:r>
              <a:rPr lang="en-US" sz="950" dirty="0">
                <a:solidFill>
                  <a:srgbClr val="FFFFFF"/>
                </a:solidFill>
                <a:latin typeface="Inter Light" pitchFamily="34" charset="0"/>
                <a:ea typeface="Inter Light" pitchFamily="34" charset="-122"/>
                <a:cs typeface="Inter Light" pitchFamily="34" charset="-120"/>
              </a:rPr>
              <a:t>Ομορφιά</a:t>
            </a:r>
            <a:endParaRPr lang="en-US" sz="950" dirty="0"/>
          </a:p>
        </p:txBody>
      </p:sp>
      <p:pic>
        <p:nvPicPr>
          <p:cNvPr id="38" name="Image 4" descr="preencoded.png"/>
          <p:cNvPicPr>
            <a:picLocks noChangeAspect="1"/>
          </p:cNvPicPr>
          <p:nvPr/>
        </p:nvPicPr>
        <p:blipFill>
          <a:blip r:embed="rId7"/>
          <a:stretch>
            <a:fillRect/>
          </a:stretch>
        </p:blipFill>
        <p:spPr>
          <a:xfrm>
            <a:off x="5803404" y="4572893"/>
            <a:ext cx="112514" cy="128588"/>
          </a:xfrm>
          <a:prstGeom prst="rect">
            <a:avLst/>
          </a:prstGeom>
        </p:spPr>
      </p:pic>
      <p:sp>
        <p:nvSpPr>
          <p:cNvPr id="39" name="Text 32"/>
          <p:cNvSpPr/>
          <p:nvPr/>
        </p:nvSpPr>
        <p:spPr>
          <a:xfrm>
            <a:off x="5987355" y="4559498"/>
            <a:ext cx="533995" cy="155377"/>
          </a:xfrm>
          <a:prstGeom prst="rect">
            <a:avLst/>
          </a:prstGeom>
          <a:noFill/>
          <a:ln/>
        </p:spPr>
        <p:txBody>
          <a:bodyPr wrap="none" lIns="0" tIns="0" rIns="0" bIns="0" rtlCol="0" anchor="t">
            <a:spAutoFit/>
          </a:bodyPr>
          <a:lstStyle/>
          <a:p>
            <a:pPr marL="0" indent="0" algn="l">
              <a:buNone/>
            </a:pPr>
            <a:r>
              <a:rPr lang="en-US" sz="950" dirty="0">
                <a:solidFill>
                  <a:srgbClr val="FFFFFF"/>
                </a:solidFill>
                <a:latin typeface="Inter Light" pitchFamily="34" charset="0"/>
                <a:ea typeface="Inter Light" pitchFamily="34" charset="-122"/>
                <a:cs typeface="Inter Light" pitchFamily="34" charset="-120"/>
              </a:rPr>
              <a:t>Βιοϋλικά</a:t>
            </a:r>
            <a:endParaRPr lang="en-US" sz="950" dirty="0"/>
          </a:p>
        </p:txBody>
      </p:sp>
      <p:pic>
        <p:nvPicPr>
          <p:cNvPr id="40" name="Image 5" descr="preencoded.png"/>
          <p:cNvPicPr>
            <a:picLocks noChangeAspect="1"/>
          </p:cNvPicPr>
          <p:nvPr/>
        </p:nvPicPr>
        <p:blipFill>
          <a:blip r:embed="rId8"/>
          <a:stretch>
            <a:fillRect/>
          </a:stretch>
        </p:blipFill>
        <p:spPr>
          <a:xfrm>
            <a:off x="6807101" y="4572893"/>
            <a:ext cx="96441" cy="128588"/>
          </a:xfrm>
          <a:prstGeom prst="rect">
            <a:avLst/>
          </a:prstGeom>
        </p:spPr>
      </p:pic>
      <p:sp>
        <p:nvSpPr>
          <p:cNvPr id="41" name="Text 33"/>
          <p:cNvSpPr/>
          <p:nvPr/>
        </p:nvSpPr>
        <p:spPr>
          <a:xfrm>
            <a:off x="6974979" y="4559498"/>
            <a:ext cx="673298" cy="155377"/>
          </a:xfrm>
          <a:prstGeom prst="rect">
            <a:avLst/>
          </a:prstGeom>
          <a:noFill/>
          <a:ln/>
        </p:spPr>
        <p:txBody>
          <a:bodyPr wrap="none" lIns="0" tIns="0" rIns="0" bIns="0" rtlCol="0" anchor="t">
            <a:spAutoFit/>
          </a:bodyPr>
          <a:lstStyle/>
          <a:p>
            <a:pPr marL="0" indent="0" algn="l">
              <a:buNone/>
            </a:pPr>
            <a:r>
              <a:rPr lang="en-US" sz="950" dirty="0">
                <a:solidFill>
                  <a:srgbClr val="FFFFFF"/>
                </a:solidFill>
                <a:latin typeface="Inter Light" pitchFamily="34" charset="0"/>
                <a:ea typeface="Inter Light" pitchFamily="34" charset="-122"/>
                <a:cs typeface="Inter Light" pitchFamily="34" charset="-120"/>
              </a:rPr>
              <a:t>Καινοτομία</a:t>
            </a:r>
            <a:endParaRPr lang="en-US" sz="9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28625" y="600075"/>
            <a:ext cx="8286750" cy="276820"/>
          </a:xfrm>
          <a:prstGeom prst="rect">
            <a:avLst/>
          </a:prstGeom>
          <a:noFill/>
          <a:ln/>
        </p:spPr>
        <p:txBody>
          <a:bodyPr wrap="square" lIns="0" tIns="0" rIns="0" bIns="0" rtlCol="0" anchor="t">
            <a:spAutoFit/>
          </a:bodyPr>
          <a:lstStyle/>
          <a:p>
            <a:pPr marL="0" indent="0" algn="l">
              <a:buNone/>
            </a:pPr>
            <a:r>
              <a:rPr lang="en-US" sz="1600" b="1" dirty="0">
                <a:solidFill>
                  <a:srgbClr val="0A2540"/>
                </a:solidFill>
                <a:latin typeface="Inter ExtraBold" pitchFamily="34" charset="0"/>
                <a:ea typeface="Inter ExtraBold" pitchFamily="34" charset="-122"/>
                <a:cs typeface="Inter ExtraBold" pitchFamily="34" charset="-120"/>
              </a:rPr>
              <a:t>Φυσική Ανθρακοδέσμευση &amp; Κλιματική Ουδετερότητα</a:t>
            </a:r>
            <a:endParaRPr lang="en-US" sz="1600" dirty="0"/>
          </a:p>
        </p:txBody>
      </p:sp>
      <p:sp>
        <p:nvSpPr>
          <p:cNvPr id="4" name="Text 1"/>
          <p:cNvSpPr/>
          <p:nvPr/>
        </p:nvSpPr>
        <p:spPr>
          <a:xfrm>
            <a:off x="428625" y="948333"/>
            <a:ext cx="8286750" cy="173236"/>
          </a:xfrm>
          <a:prstGeom prst="rect">
            <a:avLst/>
          </a:prstGeom>
          <a:noFill/>
          <a:ln/>
        </p:spPr>
        <p:txBody>
          <a:bodyPr wrap="square" lIns="0" tIns="0" rIns="0" bIns="0" rtlCol="0" anchor="t">
            <a:spAutoFit/>
          </a:bodyPr>
          <a:lstStyle/>
          <a:p>
            <a:pPr marL="0" indent="0" algn="l">
              <a:buNone/>
            </a:pPr>
            <a:r>
              <a:rPr lang="en-US" sz="1050" dirty="0">
                <a:solidFill>
                  <a:srgbClr val="0077B6"/>
                </a:solidFill>
                <a:latin typeface="Inter Light" pitchFamily="34" charset="0"/>
                <a:ea typeface="Inter Light" pitchFamily="34" charset="-122"/>
                <a:cs typeface="Inter Light" pitchFamily="34" charset="-120"/>
              </a:rPr>
              <a:t>Από την ξηρά στη θάλασσα – Φυσικές λύσεις για το κλίμα</a:t>
            </a:r>
            <a:endParaRPr lang="en-US" sz="1050" dirty="0"/>
          </a:p>
        </p:txBody>
      </p:sp>
      <p:sp>
        <p:nvSpPr>
          <p:cNvPr id="5" name="Text 2"/>
          <p:cNvSpPr/>
          <p:nvPr/>
        </p:nvSpPr>
        <p:spPr>
          <a:xfrm>
            <a:off x="0" y="1121569"/>
            <a:ext cx="9144000" cy="407194"/>
          </a:xfrm>
          <a:prstGeom prst="rect">
            <a:avLst/>
          </a:prstGeom>
          <a:noFill/>
          <a:ln/>
        </p:spPr>
        <p:txBody>
          <a:bodyPr wrap="square" lIns="510286" tIns="255143" rIns="510286" bIns="0" rtlCol="0" anchor="t">
            <a:spAutoFit/>
          </a:bodyPr>
          <a:lstStyle/>
          <a:p>
            <a:pPr marL="0" indent="0" algn="l">
              <a:lnSpc>
                <a:spcPct val="120000"/>
              </a:lnSpc>
              <a:buNone/>
            </a:pPr>
            <a:r>
              <a:rPr lang="en-US" sz="950" dirty="0">
                <a:solidFill>
                  <a:srgbClr val="334155"/>
                </a:solidFill>
                <a:latin typeface="Inter Light" pitchFamily="34" charset="0"/>
                <a:ea typeface="Inter Light" pitchFamily="34" charset="-122"/>
                <a:cs typeface="Inter Light" pitchFamily="34" charset="-120"/>
              </a:rPr>
              <a:t>Το ISR προτείνει τη μετάβαση της Στερεάς Ελλάδας σε Περιφέρεια Κλιματικής Ουδετερότητας μέσω φυσικών λύσεων.</a:t>
            </a:r>
            <a:endParaRPr lang="en-US" sz="950" dirty="0"/>
          </a:p>
        </p:txBody>
      </p:sp>
      <p:sp>
        <p:nvSpPr>
          <p:cNvPr id="6" name="Text 3"/>
          <p:cNvSpPr/>
          <p:nvPr/>
        </p:nvSpPr>
        <p:spPr>
          <a:xfrm>
            <a:off x="428625" y="1743075"/>
            <a:ext cx="8286750" cy="173236"/>
          </a:xfrm>
          <a:prstGeom prst="rect">
            <a:avLst/>
          </a:prstGeom>
          <a:noFill/>
          <a:ln/>
        </p:spPr>
        <p:txBody>
          <a:bodyPr wrap="square" lIns="0" tIns="0" rIns="0" bIns="0" rtlCol="0" anchor="t">
            <a:spAutoFit/>
          </a:bodyPr>
          <a:lstStyle/>
          <a:p>
            <a:pPr marL="0" indent="0" algn="l">
              <a:buNone/>
            </a:pPr>
            <a:r>
              <a:rPr lang="en-US" sz="1000" b="1" dirty="0">
                <a:solidFill>
                  <a:srgbClr val="0A2540"/>
                </a:solidFill>
                <a:latin typeface="Inter ExtraBold" pitchFamily="34" charset="0"/>
                <a:ea typeface="Inter ExtraBold" pitchFamily="34" charset="-122"/>
                <a:cs typeface="Inter ExtraBold" pitchFamily="34" charset="-120"/>
              </a:rPr>
              <a:t>Τέσσερα οικοσυστήματα ανθρακοδέσμευσης:</a:t>
            </a:r>
            <a:endParaRPr lang="en-US" sz="1000" dirty="0"/>
          </a:p>
        </p:txBody>
      </p:sp>
      <p:sp>
        <p:nvSpPr>
          <p:cNvPr id="7" name="Shape 4"/>
          <p:cNvSpPr/>
          <p:nvPr/>
        </p:nvSpPr>
        <p:spPr>
          <a:xfrm>
            <a:off x="428625" y="2030611"/>
            <a:ext cx="2071688" cy="319683"/>
          </a:xfrm>
          <a:prstGeom prst="rect">
            <a:avLst/>
          </a:prstGeom>
          <a:solidFill>
            <a:srgbClr val="F8FAFC"/>
          </a:solidFill>
          <a:ln/>
        </p:spPr>
      </p:sp>
      <p:sp>
        <p:nvSpPr>
          <p:cNvPr id="8" name="Shape 5"/>
          <p:cNvSpPr/>
          <p:nvPr/>
        </p:nvSpPr>
        <p:spPr>
          <a:xfrm>
            <a:off x="428625" y="2030611"/>
            <a:ext cx="2071688" cy="14288"/>
          </a:xfrm>
          <a:prstGeom prst="rect">
            <a:avLst/>
          </a:prstGeom>
          <a:solidFill>
            <a:srgbClr val="0A2540"/>
          </a:solidFill>
          <a:ln/>
        </p:spPr>
      </p:sp>
      <p:sp>
        <p:nvSpPr>
          <p:cNvPr id="9" name="Shape 6"/>
          <p:cNvSpPr/>
          <p:nvPr/>
        </p:nvSpPr>
        <p:spPr>
          <a:xfrm>
            <a:off x="428625" y="2343150"/>
            <a:ext cx="2071688" cy="7144"/>
          </a:xfrm>
          <a:prstGeom prst="rect">
            <a:avLst/>
          </a:prstGeom>
          <a:solidFill>
            <a:srgbClr val="E2E8F0"/>
          </a:solidFill>
          <a:ln/>
        </p:spPr>
      </p:sp>
      <p:sp>
        <p:nvSpPr>
          <p:cNvPr id="10" name="Text 7"/>
          <p:cNvSpPr/>
          <p:nvPr/>
        </p:nvSpPr>
        <p:spPr>
          <a:xfrm>
            <a:off x="428625" y="2030611"/>
            <a:ext cx="2071688" cy="319683"/>
          </a:xfrm>
          <a:prstGeom prst="rect">
            <a:avLst/>
          </a:prstGeom>
          <a:noFill/>
          <a:ln/>
        </p:spPr>
        <p:txBody>
          <a:bodyPr wrap="square" lIns="127508" tIns="102108" rIns="127508" bIns="102108" rtlCol="0" anchor="ctr">
            <a:spAutoFit/>
          </a:bodyPr>
          <a:lstStyle/>
          <a:p>
            <a:pPr marL="0" indent="0" algn="l">
              <a:buNone/>
            </a:pPr>
            <a:r>
              <a:rPr lang="en-US" sz="800" b="1" dirty="0">
                <a:solidFill>
                  <a:srgbClr val="0A2540"/>
                </a:solidFill>
                <a:latin typeface="Inter ExtraBold" pitchFamily="34" charset="0"/>
                <a:ea typeface="Inter ExtraBold" pitchFamily="34" charset="-122"/>
                <a:cs typeface="Inter ExtraBold" pitchFamily="34" charset="-120"/>
              </a:rPr>
              <a:t>Οικοσύστημα</a:t>
            </a:r>
            <a:endParaRPr lang="en-US" sz="800" dirty="0"/>
          </a:p>
        </p:txBody>
      </p:sp>
      <p:sp>
        <p:nvSpPr>
          <p:cNvPr id="11" name="Shape 8"/>
          <p:cNvSpPr/>
          <p:nvPr/>
        </p:nvSpPr>
        <p:spPr>
          <a:xfrm>
            <a:off x="2500313" y="2030611"/>
            <a:ext cx="3729038" cy="319683"/>
          </a:xfrm>
          <a:prstGeom prst="rect">
            <a:avLst/>
          </a:prstGeom>
          <a:solidFill>
            <a:srgbClr val="F8FAFC"/>
          </a:solidFill>
          <a:ln/>
        </p:spPr>
      </p:sp>
      <p:sp>
        <p:nvSpPr>
          <p:cNvPr id="12" name="Shape 9"/>
          <p:cNvSpPr/>
          <p:nvPr/>
        </p:nvSpPr>
        <p:spPr>
          <a:xfrm>
            <a:off x="2500313" y="2030611"/>
            <a:ext cx="3729038" cy="14288"/>
          </a:xfrm>
          <a:prstGeom prst="rect">
            <a:avLst/>
          </a:prstGeom>
          <a:solidFill>
            <a:srgbClr val="0A2540"/>
          </a:solidFill>
          <a:ln/>
        </p:spPr>
      </p:sp>
      <p:sp>
        <p:nvSpPr>
          <p:cNvPr id="13" name="Shape 10"/>
          <p:cNvSpPr/>
          <p:nvPr/>
        </p:nvSpPr>
        <p:spPr>
          <a:xfrm>
            <a:off x="2500313" y="2343150"/>
            <a:ext cx="3729038" cy="7144"/>
          </a:xfrm>
          <a:prstGeom prst="rect">
            <a:avLst/>
          </a:prstGeom>
          <a:solidFill>
            <a:srgbClr val="E2E8F0"/>
          </a:solidFill>
          <a:ln/>
        </p:spPr>
      </p:sp>
      <p:sp>
        <p:nvSpPr>
          <p:cNvPr id="14" name="Text 11"/>
          <p:cNvSpPr/>
          <p:nvPr/>
        </p:nvSpPr>
        <p:spPr>
          <a:xfrm>
            <a:off x="2500313" y="2030611"/>
            <a:ext cx="3729038" cy="319683"/>
          </a:xfrm>
          <a:prstGeom prst="rect">
            <a:avLst/>
          </a:prstGeom>
          <a:noFill/>
          <a:ln/>
        </p:spPr>
        <p:txBody>
          <a:bodyPr wrap="square" lIns="127508" tIns="102108" rIns="127508" bIns="102108" rtlCol="0" anchor="ctr">
            <a:spAutoFit/>
          </a:bodyPr>
          <a:lstStyle/>
          <a:p>
            <a:pPr marL="0" indent="0" algn="l">
              <a:buNone/>
            </a:pPr>
            <a:r>
              <a:rPr lang="en-US" sz="800" b="1" dirty="0">
                <a:solidFill>
                  <a:srgbClr val="0A2540"/>
                </a:solidFill>
                <a:latin typeface="Inter ExtraBold" pitchFamily="34" charset="0"/>
                <a:ea typeface="Inter ExtraBold" pitchFamily="34" charset="-122"/>
                <a:cs typeface="Inter ExtraBold" pitchFamily="34" charset="-120"/>
              </a:rPr>
              <a:t>Μηχανισμός</a:t>
            </a:r>
            <a:endParaRPr lang="en-US" sz="800" dirty="0"/>
          </a:p>
        </p:txBody>
      </p:sp>
      <p:sp>
        <p:nvSpPr>
          <p:cNvPr id="15" name="Shape 12"/>
          <p:cNvSpPr/>
          <p:nvPr/>
        </p:nvSpPr>
        <p:spPr>
          <a:xfrm>
            <a:off x="6229350" y="2030611"/>
            <a:ext cx="2486025" cy="319683"/>
          </a:xfrm>
          <a:prstGeom prst="rect">
            <a:avLst/>
          </a:prstGeom>
          <a:solidFill>
            <a:srgbClr val="F8FAFC"/>
          </a:solidFill>
          <a:ln/>
        </p:spPr>
      </p:sp>
      <p:sp>
        <p:nvSpPr>
          <p:cNvPr id="16" name="Shape 13"/>
          <p:cNvSpPr/>
          <p:nvPr/>
        </p:nvSpPr>
        <p:spPr>
          <a:xfrm>
            <a:off x="6229350" y="2030611"/>
            <a:ext cx="2486025" cy="14288"/>
          </a:xfrm>
          <a:prstGeom prst="rect">
            <a:avLst/>
          </a:prstGeom>
          <a:solidFill>
            <a:srgbClr val="0A2540"/>
          </a:solidFill>
          <a:ln/>
        </p:spPr>
      </p:sp>
      <p:sp>
        <p:nvSpPr>
          <p:cNvPr id="17" name="Shape 14"/>
          <p:cNvSpPr/>
          <p:nvPr/>
        </p:nvSpPr>
        <p:spPr>
          <a:xfrm>
            <a:off x="6229350" y="2343150"/>
            <a:ext cx="2486025" cy="7144"/>
          </a:xfrm>
          <a:prstGeom prst="rect">
            <a:avLst/>
          </a:prstGeom>
          <a:solidFill>
            <a:srgbClr val="E2E8F0"/>
          </a:solidFill>
          <a:ln/>
        </p:spPr>
      </p:sp>
      <p:sp>
        <p:nvSpPr>
          <p:cNvPr id="18" name="Text 15"/>
          <p:cNvSpPr/>
          <p:nvPr/>
        </p:nvSpPr>
        <p:spPr>
          <a:xfrm>
            <a:off x="6229350" y="2030611"/>
            <a:ext cx="2486025" cy="319683"/>
          </a:xfrm>
          <a:prstGeom prst="rect">
            <a:avLst/>
          </a:prstGeom>
          <a:noFill/>
          <a:ln/>
        </p:spPr>
        <p:txBody>
          <a:bodyPr wrap="square" lIns="127508" tIns="102108" rIns="127508" bIns="102108" rtlCol="0" anchor="ctr">
            <a:spAutoFit/>
          </a:bodyPr>
          <a:lstStyle/>
          <a:p>
            <a:pPr marL="0" indent="0" algn="l">
              <a:buNone/>
            </a:pPr>
            <a:r>
              <a:rPr lang="en-US" sz="800" b="1" dirty="0">
                <a:solidFill>
                  <a:srgbClr val="0A2540"/>
                </a:solidFill>
                <a:latin typeface="Inter ExtraBold" pitchFamily="34" charset="0"/>
                <a:ea typeface="Inter ExtraBold" pitchFamily="34" charset="-122"/>
                <a:cs typeface="Inter ExtraBold" pitchFamily="34" charset="-120"/>
              </a:rPr>
              <a:t>Δυνατότητα</a:t>
            </a:r>
            <a:endParaRPr lang="en-US" sz="800" dirty="0"/>
          </a:p>
        </p:txBody>
      </p:sp>
      <p:sp>
        <p:nvSpPr>
          <p:cNvPr id="19" name="Text 16"/>
          <p:cNvSpPr/>
          <p:nvPr/>
        </p:nvSpPr>
        <p:spPr>
          <a:xfrm>
            <a:off x="428625" y="2332434"/>
            <a:ext cx="2071688" cy="312539"/>
          </a:xfrm>
          <a:prstGeom prst="rect">
            <a:avLst/>
          </a:prstGeom>
          <a:noFill/>
          <a:ln/>
        </p:spPr>
        <p:txBody>
          <a:bodyPr wrap="square" lIns="127508" tIns="102108" rIns="127508" bIns="102108" rtlCol="0" anchor="ctr">
            <a:spAutoFit/>
          </a:bodyPr>
          <a:lstStyle/>
          <a:p>
            <a:pPr marL="0" indent="0" algn="l">
              <a:buNone/>
            </a:pPr>
            <a:r>
              <a:rPr lang="en-US" sz="800" b="1" dirty="0">
                <a:solidFill>
                  <a:srgbClr val="0077B6"/>
                </a:solidFill>
                <a:latin typeface="Inter ExtraBold" pitchFamily="34" charset="0"/>
                <a:ea typeface="Inter ExtraBold" pitchFamily="34" charset="-122"/>
                <a:cs typeface="Inter ExtraBold" pitchFamily="34" charset="-120"/>
              </a:rPr>
              <a:t>Ελαιώνες</a:t>
            </a:r>
            <a:endParaRPr lang="en-US" sz="800" dirty="0"/>
          </a:p>
        </p:txBody>
      </p:sp>
      <p:sp>
        <p:nvSpPr>
          <p:cNvPr id="20" name="Text 17"/>
          <p:cNvSpPr/>
          <p:nvPr/>
        </p:nvSpPr>
        <p:spPr>
          <a:xfrm>
            <a:off x="2500313" y="2332434"/>
            <a:ext cx="3729038" cy="312539"/>
          </a:xfrm>
          <a:prstGeom prst="rect">
            <a:avLst/>
          </a:prstGeom>
          <a:noFill/>
          <a:ln/>
        </p:spPr>
        <p:txBody>
          <a:bodyPr wrap="square" lIns="127508" tIns="102108" rIns="127508" bIns="102108" rtlCol="0" anchor="ctr">
            <a:spAutoFit/>
          </a:bodyPr>
          <a:lstStyle/>
          <a:p>
            <a:pPr marL="0" indent="0" algn="l">
              <a:buNone/>
            </a:pPr>
            <a:r>
              <a:rPr lang="en-US" sz="850" dirty="0">
                <a:solidFill>
                  <a:srgbClr val="334155"/>
                </a:solidFill>
                <a:latin typeface="Inter Light" pitchFamily="34" charset="0"/>
                <a:ea typeface="Inter Light" pitchFamily="34" charset="-122"/>
                <a:cs typeface="Inter Light" pitchFamily="34" charset="-120"/>
              </a:rPr>
              <a:t>Δέσμευση άνθρακα στο έδαφος &amp; βιομάζα</a:t>
            </a:r>
            <a:endParaRPr lang="en-US" sz="850" dirty="0"/>
          </a:p>
        </p:txBody>
      </p:sp>
      <p:sp>
        <p:nvSpPr>
          <p:cNvPr id="21" name="Text 18"/>
          <p:cNvSpPr/>
          <p:nvPr/>
        </p:nvSpPr>
        <p:spPr>
          <a:xfrm>
            <a:off x="6229350" y="2332434"/>
            <a:ext cx="2486025" cy="312539"/>
          </a:xfrm>
          <a:prstGeom prst="rect">
            <a:avLst/>
          </a:prstGeom>
          <a:noFill/>
          <a:ln/>
        </p:spPr>
        <p:txBody>
          <a:bodyPr wrap="square" lIns="127508" tIns="102108" rIns="127508" bIns="102108" rtlCol="0" anchor="ctr">
            <a:spAutoFit/>
          </a:bodyPr>
          <a:lstStyle/>
          <a:p>
            <a:pPr marL="0" indent="0" algn="l">
              <a:buNone/>
            </a:pPr>
            <a:r>
              <a:rPr lang="en-US" sz="850" dirty="0">
                <a:solidFill>
                  <a:srgbClr val="334155"/>
                </a:solidFill>
                <a:latin typeface="Inter Light" pitchFamily="34" charset="0"/>
                <a:ea typeface="Inter Light" pitchFamily="34" charset="-122"/>
                <a:cs typeface="Inter Light" pitchFamily="34" charset="-120"/>
              </a:rPr>
              <a:t>Regenerative practices, biochar</a:t>
            </a:r>
            <a:endParaRPr lang="en-US" sz="850" dirty="0"/>
          </a:p>
        </p:txBody>
      </p:sp>
      <p:sp>
        <p:nvSpPr>
          <p:cNvPr id="22" name="Text 19"/>
          <p:cNvSpPr/>
          <p:nvPr/>
        </p:nvSpPr>
        <p:spPr>
          <a:xfrm>
            <a:off x="428625" y="2644973"/>
            <a:ext cx="2071688" cy="316111"/>
          </a:xfrm>
          <a:prstGeom prst="rect">
            <a:avLst/>
          </a:prstGeom>
          <a:noFill/>
          <a:ln/>
        </p:spPr>
        <p:txBody>
          <a:bodyPr wrap="square" lIns="127508" tIns="102108" rIns="127508" bIns="102108" rtlCol="0" anchor="ctr">
            <a:spAutoFit/>
          </a:bodyPr>
          <a:lstStyle/>
          <a:p>
            <a:pPr marL="0" indent="0" algn="l">
              <a:buNone/>
            </a:pPr>
            <a:r>
              <a:rPr lang="en-US" sz="800" b="1" dirty="0">
                <a:solidFill>
                  <a:srgbClr val="0077B6"/>
                </a:solidFill>
                <a:latin typeface="Inter ExtraBold" pitchFamily="34" charset="0"/>
                <a:ea typeface="Inter ExtraBold" pitchFamily="34" charset="-122"/>
                <a:cs typeface="Inter ExtraBold" pitchFamily="34" charset="-120"/>
              </a:rPr>
              <a:t>Καστανοδάση</a:t>
            </a:r>
            <a:endParaRPr lang="en-US" sz="800" dirty="0"/>
          </a:p>
        </p:txBody>
      </p:sp>
      <p:sp>
        <p:nvSpPr>
          <p:cNvPr id="23" name="Text 20"/>
          <p:cNvSpPr/>
          <p:nvPr/>
        </p:nvSpPr>
        <p:spPr>
          <a:xfrm>
            <a:off x="2500313" y="2644973"/>
            <a:ext cx="3729038" cy="316111"/>
          </a:xfrm>
          <a:prstGeom prst="rect">
            <a:avLst/>
          </a:prstGeom>
          <a:noFill/>
          <a:ln/>
        </p:spPr>
        <p:txBody>
          <a:bodyPr wrap="square" lIns="127508" tIns="102108" rIns="127508" bIns="102108" rtlCol="0" anchor="ctr">
            <a:spAutoFit/>
          </a:bodyPr>
          <a:lstStyle/>
          <a:p>
            <a:pPr marL="0" indent="0" algn="l">
              <a:buNone/>
            </a:pPr>
            <a:r>
              <a:rPr lang="en-US" sz="850" dirty="0">
                <a:solidFill>
                  <a:srgbClr val="334155"/>
                </a:solidFill>
                <a:latin typeface="Inter Light" pitchFamily="34" charset="0"/>
                <a:ea typeface="Inter Light" pitchFamily="34" charset="-122"/>
                <a:cs typeface="Inter Light" pitchFamily="34" charset="-120"/>
              </a:rPr>
              <a:t>Υψηλή δασική βιομάζα, αποθήκευση άνθρακα</a:t>
            </a:r>
            <a:endParaRPr lang="en-US" sz="850" dirty="0"/>
          </a:p>
        </p:txBody>
      </p:sp>
      <p:sp>
        <p:nvSpPr>
          <p:cNvPr id="24" name="Text 21"/>
          <p:cNvSpPr/>
          <p:nvPr/>
        </p:nvSpPr>
        <p:spPr>
          <a:xfrm>
            <a:off x="6229350" y="2644973"/>
            <a:ext cx="2486025" cy="316111"/>
          </a:xfrm>
          <a:prstGeom prst="rect">
            <a:avLst/>
          </a:prstGeom>
          <a:noFill/>
          <a:ln/>
        </p:spPr>
        <p:txBody>
          <a:bodyPr wrap="square" lIns="127508" tIns="102108" rIns="127508" bIns="102108" rtlCol="0" anchor="ctr">
            <a:spAutoFit/>
          </a:bodyPr>
          <a:lstStyle/>
          <a:p>
            <a:pPr marL="0" indent="0" algn="l">
              <a:buNone/>
            </a:pPr>
            <a:r>
              <a:rPr lang="en-US" sz="850" dirty="0">
                <a:solidFill>
                  <a:srgbClr val="334155"/>
                </a:solidFill>
                <a:latin typeface="Inter Light" pitchFamily="34" charset="0"/>
                <a:ea typeface="Inter Light" pitchFamily="34" charset="-122"/>
                <a:cs typeface="Inter Light" pitchFamily="34" charset="-120"/>
              </a:rPr>
              <a:t>Φυσικός carbon sink</a:t>
            </a:r>
            <a:endParaRPr lang="en-US" sz="850" dirty="0"/>
          </a:p>
        </p:txBody>
      </p:sp>
      <p:sp>
        <p:nvSpPr>
          <p:cNvPr id="25" name="Text 22"/>
          <p:cNvSpPr/>
          <p:nvPr/>
        </p:nvSpPr>
        <p:spPr>
          <a:xfrm>
            <a:off x="428625" y="2961084"/>
            <a:ext cx="2071688" cy="453628"/>
          </a:xfrm>
          <a:prstGeom prst="rect">
            <a:avLst/>
          </a:prstGeom>
          <a:noFill/>
          <a:ln/>
        </p:spPr>
        <p:txBody>
          <a:bodyPr wrap="square" lIns="127508" tIns="102108" rIns="127508" bIns="102108" rtlCol="0" anchor="ctr">
            <a:spAutoFit/>
          </a:bodyPr>
          <a:lstStyle/>
          <a:p>
            <a:pPr marL="0" indent="0" algn="l">
              <a:buNone/>
            </a:pPr>
            <a:r>
              <a:rPr lang="en-US" sz="800" b="1" dirty="0">
                <a:solidFill>
                  <a:srgbClr val="0077B6"/>
                </a:solidFill>
                <a:latin typeface="Inter ExtraBold" pitchFamily="34" charset="0"/>
                <a:ea typeface="Inter ExtraBold" pitchFamily="34" charset="-122"/>
                <a:cs typeface="Inter ExtraBold" pitchFamily="34" charset="-120"/>
              </a:rPr>
              <a:t>Ελατοδάση</a:t>
            </a:r>
            <a:endParaRPr lang="en-US" sz="800" dirty="0"/>
          </a:p>
        </p:txBody>
      </p:sp>
      <p:sp>
        <p:nvSpPr>
          <p:cNvPr id="26" name="Text 23"/>
          <p:cNvSpPr/>
          <p:nvPr/>
        </p:nvSpPr>
        <p:spPr>
          <a:xfrm>
            <a:off x="2500313" y="2961084"/>
            <a:ext cx="3729038" cy="453628"/>
          </a:xfrm>
          <a:prstGeom prst="rect">
            <a:avLst/>
          </a:prstGeom>
          <a:noFill/>
          <a:ln/>
        </p:spPr>
        <p:txBody>
          <a:bodyPr wrap="square" lIns="127508" tIns="102108" rIns="127508" bIns="102108" rtlCol="0" anchor="ctr">
            <a:spAutoFit/>
          </a:bodyPr>
          <a:lstStyle/>
          <a:p>
            <a:pPr marL="0" indent="0" algn="l">
              <a:buNone/>
            </a:pPr>
            <a:r>
              <a:rPr lang="en-US" sz="850" dirty="0">
                <a:solidFill>
                  <a:srgbClr val="334155"/>
                </a:solidFill>
                <a:latin typeface="Inter Light" pitchFamily="34" charset="0"/>
                <a:ea typeface="Inter Light" pitchFamily="34" charset="-122"/>
                <a:cs typeface="Inter Light" pitchFamily="34" charset="-120"/>
              </a:rPr>
              <a:t>Μακροχρόνια αποθήκευση, άνθρακας &amp; προστασία υδάτινων πόρων</a:t>
            </a:r>
            <a:endParaRPr lang="en-US" sz="850" dirty="0"/>
          </a:p>
        </p:txBody>
      </p:sp>
      <p:sp>
        <p:nvSpPr>
          <p:cNvPr id="27" name="Text 24"/>
          <p:cNvSpPr/>
          <p:nvPr/>
        </p:nvSpPr>
        <p:spPr>
          <a:xfrm>
            <a:off x="6229350" y="2961084"/>
            <a:ext cx="2486025" cy="453628"/>
          </a:xfrm>
          <a:prstGeom prst="rect">
            <a:avLst/>
          </a:prstGeom>
          <a:noFill/>
          <a:ln/>
        </p:spPr>
        <p:txBody>
          <a:bodyPr wrap="square" lIns="127508" tIns="102108" rIns="127508" bIns="102108" rtlCol="0" anchor="ctr">
            <a:spAutoFit/>
          </a:bodyPr>
          <a:lstStyle/>
          <a:p>
            <a:pPr marL="0" indent="0" algn="l">
              <a:buNone/>
            </a:pPr>
            <a:r>
              <a:rPr lang="en-US" sz="850" dirty="0">
                <a:solidFill>
                  <a:srgbClr val="334155"/>
                </a:solidFill>
                <a:latin typeface="Inter Light" pitchFamily="34" charset="0"/>
                <a:ea typeface="Inter Light" pitchFamily="34" charset="-122"/>
                <a:cs typeface="Inter Light" pitchFamily="34" charset="-120"/>
              </a:rPr>
              <a:t>Μεγάλης χρονικής διάρκειας</a:t>
            </a:r>
            <a:endParaRPr lang="en-US" sz="850" dirty="0"/>
          </a:p>
        </p:txBody>
      </p:sp>
      <p:sp>
        <p:nvSpPr>
          <p:cNvPr id="28" name="Text 25"/>
          <p:cNvSpPr/>
          <p:nvPr/>
        </p:nvSpPr>
        <p:spPr>
          <a:xfrm>
            <a:off x="428625" y="3414713"/>
            <a:ext cx="2071688" cy="316111"/>
          </a:xfrm>
          <a:prstGeom prst="rect">
            <a:avLst/>
          </a:prstGeom>
          <a:noFill/>
          <a:ln/>
        </p:spPr>
        <p:txBody>
          <a:bodyPr wrap="square" lIns="127508" tIns="102108" rIns="127508" bIns="102108" rtlCol="0" anchor="ctr">
            <a:spAutoFit/>
          </a:bodyPr>
          <a:lstStyle/>
          <a:p>
            <a:pPr marL="0" indent="0" algn="l">
              <a:buNone/>
            </a:pPr>
            <a:r>
              <a:rPr lang="en-US" sz="800" b="1" dirty="0">
                <a:solidFill>
                  <a:srgbClr val="0077B6"/>
                </a:solidFill>
                <a:latin typeface="Inter ExtraBold" pitchFamily="34" charset="0"/>
                <a:ea typeface="Inter ExtraBold" pitchFamily="34" charset="-122"/>
                <a:cs typeface="Inter ExtraBold" pitchFamily="34" charset="-120"/>
              </a:rPr>
              <a:t>Θαλάσσιο Περιβάλλον</a:t>
            </a:r>
            <a:endParaRPr lang="en-US" sz="800" dirty="0"/>
          </a:p>
        </p:txBody>
      </p:sp>
      <p:sp>
        <p:nvSpPr>
          <p:cNvPr id="29" name="Text 26"/>
          <p:cNvSpPr/>
          <p:nvPr/>
        </p:nvSpPr>
        <p:spPr>
          <a:xfrm>
            <a:off x="2500313" y="3414713"/>
            <a:ext cx="3729038" cy="316111"/>
          </a:xfrm>
          <a:prstGeom prst="rect">
            <a:avLst/>
          </a:prstGeom>
          <a:noFill/>
          <a:ln/>
        </p:spPr>
        <p:txBody>
          <a:bodyPr wrap="square" lIns="127508" tIns="102108" rIns="127508" bIns="102108" rtlCol="0" anchor="ctr">
            <a:spAutoFit/>
          </a:bodyPr>
          <a:lstStyle/>
          <a:p>
            <a:pPr marL="0" indent="0" algn="l">
              <a:buNone/>
            </a:pPr>
            <a:r>
              <a:rPr lang="en-US" sz="850" dirty="0">
                <a:solidFill>
                  <a:srgbClr val="334155"/>
                </a:solidFill>
                <a:latin typeface="Inter Light" pitchFamily="34" charset="0"/>
                <a:ea typeface="Inter Light" pitchFamily="34" charset="-122"/>
                <a:cs typeface="Inter Light" pitchFamily="34" charset="-120"/>
              </a:rPr>
              <a:t>Blue Carbon: Posidonia, μακροάλγες &amp; παράκτια οικοσυστήματα</a:t>
            </a:r>
            <a:endParaRPr lang="en-US" sz="850" dirty="0"/>
          </a:p>
        </p:txBody>
      </p:sp>
      <p:sp>
        <p:nvSpPr>
          <p:cNvPr id="30" name="Text 27"/>
          <p:cNvSpPr/>
          <p:nvPr/>
        </p:nvSpPr>
        <p:spPr>
          <a:xfrm>
            <a:off x="6229350" y="3414713"/>
            <a:ext cx="2486025" cy="316111"/>
          </a:xfrm>
          <a:prstGeom prst="rect">
            <a:avLst/>
          </a:prstGeom>
          <a:noFill/>
          <a:ln/>
        </p:spPr>
        <p:txBody>
          <a:bodyPr wrap="square" lIns="127508" tIns="102108" rIns="127508" bIns="102108" rtlCol="0" anchor="ctr">
            <a:spAutoFit/>
          </a:bodyPr>
          <a:lstStyle/>
          <a:p>
            <a:pPr marL="0" indent="0" algn="l">
              <a:buNone/>
            </a:pPr>
            <a:r>
              <a:rPr lang="en-US" sz="850" dirty="0">
                <a:solidFill>
                  <a:srgbClr val="334155"/>
                </a:solidFill>
                <a:latin typeface="Inter Light" pitchFamily="34" charset="0"/>
                <a:ea typeface="Inter Light" pitchFamily="34" charset="-122"/>
                <a:cs typeface="Inter Light" pitchFamily="34" charset="-120"/>
              </a:rPr>
              <a:t>Απορρόφηση CO₂</a:t>
            </a:r>
            <a:endParaRPr lang="en-US" sz="850" dirty="0"/>
          </a:p>
        </p:txBody>
      </p:sp>
      <p:sp>
        <p:nvSpPr>
          <p:cNvPr id="31" name="Shape 28"/>
          <p:cNvSpPr/>
          <p:nvPr/>
        </p:nvSpPr>
        <p:spPr>
          <a:xfrm>
            <a:off x="428625" y="3982641"/>
            <a:ext cx="8286750" cy="875109"/>
          </a:xfrm>
          <a:prstGeom prst="rect">
            <a:avLst/>
          </a:prstGeom>
          <a:solidFill>
            <a:srgbClr val="F0F4F8"/>
          </a:solidFill>
          <a:ln/>
        </p:spPr>
      </p:sp>
      <p:sp>
        <p:nvSpPr>
          <p:cNvPr id="32" name="Shape 29"/>
          <p:cNvSpPr/>
          <p:nvPr/>
        </p:nvSpPr>
        <p:spPr>
          <a:xfrm>
            <a:off x="428625" y="3982641"/>
            <a:ext cx="28575" cy="875109"/>
          </a:xfrm>
          <a:prstGeom prst="rect">
            <a:avLst/>
          </a:prstGeom>
          <a:solidFill>
            <a:srgbClr val="0A2540"/>
          </a:solidFill>
          <a:ln/>
        </p:spPr>
      </p:sp>
      <p:sp>
        <p:nvSpPr>
          <p:cNvPr id="33" name="Text 30"/>
          <p:cNvSpPr/>
          <p:nvPr/>
        </p:nvSpPr>
        <p:spPr>
          <a:xfrm>
            <a:off x="642938" y="4125516"/>
            <a:ext cx="7858125" cy="155377"/>
          </a:xfrm>
          <a:prstGeom prst="rect">
            <a:avLst/>
          </a:prstGeom>
          <a:noFill/>
          <a:ln/>
        </p:spPr>
        <p:txBody>
          <a:bodyPr wrap="square" lIns="0" tIns="0" rIns="0" bIns="0" rtlCol="0" anchor="t">
            <a:spAutoFit/>
          </a:bodyPr>
          <a:lstStyle/>
          <a:p>
            <a:pPr marL="0" indent="0" algn="l">
              <a:buNone/>
            </a:pPr>
            <a:r>
              <a:rPr lang="en-US" sz="900" b="1" dirty="0">
                <a:solidFill>
                  <a:srgbClr val="0A2540"/>
                </a:solidFill>
                <a:latin typeface="Inter ExtraBold" pitchFamily="34" charset="0"/>
                <a:ea typeface="Inter ExtraBold" pitchFamily="34" charset="-122"/>
                <a:cs typeface="Inter ExtraBold" pitchFamily="34" charset="-120"/>
              </a:rPr>
              <a:t>Οδός προς NET ZERO 2050:</a:t>
            </a:r>
            <a:endParaRPr lang="en-US" sz="900" dirty="0"/>
          </a:p>
        </p:txBody>
      </p:sp>
      <p:sp>
        <p:nvSpPr>
          <p:cNvPr id="34" name="Text 31"/>
          <p:cNvSpPr/>
          <p:nvPr/>
        </p:nvSpPr>
        <p:spPr>
          <a:xfrm>
            <a:off x="642938" y="4482703"/>
            <a:ext cx="1810941" cy="123111"/>
          </a:xfrm>
          <a:prstGeom prst="rect">
            <a:avLst/>
          </a:prstGeom>
          <a:noFill/>
          <a:ln/>
        </p:spPr>
        <p:txBody>
          <a:bodyPr wrap="square" lIns="0" tIns="0" rIns="0" bIns="0" rtlCol="0" anchor="t">
            <a:spAutoFit/>
          </a:bodyPr>
          <a:lstStyle/>
          <a:p>
            <a:pPr marL="0" indent="0" algn="ctr">
              <a:buNone/>
            </a:pPr>
            <a:r>
              <a:rPr lang="en-US" sz="800" b="1" dirty="0">
                <a:solidFill>
                  <a:srgbClr val="0077B6"/>
                </a:solidFill>
                <a:latin typeface="Inter ExtraBold" pitchFamily="34" charset="0"/>
                <a:ea typeface="Inter ExtraBold" pitchFamily="34" charset="-122"/>
                <a:cs typeface="Inter ExtraBold" pitchFamily="34" charset="-120"/>
              </a:rPr>
              <a:t>Απ</a:t>
            </a:r>
            <a:r>
              <a:rPr lang="en-US" sz="800" b="1" dirty="0" err="1">
                <a:solidFill>
                  <a:srgbClr val="0077B6"/>
                </a:solidFill>
                <a:latin typeface="Inter ExtraBold" pitchFamily="34" charset="0"/>
                <a:ea typeface="Inter ExtraBold" pitchFamily="34" charset="-122"/>
                <a:cs typeface="Inter ExtraBold" pitchFamily="34" charset="-120"/>
              </a:rPr>
              <a:t>ορρόφηση</a:t>
            </a:r>
            <a:r>
              <a:rPr lang="en-US" sz="800" b="1" dirty="0">
                <a:solidFill>
                  <a:srgbClr val="0077B6"/>
                </a:solidFill>
                <a:latin typeface="Inter ExtraBold" pitchFamily="34" charset="0"/>
                <a:ea typeface="Inter ExtraBold" pitchFamily="34" charset="-122"/>
                <a:cs typeface="Inter ExtraBold" pitchFamily="34" charset="-120"/>
              </a:rPr>
              <a:t> CO2</a:t>
            </a:r>
            <a:endParaRPr lang="en-US" sz="800" dirty="0"/>
          </a:p>
        </p:txBody>
      </p:sp>
      <p:pic>
        <p:nvPicPr>
          <p:cNvPr id="35" name="Image 1" descr="preencoded.png"/>
          <p:cNvPicPr>
            <a:picLocks noChangeAspect="1"/>
          </p:cNvPicPr>
          <p:nvPr/>
        </p:nvPicPr>
        <p:blipFill>
          <a:blip r:embed="rId4"/>
          <a:stretch>
            <a:fillRect/>
          </a:stretch>
        </p:blipFill>
        <p:spPr>
          <a:xfrm>
            <a:off x="2453878" y="4494312"/>
            <a:ext cx="100013" cy="114300"/>
          </a:xfrm>
          <a:prstGeom prst="rect">
            <a:avLst/>
          </a:prstGeom>
        </p:spPr>
      </p:pic>
      <p:sp>
        <p:nvSpPr>
          <p:cNvPr id="36" name="Text 32"/>
          <p:cNvSpPr/>
          <p:nvPr/>
        </p:nvSpPr>
        <p:spPr>
          <a:xfrm>
            <a:off x="2553891" y="4482703"/>
            <a:ext cx="1810941" cy="137517"/>
          </a:xfrm>
          <a:prstGeom prst="rect">
            <a:avLst/>
          </a:prstGeom>
          <a:noFill/>
          <a:ln/>
        </p:spPr>
        <p:txBody>
          <a:bodyPr wrap="square" lIns="0" tIns="0" rIns="0" bIns="0" rtlCol="0" anchor="t">
            <a:spAutoFit/>
          </a:bodyPr>
          <a:lstStyle/>
          <a:p>
            <a:pPr marL="0" indent="0" algn="ctr">
              <a:buNone/>
            </a:pPr>
            <a:r>
              <a:rPr lang="en-US" sz="800" b="1" dirty="0">
                <a:solidFill>
                  <a:srgbClr val="0077B6"/>
                </a:solidFill>
                <a:latin typeface="Inter ExtraBold" pitchFamily="34" charset="0"/>
                <a:ea typeface="Inter ExtraBold" pitchFamily="34" charset="-122"/>
                <a:cs typeface="Inter ExtraBold" pitchFamily="34" charset="-120"/>
              </a:rPr>
              <a:t>Φυσική δέσμευση</a:t>
            </a:r>
            <a:endParaRPr lang="en-US" sz="800" dirty="0"/>
          </a:p>
        </p:txBody>
      </p:sp>
      <p:pic>
        <p:nvPicPr>
          <p:cNvPr id="37" name="Image 2" descr="preencoded.png"/>
          <p:cNvPicPr>
            <a:picLocks noChangeAspect="1"/>
          </p:cNvPicPr>
          <p:nvPr/>
        </p:nvPicPr>
        <p:blipFill>
          <a:blip r:embed="rId5"/>
          <a:stretch>
            <a:fillRect/>
          </a:stretch>
        </p:blipFill>
        <p:spPr>
          <a:xfrm>
            <a:off x="4364831" y="4494312"/>
            <a:ext cx="100013" cy="114300"/>
          </a:xfrm>
          <a:prstGeom prst="rect">
            <a:avLst/>
          </a:prstGeom>
        </p:spPr>
      </p:pic>
      <p:sp>
        <p:nvSpPr>
          <p:cNvPr id="38" name="Text 33"/>
          <p:cNvSpPr/>
          <p:nvPr/>
        </p:nvSpPr>
        <p:spPr>
          <a:xfrm>
            <a:off x="4464844" y="4482703"/>
            <a:ext cx="1810941" cy="137517"/>
          </a:xfrm>
          <a:prstGeom prst="rect">
            <a:avLst/>
          </a:prstGeom>
          <a:noFill/>
          <a:ln/>
        </p:spPr>
        <p:txBody>
          <a:bodyPr wrap="square" lIns="0" tIns="0" rIns="0" bIns="0" rtlCol="0" anchor="t">
            <a:spAutoFit/>
          </a:bodyPr>
          <a:lstStyle/>
          <a:p>
            <a:pPr marL="0" indent="0" algn="ctr">
              <a:buNone/>
            </a:pPr>
            <a:r>
              <a:rPr lang="en-US" sz="800" b="1" dirty="0">
                <a:solidFill>
                  <a:srgbClr val="0077B6"/>
                </a:solidFill>
                <a:latin typeface="Inter ExtraBold" pitchFamily="34" charset="0"/>
                <a:ea typeface="Inter ExtraBold" pitchFamily="34" charset="-122"/>
                <a:cs typeface="Inter ExtraBold" pitchFamily="34" charset="-120"/>
              </a:rPr>
              <a:t>Αποθήκευση άνθρακα</a:t>
            </a:r>
            <a:endParaRPr lang="en-US" sz="800" dirty="0"/>
          </a:p>
        </p:txBody>
      </p:sp>
      <p:pic>
        <p:nvPicPr>
          <p:cNvPr id="39" name="Image 3" descr="preencoded.png"/>
          <p:cNvPicPr>
            <a:picLocks noChangeAspect="1"/>
          </p:cNvPicPr>
          <p:nvPr/>
        </p:nvPicPr>
        <p:blipFill>
          <a:blip r:embed="rId4"/>
          <a:stretch>
            <a:fillRect/>
          </a:stretch>
        </p:blipFill>
        <p:spPr>
          <a:xfrm>
            <a:off x="6275784" y="4494312"/>
            <a:ext cx="100013" cy="114300"/>
          </a:xfrm>
          <a:prstGeom prst="rect">
            <a:avLst/>
          </a:prstGeom>
        </p:spPr>
      </p:pic>
      <p:sp>
        <p:nvSpPr>
          <p:cNvPr id="40" name="Shape 34"/>
          <p:cNvSpPr/>
          <p:nvPr/>
        </p:nvSpPr>
        <p:spPr>
          <a:xfrm>
            <a:off x="6375797" y="4388048"/>
            <a:ext cx="2125266" cy="326827"/>
          </a:xfrm>
          <a:prstGeom prst="rect">
            <a:avLst/>
          </a:prstGeom>
          <a:solidFill>
            <a:srgbClr val="FFFFFF"/>
          </a:solidFill>
          <a:ln w="18288">
            <a:solidFill>
              <a:srgbClr val="0A2540"/>
            </a:solidFill>
            <a:prstDash val="solid"/>
          </a:ln>
        </p:spPr>
      </p:sp>
      <p:sp>
        <p:nvSpPr>
          <p:cNvPr id="41" name="Text 35"/>
          <p:cNvSpPr/>
          <p:nvPr/>
        </p:nvSpPr>
        <p:spPr>
          <a:xfrm>
            <a:off x="6375797" y="4388048"/>
            <a:ext cx="2125266" cy="326827"/>
          </a:xfrm>
          <a:prstGeom prst="rect">
            <a:avLst/>
          </a:prstGeom>
          <a:noFill/>
          <a:ln/>
        </p:spPr>
        <p:txBody>
          <a:bodyPr wrap="square" lIns="170053" tIns="85090" rIns="170053" bIns="85090" rtlCol="0" anchor="t">
            <a:spAutoFit/>
          </a:bodyPr>
          <a:lstStyle/>
          <a:p>
            <a:pPr marL="0" indent="0" algn="ctr">
              <a:buNone/>
            </a:pPr>
            <a:r>
              <a:rPr lang="en-US" sz="900" b="1" dirty="0">
                <a:solidFill>
                  <a:srgbClr val="0A2540"/>
                </a:solidFill>
                <a:latin typeface="Inter ExtraBold" pitchFamily="34" charset="0"/>
                <a:ea typeface="Inter ExtraBold" pitchFamily="34" charset="-122"/>
                <a:cs typeface="Inter ExtraBold" pitchFamily="34" charset="-120"/>
              </a:rPr>
              <a:t>Κλιματική ουδετερότητα</a:t>
            </a:r>
            <a:endParaRPr lang="en-US"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28625" y="600075"/>
            <a:ext cx="8286750" cy="276820"/>
          </a:xfrm>
          <a:prstGeom prst="rect">
            <a:avLst/>
          </a:prstGeom>
          <a:noFill/>
          <a:ln/>
        </p:spPr>
        <p:txBody>
          <a:bodyPr wrap="square" lIns="0" tIns="0" rIns="0" bIns="0" rtlCol="0" anchor="t">
            <a:spAutoFit/>
          </a:bodyPr>
          <a:lstStyle/>
          <a:p>
            <a:pPr marL="0" indent="0" algn="l">
              <a:buNone/>
            </a:pPr>
            <a:r>
              <a:rPr lang="en-US" sz="1600" b="1" dirty="0">
                <a:solidFill>
                  <a:srgbClr val="0A2540"/>
                </a:solidFill>
                <a:latin typeface="Inter ExtraBold" pitchFamily="34" charset="0"/>
                <a:ea typeface="Inter ExtraBold" pitchFamily="34" charset="-122"/>
                <a:cs typeface="Inter ExtraBold" pitchFamily="34" charset="-120"/>
              </a:rPr>
              <a:t>Αξιοποίηση Καστανοδασών &amp; Ορεινών Κοινοτήτων</a:t>
            </a:r>
            <a:endParaRPr lang="en-US" sz="1600" dirty="0"/>
          </a:p>
        </p:txBody>
      </p:sp>
      <p:sp>
        <p:nvSpPr>
          <p:cNvPr id="4" name="Text 1"/>
          <p:cNvSpPr/>
          <p:nvPr/>
        </p:nvSpPr>
        <p:spPr>
          <a:xfrm>
            <a:off x="428625" y="948333"/>
            <a:ext cx="8286750" cy="173236"/>
          </a:xfrm>
          <a:prstGeom prst="rect">
            <a:avLst/>
          </a:prstGeom>
          <a:noFill/>
          <a:ln/>
        </p:spPr>
        <p:txBody>
          <a:bodyPr wrap="square" lIns="0" tIns="0" rIns="0" bIns="0" rtlCol="0" anchor="t">
            <a:spAutoFit/>
          </a:bodyPr>
          <a:lstStyle/>
          <a:p>
            <a:pPr marL="0" indent="0" algn="l">
              <a:buNone/>
            </a:pPr>
            <a:r>
              <a:rPr lang="en-US" sz="1050" dirty="0">
                <a:solidFill>
                  <a:srgbClr val="0077B6"/>
                </a:solidFill>
                <a:latin typeface="Inter Light" pitchFamily="34" charset="0"/>
                <a:ea typeface="Inter Light" pitchFamily="34" charset="-122"/>
                <a:cs typeface="Inter Light" pitchFamily="34" charset="-120"/>
              </a:rPr>
              <a:t>Αειφορική διαχείριση – Αξία για την τοπική κοινωνία</a:t>
            </a:r>
            <a:endParaRPr lang="en-US" sz="1050" dirty="0"/>
          </a:p>
        </p:txBody>
      </p:sp>
      <p:sp>
        <p:nvSpPr>
          <p:cNvPr id="5" name="Text 2"/>
          <p:cNvSpPr/>
          <p:nvPr/>
        </p:nvSpPr>
        <p:spPr>
          <a:xfrm>
            <a:off x="0" y="1121569"/>
            <a:ext cx="9144000" cy="600075"/>
          </a:xfrm>
          <a:prstGeom prst="rect">
            <a:avLst/>
          </a:prstGeom>
          <a:noFill/>
          <a:ln/>
        </p:spPr>
        <p:txBody>
          <a:bodyPr wrap="square" lIns="510286" tIns="255143" rIns="510286" bIns="0" rtlCol="0" anchor="t">
            <a:spAutoFit/>
          </a:bodyPr>
          <a:lstStyle/>
          <a:p>
            <a:pPr marL="0" indent="0" algn="l">
              <a:lnSpc>
                <a:spcPct val="120000"/>
              </a:lnSpc>
              <a:buNone/>
            </a:pPr>
            <a:r>
              <a:rPr lang="en-US" sz="950" dirty="0">
                <a:solidFill>
                  <a:srgbClr val="334155"/>
                </a:solidFill>
                <a:latin typeface="Inter Light" pitchFamily="34" charset="0"/>
                <a:ea typeface="Inter Light" pitchFamily="34" charset="-122"/>
                <a:cs typeface="Inter Light" pitchFamily="34" charset="-120"/>
              </a:rPr>
              <a:t>Τα καστανοδάση και τα ελατοδάση της Στερεάς Ελλάδας αποτελούν κρίσιμα οικοσυστήματα τόσο περιβαλλοντικά όσο και κοινωνικοοικονομικά.</a:t>
            </a:r>
            <a:endParaRPr lang="en-US" sz="950" dirty="0"/>
          </a:p>
        </p:txBody>
      </p:sp>
      <p:sp>
        <p:nvSpPr>
          <p:cNvPr id="6" name="Text 3"/>
          <p:cNvSpPr/>
          <p:nvPr/>
        </p:nvSpPr>
        <p:spPr>
          <a:xfrm>
            <a:off x="428625" y="2007394"/>
            <a:ext cx="3286125" cy="251817"/>
          </a:xfrm>
          <a:prstGeom prst="rect">
            <a:avLst/>
          </a:prstGeom>
          <a:noFill/>
          <a:ln/>
        </p:spPr>
        <p:txBody>
          <a:bodyPr wrap="square" lIns="0" tIns="0" rIns="0" bIns="85090" rtlCol="0" anchor="t">
            <a:spAutoFit/>
          </a:bodyPr>
          <a:lstStyle/>
          <a:p>
            <a:pPr marL="0" indent="0" algn="l">
              <a:buNone/>
            </a:pPr>
            <a:r>
              <a:rPr lang="en-US" sz="1000" b="1" dirty="0">
                <a:solidFill>
                  <a:srgbClr val="0A2540"/>
                </a:solidFill>
                <a:latin typeface="Inter ExtraBold" pitchFamily="34" charset="0"/>
                <a:ea typeface="Inter ExtraBold" pitchFamily="34" charset="-122"/>
                <a:cs typeface="Inter ExtraBold" pitchFamily="34" charset="-120"/>
              </a:rPr>
              <a:t>Μοντέλο αξιοποίησης</a:t>
            </a:r>
            <a:endParaRPr lang="en-US" sz="1000" dirty="0"/>
          </a:p>
        </p:txBody>
      </p:sp>
      <p:sp>
        <p:nvSpPr>
          <p:cNvPr id="7" name="Shape 4"/>
          <p:cNvSpPr/>
          <p:nvPr/>
        </p:nvSpPr>
        <p:spPr>
          <a:xfrm>
            <a:off x="428625" y="2402086"/>
            <a:ext cx="3286125" cy="2320156"/>
          </a:xfrm>
          <a:prstGeom prst="rect">
            <a:avLst/>
          </a:prstGeom>
          <a:solidFill>
            <a:srgbClr val="F0F4F8"/>
          </a:solidFill>
          <a:ln/>
        </p:spPr>
      </p:sp>
      <p:sp>
        <p:nvSpPr>
          <p:cNvPr id="8" name="Shape 5"/>
          <p:cNvSpPr/>
          <p:nvPr/>
        </p:nvSpPr>
        <p:spPr>
          <a:xfrm>
            <a:off x="428625" y="2402086"/>
            <a:ext cx="28575" cy="2320156"/>
          </a:xfrm>
          <a:prstGeom prst="rect">
            <a:avLst/>
          </a:prstGeom>
          <a:solidFill>
            <a:srgbClr val="0A2540"/>
          </a:solidFill>
          <a:ln/>
        </p:spPr>
      </p:sp>
      <p:pic>
        <p:nvPicPr>
          <p:cNvPr id="9" name="Image 1" descr="preencoded.png"/>
          <p:cNvPicPr>
            <a:picLocks noChangeAspect="1"/>
          </p:cNvPicPr>
          <p:nvPr/>
        </p:nvPicPr>
        <p:blipFill>
          <a:blip r:embed="rId4"/>
          <a:stretch>
            <a:fillRect/>
          </a:stretch>
        </p:blipFill>
        <p:spPr>
          <a:xfrm>
            <a:off x="571500" y="2573536"/>
            <a:ext cx="112514" cy="100013"/>
          </a:xfrm>
          <a:prstGeom prst="rect">
            <a:avLst/>
          </a:prstGeom>
        </p:spPr>
      </p:pic>
      <p:sp>
        <p:nvSpPr>
          <p:cNvPr id="10" name="Text 6"/>
          <p:cNvSpPr/>
          <p:nvPr/>
        </p:nvSpPr>
        <p:spPr>
          <a:xfrm>
            <a:off x="791170" y="2544961"/>
            <a:ext cx="2780705" cy="365727"/>
          </a:xfrm>
          <a:prstGeom prst="rect">
            <a:avLst/>
          </a:prstGeom>
          <a:noFill/>
          <a:ln/>
        </p:spPr>
        <p:txBody>
          <a:bodyPr wrap="squar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Παραχωρήσεις αποξήρανσης σε παραδασόβιους πληθυσμούς</a:t>
            </a:r>
            <a:endParaRPr lang="en-US" sz="850" dirty="0"/>
          </a:p>
        </p:txBody>
      </p:sp>
      <p:pic>
        <p:nvPicPr>
          <p:cNvPr id="11" name="Image 2" descr="preencoded.png"/>
          <p:cNvPicPr>
            <a:picLocks noChangeAspect="1"/>
          </p:cNvPicPr>
          <p:nvPr/>
        </p:nvPicPr>
        <p:blipFill>
          <a:blip r:embed="rId5"/>
          <a:stretch>
            <a:fillRect/>
          </a:stretch>
        </p:blipFill>
        <p:spPr>
          <a:xfrm>
            <a:off x="571500" y="3082137"/>
            <a:ext cx="125016" cy="100013"/>
          </a:xfrm>
          <a:prstGeom prst="rect">
            <a:avLst/>
          </a:prstGeom>
        </p:spPr>
      </p:pic>
      <p:sp>
        <p:nvSpPr>
          <p:cNvPr id="12" name="Text 7"/>
          <p:cNvSpPr/>
          <p:nvPr/>
        </p:nvSpPr>
        <p:spPr>
          <a:xfrm>
            <a:off x="803672" y="3053562"/>
            <a:ext cx="2768203" cy="365727"/>
          </a:xfrm>
          <a:prstGeom prst="rect">
            <a:avLst/>
          </a:prstGeom>
          <a:noFill/>
          <a:ln/>
        </p:spPr>
        <p:txBody>
          <a:bodyPr wrap="squar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Τοπικές ομάδες διαχείρισης και συνεταιριστικά σχήματα</a:t>
            </a:r>
            <a:endParaRPr lang="en-US" sz="850" dirty="0"/>
          </a:p>
        </p:txBody>
      </p:sp>
      <p:pic>
        <p:nvPicPr>
          <p:cNvPr id="13" name="Image 3" descr="preencoded.png"/>
          <p:cNvPicPr>
            <a:picLocks noChangeAspect="1"/>
          </p:cNvPicPr>
          <p:nvPr/>
        </p:nvPicPr>
        <p:blipFill>
          <a:blip r:embed="rId6"/>
          <a:stretch>
            <a:fillRect/>
          </a:stretch>
        </p:blipFill>
        <p:spPr>
          <a:xfrm>
            <a:off x="571500" y="3590739"/>
            <a:ext cx="112514" cy="100013"/>
          </a:xfrm>
          <a:prstGeom prst="rect">
            <a:avLst/>
          </a:prstGeom>
        </p:spPr>
      </p:pic>
      <p:sp>
        <p:nvSpPr>
          <p:cNvPr id="14" name="Text 8"/>
          <p:cNvSpPr/>
          <p:nvPr/>
        </p:nvSpPr>
        <p:spPr>
          <a:xfrm>
            <a:off x="791170" y="3562164"/>
            <a:ext cx="2780705" cy="365727"/>
          </a:xfrm>
          <a:prstGeom prst="rect">
            <a:avLst/>
          </a:prstGeom>
          <a:noFill/>
          <a:ln/>
        </p:spPr>
        <p:txBody>
          <a:bodyPr wrap="squar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Μικρές μεταποιητικές μονάδες σε ορεινές περιοχές</a:t>
            </a:r>
            <a:endParaRPr lang="en-US" sz="850" dirty="0"/>
          </a:p>
        </p:txBody>
      </p:sp>
      <p:pic>
        <p:nvPicPr>
          <p:cNvPr id="15" name="Image 4" descr="preencoded.png"/>
          <p:cNvPicPr>
            <a:picLocks noChangeAspect="1"/>
          </p:cNvPicPr>
          <p:nvPr/>
        </p:nvPicPr>
        <p:blipFill>
          <a:blip r:embed="rId7"/>
          <a:stretch>
            <a:fillRect/>
          </a:stretch>
        </p:blipFill>
        <p:spPr>
          <a:xfrm>
            <a:off x="571500" y="4099340"/>
            <a:ext cx="75009" cy="100013"/>
          </a:xfrm>
          <a:prstGeom prst="rect">
            <a:avLst/>
          </a:prstGeom>
        </p:spPr>
      </p:pic>
      <p:sp>
        <p:nvSpPr>
          <p:cNvPr id="16" name="Text 9"/>
          <p:cNvSpPr/>
          <p:nvPr/>
        </p:nvSpPr>
        <p:spPr>
          <a:xfrm>
            <a:off x="753666" y="4070765"/>
            <a:ext cx="2818209" cy="365727"/>
          </a:xfrm>
          <a:prstGeom prst="rect">
            <a:avLst/>
          </a:prstGeom>
          <a:noFill/>
          <a:ln/>
        </p:spPr>
        <p:txBody>
          <a:bodyPr wrap="squar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Δημιουργία προϊόντων υψηλής αξίας με ταυτότητα τόπου</a:t>
            </a:r>
            <a:endParaRPr lang="en-US" sz="850" dirty="0"/>
          </a:p>
        </p:txBody>
      </p:sp>
      <p:sp>
        <p:nvSpPr>
          <p:cNvPr id="17" name="Text 10"/>
          <p:cNvSpPr/>
          <p:nvPr/>
        </p:nvSpPr>
        <p:spPr>
          <a:xfrm>
            <a:off x="4000500" y="2007394"/>
            <a:ext cx="4714875" cy="251817"/>
          </a:xfrm>
          <a:prstGeom prst="rect">
            <a:avLst/>
          </a:prstGeom>
          <a:noFill/>
          <a:ln/>
        </p:spPr>
        <p:txBody>
          <a:bodyPr wrap="square" lIns="0" tIns="0" rIns="0" bIns="85090" rtlCol="0" anchor="t">
            <a:spAutoFit/>
          </a:bodyPr>
          <a:lstStyle/>
          <a:p>
            <a:pPr marL="0" indent="0" algn="l">
              <a:buNone/>
            </a:pPr>
            <a:r>
              <a:rPr lang="en-US" sz="1000" b="1" dirty="0">
                <a:solidFill>
                  <a:srgbClr val="0A2540"/>
                </a:solidFill>
                <a:latin typeface="Inter ExtraBold" pitchFamily="34" charset="0"/>
                <a:ea typeface="Inter ExtraBold" pitchFamily="34" charset="-122"/>
                <a:cs typeface="Inter ExtraBold" pitchFamily="34" charset="-120"/>
              </a:rPr>
              <a:t>Προϊόντα κάστανου</a:t>
            </a:r>
            <a:endParaRPr lang="en-US" sz="1000" dirty="0"/>
          </a:p>
        </p:txBody>
      </p:sp>
      <p:sp>
        <p:nvSpPr>
          <p:cNvPr id="18" name="Shape 11"/>
          <p:cNvSpPr/>
          <p:nvPr/>
        </p:nvSpPr>
        <p:spPr>
          <a:xfrm>
            <a:off x="4000500" y="2409230"/>
            <a:ext cx="1650206" cy="362545"/>
          </a:xfrm>
          <a:prstGeom prst="rect">
            <a:avLst/>
          </a:prstGeom>
          <a:solidFill>
            <a:srgbClr val="F8FAFC"/>
          </a:solidFill>
          <a:ln/>
        </p:spPr>
      </p:sp>
      <p:sp>
        <p:nvSpPr>
          <p:cNvPr id="19" name="Shape 12"/>
          <p:cNvSpPr/>
          <p:nvPr/>
        </p:nvSpPr>
        <p:spPr>
          <a:xfrm>
            <a:off x="4000500" y="2409230"/>
            <a:ext cx="1650206" cy="14288"/>
          </a:xfrm>
          <a:prstGeom prst="rect">
            <a:avLst/>
          </a:prstGeom>
          <a:solidFill>
            <a:srgbClr val="0A2540"/>
          </a:solidFill>
          <a:ln/>
        </p:spPr>
      </p:sp>
      <p:sp>
        <p:nvSpPr>
          <p:cNvPr id="20" name="Shape 13"/>
          <p:cNvSpPr/>
          <p:nvPr/>
        </p:nvSpPr>
        <p:spPr>
          <a:xfrm>
            <a:off x="4000500" y="2764631"/>
            <a:ext cx="1650206" cy="7144"/>
          </a:xfrm>
          <a:prstGeom prst="rect">
            <a:avLst/>
          </a:prstGeom>
          <a:solidFill>
            <a:srgbClr val="E2E8F0"/>
          </a:solidFill>
          <a:ln/>
        </p:spPr>
      </p:sp>
      <p:sp>
        <p:nvSpPr>
          <p:cNvPr id="21" name="Text 14"/>
          <p:cNvSpPr/>
          <p:nvPr/>
        </p:nvSpPr>
        <p:spPr>
          <a:xfrm>
            <a:off x="4000500" y="2409230"/>
            <a:ext cx="1650206" cy="362545"/>
          </a:xfrm>
          <a:prstGeom prst="rect">
            <a:avLst/>
          </a:prstGeom>
          <a:noFill/>
          <a:ln/>
        </p:spPr>
        <p:txBody>
          <a:bodyPr wrap="square" lIns="170053" tIns="127508" rIns="170053" bIns="127508" rtlCol="0" anchor="ctr">
            <a:spAutoFit/>
          </a:bodyPr>
          <a:lstStyle/>
          <a:p>
            <a:pPr marL="0" indent="0" algn="l">
              <a:buNone/>
            </a:pPr>
            <a:r>
              <a:rPr lang="en-US" sz="800" b="1" dirty="0">
                <a:solidFill>
                  <a:srgbClr val="0A2540"/>
                </a:solidFill>
                <a:latin typeface="Inter ExtraBold" pitchFamily="34" charset="0"/>
                <a:ea typeface="Inter ExtraBold" pitchFamily="34" charset="-122"/>
                <a:cs typeface="Inter ExtraBold" pitchFamily="34" charset="-120"/>
              </a:rPr>
              <a:t>Κατηγορία</a:t>
            </a:r>
            <a:endParaRPr lang="en-US" sz="800" dirty="0"/>
          </a:p>
        </p:txBody>
      </p:sp>
      <p:sp>
        <p:nvSpPr>
          <p:cNvPr id="22" name="Shape 15"/>
          <p:cNvSpPr/>
          <p:nvPr/>
        </p:nvSpPr>
        <p:spPr>
          <a:xfrm>
            <a:off x="5650706" y="2409230"/>
            <a:ext cx="3064669" cy="362545"/>
          </a:xfrm>
          <a:prstGeom prst="rect">
            <a:avLst/>
          </a:prstGeom>
          <a:solidFill>
            <a:srgbClr val="F8FAFC"/>
          </a:solidFill>
          <a:ln/>
        </p:spPr>
      </p:sp>
      <p:sp>
        <p:nvSpPr>
          <p:cNvPr id="23" name="Shape 16"/>
          <p:cNvSpPr/>
          <p:nvPr/>
        </p:nvSpPr>
        <p:spPr>
          <a:xfrm>
            <a:off x="5650706" y="2409230"/>
            <a:ext cx="3064669" cy="14288"/>
          </a:xfrm>
          <a:prstGeom prst="rect">
            <a:avLst/>
          </a:prstGeom>
          <a:solidFill>
            <a:srgbClr val="0A2540"/>
          </a:solidFill>
          <a:ln/>
        </p:spPr>
      </p:sp>
      <p:sp>
        <p:nvSpPr>
          <p:cNvPr id="24" name="Shape 17"/>
          <p:cNvSpPr/>
          <p:nvPr/>
        </p:nvSpPr>
        <p:spPr>
          <a:xfrm>
            <a:off x="5650706" y="2764631"/>
            <a:ext cx="3064669" cy="7144"/>
          </a:xfrm>
          <a:prstGeom prst="rect">
            <a:avLst/>
          </a:prstGeom>
          <a:solidFill>
            <a:srgbClr val="E2E8F0"/>
          </a:solidFill>
          <a:ln/>
        </p:spPr>
      </p:sp>
      <p:sp>
        <p:nvSpPr>
          <p:cNvPr id="25" name="Text 18"/>
          <p:cNvSpPr/>
          <p:nvPr/>
        </p:nvSpPr>
        <p:spPr>
          <a:xfrm>
            <a:off x="5650706" y="2409230"/>
            <a:ext cx="3064669" cy="362545"/>
          </a:xfrm>
          <a:prstGeom prst="rect">
            <a:avLst/>
          </a:prstGeom>
          <a:noFill/>
          <a:ln/>
        </p:spPr>
        <p:txBody>
          <a:bodyPr wrap="square" lIns="170053" tIns="127508" rIns="170053" bIns="127508" rtlCol="0" anchor="ctr">
            <a:spAutoFit/>
          </a:bodyPr>
          <a:lstStyle/>
          <a:p>
            <a:pPr marL="0" indent="0" algn="l">
              <a:buNone/>
            </a:pPr>
            <a:r>
              <a:rPr lang="en-US" sz="800" b="1" dirty="0">
                <a:solidFill>
                  <a:srgbClr val="0A2540"/>
                </a:solidFill>
                <a:latin typeface="Inter ExtraBold" pitchFamily="34" charset="0"/>
                <a:ea typeface="Inter ExtraBold" pitchFamily="34" charset="-122"/>
                <a:cs typeface="Inter ExtraBold" pitchFamily="34" charset="-120"/>
              </a:rPr>
              <a:t>Προϊόντα</a:t>
            </a:r>
            <a:endParaRPr lang="en-US" sz="800" dirty="0"/>
          </a:p>
        </p:txBody>
      </p:sp>
      <p:sp>
        <p:nvSpPr>
          <p:cNvPr id="26" name="Text 19"/>
          <p:cNvSpPr/>
          <p:nvPr/>
        </p:nvSpPr>
        <p:spPr>
          <a:xfrm>
            <a:off x="4000500" y="2753916"/>
            <a:ext cx="1650206" cy="377893"/>
          </a:xfrm>
          <a:prstGeom prst="rect">
            <a:avLst/>
          </a:prstGeom>
          <a:noFill/>
          <a:ln/>
        </p:spPr>
        <p:txBody>
          <a:bodyPr wrap="square" lIns="170053" tIns="127508" rIns="170053" bIns="127508" rtlCol="0" anchor="ctr">
            <a:spAutoFit/>
          </a:bodyPr>
          <a:lstStyle/>
          <a:p>
            <a:pPr marL="0" indent="0" algn="l">
              <a:lnSpc>
                <a:spcPct val="112000"/>
              </a:lnSpc>
              <a:buNone/>
            </a:pPr>
            <a:r>
              <a:rPr lang="en-US" sz="800" b="1" dirty="0">
                <a:solidFill>
                  <a:srgbClr val="0077B6"/>
                </a:solidFill>
                <a:latin typeface="Inter ExtraBold" pitchFamily="34" charset="0"/>
                <a:ea typeface="Inter ExtraBold" pitchFamily="34" charset="-122"/>
                <a:cs typeface="Inter ExtraBold" pitchFamily="34" charset="-120"/>
              </a:rPr>
              <a:t>Αλεύρι &amp; γλυκά</a:t>
            </a:r>
            <a:endParaRPr lang="en-US" sz="800" dirty="0"/>
          </a:p>
        </p:txBody>
      </p:sp>
      <p:sp>
        <p:nvSpPr>
          <p:cNvPr id="27" name="Text 20"/>
          <p:cNvSpPr/>
          <p:nvPr/>
        </p:nvSpPr>
        <p:spPr>
          <a:xfrm>
            <a:off x="5650706" y="2753916"/>
            <a:ext cx="3064669" cy="377893"/>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Αλεύρι κάστανου, αρτοσκευάσματα, ζυμαρικά</a:t>
            </a:r>
            <a:endParaRPr lang="en-US" sz="850" dirty="0"/>
          </a:p>
        </p:txBody>
      </p:sp>
      <p:sp>
        <p:nvSpPr>
          <p:cNvPr id="28" name="Text 21"/>
          <p:cNvSpPr/>
          <p:nvPr/>
        </p:nvSpPr>
        <p:spPr>
          <a:xfrm>
            <a:off x="4000500" y="3131809"/>
            <a:ext cx="1650206" cy="381465"/>
          </a:xfrm>
          <a:prstGeom prst="rect">
            <a:avLst/>
          </a:prstGeom>
          <a:noFill/>
          <a:ln/>
        </p:spPr>
        <p:txBody>
          <a:bodyPr wrap="square" lIns="170053" tIns="127508" rIns="170053" bIns="127508" rtlCol="0" anchor="ctr">
            <a:spAutoFit/>
          </a:bodyPr>
          <a:lstStyle/>
          <a:p>
            <a:pPr marL="0" indent="0" algn="l">
              <a:lnSpc>
                <a:spcPct val="112000"/>
              </a:lnSpc>
              <a:buNone/>
            </a:pPr>
            <a:r>
              <a:rPr lang="en-US" sz="800" b="1" dirty="0">
                <a:solidFill>
                  <a:srgbClr val="0077B6"/>
                </a:solidFill>
                <a:latin typeface="Inter ExtraBold" pitchFamily="34" charset="0"/>
                <a:ea typeface="Inter ExtraBold" pitchFamily="34" charset="-122"/>
                <a:cs typeface="Inter ExtraBold" pitchFamily="34" charset="-120"/>
              </a:rPr>
              <a:t>Λειτουργικά τρόφιμα</a:t>
            </a:r>
            <a:endParaRPr lang="en-US" sz="800" dirty="0"/>
          </a:p>
        </p:txBody>
      </p:sp>
      <p:sp>
        <p:nvSpPr>
          <p:cNvPr id="29" name="Text 22"/>
          <p:cNvSpPr/>
          <p:nvPr/>
        </p:nvSpPr>
        <p:spPr>
          <a:xfrm>
            <a:off x="5650706" y="3131809"/>
            <a:ext cx="3064669" cy="381465"/>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Nutraceutical bakery, antioxidant powders</a:t>
            </a:r>
            <a:endParaRPr lang="en-US" sz="850" dirty="0"/>
          </a:p>
        </p:txBody>
      </p:sp>
      <p:sp>
        <p:nvSpPr>
          <p:cNvPr id="30" name="Text 23"/>
          <p:cNvSpPr/>
          <p:nvPr/>
        </p:nvSpPr>
        <p:spPr>
          <a:xfrm>
            <a:off x="4000500" y="3513274"/>
            <a:ext cx="1650206" cy="381465"/>
          </a:xfrm>
          <a:prstGeom prst="rect">
            <a:avLst/>
          </a:prstGeom>
          <a:noFill/>
          <a:ln/>
        </p:spPr>
        <p:txBody>
          <a:bodyPr wrap="square" lIns="170053" tIns="127508" rIns="170053" bIns="127508" rtlCol="0" anchor="ctr">
            <a:spAutoFit/>
          </a:bodyPr>
          <a:lstStyle/>
          <a:p>
            <a:pPr marL="0" indent="0" algn="l">
              <a:lnSpc>
                <a:spcPct val="112000"/>
              </a:lnSpc>
              <a:buNone/>
            </a:pPr>
            <a:r>
              <a:rPr lang="en-US" sz="800" b="1" dirty="0">
                <a:solidFill>
                  <a:srgbClr val="0077B6"/>
                </a:solidFill>
                <a:latin typeface="Inter ExtraBold" pitchFamily="34" charset="0"/>
                <a:ea typeface="Inter ExtraBold" pitchFamily="34" charset="-122"/>
                <a:cs typeface="Inter ExtraBold" pitchFamily="34" charset="-120"/>
              </a:rPr>
              <a:t>Ξύλο &amp; βιομάζα</a:t>
            </a:r>
            <a:endParaRPr lang="en-US" sz="800" dirty="0"/>
          </a:p>
        </p:txBody>
      </p:sp>
      <p:sp>
        <p:nvSpPr>
          <p:cNvPr id="31" name="Text 24"/>
          <p:cNvSpPr/>
          <p:nvPr/>
        </p:nvSpPr>
        <p:spPr>
          <a:xfrm>
            <a:off x="5650706" y="3513274"/>
            <a:ext cx="3064669" cy="381465"/>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Επεξεργασμένη ξυλεία, βιομάζα &amp; βιοενέργεια</a:t>
            </a:r>
            <a:endParaRPr lang="en-US" sz="850" dirty="0"/>
          </a:p>
        </p:txBody>
      </p:sp>
      <p:sp>
        <p:nvSpPr>
          <p:cNvPr id="32" name="Text 25"/>
          <p:cNvSpPr/>
          <p:nvPr/>
        </p:nvSpPr>
        <p:spPr>
          <a:xfrm>
            <a:off x="4000500" y="3894739"/>
            <a:ext cx="1650206" cy="385037"/>
          </a:xfrm>
          <a:prstGeom prst="rect">
            <a:avLst/>
          </a:prstGeom>
          <a:noFill/>
          <a:ln/>
        </p:spPr>
        <p:txBody>
          <a:bodyPr wrap="square" lIns="170053" tIns="127508" rIns="170053" bIns="127508" rtlCol="0" anchor="ctr">
            <a:spAutoFit/>
          </a:bodyPr>
          <a:lstStyle/>
          <a:p>
            <a:pPr marL="0" indent="0" algn="l">
              <a:lnSpc>
                <a:spcPct val="112000"/>
              </a:lnSpc>
              <a:buNone/>
            </a:pPr>
            <a:r>
              <a:rPr lang="en-US" sz="800" b="1" dirty="0">
                <a:solidFill>
                  <a:srgbClr val="0077B6"/>
                </a:solidFill>
                <a:latin typeface="Inter ExtraBold" pitchFamily="34" charset="0"/>
                <a:ea typeface="Inter ExtraBold" pitchFamily="34" charset="-122"/>
                <a:cs typeface="Inter ExtraBold" pitchFamily="34" charset="-120"/>
              </a:rPr>
              <a:t>Φλοιός &amp; φύλλα</a:t>
            </a:r>
            <a:endParaRPr lang="en-US" sz="800" dirty="0"/>
          </a:p>
        </p:txBody>
      </p:sp>
      <p:sp>
        <p:nvSpPr>
          <p:cNvPr id="33" name="Text 26"/>
          <p:cNvSpPr/>
          <p:nvPr/>
        </p:nvSpPr>
        <p:spPr>
          <a:xfrm>
            <a:off x="5650706" y="3894739"/>
            <a:ext cx="3064669" cy="385037"/>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Εκχυλίσματα, λιπάσματα</a:t>
            </a:r>
            <a:endParaRPr lang="en-US" sz="8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28625" y="600075"/>
            <a:ext cx="8286750" cy="276820"/>
          </a:xfrm>
          <a:prstGeom prst="rect">
            <a:avLst/>
          </a:prstGeom>
          <a:noFill/>
          <a:ln/>
        </p:spPr>
        <p:txBody>
          <a:bodyPr wrap="square" lIns="0" tIns="0" rIns="0" bIns="0" rtlCol="0" anchor="t">
            <a:spAutoFit/>
          </a:bodyPr>
          <a:lstStyle/>
          <a:p>
            <a:pPr marL="0" indent="0" algn="l">
              <a:buNone/>
            </a:pPr>
            <a:r>
              <a:rPr lang="en-US" sz="1600" b="1" dirty="0">
                <a:solidFill>
                  <a:srgbClr val="0A2540"/>
                </a:solidFill>
                <a:latin typeface="Inter ExtraBold" pitchFamily="34" charset="0"/>
                <a:ea typeface="Inter ExtraBold" pitchFamily="34" charset="-122"/>
                <a:cs typeface="Inter ExtraBold" pitchFamily="34" charset="-120"/>
              </a:rPr>
              <a:t>Θαλάσσια Βιοοικονομία &amp; Ανθρακοδέσμευση</a:t>
            </a:r>
            <a:endParaRPr lang="en-US" sz="1600" dirty="0"/>
          </a:p>
        </p:txBody>
      </p:sp>
      <p:sp>
        <p:nvSpPr>
          <p:cNvPr id="4" name="Text 1"/>
          <p:cNvSpPr/>
          <p:nvPr/>
        </p:nvSpPr>
        <p:spPr>
          <a:xfrm>
            <a:off x="428625" y="948333"/>
            <a:ext cx="8286750" cy="173236"/>
          </a:xfrm>
          <a:prstGeom prst="rect">
            <a:avLst/>
          </a:prstGeom>
          <a:noFill/>
          <a:ln/>
        </p:spPr>
        <p:txBody>
          <a:bodyPr wrap="square" lIns="0" tIns="0" rIns="0" bIns="0" rtlCol="0" anchor="t">
            <a:spAutoFit/>
          </a:bodyPr>
          <a:lstStyle/>
          <a:p>
            <a:pPr marL="0" indent="0" algn="l">
              <a:buNone/>
            </a:pPr>
            <a:r>
              <a:rPr lang="en-US" sz="1050" dirty="0">
                <a:solidFill>
                  <a:srgbClr val="0077B6"/>
                </a:solidFill>
                <a:latin typeface="Inter Light" pitchFamily="34" charset="0"/>
                <a:ea typeface="Inter Light" pitchFamily="34" charset="-122"/>
                <a:cs typeface="Inter Light" pitchFamily="34" charset="-120"/>
              </a:rPr>
              <a:t>Η Blue Economy ως αναπόσπαστο μέρος του ISR</a:t>
            </a:r>
            <a:endParaRPr lang="en-US" sz="1050" dirty="0"/>
          </a:p>
        </p:txBody>
      </p:sp>
      <p:sp>
        <p:nvSpPr>
          <p:cNvPr id="5" name="Text 2"/>
          <p:cNvSpPr/>
          <p:nvPr/>
        </p:nvSpPr>
        <p:spPr>
          <a:xfrm>
            <a:off x="0" y="1121569"/>
            <a:ext cx="9144000" cy="407194"/>
          </a:xfrm>
          <a:prstGeom prst="rect">
            <a:avLst/>
          </a:prstGeom>
          <a:noFill/>
          <a:ln/>
        </p:spPr>
        <p:txBody>
          <a:bodyPr wrap="square" lIns="510286" tIns="255143" rIns="510286" bIns="0" rtlCol="0" anchor="t">
            <a:spAutoFit/>
          </a:bodyPr>
          <a:lstStyle/>
          <a:p>
            <a:pPr marL="0" indent="0" algn="l">
              <a:lnSpc>
                <a:spcPct val="120000"/>
              </a:lnSpc>
              <a:buNone/>
            </a:pPr>
            <a:r>
              <a:rPr lang="en-US" sz="950" dirty="0">
                <a:solidFill>
                  <a:srgbClr val="334155"/>
                </a:solidFill>
                <a:latin typeface="Inter Light" pitchFamily="34" charset="0"/>
                <a:ea typeface="Inter Light" pitchFamily="34" charset="-122"/>
                <a:cs typeface="Inter Light" pitchFamily="34" charset="-120"/>
              </a:rPr>
              <a:t>Η στρατηγική ISR επεκτείνεται και στη </a:t>
            </a:r>
            <a:r>
              <a:rPr lang="en-US" sz="900" b="1" dirty="0">
                <a:solidFill>
                  <a:srgbClr val="0A2540"/>
                </a:solidFill>
                <a:latin typeface="Inter ExtraBold" pitchFamily="34" charset="0"/>
                <a:ea typeface="Inter ExtraBold" pitchFamily="34" charset="-122"/>
                <a:cs typeface="Inter ExtraBold" pitchFamily="34" charset="-120"/>
              </a:rPr>
              <a:t>blue economy</a:t>
            </a:r>
            <a:r>
              <a:rPr lang="en-US" sz="950" dirty="0">
                <a:solidFill>
                  <a:srgbClr val="334155"/>
                </a:solidFill>
                <a:latin typeface="Inter Light" pitchFamily="34" charset="0"/>
                <a:ea typeface="Inter Light" pitchFamily="34" charset="-122"/>
                <a:cs typeface="Inter Light" pitchFamily="34" charset="-120"/>
              </a:rPr>
              <a:t>, μετατρέποντας το ISR σε land-to-sea integrated territory.</a:t>
            </a:r>
            <a:endParaRPr lang="en-US" sz="950" dirty="0"/>
          </a:p>
        </p:txBody>
      </p:sp>
      <p:sp>
        <p:nvSpPr>
          <p:cNvPr id="6" name="Text 3"/>
          <p:cNvSpPr/>
          <p:nvPr/>
        </p:nvSpPr>
        <p:spPr>
          <a:xfrm>
            <a:off x="428625" y="1814513"/>
            <a:ext cx="4714875" cy="285750"/>
          </a:xfrm>
          <a:prstGeom prst="rect">
            <a:avLst/>
          </a:prstGeom>
          <a:noFill/>
          <a:ln/>
        </p:spPr>
        <p:txBody>
          <a:bodyPr wrap="square" lIns="0" tIns="0" rIns="0" bIns="85090" rtlCol="0" anchor="t">
            <a:spAutoFit/>
          </a:bodyPr>
          <a:lstStyle/>
          <a:p>
            <a:pPr marL="0" indent="0" algn="l">
              <a:buNone/>
            </a:pPr>
            <a:r>
              <a:rPr lang="en-US" sz="1200" b="1" dirty="0">
                <a:solidFill>
                  <a:srgbClr val="0A2540"/>
                </a:solidFill>
                <a:latin typeface="Inter ExtraBold" pitchFamily="34" charset="0"/>
                <a:ea typeface="Inter ExtraBold" pitchFamily="34" charset="-122"/>
                <a:cs typeface="Inter ExtraBold" pitchFamily="34" charset="-120"/>
              </a:rPr>
              <a:t>Δυνατότητες Blue Economy</a:t>
            </a:r>
            <a:endParaRPr lang="en-US" sz="1200" dirty="0"/>
          </a:p>
        </p:txBody>
      </p:sp>
      <p:sp>
        <p:nvSpPr>
          <p:cNvPr id="7" name="Shape 4"/>
          <p:cNvSpPr/>
          <p:nvPr/>
        </p:nvSpPr>
        <p:spPr>
          <a:xfrm>
            <a:off x="428625" y="2243138"/>
            <a:ext cx="4714875" cy="385763"/>
          </a:xfrm>
          <a:prstGeom prst="rect">
            <a:avLst/>
          </a:prstGeom>
          <a:solidFill>
            <a:srgbClr val="F0F4F8"/>
          </a:solidFill>
          <a:ln/>
        </p:spPr>
      </p:sp>
      <p:sp>
        <p:nvSpPr>
          <p:cNvPr id="8" name="Shape 5"/>
          <p:cNvSpPr/>
          <p:nvPr/>
        </p:nvSpPr>
        <p:spPr>
          <a:xfrm>
            <a:off x="428625" y="2243138"/>
            <a:ext cx="28575" cy="385763"/>
          </a:xfrm>
          <a:prstGeom prst="rect">
            <a:avLst/>
          </a:prstGeom>
          <a:solidFill>
            <a:srgbClr val="0A2540"/>
          </a:solidFill>
          <a:ln/>
        </p:spPr>
      </p:sp>
      <p:pic>
        <p:nvPicPr>
          <p:cNvPr id="9" name="Image 1" descr="preencoded.png"/>
          <p:cNvPicPr>
            <a:picLocks noChangeAspect="1"/>
          </p:cNvPicPr>
          <p:nvPr/>
        </p:nvPicPr>
        <p:blipFill>
          <a:blip r:embed="rId4"/>
          <a:stretch>
            <a:fillRect/>
          </a:stretch>
        </p:blipFill>
        <p:spPr>
          <a:xfrm>
            <a:off x="571500" y="2364581"/>
            <a:ext cx="171450" cy="142875"/>
          </a:xfrm>
          <a:prstGeom prst="rect">
            <a:avLst/>
          </a:prstGeom>
        </p:spPr>
      </p:pic>
      <p:sp>
        <p:nvSpPr>
          <p:cNvPr id="10" name="Text 6"/>
          <p:cNvSpPr/>
          <p:nvPr/>
        </p:nvSpPr>
        <p:spPr>
          <a:xfrm>
            <a:off x="850106" y="2350294"/>
            <a:ext cx="3643313" cy="171450"/>
          </a:xfrm>
          <a:prstGeom prst="rect">
            <a:avLst/>
          </a:prstGeom>
          <a:noFill/>
          <a:ln/>
        </p:spPr>
        <p:txBody>
          <a:bodyPr wrap="none" lIns="0" tIns="0" rIns="0" bIns="0" rtlCol="0" anchor="t">
            <a:spAutoFit/>
          </a:bodyPr>
          <a:lstStyle/>
          <a:p>
            <a:pPr marL="0" indent="0" algn="l">
              <a:lnSpc>
                <a:spcPct val="120000"/>
              </a:lnSpc>
              <a:buNone/>
            </a:pPr>
            <a:r>
              <a:rPr lang="en-US" sz="850" dirty="0">
                <a:solidFill>
                  <a:srgbClr val="334155"/>
                </a:solidFill>
                <a:latin typeface="Inter Light" pitchFamily="34" charset="0"/>
                <a:ea typeface="Inter Light" pitchFamily="34" charset="-122"/>
                <a:cs typeface="Inter Light" pitchFamily="34" charset="-120"/>
              </a:rPr>
              <a:t>Καλλιέργεια μακροφυκών για marine nutraceuticals &amp; βιοπολυμερή</a:t>
            </a:r>
            <a:endParaRPr lang="en-US" sz="850" dirty="0"/>
          </a:p>
        </p:txBody>
      </p:sp>
      <p:sp>
        <p:nvSpPr>
          <p:cNvPr id="11" name="Shape 7"/>
          <p:cNvSpPr/>
          <p:nvPr/>
        </p:nvSpPr>
        <p:spPr>
          <a:xfrm>
            <a:off x="428625" y="2771775"/>
            <a:ext cx="4714875" cy="385763"/>
          </a:xfrm>
          <a:prstGeom prst="rect">
            <a:avLst/>
          </a:prstGeom>
          <a:solidFill>
            <a:srgbClr val="F0F4F8"/>
          </a:solidFill>
          <a:ln/>
        </p:spPr>
      </p:sp>
      <p:sp>
        <p:nvSpPr>
          <p:cNvPr id="12" name="Shape 8"/>
          <p:cNvSpPr/>
          <p:nvPr/>
        </p:nvSpPr>
        <p:spPr>
          <a:xfrm>
            <a:off x="428625" y="2771775"/>
            <a:ext cx="28575" cy="385763"/>
          </a:xfrm>
          <a:prstGeom prst="rect">
            <a:avLst/>
          </a:prstGeom>
          <a:solidFill>
            <a:srgbClr val="0A2540"/>
          </a:solidFill>
          <a:ln/>
        </p:spPr>
      </p:sp>
      <p:pic>
        <p:nvPicPr>
          <p:cNvPr id="13" name="Image 2" descr="preencoded.png"/>
          <p:cNvPicPr>
            <a:picLocks noChangeAspect="1"/>
          </p:cNvPicPr>
          <p:nvPr/>
        </p:nvPicPr>
        <p:blipFill>
          <a:blip r:embed="rId5"/>
          <a:stretch>
            <a:fillRect/>
          </a:stretch>
        </p:blipFill>
        <p:spPr>
          <a:xfrm>
            <a:off x="571500" y="2893219"/>
            <a:ext cx="171450" cy="142875"/>
          </a:xfrm>
          <a:prstGeom prst="rect">
            <a:avLst/>
          </a:prstGeom>
        </p:spPr>
      </p:pic>
      <p:sp>
        <p:nvSpPr>
          <p:cNvPr id="14" name="Text 9"/>
          <p:cNvSpPr/>
          <p:nvPr/>
        </p:nvSpPr>
        <p:spPr>
          <a:xfrm>
            <a:off x="850106" y="2878931"/>
            <a:ext cx="3736181" cy="171450"/>
          </a:xfrm>
          <a:prstGeom prst="rect">
            <a:avLst/>
          </a:prstGeom>
          <a:noFill/>
          <a:ln/>
        </p:spPr>
        <p:txBody>
          <a:bodyPr wrap="none" lIns="0" tIns="0" rIns="0" bIns="0" rtlCol="0" anchor="t">
            <a:spAutoFit/>
          </a:bodyPr>
          <a:lstStyle/>
          <a:p>
            <a:pPr marL="0" indent="0" algn="l">
              <a:lnSpc>
                <a:spcPct val="120000"/>
              </a:lnSpc>
              <a:buNone/>
            </a:pPr>
            <a:r>
              <a:rPr lang="en-US" sz="850" dirty="0">
                <a:solidFill>
                  <a:srgbClr val="334155"/>
                </a:solidFill>
                <a:latin typeface="Inter Light" pitchFamily="34" charset="0"/>
                <a:ea typeface="Inter Light" pitchFamily="34" charset="-122"/>
                <a:cs typeface="Inter Light" pitchFamily="34" charset="-120"/>
              </a:rPr>
              <a:t>Αξιοποίηση βιοδραστικών συστατικών από θαλάσσιους οργανισμούς</a:t>
            </a:r>
            <a:endParaRPr lang="en-US" sz="850" dirty="0"/>
          </a:p>
        </p:txBody>
      </p:sp>
      <p:sp>
        <p:nvSpPr>
          <p:cNvPr id="15" name="Shape 10"/>
          <p:cNvSpPr/>
          <p:nvPr/>
        </p:nvSpPr>
        <p:spPr>
          <a:xfrm>
            <a:off x="428625" y="3300413"/>
            <a:ext cx="4714875" cy="385763"/>
          </a:xfrm>
          <a:prstGeom prst="rect">
            <a:avLst/>
          </a:prstGeom>
          <a:solidFill>
            <a:srgbClr val="F0F4F8"/>
          </a:solidFill>
          <a:ln/>
        </p:spPr>
      </p:sp>
      <p:sp>
        <p:nvSpPr>
          <p:cNvPr id="16" name="Shape 11"/>
          <p:cNvSpPr/>
          <p:nvPr/>
        </p:nvSpPr>
        <p:spPr>
          <a:xfrm>
            <a:off x="428625" y="3300413"/>
            <a:ext cx="28575" cy="385763"/>
          </a:xfrm>
          <a:prstGeom prst="rect">
            <a:avLst/>
          </a:prstGeom>
          <a:solidFill>
            <a:srgbClr val="0A2540"/>
          </a:solidFill>
          <a:ln/>
        </p:spPr>
      </p:sp>
      <p:pic>
        <p:nvPicPr>
          <p:cNvPr id="17" name="Image 3" descr="preencoded.png"/>
          <p:cNvPicPr>
            <a:picLocks noChangeAspect="1"/>
          </p:cNvPicPr>
          <p:nvPr/>
        </p:nvPicPr>
        <p:blipFill>
          <a:blip r:embed="rId6"/>
          <a:stretch>
            <a:fillRect/>
          </a:stretch>
        </p:blipFill>
        <p:spPr>
          <a:xfrm>
            <a:off x="571500" y="3421856"/>
            <a:ext cx="171450" cy="142875"/>
          </a:xfrm>
          <a:prstGeom prst="rect">
            <a:avLst/>
          </a:prstGeom>
        </p:spPr>
      </p:pic>
      <p:sp>
        <p:nvSpPr>
          <p:cNvPr id="18" name="Text 12"/>
          <p:cNvSpPr/>
          <p:nvPr/>
        </p:nvSpPr>
        <p:spPr>
          <a:xfrm>
            <a:off x="850106" y="3407569"/>
            <a:ext cx="2536031" cy="171450"/>
          </a:xfrm>
          <a:prstGeom prst="rect">
            <a:avLst/>
          </a:prstGeom>
          <a:noFill/>
          <a:ln/>
        </p:spPr>
        <p:txBody>
          <a:bodyPr wrap="none" lIns="0" tIns="0" rIns="0" bIns="0" rtlCol="0" anchor="t">
            <a:spAutoFit/>
          </a:bodyPr>
          <a:lstStyle/>
          <a:p>
            <a:pPr marL="0" indent="0" algn="l">
              <a:lnSpc>
                <a:spcPct val="120000"/>
              </a:lnSpc>
              <a:buNone/>
            </a:pPr>
            <a:r>
              <a:rPr lang="en-US" sz="850" dirty="0">
                <a:solidFill>
                  <a:srgbClr val="334155"/>
                </a:solidFill>
                <a:latin typeface="Inter Light" pitchFamily="34" charset="0"/>
                <a:ea typeface="Inter Light" pitchFamily="34" charset="-122"/>
                <a:cs typeface="Inter Light" pitchFamily="34" charset="-120"/>
              </a:rPr>
              <a:t>Βιοϋλικά &amp; βιοπολυμερή από θαλάσσιες πηγές</a:t>
            </a:r>
            <a:endParaRPr lang="en-US" sz="850" dirty="0"/>
          </a:p>
        </p:txBody>
      </p:sp>
      <p:sp>
        <p:nvSpPr>
          <p:cNvPr id="19" name="Shape 13"/>
          <p:cNvSpPr/>
          <p:nvPr/>
        </p:nvSpPr>
        <p:spPr>
          <a:xfrm>
            <a:off x="428625" y="3829050"/>
            <a:ext cx="4714875" cy="385763"/>
          </a:xfrm>
          <a:prstGeom prst="rect">
            <a:avLst/>
          </a:prstGeom>
          <a:solidFill>
            <a:srgbClr val="F0F4F8"/>
          </a:solidFill>
          <a:ln/>
        </p:spPr>
      </p:sp>
      <p:sp>
        <p:nvSpPr>
          <p:cNvPr id="20" name="Shape 14"/>
          <p:cNvSpPr/>
          <p:nvPr/>
        </p:nvSpPr>
        <p:spPr>
          <a:xfrm>
            <a:off x="428625" y="3829050"/>
            <a:ext cx="28575" cy="385763"/>
          </a:xfrm>
          <a:prstGeom prst="rect">
            <a:avLst/>
          </a:prstGeom>
          <a:solidFill>
            <a:srgbClr val="0A2540"/>
          </a:solidFill>
          <a:ln/>
        </p:spPr>
      </p:sp>
      <p:pic>
        <p:nvPicPr>
          <p:cNvPr id="21" name="Image 4" descr="preencoded.png"/>
          <p:cNvPicPr>
            <a:picLocks noChangeAspect="1"/>
          </p:cNvPicPr>
          <p:nvPr/>
        </p:nvPicPr>
        <p:blipFill>
          <a:blip r:embed="rId7"/>
          <a:stretch>
            <a:fillRect/>
          </a:stretch>
        </p:blipFill>
        <p:spPr>
          <a:xfrm>
            <a:off x="571500" y="3950494"/>
            <a:ext cx="171450" cy="142875"/>
          </a:xfrm>
          <a:prstGeom prst="rect">
            <a:avLst/>
          </a:prstGeom>
        </p:spPr>
      </p:pic>
      <p:sp>
        <p:nvSpPr>
          <p:cNvPr id="22" name="Text 15"/>
          <p:cNvSpPr/>
          <p:nvPr/>
        </p:nvSpPr>
        <p:spPr>
          <a:xfrm>
            <a:off x="850106" y="3936206"/>
            <a:ext cx="3534370" cy="171450"/>
          </a:xfrm>
          <a:prstGeom prst="rect">
            <a:avLst/>
          </a:prstGeom>
          <a:noFill/>
          <a:ln/>
        </p:spPr>
        <p:txBody>
          <a:bodyPr wrap="none" lIns="0" tIns="0" rIns="0" bIns="0" rtlCol="0" anchor="t">
            <a:spAutoFit/>
          </a:bodyPr>
          <a:lstStyle/>
          <a:p>
            <a:pPr marL="0" indent="0" algn="l">
              <a:lnSpc>
                <a:spcPct val="120000"/>
              </a:lnSpc>
              <a:buNone/>
            </a:pPr>
            <a:r>
              <a:rPr lang="en-US" sz="850" dirty="0">
                <a:solidFill>
                  <a:srgbClr val="334155"/>
                </a:solidFill>
                <a:latin typeface="Inter Light" pitchFamily="34" charset="0"/>
                <a:ea typeface="Inter Light" pitchFamily="34" charset="-122"/>
                <a:cs typeface="Inter Light" pitchFamily="34" charset="-120"/>
              </a:rPr>
              <a:t>Θαλάσσια ανθρακοδέσμευση (Blue Carbon) – Posidonia oceanica</a:t>
            </a:r>
            <a:endParaRPr lang="en-US" sz="850" dirty="0"/>
          </a:p>
        </p:txBody>
      </p:sp>
      <p:sp>
        <p:nvSpPr>
          <p:cNvPr id="23" name="Shape 16"/>
          <p:cNvSpPr/>
          <p:nvPr/>
        </p:nvSpPr>
        <p:spPr>
          <a:xfrm>
            <a:off x="428625" y="4357688"/>
            <a:ext cx="4714875" cy="385763"/>
          </a:xfrm>
          <a:prstGeom prst="rect">
            <a:avLst/>
          </a:prstGeom>
          <a:solidFill>
            <a:srgbClr val="F0F4F8"/>
          </a:solidFill>
          <a:ln/>
        </p:spPr>
      </p:sp>
      <p:sp>
        <p:nvSpPr>
          <p:cNvPr id="24" name="Shape 17"/>
          <p:cNvSpPr/>
          <p:nvPr/>
        </p:nvSpPr>
        <p:spPr>
          <a:xfrm>
            <a:off x="428625" y="4357688"/>
            <a:ext cx="28575" cy="385763"/>
          </a:xfrm>
          <a:prstGeom prst="rect">
            <a:avLst/>
          </a:prstGeom>
          <a:solidFill>
            <a:srgbClr val="0A2540"/>
          </a:solidFill>
          <a:ln/>
        </p:spPr>
      </p:sp>
      <p:pic>
        <p:nvPicPr>
          <p:cNvPr id="25" name="Image 5" descr="preencoded.png"/>
          <p:cNvPicPr>
            <a:picLocks noChangeAspect="1"/>
          </p:cNvPicPr>
          <p:nvPr/>
        </p:nvPicPr>
        <p:blipFill>
          <a:blip r:embed="rId8"/>
          <a:stretch>
            <a:fillRect/>
          </a:stretch>
        </p:blipFill>
        <p:spPr>
          <a:xfrm>
            <a:off x="571500" y="4479131"/>
            <a:ext cx="171450" cy="142875"/>
          </a:xfrm>
          <a:prstGeom prst="rect">
            <a:avLst/>
          </a:prstGeom>
        </p:spPr>
      </p:pic>
      <p:sp>
        <p:nvSpPr>
          <p:cNvPr id="26" name="Text 18"/>
          <p:cNvSpPr/>
          <p:nvPr/>
        </p:nvSpPr>
        <p:spPr>
          <a:xfrm>
            <a:off x="850106" y="4464844"/>
            <a:ext cx="2623542" cy="171450"/>
          </a:xfrm>
          <a:prstGeom prst="rect">
            <a:avLst/>
          </a:prstGeom>
          <a:noFill/>
          <a:ln/>
        </p:spPr>
        <p:txBody>
          <a:bodyPr wrap="none" lIns="0" tIns="0" rIns="0" bIns="0" rtlCol="0" anchor="t">
            <a:spAutoFit/>
          </a:bodyPr>
          <a:lstStyle/>
          <a:p>
            <a:pPr marL="0" indent="0" algn="l">
              <a:lnSpc>
                <a:spcPct val="120000"/>
              </a:lnSpc>
              <a:buNone/>
            </a:pPr>
            <a:r>
              <a:rPr lang="en-US" sz="850" dirty="0">
                <a:solidFill>
                  <a:srgbClr val="334155"/>
                </a:solidFill>
                <a:latin typeface="Inter Light" pitchFamily="34" charset="0"/>
                <a:ea typeface="Inter Light" pitchFamily="34" charset="-122"/>
                <a:cs typeface="Inter Light" pitchFamily="34" charset="-120"/>
              </a:rPr>
              <a:t>Προστασία βιοποικιλότητας &amp; παράκτιων ζωνών</a:t>
            </a:r>
            <a:endParaRPr lang="en-US" sz="850" dirty="0"/>
          </a:p>
        </p:txBody>
      </p:sp>
      <p:sp>
        <p:nvSpPr>
          <p:cNvPr id="27" name="Shape 19"/>
          <p:cNvSpPr/>
          <p:nvPr/>
        </p:nvSpPr>
        <p:spPr>
          <a:xfrm>
            <a:off x="5429250" y="1814513"/>
            <a:ext cx="3286125" cy="2286000"/>
          </a:xfrm>
          <a:prstGeom prst="rect">
            <a:avLst/>
          </a:prstGeom>
          <a:solidFill>
            <a:srgbClr val="0A2540"/>
          </a:solidFill>
          <a:ln/>
        </p:spPr>
      </p:sp>
      <p:sp>
        <p:nvSpPr>
          <p:cNvPr id="28" name="Text 20"/>
          <p:cNvSpPr/>
          <p:nvPr/>
        </p:nvSpPr>
        <p:spPr>
          <a:xfrm>
            <a:off x="5643563" y="2028825"/>
            <a:ext cx="2857500" cy="425053"/>
          </a:xfrm>
          <a:prstGeom prst="rect">
            <a:avLst/>
          </a:prstGeom>
          <a:noFill/>
          <a:ln/>
        </p:spPr>
        <p:txBody>
          <a:bodyPr wrap="square" lIns="0" tIns="0" rIns="0" bIns="85090" rtlCol="0" anchor="t">
            <a:spAutoFit/>
          </a:bodyPr>
          <a:lstStyle/>
          <a:p>
            <a:pPr marL="0" indent="0" algn="l">
              <a:buNone/>
            </a:pPr>
            <a:r>
              <a:rPr lang="en-US" sz="1000" b="1" dirty="0">
                <a:solidFill>
                  <a:srgbClr val="FFFFFF"/>
                </a:solidFill>
                <a:latin typeface="Inter ExtraBold" pitchFamily="34" charset="0"/>
                <a:ea typeface="Inter ExtraBold" pitchFamily="34" charset="-122"/>
                <a:cs typeface="Inter ExtraBold" pitchFamily="34" charset="-120"/>
              </a:rPr>
              <a:t>Posidonia oceanica – Φυσικό Blue Carbon Σύστημα</a:t>
            </a:r>
            <a:endParaRPr lang="en-US" sz="1000" dirty="0"/>
          </a:p>
        </p:txBody>
      </p:sp>
      <p:sp>
        <p:nvSpPr>
          <p:cNvPr id="29" name="Text 21"/>
          <p:cNvSpPr/>
          <p:nvPr/>
        </p:nvSpPr>
        <p:spPr>
          <a:xfrm>
            <a:off x="5643563" y="2596753"/>
            <a:ext cx="2857500" cy="731453"/>
          </a:xfrm>
          <a:prstGeom prst="rect">
            <a:avLst/>
          </a:prstGeom>
          <a:noFill/>
          <a:ln/>
        </p:spPr>
        <p:txBody>
          <a:bodyPr wrap="square" lIns="0" tIns="0" rIns="0" bIns="0" rtlCol="0" anchor="t">
            <a:spAutoFit/>
          </a:bodyPr>
          <a:lstStyle/>
          <a:p>
            <a:pPr marL="0" indent="0" algn="l">
              <a:lnSpc>
                <a:spcPct val="128000"/>
              </a:lnSpc>
              <a:buNone/>
            </a:pPr>
            <a:r>
              <a:rPr lang="en-US" sz="850" dirty="0">
                <a:solidFill>
                  <a:srgbClr val="FFFFFF"/>
                </a:solidFill>
                <a:latin typeface="Inter Light" pitchFamily="34" charset="0"/>
                <a:ea typeface="Inter Light" pitchFamily="34" charset="-122"/>
                <a:cs typeface="Inter Light" pitchFamily="34" charset="-120"/>
              </a:rPr>
              <a:t>Τα θαλάσσια λιβάδια Posidonia λειτουργούν ως </a:t>
            </a:r>
            <a:r>
              <a:rPr lang="en-US" sz="800" b="1" dirty="0">
                <a:solidFill>
                  <a:srgbClr val="0077B6"/>
                </a:solidFill>
                <a:latin typeface="Inter ExtraBold" pitchFamily="34" charset="0"/>
                <a:ea typeface="Inter ExtraBold" pitchFamily="34" charset="-122"/>
                <a:cs typeface="Inter ExtraBold" pitchFamily="34" charset="-120"/>
              </a:rPr>
              <a:t>φυσικά blue carbon συστήματα</a:t>
            </a:r>
            <a:r>
              <a:rPr lang="en-US" sz="850" dirty="0">
                <a:solidFill>
                  <a:srgbClr val="FFFFFF"/>
                </a:solidFill>
                <a:latin typeface="Inter Light" pitchFamily="34" charset="0"/>
                <a:ea typeface="Inter Light" pitchFamily="34" charset="-122"/>
                <a:cs typeface="Inter Light" pitchFamily="34" charset="-120"/>
              </a:rPr>
              <a:t> με σημαντική ικανότητα απορρόφησης CO₂, ενώ παράλληλα προστατεύουν την παράκτια βιοποικιλότητα.</a:t>
            </a:r>
            <a:endParaRPr lang="en-US" sz="850" dirty="0"/>
          </a:p>
        </p:txBody>
      </p:sp>
      <p:pic>
        <p:nvPicPr>
          <p:cNvPr id="30" name="Image 6" descr="preencoded.png"/>
          <p:cNvPicPr>
            <a:picLocks noChangeAspect="1"/>
          </p:cNvPicPr>
          <p:nvPr/>
        </p:nvPicPr>
        <p:blipFill>
          <a:blip r:embed="rId9">
            <a:alphaModFix amt="50000"/>
          </a:blip>
          <a:stretch>
            <a:fillRect/>
          </a:stretch>
        </p:blipFill>
        <p:spPr>
          <a:xfrm>
            <a:off x="8158163" y="3543300"/>
            <a:ext cx="342900" cy="3429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200538"/>
          </a:xfrm>
          <a:prstGeom prst="rect">
            <a:avLst/>
          </a:prstGeom>
        </p:spPr>
      </p:pic>
      <p:sp>
        <p:nvSpPr>
          <p:cNvPr id="3" name="Text 0"/>
          <p:cNvSpPr/>
          <p:nvPr/>
        </p:nvSpPr>
        <p:spPr>
          <a:xfrm>
            <a:off x="428625" y="600075"/>
            <a:ext cx="8286750" cy="276820"/>
          </a:xfrm>
          <a:prstGeom prst="rect">
            <a:avLst/>
          </a:prstGeom>
          <a:noFill/>
          <a:ln/>
        </p:spPr>
        <p:txBody>
          <a:bodyPr wrap="square" lIns="0" tIns="0" rIns="0" bIns="0" rtlCol="0" anchor="t">
            <a:spAutoFit/>
          </a:bodyPr>
          <a:lstStyle/>
          <a:p>
            <a:pPr marL="0" indent="0" algn="l">
              <a:buNone/>
            </a:pPr>
            <a:r>
              <a:rPr lang="en-US" sz="1600" b="1" dirty="0">
                <a:solidFill>
                  <a:srgbClr val="0A2540"/>
                </a:solidFill>
                <a:latin typeface="Inter ExtraBold" pitchFamily="34" charset="0"/>
                <a:ea typeface="Inter ExtraBold" pitchFamily="34" charset="-122"/>
                <a:cs typeface="Inter ExtraBold" pitchFamily="34" charset="-120"/>
              </a:rPr>
              <a:t>Περιφερειακή Επίπτωση</a:t>
            </a:r>
            <a:endParaRPr lang="en-US" sz="1600" dirty="0"/>
          </a:p>
        </p:txBody>
      </p:sp>
      <p:sp>
        <p:nvSpPr>
          <p:cNvPr id="4" name="Text 1"/>
          <p:cNvSpPr/>
          <p:nvPr/>
        </p:nvSpPr>
        <p:spPr>
          <a:xfrm>
            <a:off x="428625" y="948333"/>
            <a:ext cx="8286750" cy="173236"/>
          </a:xfrm>
          <a:prstGeom prst="rect">
            <a:avLst/>
          </a:prstGeom>
          <a:noFill/>
          <a:ln/>
        </p:spPr>
        <p:txBody>
          <a:bodyPr wrap="square" lIns="0" tIns="0" rIns="0" bIns="0" rtlCol="0" anchor="t">
            <a:spAutoFit/>
          </a:bodyPr>
          <a:lstStyle/>
          <a:p>
            <a:pPr marL="0" indent="0" algn="l">
              <a:buNone/>
            </a:pPr>
            <a:r>
              <a:rPr lang="en-US" sz="1050" dirty="0">
                <a:solidFill>
                  <a:srgbClr val="0077B6"/>
                </a:solidFill>
                <a:latin typeface="Inter Light" pitchFamily="34" charset="0"/>
                <a:ea typeface="Inter Light" pitchFamily="34" charset="-122"/>
                <a:cs typeface="Inter Light" pitchFamily="34" charset="-120"/>
              </a:rPr>
              <a:t>Η ISR στρατηγική μετασχηματίζει ολόκληρη τη Στερεά Ελλάδα</a:t>
            </a:r>
            <a:endParaRPr lang="en-US" sz="1050" dirty="0"/>
          </a:p>
        </p:txBody>
      </p:sp>
      <p:sp>
        <p:nvSpPr>
          <p:cNvPr id="5" name="Text 2"/>
          <p:cNvSpPr/>
          <p:nvPr/>
        </p:nvSpPr>
        <p:spPr>
          <a:xfrm>
            <a:off x="0" y="1121569"/>
            <a:ext cx="9144000" cy="600075"/>
          </a:xfrm>
          <a:prstGeom prst="rect">
            <a:avLst/>
          </a:prstGeom>
          <a:noFill/>
          <a:ln/>
        </p:spPr>
        <p:txBody>
          <a:bodyPr wrap="square" lIns="510286" tIns="255143" rIns="510286" bIns="0" rtlCol="0" anchor="t">
            <a:spAutoFit/>
          </a:bodyPr>
          <a:lstStyle/>
          <a:p>
            <a:pPr marL="0" indent="0" algn="l">
              <a:lnSpc>
                <a:spcPct val="120000"/>
              </a:lnSpc>
              <a:buNone/>
            </a:pPr>
            <a:r>
              <a:rPr lang="en-US" sz="950" dirty="0">
                <a:solidFill>
                  <a:srgbClr val="334155"/>
                </a:solidFill>
                <a:latin typeface="Inter Light" pitchFamily="34" charset="0"/>
                <a:ea typeface="Inter Light" pitchFamily="34" charset="-122"/>
                <a:cs typeface="Inter Light" pitchFamily="34" charset="-120"/>
              </a:rPr>
              <a:t>Η στρατηγική ISR αφορά </a:t>
            </a:r>
            <a:r>
              <a:rPr lang="en-US" sz="900" b="1" dirty="0">
                <a:solidFill>
                  <a:srgbClr val="0A2540"/>
                </a:solidFill>
                <a:latin typeface="Inter ExtraBold" pitchFamily="34" charset="0"/>
                <a:ea typeface="Inter ExtraBold" pitchFamily="34" charset="-122"/>
                <a:cs typeface="Inter ExtraBold" pitchFamily="34" charset="-120"/>
              </a:rPr>
              <a:t>ολόκληρη την Περιφέρεια Στερεάς Ελλάδας</a:t>
            </a:r>
            <a:r>
              <a:rPr lang="en-US" sz="950" dirty="0">
                <a:solidFill>
                  <a:srgbClr val="334155"/>
                </a:solidFill>
                <a:latin typeface="Inter Light" pitchFamily="34" charset="0"/>
                <a:ea typeface="Inter Light" pitchFamily="34" charset="-122"/>
                <a:cs typeface="Inter Light" pitchFamily="34" charset="-120"/>
              </a:rPr>
              <a:t> – Ν. Ευρυτανίας, Ν. Φθιώτιδας, Ν. Φωκίδας, Ν. Βοιωτίας, Ν. Εύβοιας.</a:t>
            </a:r>
            <a:endParaRPr lang="en-US" sz="950" dirty="0"/>
          </a:p>
        </p:txBody>
      </p:sp>
      <p:sp>
        <p:nvSpPr>
          <p:cNvPr id="6" name="Text 3"/>
          <p:cNvSpPr/>
          <p:nvPr/>
        </p:nvSpPr>
        <p:spPr>
          <a:xfrm>
            <a:off x="428625" y="2007394"/>
            <a:ext cx="4714875" cy="285750"/>
          </a:xfrm>
          <a:prstGeom prst="rect">
            <a:avLst/>
          </a:prstGeom>
          <a:noFill/>
          <a:ln/>
        </p:spPr>
        <p:txBody>
          <a:bodyPr wrap="square" lIns="0" tIns="0" rIns="0" bIns="85090" rtlCol="0" anchor="t">
            <a:spAutoFit/>
          </a:bodyPr>
          <a:lstStyle/>
          <a:p>
            <a:pPr marL="0" indent="0" algn="l">
              <a:buNone/>
            </a:pPr>
            <a:r>
              <a:rPr lang="en-US" sz="1200" b="1" dirty="0">
                <a:solidFill>
                  <a:srgbClr val="0A2540"/>
                </a:solidFill>
                <a:latin typeface="Inter ExtraBold" pitchFamily="34" charset="0"/>
                <a:ea typeface="Inter ExtraBold" pitchFamily="34" charset="-122"/>
                <a:cs typeface="Inter ExtraBold" pitchFamily="34" charset="-120"/>
              </a:rPr>
              <a:t>Περιφερειακές επιπτώσεις</a:t>
            </a:r>
            <a:endParaRPr lang="en-US" sz="1200" dirty="0"/>
          </a:p>
        </p:txBody>
      </p:sp>
      <p:sp>
        <p:nvSpPr>
          <p:cNvPr id="7" name="Shape 4"/>
          <p:cNvSpPr/>
          <p:nvPr/>
        </p:nvSpPr>
        <p:spPr>
          <a:xfrm>
            <a:off x="428625" y="2436019"/>
            <a:ext cx="4714875" cy="374321"/>
          </a:xfrm>
          <a:prstGeom prst="rect">
            <a:avLst/>
          </a:prstGeom>
          <a:solidFill>
            <a:srgbClr val="F0F4F8"/>
          </a:solidFill>
          <a:ln/>
        </p:spPr>
      </p:sp>
      <p:sp>
        <p:nvSpPr>
          <p:cNvPr id="8" name="Shape 5"/>
          <p:cNvSpPr/>
          <p:nvPr/>
        </p:nvSpPr>
        <p:spPr>
          <a:xfrm>
            <a:off x="428625" y="2436019"/>
            <a:ext cx="28575" cy="374321"/>
          </a:xfrm>
          <a:prstGeom prst="rect">
            <a:avLst/>
          </a:prstGeom>
          <a:solidFill>
            <a:srgbClr val="0A2540"/>
          </a:solidFill>
          <a:ln/>
        </p:spPr>
      </p:sp>
      <p:pic>
        <p:nvPicPr>
          <p:cNvPr id="9" name="Image 1" descr="preencoded.png"/>
          <p:cNvPicPr>
            <a:picLocks noChangeAspect="1"/>
          </p:cNvPicPr>
          <p:nvPr/>
        </p:nvPicPr>
        <p:blipFill>
          <a:blip r:embed="rId4"/>
          <a:stretch>
            <a:fillRect/>
          </a:stretch>
        </p:blipFill>
        <p:spPr>
          <a:xfrm>
            <a:off x="571500" y="2557463"/>
            <a:ext cx="107156" cy="142875"/>
          </a:xfrm>
          <a:prstGeom prst="rect">
            <a:avLst/>
          </a:prstGeom>
        </p:spPr>
      </p:pic>
      <p:sp>
        <p:nvSpPr>
          <p:cNvPr id="10" name="Text 6"/>
          <p:cNvSpPr/>
          <p:nvPr/>
        </p:nvSpPr>
        <p:spPr>
          <a:xfrm>
            <a:off x="785813" y="2543175"/>
            <a:ext cx="3352205" cy="160009"/>
          </a:xfrm>
          <a:prstGeom prst="rect">
            <a:avLst/>
          </a:prstGeom>
          <a:noFill/>
          <a:ln/>
        </p:spPr>
        <p:txBody>
          <a:bodyPr wrap="none" lIns="0" tIns="0" rIns="0" bIns="0" rtlCol="0" anchor="t">
            <a:spAutoFit/>
          </a:bodyPr>
          <a:lstStyle/>
          <a:p>
            <a:pPr marL="0" indent="0" algn="l">
              <a:lnSpc>
                <a:spcPct val="112000"/>
              </a:lnSpc>
              <a:buNone/>
            </a:pPr>
            <a:r>
              <a:rPr lang="en-US" sz="800" b="1" dirty="0">
                <a:solidFill>
                  <a:srgbClr val="0A2540"/>
                </a:solidFill>
                <a:latin typeface="Inter ExtraBold" pitchFamily="34" charset="0"/>
                <a:ea typeface="Inter ExtraBold" pitchFamily="34" charset="-122"/>
                <a:cs typeface="Inter ExtraBold" pitchFamily="34" charset="-120"/>
              </a:rPr>
              <a:t>Ενίσχυση αγροτικού εισοδήματος</a:t>
            </a:r>
            <a:r>
              <a:rPr lang="en-US" sz="850" dirty="0">
                <a:solidFill>
                  <a:srgbClr val="334155"/>
                </a:solidFill>
                <a:latin typeface="Inter Light" pitchFamily="34" charset="0"/>
                <a:ea typeface="Inter Light" pitchFamily="34" charset="-122"/>
                <a:cs typeface="Inter Light" pitchFamily="34" charset="-120"/>
              </a:rPr>
              <a:t> και νέες θέσεις εργασίας</a:t>
            </a:r>
            <a:endParaRPr lang="en-US" sz="850" dirty="0"/>
          </a:p>
        </p:txBody>
      </p:sp>
      <p:sp>
        <p:nvSpPr>
          <p:cNvPr id="11" name="Shape 7"/>
          <p:cNvSpPr/>
          <p:nvPr/>
        </p:nvSpPr>
        <p:spPr>
          <a:xfrm>
            <a:off x="428625" y="2953215"/>
            <a:ext cx="4714875" cy="374321"/>
          </a:xfrm>
          <a:prstGeom prst="rect">
            <a:avLst/>
          </a:prstGeom>
          <a:solidFill>
            <a:srgbClr val="F0F4F8"/>
          </a:solidFill>
          <a:ln/>
        </p:spPr>
      </p:sp>
      <p:sp>
        <p:nvSpPr>
          <p:cNvPr id="12" name="Shape 8"/>
          <p:cNvSpPr/>
          <p:nvPr/>
        </p:nvSpPr>
        <p:spPr>
          <a:xfrm>
            <a:off x="428625" y="2953215"/>
            <a:ext cx="28575" cy="374321"/>
          </a:xfrm>
          <a:prstGeom prst="rect">
            <a:avLst/>
          </a:prstGeom>
          <a:solidFill>
            <a:srgbClr val="0A2540"/>
          </a:solidFill>
          <a:ln/>
        </p:spPr>
      </p:sp>
      <p:pic>
        <p:nvPicPr>
          <p:cNvPr id="13" name="Image 2" descr="preencoded.png"/>
          <p:cNvPicPr>
            <a:picLocks noChangeAspect="1"/>
          </p:cNvPicPr>
          <p:nvPr/>
        </p:nvPicPr>
        <p:blipFill>
          <a:blip r:embed="rId5"/>
          <a:stretch>
            <a:fillRect/>
          </a:stretch>
        </p:blipFill>
        <p:spPr>
          <a:xfrm>
            <a:off x="571500" y="3074659"/>
            <a:ext cx="178594" cy="142875"/>
          </a:xfrm>
          <a:prstGeom prst="rect">
            <a:avLst/>
          </a:prstGeom>
        </p:spPr>
      </p:pic>
      <p:sp>
        <p:nvSpPr>
          <p:cNvPr id="14" name="Text 9"/>
          <p:cNvSpPr/>
          <p:nvPr/>
        </p:nvSpPr>
        <p:spPr>
          <a:xfrm>
            <a:off x="857250" y="3060371"/>
            <a:ext cx="3368278" cy="160009"/>
          </a:xfrm>
          <a:prstGeom prst="rect">
            <a:avLst/>
          </a:prstGeom>
          <a:noFill/>
          <a:ln/>
        </p:spPr>
        <p:txBody>
          <a:bodyPr wrap="none" lIns="0" tIns="0" rIns="0" bIns="0" rtlCol="0" anchor="t">
            <a:spAutoFit/>
          </a:bodyPr>
          <a:lstStyle/>
          <a:p>
            <a:pPr marL="0" indent="0" algn="l">
              <a:lnSpc>
                <a:spcPct val="112000"/>
              </a:lnSpc>
              <a:buNone/>
            </a:pPr>
            <a:r>
              <a:rPr lang="en-US" sz="800" b="1" dirty="0">
                <a:solidFill>
                  <a:srgbClr val="0A2540"/>
                </a:solidFill>
                <a:latin typeface="Inter ExtraBold" pitchFamily="34" charset="0"/>
                <a:ea typeface="Inter ExtraBold" pitchFamily="34" charset="-122"/>
                <a:cs typeface="Inter ExtraBold" pitchFamily="34" charset="-120"/>
              </a:rPr>
              <a:t>Ανάπτυξη καινοτόμων αλυσίδων αξίας</a:t>
            </a:r>
            <a:r>
              <a:rPr lang="en-US" sz="850" dirty="0">
                <a:solidFill>
                  <a:srgbClr val="334155"/>
                </a:solidFill>
                <a:latin typeface="Inter Light" pitchFamily="34" charset="0"/>
                <a:ea typeface="Inter Light" pitchFamily="34" charset="-122"/>
                <a:cs typeface="Inter Light" pitchFamily="34" charset="-120"/>
              </a:rPr>
              <a:t> στη Στερεά Ελλάδα</a:t>
            </a:r>
            <a:endParaRPr lang="en-US" sz="850" dirty="0"/>
          </a:p>
        </p:txBody>
      </p:sp>
      <p:sp>
        <p:nvSpPr>
          <p:cNvPr id="15" name="Shape 10"/>
          <p:cNvSpPr/>
          <p:nvPr/>
        </p:nvSpPr>
        <p:spPr>
          <a:xfrm>
            <a:off x="428625" y="3470411"/>
            <a:ext cx="4714875" cy="374321"/>
          </a:xfrm>
          <a:prstGeom prst="rect">
            <a:avLst/>
          </a:prstGeom>
          <a:solidFill>
            <a:srgbClr val="F0F4F8"/>
          </a:solidFill>
          <a:ln/>
        </p:spPr>
      </p:sp>
      <p:sp>
        <p:nvSpPr>
          <p:cNvPr id="16" name="Shape 11"/>
          <p:cNvSpPr/>
          <p:nvPr/>
        </p:nvSpPr>
        <p:spPr>
          <a:xfrm>
            <a:off x="428625" y="3470411"/>
            <a:ext cx="28575" cy="374321"/>
          </a:xfrm>
          <a:prstGeom prst="rect">
            <a:avLst/>
          </a:prstGeom>
          <a:solidFill>
            <a:srgbClr val="0A2540"/>
          </a:solidFill>
          <a:ln/>
        </p:spPr>
      </p:sp>
      <p:pic>
        <p:nvPicPr>
          <p:cNvPr id="17" name="Image 3" descr="preencoded.png"/>
          <p:cNvPicPr>
            <a:picLocks noChangeAspect="1"/>
          </p:cNvPicPr>
          <p:nvPr/>
        </p:nvPicPr>
        <p:blipFill>
          <a:blip r:embed="rId6"/>
          <a:stretch>
            <a:fillRect/>
          </a:stretch>
        </p:blipFill>
        <p:spPr>
          <a:xfrm>
            <a:off x="571500" y="3591855"/>
            <a:ext cx="142875" cy="142875"/>
          </a:xfrm>
          <a:prstGeom prst="rect">
            <a:avLst/>
          </a:prstGeom>
        </p:spPr>
      </p:pic>
      <p:sp>
        <p:nvSpPr>
          <p:cNvPr id="18" name="Text 12"/>
          <p:cNvSpPr/>
          <p:nvPr/>
        </p:nvSpPr>
        <p:spPr>
          <a:xfrm>
            <a:off x="821531" y="3577568"/>
            <a:ext cx="3830836" cy="160009"/>
          </a:xfrm>
          <a:prstGeom prst="rect">
            <a:avLst/>
          </a:prstGeom>
          <a:noFill/>
          <a:ln/>
        </p:spPr>
        <p:txBody>
          <a:bodyPr wrap="none" lIns="0" tIns="0" rIns="0" bIns="0" rtlCol="0" anchor="t">
            <a:spAutoFit/>
          </a:bodyPr>
          <a:lstStyle/>
          <a:p>
            <a:pPr marL="0" indent="0" algn="l">
              <a:lnSpc>
                <a:spcPct val="112000"/>
              </a:lnSpc>
              <a:buNone/>
            </a:pPr>
            <a:r>
              <a:rPr lang="en-US" sz="800" b="1" dirty="0">
                <a:solidFill>
                  <a:srgbClr val="0A2540"/>
                </a:solidFill>
                <a:latin typeface="Inter ExtraBold" pitchFamily="34" charset="0"/>
                <a:ea typeface="Inter ExtraBold" pitchFamily="34" charset="-122"/>
                <a:cs typeface="Inter ExtraBold" pitchFamily="34" charset="-120"/>
              </a:rPr>
              <a:t>Μείωση περιβαλλοντικού αποτυπώματος</a:t>
            </a:r>
            <a:r>
              <a:rPr lang="en-US" sz="850" dirty="0">
                <a:solidFill>
                  <a:srgbClr val="334155"/>
                </a:solidFill>
                <a:latin typeface="Inter Light" pitchFamily="34" charset="0"/>
                <a:ea typeface="Inter Light" pitchFamily="34" charset="-122"/>
                <a:cs typeface="Inter Light" pitchFamily="34" charset="-120"/>
              </a:rPr>
              <a:t> &amp; κλιματική ουδετερότητα</a:t>
            </a:r>
            <a:endParaRPr lang="en-US" sz="850" dirty="0"/>
          </a:p>
        </p:txBody>
      </p:sp>
      <p:sp>
        <p:nvSpPr>
          <p:cNvPr id="19" name="Shape 13"/>
          <p:cNvSpPr/>
          <p:nvPr/>
        </p:nvSpPr>
        <p:spPr>
          <a:xfrm>
            <a:off x="428625" y="3987608"/>
            <a:ext cx="4714875" cy="534330"/>
          </a:xfrm>
          <a:prstGeom prst="rect">
            <a:avLst/>
          </a:prstGeom>
          <a:solidFill>
            <a:srgbClr val="F0F4F8"/>
          </a:solidFill>
          <a:ln/>
        </p:spPr>
      </p:sp>
      <p:sp>
        <p:nvSpPr>
          <p:cNvPr id="20" name="Shape 14"/>
          <p:cNvSpPr/>
          <p:nvPr/>
        </p:nvSpPr>
        <p:spPr>
          <a:xfrm>
            <a:off x="428625" y="3987608"/>
            <a:ext cx="28575" cy="534330"/>
          </a:xfrm>
          <a:prstGeom prst="rect">
            <a:avLst/>
          </a:prstGeom>
          <a:solidFill>
            <a:srgbClr val="0A2540"/>
          </a:solidFill>
          <a:ln/>
        </p:spPr>
      </p:sp>
      <p:pic>
        <p:nvPicPr>
          <p:cNvPr id="21" name="Image 4" descr="preencoded.png"/>
          <p:cNvPicPr>
            <a:picLocks noChangeAspect="1"/>
          </p:cNvPicPr>
          <p:nvPr/>
        </p:nvPicPr>
        <p:blipFill>
          <a:blip r:embed="rId7"/>
          <a:stretch>
            <a:fillRect/>
          </a:stretch>
        </p:blipFill>
        <p:spPr>
          <a:xfrm>
            <a:off x="571500" y="4109052"/>
            <a:ext cx="142875" cy="142875"/>
          </a:xfrm>
          <a:prstGeom prst="rect">
            <a:avLst/>
          </a:prstGeom>
        </p:spPr>
      </p:pic>
      <p:sp>
        <p:nvSpPr>
          <p:cNvPr id="22" name="Text 15"/>
          <p:cNvSpPr/>
          <p:nvPr/>
        </p:nvSpPr>
        <p:spPr>
          <a:xfrm>
            <a:off x="821531" y="4094764"/>
            <a:ext cx="4179094" cy="320018"/>
          </a:xfrm>
          <a:prstGeom prst="rect">
            <a:avLst/>
          </a:prstGeom>
          <a:noFill/>
          <a:ln/>
        </p:spPr>
        <p:txBody>
          <a:bodyPr wrap="square" lIns="0" tIns="0" rIns="0" bIns="0" rtlCol="0" anchor="t">
            <a:spAutoFit/>
          </a:bodyPr>
          <a:lstStyle/>
          <a:p>
            <a:pPr marL="0" indent="0" algn="l">
              <a:lnSpc>
                <a:spcPct val="112000"/>
              </a:lnSpc>
              <a:buNone/>
            </a:pPr>
            <a:r>
              <a:rPr lang="en-US" sz="800" b="1" dirty="0">
                <a:solidFill>
                  <a:srgbClr val="0A2540"/>
                </a:solidFill>
                <a:latin typeface="Inter ExtraBold" pitchFamily="34" charset="0"/>
                <a:ea typeface="Inter ExtraBold" pitchFamily="34" charset="-122"/>
                <a:cs typeface="Inter ExtraBold" pitchFamily="34" charset="-120"/>
              </a:rPr>
              <a:t>Ενίσχυση εξωστρέφειας</a:t>
            </a:r>
            <a:r>
              <a:rPr lang="en-US" sz="850" dirty="0">
                <a:solidFill>
                  <a:srgbClr val="334155"/>
                </a:solidFill>
                <a:latin typeface="Inter Light" pitchFamily="34" charset="0"/>
                <a:ea typeface="Inter Light" pitchFamily="34" charset="-122"/>
                <a:cs typeface="Inter Light" pitchFamily="34" charset="-120"/>
              </a:rPr>
              <a:t>, εξαγωγών και περιφερειακής ανταγωνιστικότητας</a:t>
            </a:r>
            <a:endParaRPr lang="en-US" sz="850" dirty="0"/>
          </a:p>
        </p:txBody>
      </p:sp>
      <p:sp>
        <p:nvSpPr>
          <p:cNvPr id="23" name="Shape 16"/>
          <p:cNvSpPr/>
          <p:nvPr/>
        </p:nvSpPr>
        <p:spPr>
          <a:xfrm>
            <a:off x="428625" y="4664813"/>
            <a:ext cx="4714875" cy="374321"/>
          </a:xfrm>
          <a:prstGeom prst="rect">
            <a:avLst/>
          </a:prstGeom>
          <a:solidFill>
            <a:srgbClr val="F0F4F8"/>
          </a:solidFill>
          <a:ln/>
        </p:spPr>
      </p:sp>
      <p:sp>
        <p:nvSpPr>
          <p:cNvPr id="24" name="Shape 17"/>
          <p:cNvSpPr/>
          <p:nvPr/>
        </p:nvSpPr>
        <p:spPr>
          <a:xfrm>
            <a:off x="428625" y="4664813"/>
            <a:ext cx="28575" cy="374321"/>
          </a:xfrm>
          <a:prstGeom prst="rect">
            <a:avLst/>
          </a:prstGeom>
          <a:solidFill>
            <a:srgbClr val="0A2540"/>
          </a:solidFill>
          <a:ln/>
        </p:spPr>
      </p:sp>
      <p:pic>
        <p:nvPicPr>
          <p:cNvPr id="25" name="Image 5" descr="preencoded.png"/>
          <p:cNvPicPr>
            <a:picLocks noChangeAspect="1"/>
          </p:cNvPicPr>
          <p:nvPr/>
        </p:nvPicPr>
        <p:blipFill>
          <a:blip r:embed="rId8"/>
          <a:stretch>
            <a:fillRect/>
          </a:stretch>
        </p:blipFill>
        <p:spPr>
          <a:xfrm>
            <a:off x="571500" y="4786257"/>
            <a:ext cx="160734" cy="142875"/>
          </a:xfrm>
          <a:prstGeom prst="rect">
            <a:avLst/>
          </a:prstGeom>
        </p:spPr>
      </p:pic>
      <p:sp>
        <p:nvSpPr>
          <p:cNvPr id="26" name="Text 18"/>
          <p:cNvSpPr/>
          <p:nvPr/>
        </p:nvSpPr>
        <p:spPr>
          <a:xfrm>
            <a:off x="839391" y="4771969"/>
            <a:ext cx="4002286" cy="160009"/>
          </a:xfrm>
          <a:prstGeom prst="rect">
            <a:avLst/>
          </a:prstGeom>
          <a:noFill/>
          <a:ln/>
        </p:spPr>
        <p:txBody>
          <a:bodyPr wrap="none" lIns="0" tIns="0" rIns="0" bIns="0" rtlCol="0" anchor="t">
            <a:spAutoFit/>
          </a:bodyPr>
          <a:lstStyle/>
          <a:p>
            <a:pPr marL="0" indent="0" algn="l">
              <a:lnSpc>
                <a:spcPct val="112000"/>
              </a:lnSpc>
              <a:buNone/>
            </a:pPr>
            <a:r>
              <a:rPr lang="en-US" sz="800" b="1" dirty="0">
                <a:solidFill>
                  <a:srgbClr val="0A2540"/>
                </a:solidFill>
                <a:latin typeface="Inter ExtraBold" pitchFamily="34" charset="0"/>
                <a:ea typeface="Inter ExtraBold" pitchFamily="34" charset="-122"/>
                <a:cs typeface="Inter ExtraBold" pitchFamily="34" charset="-120"/>
              </a:rPr>
              <a:t>Κράτηση πληθυσμού</a:t>
            </a:r>
            <a:r>
              <a:rPr lang="en-US" sz="850" dirty="0">
                <a:solidFill>
                  <a:srgbClr val="334155"/>
                </a:solidFill>
                <a:latin typeface="Inter Light" pitchFamily="34" charset="0"/>
                <a:ea typeface="Inter Light" pitchFamily="34" charset="-122"/>
                <a:cs typeface="Inter Light" pitchFamily="34" charset="-120"/>
              </a:rPr>
              <a:t> στον ορεινό όγκο και δημογραφική αναζωογόνηση</a:t>
            </a:r>
            <a:endParaRPr lang="en-US" sz="850" dirty="0"/>
          </a:p>
        </p:txBody>
      </p:sp>
      <p:sp>
        <p:nvSpPr>
          <p:cNvPr id="27" name="Shape 19"/>
          <p:cNvSpPr/>
          <p:nvPr/>
        </p:nvSpPr>
        <p:spPr>
          <a:xfrm>
            <a:off x="5429250" y="2007394"/>
            <a:ext cx="3286125" cy="3193145"/>
          </a:xfrm>
          <a:prstGeom prst="rect">
            <a:avLst/>
          </a:prstGeom>
          <a:solidFill>
            <a:srgbClr val="0A2540"/>
          </a:solidFill>
          <a:ln/>
        </p:spPr>
      </p:sp>
      <p:sp>
        <p:nvSpPr>
          <p:cNvPr id="28" name="Text 20"/>
          <p:cNvSpPr/>
          <p:nvPr/>
        </p:nvSpPr>
        <p:spPr>
          <a:xfrm>
            <a:off x="5643563" y="2221706"/>
            <a:ext cx="2857500" cy="492919"/>
          </a:xfrm>
          <a:prstGeom prst="rect">
            <a:avLst/>
          </a:prstGeom>
          <a:noFill/>
          <a:ln/>
        </p:spPr>
        <p:txBody>
          <a:bodyPr wrap="square" lIns="0" tIns="0" rIns="0" bIns="85090" rtlCol="0" anchor="t">
            <a:spAutoFit/>
          </a:bodyPr>
          <a:lstStyle/>
          <a:p>
            <a:pPr marL="0" indent="0" algn="l">
              <a:buNone/>
            </a:pPr>
            <a:r>
              <a:rPr lang="en-US" sz="1200" b="1" dirty="0">
                <a:solidFill>
                  <a:srgbClr val="FFFFFF"/>
                </a:solidFill>
                <a:latin typeface="Inter ExtraBold" pitchFamily="34" charset="0"/>
                <a:ea typeface="Inter ExtraBold" pitchFamily="34" charset="-122"/>
                <a:cs typeface="Inter ExtraBold" pitchFamily="34" charset="-120"/>
              </a:rPr>
              <a:t>Κοινωνικό-οικονομικό αποτύπωμα</a:t>
            </a:r>
            <a:endParaRPr lang="en-US" sz="1200" dirty="0"/>
          </a:p>
        </p:txBody>
      </p:sp>
      <p:pic>
        <p:nvPicPr>
          <p:cNvPr id="29" name="Image 6" descr="preencoded.png"/>
          <p:cNvPicPr>
            <a:picLocks noChangeAspect="1"/>
          </p:cNvPicPr>
          <p:nvPr/>
        </p:nvPicPr>
        <p:blipFill>
          <a:blip r:embed="rId9"/>
          <a:stretch>
            <a:fillRect/>
          </a:stretch>
        </p:blipFill>
        <p:spPr>
          <a:xfrm>
            <a:off x="5643563" y="2888921"/>
            <a:ext cx="107156" cy="142875"/>
          </a:xfrm>
          <a:prstGeom prst="rect">
            <a:avLst/>
          </a:prstGeom>
        </p:spPr>
      </p:pic>
      <p:sp>
        <p:nvSpPr>
          <p:cNvPr id="30" name="Text 21"/>
          <p:cNvSpPr/>
          <p:nvPr/>
        </p:nvSpPr>
        <p:spPr>
          <a:xfrm>
            <a:off x="5857875" y="2857500"/>
            <a:ext cx="1182291" cy="205718"/>
          </a:xfrm>
          <a:prstGeom prst="rect">
            <a:avLst/>
          </a:prstGeom>
          <a:noFill/>
          <a:ln/>
        </p:spPr>
        <p:txBody>
          <a:bodyPr wrap="none" lIns="0" tIns="0" rIns="0" bIns="0" rtlCol="0" anchor="t">
            <a:spAutoFit/>
          </a:bodyPr>
          <a:lstStyle/>
          <a:p>
            <a:pPr marL="0" indent="0" algn="l">
              <a:lnSpc>
                <a:spcPct val="128000"/>
              </a:lnSpc>
              <a:buNone/>
            </a:pPr>
            <a:r>
              <a:rPr lang="en-US" sz="900" b="1" dirty="0">
                <a:solidFill>
                  <a:srgbClr val="FFFFFF"/>
                </a:solidFill>
                <a:latin typeface="Inter ExtraBold" pitchFamily="34" charset="0"/>
                <a:ea typeface="Inter ExtraBold" pitchFamily="34" charset="-122"/>
                <a:cs typeface="Inter ExtraBold" pitchFamily="34" charset="-120"/>
              </a:rPr>
              <a:t>Νέες επιχειρήσεις</a:t>
            </a:r>
            <a:endParaRPr lang="en-US" sz="900" dirty="0"/>
          </a:p>
        </p:txBody>
      </p:sp>
      <p:pic>
        <p:nvPicPr>
          <p:cNvPr id="31" name="Image 7" descr="preencoded.png"/>
          <p:cNvPicPr>
            <a:picLocks noChangeAspect="1"/>
          </p:cNvPicPr>
          <p:nvPr/>
        </p:nvPicPr>
        <p:blipFill>
          <a:blip r:embed="rId10"/>
          <a:stretch>
            <a:fillRect/>
          </a:stretch>
        </p:blipFill>
        <p:spPr>
          <a:xfrm>
            <a:off x="5643563" y="3316095"/>
            <a:ext cx="178594" cy="142875"/>
          </a:xfrm>
          <a:prstGeom prst="rect">
            <a:avLst/>
          </a:prstGeom>
        </p:spPr>
      </p:pic>
      <p:sp>
        <p:nvSpPr>
          <p:cNvPr id="32" name="Text 22"/>
          <p:cNvSpPr/>
          <p:nvPr/>
        </p:nvSpPr>
        <p:spPr>
          <a:xfrm>
            <a:off x="5929313" y="3284674"/>
            <a:ext cx="894755" cy="205718"/>
          </a:xfrm>
          <a:prstGeom prst="rect">
            <a:avLst/>
          </a:prstGeom>
          <a:noFill/>
          <a:ln/>
        </p:spPr>
        <p:txBody>
          <a:bodyPr wrap="none" lIns="0" tIns="0" rIns="0" bIns="0" rtlCol="0" anchor="t">
            <a:spAutoFit/>
          </a:bodyPr>
          <a:lstStyle/>
          <a:p>
            <a:pPr marL="0" indent="0" algn="l">
              <a:lnSpc>
                <a:spcPct val="128000"/>
              </a:lnSpc>
              <a:buNone/>
            </a:pPr>
            <a:r>
              <a:rPr lang="en-US" sz="900" b="1" dirty="0">
                <a:solidFill>
                  <a:srgbClr val="FFFFFF"/>
                </a:solidFill>
                <a:latin typeface="Inter ExtraBold" pitchFamily="34" charset="0"/>
                <a:ea typeface="Inter ExtraBold" pitchFamily="34" charset="-122"/>
                <a:cs typeface="Inter ExtraBold" pitchFamily="34" charset="-120"/>
              </a:rPr>
              <a:t>Νέα προϊόντα</a:t>
            </a:r>
            <a:endParaRPr lang="en-US" sz="900" dirty="0"/>
          </a:p>
        </p:txBody>
      </p:sp>
      <p:pic>
        <p:nvPicPr>
          <p:cNvPr id="33" name="Image 8" descr="preencoded.png"/>
          <p:cNvPicPr>
            <a:picLocks noChangeAspect="1"/>
          </p:cNvPicPr>
          <p:nvPr/>
        </p:nvPicPr>
        <p:blipFill>
          <a:blip r:embed="rId11"/>
          <a:stretch>
            <a:fillRect/>
          </a:stretch>
        </p:blipFill>
        <p:spPr>
          <a:xfrm>
            <a:off x="5643563" y="3743269"/>
            <a:ext cx="160734" cy="142875"/>
          </a:xfrm>
          <a:prstGeom prst="rect">
            <a:avLst/>
          </a:prstGeom>
        </p:spPr>
      </p:pic>
      <p:sp>
        <p:nvSpPr>
          <p:cNvPr id="34" name="Text 23"/>
          <p:cNvSpPr/>
          <p:nvPr/>
        </p:nvSpPr>
        <p:spPr>
          <a:xfrm>
            <a:off x="5911453" y="3711848"/>
            <a:ext cx="832247" cy="205718"/>
          </a:xfrm>
          <a:prstGeom prst="rect">
            <a:avLst/>
          </a:prstGeom>
          <a:noFill/>
          <a:ln/>
        </p:spPr>
        <p:txBody>
          <a:bodyPr wrap="none" lIns="0" tIns="0" rIns="0" bIns="0" rtlCol="0" anchor="t">
            <a:spAutoFit/>
          </a:bodyPr>
          <a:lstStyle/>
          <a:p>
            <a:pPr marL="0" indent="0" algn="l">
              <a:lnSpc>
                <a:spcPct val="128000"/>
              </a:lnSpc>
              <a:buNone/>
            </a:pPr>
            <a:r>
              <a:rPr lang="en-US" sz="900" b="1" dirty="0">
                <a:solidFill>
                  <a:srgbClr val="FFFFFF"/>
                </a:solidFill>
                <a:latin typeface="Inter ExtraBold" pitchFamily="34" charset="0"/>
                <a:ea typeface="Inter ExtraBold" pitchFamily="34" charset="-122"/>
                <a:cs typeface="Inter ExtraBold" pitchFamily="34" charset="-120"/>
              </a:rPr>
              <a:t>Νέες αγορές</a:t>
            </a:r>
            <a:endParaRPr lang="en-US" sz="900" dirty="0"/>
          </a:p>
        </p:txBody>
      </p:sp>
      <p:pic>
        <p:nvPicPr>
          <p:cNvPr id="35" name="Image 9" descr="preencoded.png"/>
          <p:cNvPicPr>
            <a:picLocks noChangeAspect="1"/>
          </p:cNvPicPr>
          <p:nvPr/>
        </p:nvPicPr>
        <p:blipFill>
          <a:blip r:embed="rId12"/>
          <a:stretch>
            <a:fillRect/>
          </a:stretch>
        </p:blipFill>
        <p:spPr>
          <a:xfrm>
            <a:off x="5643563" y="4170443"/>
            <a:ext cx="125016" cy="142875"/>
          </a:xfrm>
          <a:prstGeom prst="rect">
            <a:avLst/>
          </a:prstGeom>
        </p:spPr>
      </p:pic>
      <p:sp>
        <p:nvSpPr>
          <p:cNvPr id="36" name="Text 24"/>
          <p:cNvSpPr/>
          <p:nvPr/>
        </p:nvSpPr>
        <p:spPr>
          <a:xfrm>
            <a:off x="5875734" y="4139022"/>
            <a:ext cx="1428750" cy="205718"/>
          </a:xfrm>
          <a:prstGeom prst="rect">
            <a:avLst/>
          </a:prstGeom>
          <a:noFill/>
          <a:ln/>
        </p:spPr>
        <p:txBody>
          <a:bodyPr wrap="none" lIns="0" tIns="0" rIns="0" bIns="0" rtlCol="0" anchor="t">
            <a:spAutoFit/>
          </a:bodyPr>
          <a:lstStyle/>
          <a:p>
            <a:pPr marL="0" indent="0" algn="l">
              <a:lnSpc>
                <a:spcPct val="128000"/>
              </a:lnSpc>
              <a:buNone/>
            </a:pPr>
            <a:r>
              <a:rPr lang="en-US" sz="900" b="1" dirty="0">
                <a:solidFill>
                  <a:srgbClr val="FFFFFF"/>
                </a:solidFill>
                <a:latin typeface="Inter ExtraBold" pitchFamily="34" charset="0"/>
                <a:ea typeface="Inter ExtraBold" pitchFamily="34" charset="-122"/>
                <a:cs typeface="Inter ExtraBold" pitchFamily="34" charset="-120"/>
              </a:rPr>
              <a:t>Νέες θέσεις εργασίας</a:t>
            </a:r>
            <a:endParaRPr lang="en-US" sz="900" dirty="0"/>
          </a:p>
        </p:txBody>
      </p:sp>
      <p:pic>
        <p:nvPicPr>
          <p:cNvPr id="37" name="Image 10" descr="preencoded.png"/>
          <p:cNvPicPr>
            <a:picLocks noChangeAspect="1"/>
          </p:cNvPicPr>
          <p:nvPr/>
        </p:nvPicPr>
        <p:blipFill>
          <a:blip r:embed="rId13"/>
          <a:stretch>
            <a:fillRect/>
          </a:stretch>
        </p:blipFill>
        <p:spPr>
          <a:xfrm>
            <a:off x="5643563" y="4597617"/>
            <a:ext cx="178594" cy="142875"/>
          </a:xfrm>
          <a:prstGeom prst="rect">
            <a:avLst/>
          </a:prstGeom>
        </p:spPr>
      </p:pic>
      <p:sp>
        <p:nvSpPr>
          <p:cNvPr id="38" name="Text 25"/>
          <p:cNvSpPr/>
          <p:nvPr/>
        </p:nvSpPr>
        <p:spPr>
          <a:xfrm>
            <a:off x="5929313" y="4566196"/>
            <a:ext cx="1350169" cy="205718"/>
          </a:xfrm>
          <a:prstGeom prst="rect">
            <a:avLst/>
          </a:prstGeom>
          <a:noFill/>
          <a:ln/>
        </p:spPr>
        <p:txBody>
          <a:bodyPr wrap="none" lIns="0" tIns="0" rIns="0" bIns="0" rtlCol="0" anchor="t">
            <a:spAutoFit/>
          </a:bodyPr>
          <a:lstStyle/>
          <a:p>
            <a:pPr marL="0" indent="0" algn="l">
              <a:lnSpc>
                <a:spcPct val="128000"/>
              </a:lnSpc>
              <a:buNone/>
            </a:pPr>
            <a:r>
              <a:rPr lang="en-US" sz="900" b="1" dirty="0">
                <a:solidFill>
                  <a:srgbClr val="FFFFFF"/>
                </a:solidFill>
                <a:latin typeface="Inter ExtraBold" pitchFamily="34" charset="0"/>
                <a:ea typeface="Inter ExtraBold" pitchFamily="34" charset="-122"/>
                <a:cs typeface="Inter ExtraBold" pitchFamily="34" charset="-120"/>
              </a:rPr>
              <a:t>Βιώσιμες κοινότητες</a:t>
            </a:r>
            <a:endParaRPr lang="en-US" sz="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28625" y="600075"/>
            <a:ext cx="8286750" cy="276820"/>
          </a:xfrm>
          <a:prstGeom prst="rect">
            <a:avLst/>
          </a:prstGeom>
          <a:noFill/>
          <a:ln/>
        </p:spPr>
        <p:txBody>
          <a:bodyPr wrap="square" lIns="0" tIns="0" rIns="0" bIns="0" rtlCol="0" anchor="t">
            <a:spAutoFit/>
          </a:bodyPr>
          <a:lstStyle/>
          <a:p>
            <a:pPr marL="0" indent="0" algn="l">
              <a:buNone/>
            </a:pPr>
            <a:r>
              <a:rPr lang="en-US" sz="1600" b="1" dirty="0">
                <a:solidFill>
                  <a:srgbClr val="0A2540"/>
                </a:solidFill>
                <a:latin typeface="Inter ExtraBold" pitchFamily="34" charset="0"/>
                <a:ea typeface="Inter ExtraBold" pitchFamily="34" charset="-122"/>
                <a:cs typeface="Inter ExtraBold" pitchFamily="34" charset="-120"/>
              </a:rPr>
              <a:t>Επιστημονική &amp; Τεχνολογική Βάση</a:t>
            </a:r>
            <a:endParaRPr lang="en-US" sz="1600" dirty="0"/>
          </a:p>
        </p:txBody>
      </p:sp>
      <p:sp>
        <p:nvSpPr>
          <p:cNvPr id="4" name="Text 1"/>
          <p:cNvSpPr/>
          <p:nvPr/>
        </p:nvSpPr>
        <p:spPr>
          <a:xfrm>
            <a:off x="428625" y="948333"/>
            <a:ext cx="8286750" cy="173236"/>
          </a:xfrm>
          <a:prstGeom prst="rect">
            <a:avLst/>
          </a:prstGeom>
          <a:noFill/>
          <a:ln/>
        </p:spPr>
        <p:txBody>
          <a:bodyPr wrap="square" lIns="0" tIns="0" rIns="0" bIns="0" rtlCol="0" anchor="t">
            <a:spAutoFit/>
          </a:bodyPr>
          <a:lstStyle/>
          <a:p>
            <a:pPr marL="0" indent="0" algn="l">
              <a:buNone/>
            </a:pPr>
            <a:r>
              <a:rPr lang="en-US" sz="1050" dirty="0">
                <a:solidFill>
                  <a:srgbClr val="0077B6"/>
                </a:solidFill>
                <a:latin typeface="Inter Light" pitchFamily="34" charset="0"/>
                <a:ea typeface="Inter Light" pitchFamily="34" charset="-122"/>
                <a:cs typeface="Inter Light" pitchFamily="34" charset="-120"/>
              </a:rPr>
              <a:t>Προηγμένη επιστήμη για βιώσιμα προϊόντα του μέλλοντος</a:t>
            </a:r>
            <a:endParaRPr lang="en-US" sz="1050" dirty="0"/>
          </a:p>
        </p:txBody>
      </p:sp>
      <p:sp>
        <p:nvSpPr>
          <p:cNvPr id="5" name="Text 2"/>
          <p:cNvSpPr/>
          <p:nvPr/>
        </p:nvSpPr>
        <p:spPr>
          <a:xfrm>
            <a:off x="0" y="1121569"/>
            <a:ext cx="9144000" cy="600075"/>
          </a:xfrm>
          <a:prstGeom prst="rect">
            <a:avLst/>
          </a:prstGeom>
          <a:noFill/>
          <a:ln/>
        </p:spPr>
        <p:txBody>
          <a:bodyPr wrap="square" lIns="510286" tIns="255143" rIns="510286" bIns="0" rtlCol="0" anchor="t">
            <a:spAutoFit/>
          </a:bodyPr>
          <a:lstStyle/>
          <a:p>
            <a:pPr marL="0" indent="0" algn="l">
              <a:lnSpc>
                <a:spcPct val="120000"/>
              </a:lnSpc>
              <a:buNone/>
            </a:pPr>
            <a:r>
              <a:rPr lang="en-US" sz="950" dirty="0">
                <a:solidFill>
                  <a:srgbClr val="334155"/>
                </a:solidFill>
                <a:latin typeface="Inter Light" pitchFamily="34" charset="0"/>
                <a:ea typeface="Inter Light" pitchFamily="34" charset="-122"/>
                <a:cs typeface="Inter Light" pitchFamily="34" charset="-120"/>
              </a:rPr>
              <a:t>Το ISR στηρίζεται σε τέσσερις τεχνολογικούς πυλώνες που συνδυάζουν προηγμένη επιστήμη, πράσινες τεχνολογίες και καινοτομία υψηλής αξίας:</a:t>
            </a:r>
            <a:endParaRPr lang="en-US" sz="950" dirty="0"/>
          </a:p>
        </p:txBody>
      </p:sp>
      <p:sp>
        <p:nvSpPr>
          <p:cNvPr id="6" name="Shape 3"/>
          <p:cNvSpPr/>
          <p:nvPr/>
        </p:nvSpPr>
        <p:spPr>
          <a:xfrm>
            <a:off x="428625" y="2007394"/>
            <a:ext cx="4036219" cy="1143000"/>
          </a:xfrm>
          <a:prstGeom prst="rect">
            <a:avLst/>
          </a:prstGeom>
          <a:solidFill>
            <a:srgbClr val="F0F4F8"/>
          </a:solidFill>
          <a:ln/>
        </p:spPr>
      </p:sp>
      <p:sp>
        <p:nvSpPr>
          <p:cNvPr id="7" name="Shape 4"/>
          <p:cNvSpPr/>
          <p:nvPr/>
        </p:nvSpPr>
        <p:spPr>
          <a:xfrm>
            <a:off x="428625" y="2007394"/>
            <a:ext cx="4036219" cy="28575"/>
          </a:xfrm>
          <a:prstGeom prst="rect">
            <a:avLst/>
          </a:prstGeom>
          <a:solidFill>
            <a:srgbClr val="0A2540"/>
          </a:solidFill>
          <a:ln/>
        </p:spPr>
      </p:sp>
      <p:pic>
        <p:nvPicPr>
          <p:cNvPr id="8" name="Image 1" descr="preencoded.png"/>
          <p:cNvPicPr>
            <a:picLocks noChangeAspect="1"/>
          </p:cNvPicPr>
          <p:nvPr/>
        </p:nvPicPr>
        <p:blipFill>
          <a:blip r:embed="rId4"/>
          <a:stretch>
            <a:fillRect/>
          </a:stretch>
        </p:blipFill>
        <p:spPr>
          <a:xfrm>
            <a:off x="642938" y="2221706"/>
            <a:ext cx="285750" cy="228600"/>
          </a:xfrm>
          <a:prstGeom prst="rect">
            <a:avLst/>
          </a:prstGeom>
        </p:spPr>
      </p:pic>
      <p:sp>
        <p:nvSpPr>
          <p:cNvPr id="9" name="Text 5"/>
          <p:cNvSpPr/>
          <p:nvPr/>
        </p:nvSpPr>
        <p:spPr>
          <a:xfrm>
            <a:off x="1071563" y="2185988"/>
            <a:ext cx="3178969" cy="167153"/>
          </a:xfrm>
          <a:prstGeom prst="rect">
            <a:avLst/>
          </a:prstGeom>
          <a:noFill/>
          <a:ln/>
        </p:spPr>
        <p:txBody>
          <a:bodyPr wrap="none" lIns="0" tIns="0" rIns="0" bIns="0" rtlCol="0" anchor="t">
            <a:spAutoFit/>
          </a:bodyPr>
          <a:lstStyle/>
          <a:p>
            <a:pPr marL="0" indent="0" algn="l">
              <a:lnSpc>
                <a:spcPct val="104000"/>
              </a:lnSpc>
              <a:buNone/>
            </a:pPr>
            <a:r>
              <a:rPr lang="en-US" sz="900" b="1" dirty="0">
                <a:solidFill>
                  <a:srgbClr val="0A2540"/>
                </a:solidFill>
                <a:latin typeface="Inter ExtraBold" pitchFamily="34" charset="0"/>
                <a:ea typeface="Inter ExtraBold" pitchFamily="34" charset="-122"/>
                <a:cs typeface="Inter ExtraBold" pitchFamily="34" charset="-120"/>
              </a:rPr>
              <a:t>1. Μεταβολομική &amp; Φαινολομική Χαρτογράφηση</a:t>
            </a:r>
            <a:endParaRPr lang="en-US" sz="900" dirty="0"/>
          </a:p>
        </p:txBody>
      </p:sp>
      <p:sp>
        <p:nvSpPr>
          <p:cNvPr id="10" name="Text 6"/>
          <p:cNvSpPr/>
          <p:nvPr/>
        </p:nvSpPr>
        <p:spPr>
          <a:xfrm>
            <a:off x="1071563" y="2424578"/>
            <a:ext cx="3178969" cy="171450"/>
          </a:xfrm>
          <a:prstGeom prst="rect">
            <a:avLst/>
          </a:prstGeom>
          <a:noFill/>
          <a:ln/>
        </p:spPr>
        <p:txBody>
          <a:bodyPr wrap="none" lIns="0" tIns="0" rIns="0" bIns="0" rtlCol="0" anchor="t">
            <a:spAutoFit/>
          </a:bodyPr>
          <a:lstStyle/>
          <a:p>
            <a:pPr marL="0" indent="0" algn="l">
              <a:lnSpc>
                <a:spcPct val="120000"/>
              </a:lnSpc>
              <a:buNone/>
            </a:pPr>
            <a:r>
              <a:rPr lang="en-US" sz="850" dirty="0">
                <a:solidFill>
                  <a:srgbClr val="334155"/>
                </a:solidFill>
                <a:latin typeface="Inter Light" pitchFamily="34" charset="0"/>
                <a:ea typeface="Inter Light" pitchFamily="34" charset="-122"/>
                <a:cs typeface="Inter Light" pitchFamily="34" charset="-120"/>
              </a:rPr>
              <a:t>Ανάδειξη βιοδραστικών μορίων από τοπικές πρώτες ύλες</a:t>
            </a:r>
            <a:endParaRPr lang="en-US" sz="850" dirty="0"/>
          </a:p>
        </p:txBody>
      </p:sp>
      <p:sp>
        <p:nvSpPr>
          <p:cNvPr id="11" name="Shape 7"/>
          <p:cNvSpPr/>
          <p:nvPr/>
        </p:nvSpPr>
        <p:spPr>
          <a:xfrm>
            <a:off x="4679156" y="2007394"/>
            <a:ext cx="4036219" cy="1143000"/>
          </a:xfrm>
          <a:prstGeom prst="rect">
            <a:avLst/>
          </a:prstGeom>
          <a:solidFill>
            <a:srgbClr val="F0F4F8"/>
          </a:solidFill>
          <a:ln/>
        </p:spPr>
      </p:sp>
      <p:sp>
        <p:nvSpPr>
          <p:cNvPr id="12" name="Shape 8"/>
          <p:cNvSpPr/>
          <p:nvPr/>
        </p:nvSpPr>
        <p:spPr>
          <a:xfrm>
            <a:off x="4679156" y="2007394"/>
            <a:ext cx="4036219" cy="28575"/>
          </a:xfrm>
          <a:prstGeom prst="rect">
            <a:avLst/>
          </a:prstGeom>
          <a:solidFill>
            <a:srgbClr val="0A2540"/>
          </a:solidFill>
          <a:ln/>
        </p:spPr>
      </p:sp>
      <p:pic>
        <p:nvPicPr>
          <p:cNvPr id="13" name="Image 2" descr="preencoded.png"/>
          <p:cNvPicPr>
            <a:picLocks noChangeAspect="1"/>
          </p:cNvPicPr>
          <p:nvPr/>
        </p:nvPicPr>
        <p:blipFill>
          <a:blip r:embed="rId5"/>
          <a:stretch>
            <a:fillRect/>
          </a:stretch>
        </p:blipFill>
        <p:spPr>
          <a:xfrm>
            <a:off x="4893469" y="2221706"/>
            <a:ext cx="285750" cy="228600"/>
          </a:xfrm>
          <a:prstGeom prst="rect">
            <a:avLst/>
          </a:prstGeom>
        </p:spPr>
      </p:pic>
      <p:sp>
        <p:nvSpPr>
          <p:cNvPr id="14" name="Text 9"/>
          <p:cNvSpPr/>
          <p:nvPr/>
        </p:nvSpPr>
        <p:spPr>
          <a:xfrm>
            <a:off x="5322094" y="2185988"/>
            <a:ext cx="3178969" cy="167153"/>
          </a:xfrm>
          <a:prstGeom prst="rect">
            <a:avLst/>
          </a:prstGeom>
          <a:noFill/>
          <a:ln/>
        </p:spPr>
        <p:txBody>
          <a:bodyPr wrap="none" lIns="0" tIns="0" rIns="0" bIns="0" rtlCol="0" anchor="t">
            <a:spAutoFit/>
          </a:bodyPr>
          <a:lstStyle/>
          <a:p>
            <a:pPr marL="0" indent="0" algn="l">
              <a:lnSpc>
                <a:spcPct val="104000"/>
              </a:lnSpc>
              <a:buNone/>
            </a:pPr>
            <a:r>
              <a:rPr lang="en-US" sz="900" b="1" dirty="0">
                <a:solidFill>
                  <a:srgbClr val="0A2540"/>
                </a:solidFill>
                <a:latin typeface="Inter ExtraBold" pitchFamily="34" charset="0"/>
                <a:ea typeface="Inter ExtraBold" pitchFamily="34" charset="-122"/>
                <a:cs typeface="Inter ExtraBold" pitchFamily="34" charset="-120"/>
              </a:rPr>
              <a:t>2. Πράσινες Τεχνολογίες Εκχύλισης</a:t>
            </a:r>
            <a:endParaRPr lang="en-US" sz="900" dirty="0"/>
          </a:p>
        </p:txBody>
      </p:sp>
      <p:sp>
        <p:nvSpPr>
          <p:cNvPr id="15" name="Text 10"/>
          <p:cNvSpPr/>
          <p:nvPr/>
        </p:nvSpPr>
        <p:spPr>
          <a:xfrm>
            <a:off x="5322094" y="2424578"/>
            <a:ext cx="3178969" cy="342900"/>
          </a:xfrm>
          <a:prstGeom prst="rect">
            <a:avLst/>
          </a:prstGeom>
          <a:noFill/>
          <a:ln/>
        </p:spPr>
        <p:txBody>
          <a:bodyPr wrap="square" lIns="0" tIns="0" rIns="0" bIns="0" rtlCol="0" anchor="t">
            <a:spAutoFit/>
          </a:bodyPr>
          <a:lstStyle/>
          <a:p>
            <a:pPr marL="0" indent="0" algn="l">
              <a:lnSpc>
                <a:spcPct val="120000"/>
              </a:lnSpc>
              <a:buNone/>
            </a:pPr>
            <a:r>
              <a:rPr lang="en-US" sz="850" dirty="0">
                <a:solidFill>
                  <a:srgbClr val="334155"/>
                </a:solidFill>
                <a:latin typeface="Inter Light" pitchFamily="34" charset="0"/>
                <a:ea typeface="Inter Light" pitchFamily="34" charset="-122"/>
                <a:cs typeface="Inter Light" pitchFamily="34" charset="-120"/>
              </a:rPr>
              <a:t>UAE, DES, enzymatic, supercritical – μηδενικά απόβλητα, μέγιστη απόδοση</a:t>
            </a:r>
            <a:endParaRPr lang="en-US" sz="850" dirty="0"/>
          </a:p>
        </p:txBody>
      </p:sp>
      <p:sp>
        <p:nvSpPr>
          <p:cNvPr id="16" name="Shape 11"/>
          <p:cNvSpPr/>
          <p:nvPr/>
        </p:nvSpPr>
        <p:spPr>
          <a:xfrm>
            <a:off x="428625" y="3364706"/>
            <a:ext cx="4036219" cy="1143000"/>
          </a:xfrm>
          <a:prstGeom prst="rect">
            <a:avLst/>
          </a:prstGeom>
          <a:solidFill>
            <a:srgbClr val="F0F4F8"/>
          </a:solidFill>
          <a:ln/>
        </p:spPr>
      </p:sp>
      <p:sp>
        <p:nvSpPr>
          <p:cNvPr id="17" name="Shape 12"/>
          <p:cNvSpPr/>
          <p:nvPr/>
        </p:nvSpPr>
        <p:spPr>
          <a:xfrm>
            <a:off x="428625" y="3364706"/>
            <a:ext cx="4036219" cy="28575"/>
          </a:xfrm>
          <a:prstGeom prst="rect">
            <a:avLst/>
          </a:prstGeom>
          <a:solidFill>
            <a:srgbClr val="0A2540"/>
          </a:solidFill>
          <a:ln/>
        </p:spPr>
      </p:sp>
      <p:pic>
        <p:nvPicPr>
          <p:cNvPr id="18" name="Image 3" descr="preencoded.png"/>
          <p:cNvPicPr>
            <a:picLocks noChangeAspect="1"/>
          </p:cNvPicPr>
          <p:nvPr/>
        </p:nvPicPr>
        <p:blipFill>
          <a:blip r:embed="rId6"/>
          <a:stretch>
            <a:fillRect/>
          </a:stretch>
        </p:blipFill>
        <p:spPr>
          <a:xfrm>
            <a:off x="642938" y="3579019"/>
            <a:ext cx="285750" cy="228600"/>
          </a:xfrm>
          <a:prstGeom prst="rect">
            <a:avLst/>
          </a:prstGeom>
        </p:spPr>
      </p:pic>
      <p:sp>
        <p:nvSpPr>
          <p:cNvPr id="19" name="Text 13"/>
          <p:cNvSpPr/>
          <p:nvPr/>
        </p:nvSpPr>
        <p:spPr>
          <a:xfrm>
            <a:off x="1071563" y="3543300"/>
            <a:ext cx="3178969" cy="167153"/>
          </a:xfrm>
          <a:prstGeom prst="rect">
            <a:avLst/>
          </a:prstGeom>
          <a:noFill/>
          <a:ln/>
        </p:spPr>
        <p:txBody>
          <a:bodyPr wrap="none" lIns="0" tIns="0" rIns="0" bIns="0" rtlCol="0" anchor="t">
            <a:spAutoFit/>
          </a:bodyPr>
          <a:lstStyle/>
          <a:p>
            <a:pPr marL="0" indent="0" algn="l">
              <a:lnSpc>
                <a:spcPct val="104000"/>
              </a:lnSpc>
              <a:buNone/>
            </a:pPr>
            <a:r>
              <a:rPr lang="en-US" sz="900" b="1" dirty="0">
                <a:solidFill>
                  <a:srgbClr val="0A2540"/>
                </a:solidFill>
                <a:latin typeface="Inter ExtraBold" pitchFamily="34" charset="0"/>
                <a:ea typeface="Inter ExtraBold" pitchFamily="34" charset="-122"/>
                <a:cs typeface="Inter ExtraBold" pitchFamily="34" charset="-120"/>
              </a:rPr>
              <a:t>3. Ζύμωση &amp; Βιομετατροπή</a:t>
            </a:r>
            <a:endParaRPr lang="en-US" sz="900" dirty="0"/>
          </a:p>
        </p:txBody>
      </p:sp>
      <p:sp>
        <p:nvSpPr>
          <p:cNvPr id="20" name="Text 14"/>
          <p:cNvSpPr/>
          <p:nvPr/>
        </p:nvSpPr>
        <p:spPr>
          <a:xfrm>
            <a:off x="1071563" y="3781890"/>
            <a:ext cx="3178969" cy="171450"/>
          </a:xfrm>
          <a:prstGeom prst="rect">
            <a:avLst/>
          </a:prstGeom>
          <a:noFill/>
          <a:ln/>
        </p:spPr>
        <p:txBody>
          <a:bodyPr wrap="none" lIns="0" tIns="0" rIns="0" bIns="0" rtlCol="0" anchor="t">
            <a:spAutoFit/>
          </a:bodyPr>
          <a:lstStyle/>
          <a:p>
            <a:pPr marL="0" indent="0" algn="l">
              <a:lnSpc>
                <a:spcPct val="120000"/>
              </a:lnSpc>
              <a:buNone/>
            </a:pPr>
            <a:r>
              <a:rPr lang="en-US" sz="850" dirty="0">
                <a:solidFill>
                  <a:srgbClr val="334155"/>
                </a:solidFill>
                <a:latin typeface="Inter Light" pitchFamily="34" charset="0"/>
                <a:ea typeface="Inter Light" pitchFamily="34" charset="-122"/>
                <a:cs typeface="Inter Light" pitchFamily="34" charset="-120"/>
              </a:rPr>
              <a:t>Παραγωγή βιοδραστικών και προβιοτικών προϊόντων</a:t>
            </a:r>
            <a:endParaRPr lang="en-US" sz="850" dirty="0"/>
          </a:p>
        </p:txBody>
      </p:sp>
      <p:sp>
        <p:nvSpPr>
          <p:cNvPr id="21" name="Shape 15"/>
          <p:cNvSpPr/>
          <p:nvPr/>
        </p:nvSpPr>
        <p:spPr>
          <a:xfrm>
            <a:off x="4679156" y="3364706"/>
            <a:ext cx="4036219" cy="1143000"/>
          </a:xfrm>
          <a:prstGeom prst="rect">
            <a:avLst/>
          </a:prstGeom>
          <a:solidFill>
            <a:srgbClr val="F0F4F8"/>
          </a:solidFill>
          <a:ln/>
        </p:spPr>
      </p:sp>
      <p:sp>
        <p:nvSpPr>
          <p:cNvPr id="22" name="Shape 16"/>
          <p:cNvSpPr/>
          <p:nvPr/>
        </p:nvSpPr>
        <p:spPr>
          <a:xfrm>
            <a:off x="4679156" y="3364706"/>
            <a:ext cx="4036219" cy="28575"/>
          </a:xfrm>
          <a:prstGeom prst="rect">
            <a:avLst/>
          </a:prstGeom>
          <a:solidFill>
            <a:srgbClr val="0A2540"/>
          </a:solidFill>
          <a:ln/>
        </p:spPr>
      </p:sp>
      <p:pic>
        <p:nvPicPr>
          <p:cNvPr id="23" name="Image 4" descr="preencoded.png"/>
          <p:cNvPicPr>
            <a:picLocks noChangeAspect="1"/>
          </p:cNvPicPr>
          <p:nvPr/>
        </p:nvPicPr>
        <p:blipFill>
          <a:blip r:embed="rId7"/>
          <a:stretch>
            <a:fillRect/>
          </a:stretch>
        </p:blipFill>
        <p:spPr>
          <a:xfrm>
            <a:off x="4893469" y="3579019"/>
            <a:ext cx="285750" cy="228600"/>
          </a:xfrm>
          <a:prstGeom prst="rect">
            <a:avLst/>
          </a:prstGeom>
        </p:spPr>
      </p:pic>
      <p:sp>
        <p:nvSpPr>
          <p:cNvPr id="24" name="Text 17"/>
          <p:cNvSpPr/>
          <p:nvPr/>
        </p:nvSpPr>
        <p:spPr>
          <a:xfrm>
            <a:off x="5322094" y="3543300"/>
            <a:ext cx="3178969" cy="167153"/>
          </a:xfrm>
          <a:prstGeom prst="rect">
            <a:avLst/>
          </a:prstGeom>
          <a:noFill/>
          <a:ln/>
        </p:spPr>
        <p:txBody>
          <a:bodyPr wrap="none" lIns="0" tIns="0" rIns="0" bIns="0" rtlCol="0" anchor="t">
            <a:spAutoFit/>
          </a:bodyPr>
          <a:lstStyle/>
          <a:p>
            <a:pPr marL="0" indent="0" algn="l">
              <a:lnSpc>
                <a:spcPct val="104000"/>
              </a:lnSpc>
              <a:buNone/>
            </a:pPr>
            <a:r>
              <a:rPr lang="en-US" sz="900" b="1" dirty="0">
                <a:solidFill>
                  <a:srgbClr val="0A2540"/>
                </a:solidFill>
                <a:latin typeface="Inter ExtraBold" pitchFamily="34" charset="0"/>
                <a:ea typeface="Inter ExtraBold" pitchFamily="34" charset="-122"/>
                <a:cs typeface="Inter ExtraBold" pitchFamily="34" charset="-120"/>
              </a:rPr>
              <a:t>4. Λειτουργικός Χαρακτηρισμός Βιοϋλικών</a:t>
            </a:r>
            <a:endParaRPr lang="en-US" sz="900" dirty="0"/>
          </a:p>
        </p:txBody>
      </p:sp>
      <p:sp>
        <p:nvSpPr>
          <p:cNvPr id="25" name="Text 18"/>
          <p:cNvSpPr/>
          <p:nvPr/>
        </p:nvSpPr>
        <p:spPr>
          <a:xfrm>
            <a:off x="5322094" y="3781890"/>
            <a:ext cx="3178969" cy="171450"/>
          </a:xfrm>
          <a:prstGeom prst="rect">
            <a:avLst/>
          </a:prstGeom>
          <a:noFill/>
          <a:ln/>
        </p:spPr>
        <p:txBody>
          <a:bodyPr wrap="none" lIns="0" tIns="0" rIns="0" bIns="0" rtlCol="0" anchor="t">
            <a:spAutoFit/>
          </a:bodyPr>
          <a:lstStyle/>
          <a:p>
            <a:pPr marL="0" indent="0" algn="l">
              <a:lnSpc>
                <a:spcPct val="120000"/>
              </a:lnSpc>
              <a:buNone/>
            </a:pPr>
            <a:r>
              <a:rPr lang="en-US" sz="850" dirty="0">
                <a:solidFill>
                  <a:srgbClr val="334155"/>
                </a:solidFill>
                <a:latin typeface="Inter Light" pitchFamily="34" charset="0"/>
                <a:ea typeface="Inter Light" pitchFamily="34" charset="-122"/>
                <a:cs typeface="Inter Light" pitchFamily="34" charset="-120"/>
              </a:rPr>
              <a:t>Ανάπτυξη νέων βιοϋλικών από αγροτικά υπολείμματα</a:t>
            </a:r>
            <a:endParaRPr lang="en-US" sz="850" dirty="0"/>
          </a:p>
        </p:txBody>
      </p:sp>
      <p:sp>
        <p:nvSpPr>
          <p:cNvPr id="26" name="Shape 19"/>
          <p:cNvSpPr/>
          <p:nvPr/>
        </p:nvSpPr>
        <p:spPr>
          <a:xfrm>
            <a:off x="428625" y="4396978"/>
            <a:ext cx="8286750" cy="460772"/>
          </a:xfrm>
          <a:prstGeom prst="rect">
            <a:avLst/>
          </a:prstGeom>
          <a:solidFill>
            <a:srgbClr val="000000">
              <a:alpha val="0"/>
            </a:srgbClr>
          </a:solidFill>
          <a:ln/>
        </p:spPr>
      </p:sp>
      <p:sp>
        <p:nvSpPr>
          <p:cNvPr id="27" name="Shape 20"/>
          <p:cNvSpPr/>
          <p:nvPr/>
        </p:nvSpPr>
        <p:spPr>
          <a:xfrm>
            <a:off x="428625" y="4396978"/>
            <a:ext cx="8286750" cy="7144"/>
          </a:xfrm>
          <a:prstGeom prst="rect">
            <a:avLst/>
          </a:prstGeom>
          <a:solidFill>
            <a:srgbClr val="0077B6"/>
          </a:solidFill>
          <a:ln/>
        </p:spPr>
      </p:sp>
      <p:sp>
        <p:nvSpPr>
          <p:cNvPr id="28" name="Text 21"/>
          <p:cNvSpPr/>
          <p:nvPr/>
        </p:nvSpPr>
        <p:spPr>
          <a:xfrm>
            <a:off x="428625" y="4546997"/>
            <a:ext cx="8286750" cy="310753"/>
          </a:xfrm>
          <a:prstGeom prst="rect">
            <a:avLst/>
          </a:prstGeom>
          <a:noFill/>
          <a:ln/>
        </p:spPr>
        <p:txBody>
          <a:bodyPr wrap="square" lIns="0" tIns="0" rIns="0" bIns="0" rtlCol="0" anchor="t">
            <a:spAutoFit/>
          </a:bodyPr>
          <a:lstStyle/>
          <a:p>
            <a:pPr marL="0" indent="0" algn="ctr">
              <a:buNone/>
            </a:pPr>
            <a:r>
              <a:rPr lang="en-US" sz="950" i="1" dirty="0">
                <a:solidFill>
                  <a:srgbClr val="0A2540"/>
                </a:solidFill>
                <a:latin typeface="Inter Light" pitchFamily="34" charset="0"/>
                <a:ea typeface="Inter Light" pitchFamily="34" charset="-122"/>
                <a:cs typeface="Inter Light" pitchFamily="34" charset="-120"/>
              </a:rPr>
              <a:t>"Συνδυάζουμε προηγμένη επιστήμη, πράσινες τεχνολογίες και καινοτομία υψηλής αξίας για τη δημιουργία βιώσιμων προϊόντων του μέλλοντος."</a:t>
            </a:r>
            <a:endParaRPr lang="en-US" sz="9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28625" y="600075"/>
            <a:ext cx="8286750" cy="276820"/>
          </a:xfrm>
          <a:prstGeom prst="rect">
            <a:avLst/>
          </a:prstGeom>
          <a:noFill/>
          <a:ln/>
        </p:spPr>
        <p:txBody>
          <a:bodyPr wrap="square" lIns="0" tIns="0" rIns="0" bIns="0" rtlCol="0" anchor="t">
            <a:spAutoFit/>
          </a:bodyPr>
          <a:lstStyle/>
          <a:p>
            <a:pPr marL="0" indent="0" algn="l">
              <a:buNone/>
            </a:pPr>
            <a:r>
              <a:rPr lang="en-US" sz="1600" b="1" dirty="0">
                <a:solidFill>
                  <a:srgbClr val="0A2540"/>
                </a:solidFill>
                <a:latin typeface="Inter ExtraBold" pitchFamily="34" charset="0"/>
                <a:ea typeface="Inter ExtraBold" pitchFamily="34" charset="-122"/>
                <a:cs typeface="Inter ExtraBold" pitchFamily="34" charset="-120"/>
              </a:rPr>
              <a:t>Μεταβολομική, ESG &amp; Ψηφιακή Ιχνηλασιμότητα</a:t>
            </a:r>
            <a:endParaRPr lang="en-US" sz="1600" dirty="0"/>
          </a:p>
        </p:txBody>
      </p:sp>
      <p:sp>
        <p:nvSpPr>
          <p:cNvPr id="4" name="Text 1"/>
          <p:cNvSpPr/>
          <p:nvPr/>
        </p:nvSpPr>
        <p:spPr>
          <a:xfrm>
            <a:off x="428625" y="948333"/>
            <a:ext cx="8286750" cy="173236"/>
          </a:xfrm>
          <a:prstGeom prst="rect">
            <a:avLst/>
          </a:prstGeom>
          <a:noFill/>
          <a:ln/>
        </p:spPr>
        <p:txBody>
          <a:bodyPr wrap="square" lIns="0" tIns="0" rIns="0" bIns="0" rtlCol="0" anchor="t">
            <a:spAutoFit/>
          </a:bodyPr>
          <a:lstStyle/>
          <a:p>
            <a:pPr marL="0" indent="0" algn="l">
              <a:buNone/>
            </a:pPr>
            <a:r>
              <a:rPr lang="en-US" sz="1050" dirty="0">
                <a:solidFill>
                  <a:srgbClr val="0077B6"/>
                </a:solidFill>
                <a:latin typeface="Inter Light" pitchFamily="34" charset="0"/>
                <a:ea typeface="Inter Light" pitchFamily="34" charset="-122"/>
                <a:cs typeface="Inter Light" pitchFamily="34" charset="-120"/>
              </a:rPr>
              <a:t>Η επιστήμη ως εγγύηση ποιότητας και ανταγωνιστικότητας</a:t>
            </a:r>
            <a:endParaRPr lang="en-US" sz="1050" dirty="0"/>
          </a:p>
        </p:txBody>
      </p:sp>
      <p:sp>
        <p:nvSpPr>
          <p:cNvPr id="5" name="Text 2"/>
          <p:cNvSpPr/>
          <p:nvPr/>
        </p:nvSpPr>
        <p:spPr>
          <a:xfrm>
            <a:off x="0" y="1121569"/>
            <a:ext cx="9144000" cy="407194"/>
          </a:xfrm>
          <a:prstGeom prst="rect">
            <a:avLst/>
          </a:prstGeom>
          <a:noFill/>
          <a:ln/>
        </p:spPr>
        <p:txBody>
          <a:bodyPr wrap="square" lIns="510286" tIns="255143" rIns="510286" bIns="0" rtlCol="0" anchor="t">
            <a:spAutoFit/>
          </a:bodyPr>
          <a:lstStyle/>
          <a:p>
            <a:pPr marL="0" indent="0" algn="l">
              <a:lnSpc>
                <a:spcPct val="120000"/>
              </a:lnSpc>
              <a:buNone/>
            </a:pPr>
            <a:r>
              <a:rPr lang="en-US" sz="950" dirty="0">
                <a:solidFill>
                  <a:srgbClr val="334155"/>
                </a:solidFill>
                <a:latin typeface="Inter Light" pitchFamily="34" charset="0"/>
                <a:ea typeface="Inter Light" pitchFamily="34" charset="-122"/>
                <a:cs typeface="Inter Light" pitchFamily="34" charset="-120"/>
              </a:rPr>
              <a:t>Η μεταβολομική αποτελεί βασικό εργαλείο του ISR για την πιστοποίηση και διαφοροποίηση των προϊόντων.</a:t>
            </a:r>
            <a:endParaRPr lang="en-US" sz="950" dirty="0"/>
          </a:p>
        </p:txBody>
      </p:sp>
      <p:sp>
        <p:nvSpPr>
          <p:cNvPr id="6" name="Text 3"/>
          <p:cNvSpPr/>
          <p:nvPr/>
        </p:nvSpPr>
        <p:spPr>
          <a:xfrm>
            <a:off x="428625" y="1814513"/>
            <a:ext cx="3286125" cy="251817"/>
          </a:xfrm>
          <a:prstGeom prst="rect">
            <a:avLst/>
          </a:prstGeom>
          <a:noFill/>
          <a:ln/>
        </p:spPr>
        <p:txBody>
          <a:bodyPr wrap="square" lIns="0" tIns="0" rIns="0" bIns="85090" rtlCol="0" anchor="t">
            <a:spAutoFit/>
          </a:bodyPr>
          <a:lstStyle/>
          <a:p>
            <a:pPr marL="0" indent="0" algn="l">
              <a:buNone/>
            </a:pPr>
            <a:r>
              <a:rPr lang="en-US" sz="1000" b="1" dirty="0">
                <a:solidFill>
                  <a:srgbClr val="0A2540"/>
                </a:solidFill>
                <a:latin typeface="Inter ExtraBold" pitchFamily="34" charset="0"/>
                <a:ea typeface="Inter ExtraBold" pitchFamily="34" charset="-122"/>
                <a:cs typeface="Inter ExtraBold" pitchFamily="34" charset="-120"/>
              </a:rPr>
              <a:t>Δυνατότητες μεταβολομικής</a:t>
            </a:r>
            <a:endParaRPr lang="en-US" sz="1000" dirty="0"/>
          </a:p>
        </p:txBody>
      </p:sp>
      <p:sp>
        <p:nvSpPr>
          <p:cNvPr id="7" name="Shape 4"/>
          <p:cNvSpPr/>
          <p:nvPr/>
        </p:nvSpPr>
        <p:spPr>
          <a:xfrm>
            <a:off x="428625" y="2209205"/>
            <a:ext cx="3286125" cy="2000250"/>
          </a:xfrm>
          <a:prstGeom prst="rect">
            <a:avLst/>
          </a:prstGeom>
          <a:solidFill>
            <a:srgbClr val="F0F4F8"/>
          </a:solidFill>
          <a:ln/>
        </p:spPr>
      </p:sp>
      <p:sp>
        <p:nvSpPr>
          <p:cNvPr id="8" name="Shape 5"/>
          <p:cNvSpPr/>
          <p:nvPr/>
        </p:nvSpPr>
        <p:spPr>
          <a:xfrm>
            <a:off x="428625" y="2209205"/>
            <a:ext cx="28575" cy="2000250"/>
          </a:xfrm>
          <a:prstGeom prst="rect">
            <a:avLst/>
          </a:prstGeom>
          <a:solidFill>
            <a:srgbClr val="0A2540"/>
          </a:solidFill>
          <a:ln/>
        </p:spPr>
      </p:sp>
      <p:pic>
        <p:nvPicPr>
          <p:cNvPr id="9" name="Image 1" descr="preencoded.png"/>
          <p:cNvPicPr>
            <a:picLocks noChangeAspect="1"/>
          </p:cNvPicPr>
          <p:nvPr/>
        </p:nvPicPr>
        <p:blipFill>
          <a:blip r:embed="rId4"/>
          <a:stretch>
            <a:fillRect/>
          </a:stretch>
        </p:blipFill>
        <p:spPr>
          <a:xfrm>
            <a:off x="571500" y="2380655"/>
            <a:ext cx="100013" cy="100013"/>
          </a:xfrm>
          <a:prstGeom prst="rect">
            <a:avLst/>
          </a:prstGeom>
        </p:spPr>
      </p:pic>
      <p:sp>
        <p:nvSpPr>
          <p:cNvPr id="10" name="Text 6"/>
          <p:cNvSpPr/>
          <p:nvPr/>
        </p:nvSpPr>
        <p:spPr>
          <a:xfrm>
            <a:off x="778669" y="2352080"/>
            <a:ext cx="2177058" cy="182863"/>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Πιστοποίηση αυθεντικότητας προϊόντων</a:t>
            </a:r>
            <a:endParaRPr lang="en-US" sz="850" dirty="0"/>
          </a:p>
        </p:txBody>
      </p:sp>
      <p:pic>
        <p:nvPicPr>
          <p:cNvPr id="11" name="Image 2" descr="preencoded.png"/>
          <p:cNvPicPr>
            <a:picLocks noChangeAspect="1"/>
          </p:cNvPicPr>
          <p:nvPr/>
        </p:nvPicPr>
        <p:blipFill>
          <a:blip r:embed="rId5"/>
          <a:stretch>
            <a:fillRect/>
          </a:stretch>
        </p:blipFill>
        <p:spPr>
          <a:xfrm>
            <a:off x="571500" y="2706393"/>
            <a:ext cx="112514" cy="100013"/>
          </a:xfrm>
          <a:prstGeom prst="rect">
            <a:avLst/>
          </a:prstGeom>
        </p:spPr>
      </p:pic>
      <p:sp>
        <p:nvSpPr>
          <p:cNvPr id="12" name="Text 7"/>
          <p:cNvSpPr/>
          <p:nvPr/>
        </p:nvSpPr>
        <p:spPr>
          <a:xfrm>
            <a:off x="791170" y="2677818"/>
            <a:ext cx="1952030" cy="182863"/>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Γεωγραφική διαφοροποίηση (terroir)</a:t>
            </a:r>
            <a:endParaRPr lang="en-US" sz="850" dirty="0"/>
          </a:p>
        </p:txBody>
      </p:sp>
      <p:pic>
        <p:nvPicPr>
          <p:cNvPr id="13" name="Image 3" descr="preencoded.png"/>
          <p:cNvPicPr>
            <a:picLocks noChangeAspect="1"/>
          </p:cNvPicPr>
          <p:nvPr/>
        </p:nvPicPr>
        <p:blipFill>
          <a:blip r:embed="rId6"/>
          <a:stretch>
            <a:fillRect/>
          </a:stretch>
        </p:blipFill>
        <p:spPr>
          <a:xfrm>
            <a:off x="571500" y="3032131"/>
            <a:ext cx="125016" cy="100013"/>
          </a:xfrm>
          <a:prstGeom prst="rect">
            <a:avLst/>
          </a:prstGeom>
        </p:spPr>
      </p:pic>
      <p:sp>
        <p:nvSpPr>
          <p:cNvPr id="14" name="Text 8"/>
          <p:cNvSpPr/>
          <p:nvPr/>
        </p:nvSpPr>
        <p:spPr>
          <a:xfrm>
            <a:off x="803672" y="3003556"/>
            <a:ext cx="2019895" cy="182863"/>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Σύνδεση terroir και βιοδραστικότητας</a:t>
            </a:r>
            <a:endParaRPr lang="en-US" sz="850" dirty="0"/>
          </a:p>
        </p:txBody>
      </p:sp>
      <p:pic>
        <p:nvPicPr>
          <p:cNvPr id="15" name="Image 4" descr="preencoded.png"/>
          <p:cNvPicPr>
            <a:picLocks noChangeAspect="1"/>
          </p:cNvPicPr>
          <p:nvPr/>
        </p:nvPicPr>
        <p:blipFill>
          <a:blip r:embed="rId7"/>
          <a:stretch>
            <a:fillRect/>
          </a:stretch>
        </p:blipFill>
        <p:spPr>
          <a:xfrm>
            <a:off x="571500" y="3357869"/>
            <a:ext cx="100013" cy="100013"/>
          </a:xfrm>
          <a:prstGeom prst="rect">
            <a:avLst/>
          </a:prstGeom>
        </p:spPr>
      </p:pic>
      <p:sp>
        <p:nvSpPr>
          <p:cNvPr id="16" name="Text 9"/>
          <p:cNvSpPr/>
          <p:nvPr/>
        </p:nvSpPr>
        <p:spPr>
          <a:xfrm>
            <a:off x="778669" y="3329294"/>
            <a:ext cx="2350294" cy="182863"/>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Προστασία premium προϊόντων από νοθεία</a:t>
            </a:r>
            <a:endParaRPr lang="en-US" sz="850" dirty="0"/>
          </a:p>
        </p:txBody>
      </p:sp>
      <p:sp>
        <p:nvSpPr>
          <p:cNvPr id="17" name="Text 10"/>
          <p:cNvSpPr/>
          <p:nvPr/>
        </p:nvSpPr>
        <p:spPr>
          <a:xfrm>
            <a:off x="4000500" y="1814513"/>
            <a:ext cx="4714875" cy="251817"/>
          </a:xfrm>
          <a:prstGeom prst="rect">
            <a:avLst/>
          </a:prstGeom>
          <a:noFill/>
          <a:ln/>
        </p:spPr>
        <p:txBody>
          <a:bodyPr wrap="square" lIns="0" tIns="0" rIns="0" bIns="85090" rtlCol="0" anchor="t">
            <a:spAutoFit/>
          </a:bodyPr>
          <a:lstStyle/>
          <a:p>
            <a:pPr marL="0" indent="0" algn="l">
              <a:buNone/>
            </a:pPr>
            <a:r>
              <a:rPr lang="en-US" sz="1000" b="1" dirty="0">
                <a:solidFill>
                  <a:srgbClr val="0A2540"/>
                </a:solidFill>
                <a:latin typeface="Inter ExtraBold" pitchFamily="34" charset="0"/>
                <a:ea typeface="Inter ExtraBold" pitchFamily="34" charset="-122"/>
                <a:cs typeface="Inter ExtraBold" pitchFamily="34" charset="-120"/>
              </a:rPr>
              <a:t>Ψηφιακή Ιχνηλασιμότητα &amp; ESG</a:t>
            </a:r>
            <a:endParaRPr lang="en-US" sz="1000" dirty="0"/>
          </a:p>
        </p:txBody>
      </p:sp>
      <p:sp>
        <p:nvSpPr>
          <p:cNvPr id="18" name="Shape 11"/>
          <p:cNvSpPr/>
          <p:nvPr/>
        </p:nvSpPr>
        <p:spPr>
          <a:xfrm>
            <a:off x="4000500" y="2216348"/>
            <a:ext cx="1650206" cy="319683"/>
          </a:xfrm>
          <a:prstGeom prst="rect">
            <a:avLst/>
          </a:prstGeom>
          <a:solidFill>
            <a:srgbClr val="F8FAFC"/>
          </a:solidFill>
          <a:ln/>
        </p:spPr>
      </p:sp>
      <p:sp>
        <p:nvSpPr>
          <p:cNvPr id="19" name="Shape 12"/>
          <p:cNvSpPr/>
          <p:nvPr/>
        </p:nvSpPr>
        <p:spPr>
          <a:xfrm>
            <a:off x="4000500" y="2216348"/>
            <a:ext cx="1650206" cy="14288"/>
          </a:xfrm>
          <a:prstGeom prst="rect">
            <a:avLst/>
          </a:prstGeom>
          <a:solidFill>
            <a:srgbClr val="0A2540"/>
          </a:solidFill>
          <a:ln/>
        </p:spPr>
      </p:sp>
      <p:sp>
        <p:nvSpPr>
          <p:cNvPr id="20" name="Shape 13"/>
          <p:cNvSpPr/>
          <p:nvPr/>
        </p:nvSpPr>
        <p:spPr>
          <a:xfrm>
            <a:off x="4000500" y="2528888"/>
            <a:ext cx="1650206" cy="7144"/>
          </a:xfrm>
          <a:prstGeom prst="rect">
            <a:avLst/>
          </a:prstGeom>
          <a:solidFill>
            <a:srgbClr val="E2E8F0"/>
          </a:solidFill>
          <a:ln/>
        </p:spPr>
      </p:sp>
      <p:sp>
        <p:nvSpPr>
          <p:cNvPr id="21" name="Text 14"/>
          <p:cNvSpPr/>
          <p:nvPr/>
        </p:nvSpPr>
        <p:spPr>
          <a:xfrm>
            <a:off x="4000500" y="2216348"/>
            <a:ext cx="1650206" cy="319683"/>
          </a:xfrm>
          <a:prstGeom prst="rect">
            <a:avLst/>
          </a:prstGeom>
          <a:noFill/>
          <a:ln/>
        </p:spPr>
        <p:txBody>
          <a:bodyPr wrap="square" lIns="127508" tIns="102108" rIns="127508" bIns="102108" rtlCol="0" anchor="ctr">
            <a:spAutoFit/>
          </a:bodyPr>
          <a:lstStyle/>
          <a:p>
            <a:pPr marL="0" indent="0" algn="l">
              <a:buNone/>
            </a:pPr>
            <a:r>
              <a:rPr lang="en-US" sz="800" b="1" dirty="0">
                <a:solidFill>
                  <a:srgbClr val="0A2540"/>
                </a:solidFill>
                <a:latin typeface="Inter ExtraBold" pitchFamily="34" charset="0"/>
                <a:ea typeface="Inter ExtraBold" pitchFamily="34" charset="-122"/>
                <a:cs typeface="Inter ExtraBold" pitchFamily="34" charset="-120"/>
              </a:rPr>
              <a:t>Εργαλείο</a:t>
            </a:r>
            <a:endParaRPr lang="en-US" sz="800" dirty="0"/>
          </a:p>
        </p:txBody>
      </p:sp>
      <p:sp>
        <p:nvSpPr>
          <p:cNvPr id="22" name="Shape 15"/>
          <p:cNvSpPr/>
          <p:nvPr/>
        </p:nvSpPr>
        <p:spPr>
          <a:xfrm>
            <a:off x="5650706" y="2216348"/>
            <a:ext cx="3064669" cy="319683"/>
          </a:xfrm>
          <a:prstGeom prst="rect">
            <a:avLst/>
          </a:prstGeom>
          <a:solidFill>
            <a:srgbClr val="F8FAFC"/>
          </a:solidFill>
          <a:ln/>
        </p:spPr>
      </p:sp>
      <p:sp>
        <p:nvSpPr>
          <p:cNvPr id="23" name="Shape 16"/>
          <p:cNvSpPr/>
          <p:nvPr/>
        </p:nvSpPr>
        <p:spPr>
          <a:xfrm>
            <a:off x="5650706" y="2216348"/>
            <a:ext cx="3064669" cy="14288"/>
          </a:xfrm>
          <a:prstGeom prst="rect">
            <a:avLst/>
          </a:prstGeom>
          <a:solidFill>
            <a:srgbClr val="0A2540"/>
          </a:solidFill>
          <a:ln/>
        </p:spPr>
      </p:sp>
      <p:sp>
        <p:nvSpPr>
          <p:cNvPr id="24" name="Shape 17"/>
          <p:cNvSpPr/>
          <p:nvPr/>
        </p:nvSpPr>
        <p:spPr>
          <a:xfrm>
            <a:off x="5650706" y="2528888"/>
            <a:ext cx="3064669" cy="7144"/>
          </a:xfrm>
          <a:prstGeom prst="rect">
            <a:avLst/>
          </a:prstGeom>
          <a:solidFill>
            <a:srgbClr val="E2E8F0"/>
          </a:solidFill>
          <a:ln/>
        </p:spPr>
      </p:sp>
      <p:sp>
        <p:nvSpPr>
          <p:cNvPr id="25" name="Text 18"/>
          <p:cNvSpPr/>
          <p:nvPr/>
        </p:nvSpPr>
        <p:spPr>
          <a:xfrm>
            <a:off x="5650706" y="2216348"/>
            <a:ext cx="3064669" cy="319683"/>
          </a:xfrm>
          <a:prstGeom prst="rect">
            <a:avLst/>
          </a:prstGeom>
          <a:noFill/>
          <a:ln/>
        </p:spPr>
        <p:txBody>
          <a:bodyPr wrap="square" lIns="127508" tIns="102108" rIns="127508" bIns="102108" rtlCol="0" anchor="ctr">
            <a:spAutoFit/>
          </a:bodyPr>
          <a:lstStyle/>
          <a:p>
            <a:pPr marL="0" indent="0" algn="l">
              <a:buNone/>
            </a:pPr>
            <a:r>
              <a:rPr lang="en-US" sz="800" b="1" dirty="0">
                <a:solidFill>
                  <a:srgbClr val="0A2540"/>
                </a:solidFill>
                <a:latin typeface="Inter ExtraBold" pitchFamily="34" charset="0"/>
                <a:ea typeface="Inter ExtraBold" pitchFamily="34" charset="-122"/>
                <a:cs typeface="Inter ExtraBold" pitchFamily="34" charset="-120"/>
              </a:rPr>
              <a:t>Εφαρμογή</a:t>
            </a:r>
            <a:endParaRPr lang="en-US" sz="800" dirty="0"/>
          </a:p>
        </p:txBody>
      </p:sp>
      <p:sp>
        <p:nvSpPr>
          <p:cNvPr id="26" name="Text 19"/>
          <p:cNvSpPr/>
          <p:nvPr/>
        </p:nvSpPr>
        <p:spPr>
          <a:xfrm>
            <a:off x="4000500" y="2518172"/>
            <a:ext cx="1650206" cy="335031"/>
          </a:xfrm>
          <a:prstGeom prst="rect">
            <a:avLst/>
          </a:prstGeom>
          <a:noFill/>
          <a:ln/>
        </p:spPr>
        <p:txBody>
          <a:bodyPr wrap="square" lIns="127508" tIns="102108" rIns="127508" bIns="102108" rtlCol="0" anchor="ctr">
            <a:spAutoFit/>
          </a:bodyPr>
          <a:lstStyle/>
          <a:p>
            <a:pPr marL="0" indent="0" algn="l">
              <a:lnSpc>
                <a:spcPct val="112000"/>
              </a:lnSpc>
              <a:buNone/>
            </a:pPr>
            <a:r>
              <a:rPr lang="en-US" sz="800" b="1" dirty="0">
                <a:solidFill>
                  <a:srgbClr val="0077B6"/>
                </a:solidFill>
                <a:latin typeface="Inter ExtraBold" pitchFamily="34" charset="0"/>
                <a:ea typeface="Inter ExtraBold" pitchFamily="34" charset="-122"/>
                <a:cs typeface="Inter ExtraBold" pitchFamily="34" charset="-120"/>
              </a:rPr>
              <a:t>Blockchain</a:t>
            </a:r>
            <a:endParaRPr lang="en-US" sz="800" dirty="0"/>
          </a:p>
        </p:txBody>
      </p:sp>
      <p:sp>
        <p:nvSpPr>
          <p:cNvPr id="27" name="Text 20"/>
          <p:cNvSpPr/>
          <p:nvPr/>
        </p:nvSpPr>
        <p:spPr>
          <a:xfrm>
            <a:off x="5650706" y="2518172"/>
            <a:ext cx="3064669" cy="335031"/>
          </a:xfrm>
          <a:prstGeom prst="rect">
            <a:avLst/>
          </a:prstGeom>
          <a:noFill/>
          <a:ln/>
        </p:spPr>
        <p:txBody>
          <a:bodyPr wrap="square" lIns="127508" tIns="102108" rIns="127508" bIns="1021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Αδιάβλητη καταγραφή αλυσίδας αξίας</a:t>
            </a:r>
            <a:endParaRPr lang="en-US" sz="850" dirty="0"/>
          </a:p>
        </p:txBody>
      </p:sp>
      <p:sp>
        <p:nvSpPr>
          <p:cNvPr id="28" name="Text 21"/>
          <p:cNvSpPr/>
          <p:nvPr/>
        </p:nvSpPr>
        <p:spPr>
          <a:xfrm>
            <a:off x="4000500" y="2853203"/>
            <a:ext cx="1650206" cy="338603"/>
          </a:xfrm>
          <a:prstGeom prst="rect">
            <a:avLst/>
          </a:prstGeom>
          <a:noFill/>
          <a:ln/>
        </p:spPr>
        <p:txBody>
          <a:bodyPr wrap="square" lIns="127508" tIns="102108" rIns="127508" bIns="102108" rtlCol="0" anchor="ctr">
            <a:spAutoFit/>
          </a:bodyPr>
          <a:lstStyle/>
          <a:p>
            <a:pPr marL="0" indent="0" algn="l">
              <a:lnSpc>
                <a:spcPct val="112000"/>
              </a:lnSpc>
              <a:buNone/>
            </a:pPr>
            <a:r>
              <a:rPr lang="en-US" sz="800" b="1" dirty="0">
                <a:solidFill>
                  <a:srgbClr val="0077B6"/>
                </a:solidFill>
                <a:latin typeface="Inter ExtraBold" pitchFamily="34" charset="0"/>
                <a:ea typeface="Inter ExtraBold" pitchFamily="34" charset="-122"/>
                <a:cs typeface="Inter ExtraBold" pitchFamily="34" charset="-120"/>
              </a:rPr>
              <a:t>IoT</a:t>
            </a:r>
            <a:endParaRPr lang="en-US" sz="800" dirty="0"/>
          </a:p>
        </p:txBody>
      </p:sp>
      <p:sp>
        <p:nvSpPr>
          <p:cNvPr id="29" name="Text 22"/>
          <p:cNvSpPr/>
          <p:nvPr/>
        </p:nvSpPr>
        <p:spPr>
          <a:xfrm>
            <a:off x="5650706" y="2853203"/>
            <a:ext cx="3064669" cy="338603"/>
          </a:xfrm>
          <a:prstGeom prst="rect">
            <a:avLst/>
          </a:prstGeom>
          <a:noFill/>
          <a:ln/>
        </p:spPr>
        <p:txBody>
          <a:bodyPr wrap="square" lIns="127508" tIns="102108" rIns="127508" bIns="1021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Παρακολούθηση παραγωγής σε πραγματικό χρόνο</a:t>
            </a:r>
            <a:endParaRPr lang="en-US" sz="850" dirty="0"/>
          </a:p>
        </p:txBody>
      </p:sp>
      <p:sp>
        <p:nvSpPr>
          <p:cNvPr id="30" name="Text 23"/>
          <p:cNvSpPr/>
          <p:nvPr/>
        </p:nvSpPr>
        <p:spPr>
          <a:xfrm>
            <a:off x="4000500" y="3191805"/>
            <a:ext cx="1650206" cy="338603"/>
          </a:xfrm>
          <a:prstGeom prst="rect">
            <a:avLst/>
          </a:prstGeom>
          <a:noFill/>
          <a:ln/>
        </p:spPr>
        <p:txBody>
          <a:bodyPr wrap="square" lIns="127508" tIns="102108" rIns="127508" bIns="102108" rtlCol="0" anchor="ctr">
            <a:spAutoFit/>
          </a:bodyPr>
          <a:lstStyle/>
          <a:p>
            <a:pPr marL="0" indent="0" algn="l">
              <a:lnSpc>
                <a:spcPct val="112000"/>
              </a:lnSpc>
              <a:buNone/>
            </a:pPr>
            <a:r>
              <a:rPr lang="en-US" sz="800" b="1" dirty="0">
                <a:solidFill>
                  <a:srgbClr val="0077B6"/>
                </a:solidFill>
                <a:latin typeface="Inter ExtraBold" pitchFamily="34" charset="0"/>
                <a:ea typeface="Inter ExtraBold" pitchFamily="34" charset="-122"/>
                <a:cs typeface="Inter ExtraBold" pitchFamily="34" charset="-120"/>
              </a:rPr>
              <a:t>ESG Metrics</a:t>
            </a:r>
            <a:endParaRPr lang="en-US" sz="800" dirty="0"/>
          </a:p>
        </p:txBody>
      </p:sp>
      <p:sp>
        <p:nvSpPr>
          <p:cNvPr id="31" name="Text 24"/>
          <p:cNvSpPr/>
          <p:nvPr/>
        </p:nvSpPr>
        <p:spPr>
          <a:xfrm>
            <a:off x="5650706" y="3191805"/>
            <a:ext cx="3064669" cy="338603"/>
          </a:xfrm>
          <a:prstGeom prst="rect">
            <a:avLst/>
          </a:prstGeom>
          <a:noFill/>
          <a:ln/>
        </p:spPr>
        <p:txBody>
          <a:bodyPr wrap="square" lIns="127508" tIns="102108" rIns="127508" bIns="1021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Μέτρηση περιβαλλοντικής &amp; κοινωνικής επίδοσης</a:t>
            </a:r>
            <a:endParaRPr lang="en-US" sz="850" dirty="0"/>
          </a:p>
        </p:txBody>
      </p:sp>
      <p:sp>
        <p:nvSpPr>
          <p:cNvPr id="32" name="Text 25"/>
          <p:cNvSpPr/>
          <p:nvPr/>
        </p:nvSpPr>
        <p:spPr>
          <a:xfrm>
            <a:off x="4000500" y="3530408"/>
            <a:ext cx="1650206" cy="338603"/>
          </a:xfrm>
          <a:prstGeom prst="rect">
            <a:avLst/>
          </a:prstGeom>
          <a:noFill/>
          <a:ln/>
        </p:spPr>
        <p:txBody>
          <a:bodyPr wrap="square" lIns="127508" tIns="102108" rIns="127508" bIns="102108" rtlCol="0" anchor="ctr">
            <a:spAutoFit/>
          </a:bodyPr>
          <a:lstStyle/>
          <a:p>
            <a:pPr marL="0" indent="0" algn="l">
              <a:lnSpc>
                <a:spcPct val="112000"/>
              </a:lnSpc>
              <a:buNone/>
            </a:pPr>
            <a:r>
              <a:rPr lang="en-US" sz="800" b="1" dirty="0">
                <a:solidFill>
                  <a:srgbClr val="0077B6"/>
                </a:solidFill>
                <a:latin typeface="Inter ExtraBold" pitchFamily="34" charset="0"/>
                <a:ea typeface="Inter ExtraBold" pitchFamily="34" charset="-122"/>
                <a:cs typeface="Inter ExtraBold" pitchFamily="34" charset="-120"/>
              </a:rPr>
              <a:t>QR Traceability</a:t>
            </a:r>
            <a:endParaRPr lang="en-US" sz="800" dirty="0"/>
          </a:p>
        </p:txBody>
      </p:sp>
      <p:sp>
        <p:nvSpPr>
          <p:cNvPr id="33" name="Text 26"/>
          <p:cNvSpPr/>
          <p:nvPr/>
        </p:nvSpPr>
        <p:spPr>
          <a:xfrm>
            <a:off x="5650706" y="3530408"/>
            <a:ext cx="3064669" cy="338603"/>
          </a:xfrm>
          <a:prstGeom prst="rect">
            <a:avLst/>
          </a:prstGeom>
          <a:noFill/>
          <a:ln/>
        </p:spPr>
        <p:txBody>
          <a:bodyPr wrap="square" lIns="127508" tIns="102108" rIns="127508" bIns="1021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Άμεση πρόσβαση καταναλωτή σε πληροφορίες</a:t>
            </a:r>
            <a:endParaRPr lang="en-US" sz="850" dirty="0"/>
          </a:p>
        </p:txBody>
      </p:sp>
      <p:sp>
        <p:nvSpPr>
          <p:cNvPr id="34" name="Text 27"/>
          <p:cNvSpPr/>
          <p:nvPr/>
        </p:nvSpPr>
        <p:spPr>
          <a:xfrm>
            <a:off x="4000500" y="3869010"/>
            <a:ext cx="1650206" cy="502183"/>
          </a:xfrm>
          <a:prstGeom prst="rect">
            <a:avLst/>
          </a:prstGeom>
          <a:noFill/>
          <a:ln/>
        </p:spPr>
        <p:txBody>
          <a:bodyPr wrap="square" lIns="127508" tIns="102108" rIns="127508" bIns="102108" rtlCol="0" anchor="ctr">
            <a:spAutoFit/>
          </a:bodyPr>
          <a:lstStyle/>
          <a:p>
            <a:pPr marL="0" indent="0" algn="l">
              <a:lnSpc>
                <a:spcPct val="112000"/>
              </a:lnSpc>
              <a:buNone/>
            </a:pPr>
            <a:r>
              <a:rPr lang="en-US" sz="800" b="1" dirty="0">
                <a:solidFill>
                  <a:srgbClr val="0077B6"/>
                </a:solidFill>
                <a:latin typeface="Inter ExtraBold" pitchFamily="34" charset="0"/>
                <a:ea typeface="Inter ExtraBold" pitchFamily="34" charset="-122"/>
                <a:cs typeface="Inter ExtraBold" pitchFamily="34" charset="-120"/>
              </a:rPr>
              <a:t>Digital Product Passports</a:t>
            </a:r>
            <a:endParaRPr lang="en-US" sz="800" dirty="0"/>
          </a:p>
        </p:txBody>
      </p:sp>
      <p:sp>
        <p:nvSpPr>
          <p:cNvPr id="35" name="Text 28"/>
          <p:cNvSpPr/>
          <p:nvPr/>
        </p:nvSpPr>
        <p:spPr>
          <a:xfrm>
            <a:off x="5650706" y="3869010"/>
            <a:ext cx="3064669" cy="502183"/>
          </a:xfrm>
          <a:prstGeom prst="rect">
            <a:avLst/>
          </a:prstGeom>
          <a:noFill/>
          <a:ln/>
        </p:spPr>
        <p:txBody>
          <a:bodyPr wrap="square" lIns="127508" tIns="102108" rIns="127508" bIns="1021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Πλήρης διαφάνεια αλυσίδας αξίας</a:t>
            </a:r>
            <a:endParaRPr lang="en-US" sz="850" dirty="0"/>
          </a:p>
        </p:txBody>
      </p:sp>
      <p:sp>
        <p:nvSpPr>
          <p:cNvPr id="36" name="Shape 29"/>
          <p:cNvSpPr/>
          <p:nvPr/>
        </p:nvSpPr>
        <p:spPr>
          <a:xfrm>
            <a:off x="428625" y="4416623"/>
            <a:ext cx="8286750" cy="441127"/>
          </a:xfrm>
          <a:prstGeom prst="rect">
            <a:avLst/>
          </a:prstGeom>
          <a:solidFill>
            <a:srgbClr val="0A2540"/>
          </a:solidFill>
          <a:ln/>
        </p:spPr>
      </p:sp>
      <p:sp>
        <p:nvSpPr>
          <p:cNvPr id="37" name="Text 30"/>
          <p:cNvSpPr/>
          <p:nvPr/>
        </p:nvSpPr>
        <p:spPr>
          <a:xfrm>
            <a:off x="428625" y="4559498"/>
            <a:ext cx="8286750" cy="155377"/>
          </a:xfrm>
          <a:prstGeom prst="rect">
            <a:avLst/>
          </a:prstGeom>
          <a:noFill/>
          <a:ln/>
        </p:spPr>
        <p:txBody>
          <a:bodyPr wrap="square" lIns="0" tIns="0" rIns="0" bIns="0" rtlCol="0" anchor="t">
            <a:spAutoFit/>
          </a:bodyPr>
          <a:lstStyle/>
          <a:p>
            <a:pPr marL="0" indent="0" algn="ctr">
              <a:buNone/>
            </a:pPr>
            <a:r>
              <a:rPr lang="en-US" sz="900" b="1" dirty="0">
                <a:solidFill>
                  <a:srgbClr val="FFFFFF"/>
                </a:solidFill>
                <a:latin typeface="Inter ExtraBold" pitchFamily="34" charset="0"/>
                <a:ea typeface="Inter ExtraBold" pitchFamily="34" charset="-122"/>
                <a:cs typeface="Inter ExtraBold" pitchFamily="34" charset="-120"/>
              </a:rPr>
              <a:t>Αποτέλεσμα: Ενίσχυση εξαγωγικής δυναμικής, </a:t>
            </a:r>
            <a:r>
              <a:rPr lang="en-US" sz="900" b="1" dirty="0">
                <a:solidFill>
                  <a:srgbClr val="0077B6"/>
                </a:solidFill>
                <a:latin typeface="Inter ExtraBold" pitchFamily="34" charset="0"/>
                <a:ea typeface="Inter ExtraBold" pitchFamily="34" charset="-122"/>
                <a:cs typeface="Inter ExtraBold" pitchFamily="34" charset="-120"/>
              </a:rPr>
              <a:t>premium positioning</a:t>
            </a:r>
            <a:r>
              <a:rPr lang="en-US" sz="900" b="1" dirty="0">
                <a:solidFill>
                  <a:srgbClr val="FFFFFF"/>
                </a:solidFill>
                <a:latin typeface="Inter ExtraBold" pitchFamily="34" charset="0"/>
                <a:ea typeface="Inter ExtraBold" pitchFamily="34" charset="-122"/>
                <a:cs typeface="Inter ExtraBold" pitchFamily="34" charset="-120"/>
              </a:rPr>
              <a:t>, διεθνής ανταγωνιστικότητα</a:t>
            </a:r>
            <a:endParaRPr lang="en-US" sz="9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28625" y="600075"/>
            <a:ext cx="8286750" cy="276820"/>
          </a:xfrm>
          <a:prstGeom prst="rect">
            <a:avLst/>
          </a:prstGeom>
          <a:noFill/>
          <a:ln/>
        </p:spPr>
        <p:txBody>
          <a:bodyPr wrap="square" lIns="0" tIns="0" rIns="0" bIns="0" rtlCol="0" anchor="t">
            <a:spAutoFit/>
          </a:bodyPr>
          <a:lstStyle/>
          <a:p>
            <a:pPr marL="0" indent="0" algn="l">
              <a:buNone/>
            </a:pPr>
            <a:r>
              <a:rPr lang="en-US" sz="1600" b="1" dirty="0">
                <a:solidFill>
                  <a:srgbClr val="0A2540"/>
                </a:solidFill>
                <a:latin typeface="Inter ExtraBold" pitchFamily="34" charset="0"/>
                <a:ea typeface="Inter ExtraBold" pitchFamily="34" charset="-122"/>
                <a:cs typeface="Inter ExtraBold" pitchFamily="34" charset="-120"/>
              </a:rPr>
              <a:t>Οδικός Χάρτης Υλοποίησης</a:t>
            </a:r>
            <a:endParaRPr lang="en-US" sz="1600" dirty="0"/>
          </a:p>
        </p:txBody>
      </p:sp>
      <p:sp>
        <p:nvSpPr>
          <p:cNvPr id="4" name="Text 1"/>
          <p:cNvSpPr/>
          <p:nvPr/>
        </p:nvSpPr>
        <p:spPr>
          <a:xfrm>
            <a:off x="428625" y="948333"/>
            <a:ext cx="8286750" cy="173236"/>
          </a:xfrm>
          <a:prstGeom prst="rect">
            <a:avLst/>
          </a:prstGeom>
          <a:noFill/>
          <a:ln/>
        </p:spPr>
        <p:txBody>
          <a:bodyPr wrap="square" lIns="0" tIns="0" rIns="0" bIns="0" rtlCol="0" anchor="t">
            <a:spAutoFit/>
          </a:bodyPr>
          <a:lstStyle/>
          <a:p>
            <a:pPr marL="0" indent="0" algn="l">
              <a:buNone/>
            </a:pPr>
            <a:r>
              <a:rPr lang="en-US" sz="1050" dirty="0">
                <a:solidFill>
                  <a:srgbClr val="0077B6"/>
                </a:solidFill>
                <a:latin typeface="Inter Light" pitchFamily="34" charset="0"/>
                <a:ea typeface="Inter Light" pitchFamily="34" charset="-122"/>
                <a:cs typeface="Inter Light" pitchFamily="34" charset="-120"/>
              </a:rPr>
              <a:t>Πέντε φάσεις για τον μετασχηματισμό της Περιφέρειας</a:t>
            </a:r>
            <a:endParaRPr lang="en-US" sz="1050" dirty="0"/>
          </a:p>
        </p:txBody>
      </p:sp>
      <p:sp>
        <p:nvSpPr>
          <p:cNvPr id="5" name="Shape 2"/>
          <p:cNvSpPr/>
          <p:nvPr/>
        </p:nvSpPr>
        <p:spPr>
          <a:xfrm>
            <a:off x="428625" y="1407319"/>
            <a:ext cx="2071688" cy="376833"/>
          </a:xfrm>
          <a:prstGeom prst="rect">
            <a:avLst/>
          </a:prstGeom>
          <a:solidFill>
            <a:srgbClr val="F0F4F8"/>
          </a:solidFill>
          <a:ln/>
        </p:spPr>
      </p:sp>
      <p:sp>
        <p:nvSpPr>
          <p:cNvPr id="6" name="Shape 3"/>
          <p:cNvSpPr/>
          <p:nvPr/>
        </p:nvSpPr>
        <p:spPr>
          <a:xfrm>
            <a:off x="428625" y="1769864"/>
            <a:ext cx="2071688" cy="14288"/>
          </a:xfrm>
          <a:prstGeom prst="rect">
            <a:avLst/>
          </a:prstGeom>
          <a:solidFill>
            <a:srgbClr val="0A2540"/>
          </a:solidFill>
          <a:ln/>
        </p:spPr>
      </p:sp>
      <p:sp>
        <p:nvSpPr>
          <p:cNvPr id="7" name="Text 4"/>
          <p:cNvSpPr/>
          <p:nvPr/>
        </p:nvSpPr>
        <p:spPr>
          <a:xfrm>
            <a:off x="428625" y="1407319"/>
            <a:ext cx="2071688" cy="376833"/>
          </a:xfrm>
          <a:prstGeom prst="rect">
            <a:avLst/>
          </a:prstGeom>
          <a:noFill/>
          <a:ln/>
        </p:spPr>
        <p:txBody>
          <a:bodyPr wrap="square" lIns="170053" tIns="127508" rIns="170053" bIns="127508" rtlCol="0" anchor="ctr">
            <a:spAutoFit/>
          </a:bodyPr>
          <a:lstStyle/>
          <a:p>
            <a:pPr marL="0" indent="0" algn="l">
              <a:buNone/>
            </a:pPr>
            <a:r>
              <a:rPr lang="en-US" sz="900" b="1" dirty="0">
                <a:solidFill>
                  <a:srgbClr val="0A2540"/>
                </a:solidFill>
                <a:latin typeface="Inter ExtraBold" pitchFamily="34" charset="0"/>
                <a:ea typeface="Inter ExtraBold" pitchFamily="34" charset="-122"/>
                <a:cs typeface="Inter ExtraBold" pitchFamily="34" charset="-120"/>
              </a:rPr>
              <a:t>Φάση</a:t>
            </a:r>
            <a:endParaRPr lang="en-US" sz="900" dirty="0"/>
          </a:p>
        </p:txBody>
      </p:sp>
      <p:sp>
        <p:nvSpPr>
          <p:cNvPr id="8" name="Shape 5"/>
          <p:cNvSpPr/>
          <p:nvPr/>
        </p:nvSpPr>
        <p:spPr>
          <a:xfrm>
            <a:off x="2500313" y="1407319"/>
            <a:ext cx="1657350" cy="376833"/>
          </a:xfrm>
          <a:prstGeom prst="rect">
            <a:avLst/>
          </a:prstGeom>
          <a:solidFill>
            <a:srgbClr val="F0F4F8"/>
          </a:solidFill>
          <a:ln/>
        </p:spPr>
      </p:sp>
      <p:sp>
        <p:nvSpPr>
          <p:cNvPr id="9" name="Shape 6"/>
          <p:cNvSpPr/>
          <p:nvPr/>
        </p:nvSpPr>
        <p:spPr>
          <a:xfrm>
            <a:off x="2500313" y="1769864"/>
            <a:ext cx="1657350" cy="14288"/>
          </a:xfrm>
          <a:prstGeom prst="rect">
            <a:avLst/>
          </a:prstGeom>
          <a:solidFill>
            <a:srgbClr val="0A2540"/>
          </a:solidFill>
          <a:ln/>
        </p:spPr>
      </p:sp>
      <p:sp>
        <p:nvSpPr>
          <p:cNvPr id="10" name="Text 7"/>
          <p:cNvSpPr/>
          <p:nvPr/>
        </p:nvSpPr>
        <p:spPr>
          <a:xfrm>
            <a:off x="2500313" y="1407319"/>
            <a:ext cx="1657350" cy="376833"/>
          </a:xfrm>
          <a:prstGeom prst="rect">
            <a:avLst/>
          </a:prstGeom>
          <a:noFill/>
          <a:ln/>
        </p:spPr>
        <p:txBody>
          <a:bodyPr wrap="square" lIns="170053" tIns="127508" rIns="170053" bIns="127508" rtlCol="0" anchor="ctr">
            <a:spAutoFit/>
          </a:bodyPr>
          <a:lstStyle/>
          <a:p>
            <a:pPr marL="0" indent="0" algn="l">
              <a:buNone/>
            </a:pPr>
            <a:r>
              <a:rPr lang="en-US" sz="900" b="1" dirty="0">
                <a:solidFill>
                  <a:srgbClr val="0A2540"/>
                </a:solidFill>
                <a:latin typeface="Inter ExtraBold" pitchFamily="34" charset="0"/>
                <a:ea typeface="Inter ExtraBold" pitchFamily="34" charset="-122"/>
                <a:cs typeface="Inter ExtraBold" pitchFamily="34" charset="-120"/>
              </a:rPr>
              <a:t>Χρονοδιάγραμμα</a:t>
            </a:r>
            <a:endParaRPr lang="en-US" sz="900" dirty="0"/>
          </a:p>
        </p:txBody>
      </p:sp>
      <p:sp>
        <p:nvSpPr>
          <p:cNvPr id="11" name="Shape 8"/>
          <p:cNvSpPr/>
          <p:nvPr/>
        </p:nvSpPr>
        <p:spPr>
          <a:xfrm>
            <a:off x="4157663" y="1407319"/>
            <a:ext cx="4557713" cy="376833"/>
          </a:xfrm>
          <a:prstGeom prst="rect">
            <a:avLst/>
          </a:prstGeom>
          <a:solidFill>
            <a:srgbClr val="F0F4F8"/>
          </a:solidFill>
          <a:ln/>
        </p:spPr>
      </p:sp>
      <p:sp>
        <p:nvSpPr>
          <p:cNvPr id="12" name="Shape 9"/>
          <p:cNvSpPr/>
          <p:nvPr/>
        </p:nvSpPr>
        <p:spPr>
          <a:xfrm>
            <a:off x="4157663" y="1769864"/>
            <a:ext cx="4557713" cy="14288"/>
          </a:xfrm>
          <a:prstGeom prst="rect">
            <a:avLst/>
          </a:prstGeom>
          <a:solidFill>
            <a:srgbClr val="0A2540"/>
          </a:solidFill>
          <a:ln/>
        </p:spPr>
      </p:sp>
      <p:sp>
        <p:nvSpPr>
          <p:cNvPr id="13" name="Text 10"/>
          <p:cNvSpPr/>
          <p:nvPr/>
        </p:nvSpPr>
        <p:spPr>
          <a:xfrm>
            <a:off x="4157663" y="1407319"/>
            <a:ext cx="4557713" cy="376833"/>
          </a:xfrm>
          <a:prstGeom prst="rect">
            <a:avLst/>
          </a:prstGeom>
          <a:noFill/>
          <a:ln/>
        </p:spPr>
        <p:txBody>
          <a:bodyPr wrap="square" lIns="170053" tIns="127508" rIns="170053" bIns="127508" rtlCol="0" anchor="ctr">
            <a:spAutoFit/>
          </a:bodyPr>
          <a:lstStyle/>
          <a:p>
            <a:pPr marL="0" indent="0" algn="l">
              <a:buNone/>
            </a:pPr>
            <a:r>
              <a:rPr lang="en-US" sz="900" b="1" dirty="0">
                <a:solidFill>
                  <a:srgbClr val="0A2540"/>
                </a:solidFill>
                <a:latin typeface="Inter ExtraBold" pitchFamily="34" charset="0"/>
                <a:ea typeface="Inter ExtraBold" pitchFamily="34" charset="-122"/>
                <a:cs typeface="Inter ExtraBold" pitchFamily="34" charset="-120"/>
              </a:rPr>
              <a:t>Δράσεις</a:t>
            </a:r>
            <a:endParaRPr lang="en-US" sz="900" dirty="0"/>
          </a:p>
        </p:txBody>
      </p:sp>
      <p:sp>
        <p:nvSpPr>
          <p:cNvPr id="14" name="Text 11"/>
          <p:cNvSpPr/>
          <p:nvPr/>
        </p:nvSpPr>
        <p:spPr>
          <a:xfrm>
            <a:off x="428625" y="1777008"/>
            <a:ext cx="2071688" cy="377893"/>
          </a:xfrm>
          <a:prstGeom prst="rect">
            <a:avLst/>
          </a:prstGeom>
          <a:noFill/>
          <a:ln/>
        </p:spPr>
        <p:txBody>
          <a:bodyPr wrap="square" lIns="170053" tIns="127508" rIns="170053" bIns="127508" rtlCol="0" anchor="ctr">
            <a:spAutoFit/>
          </a:bodyPr>
          <a:lstStyle/>
          <a:p>
            <a:pPr marL="0" indent="0" algn="l">
              <a:lnSpc>
                <a:spcPct val="112000"/>
              </a:lnSpc>
              <a:buNone/>
            </a:pPr>
            <a:r>
              <a:rPr lang="en-US" sz="800" b="1" dirty="0">
                <a:solidFill>
                  <a:srgbClr val="0077B6"/>
                </a:solidFill>
                <a:latin typeface="Inter ExtraBold" pitchFamily="34" charset="0"/>
                <a:ea typeface="Inter ExtraBold" pitchFamily="34" charset="-122"/>
                <a:cs typeface="Inter ExtraBold" pitchFamily="34" charset="-120"/>
              </a:rPr>
              <a:t>1. Έρευνα &amp; Χαρτογράφηση</a:t>
            </a:r>
            <a:endParaRPr lang="en-US" sz="800" dirty="0"/>
          </a:p>
        </p:txBody>
      </p:sp>
      <p:sp>
        <p:nvSpPr>
          <p:cNvPr id="15" name="Text 12"/>
          <p:cNvSpPr/>
          <p:nvPr/>
        </p:nvSpPr>
        <p:spPr>
          <a:xfrm>
            <a:off x="2500313" y="1777008"/>
            <a:ext cx="1657350" cy="377893"/>
          </a:xfrm>
          <a:prstGeom prst="rect">
            <a:avLst/>
          </a:prstGeom>
          <a:noFill/>
          <a:ln/>
        </p:spPr>
        <p:txBody>
          <a:bodyPr wrap="square" lIns="170053" tIns="127508" rIns="170053" bIns="127508" rtlCol="0" anchor="ctr">
            <a:spAutoFit/>
          </a:bodyPr>
          <a:lstStyle/>
          <a:p>
            <a:pPr marL="0" indent="0" algn="l">
              <a:lnSpc>
                <a:spcPct val="112000"/>
              </a:lnSpc>
              <a:buNone/>
            </a:pPr>
            <a:r>
              <a:rPr lang="en-US" sz="800" b="1" dirty="0">
                <a:solidFill>
                  <a:srgbClr val="0A2540"/>
                </a:solidFill>
                <a:latin typeface="Inter ExtraBold" pitchFamily="34" charset="0"/>
                <a:ea typeface="Inter ExtraBold" pitchFamily="34" charset="-122"/>
                <a:cs typeface="Inter ExtraBold" pitchFamily="34" charset="-120"/>
              </a:rPr>
              <a:t>0–12 μήνες</a:t>
            </a:r>
            <a:endParaRPr lang="en-US" sz="800" dirty="0"/>
          </a:p>
        </p:txBody>
      </p:sp>
      <p:sp>
        <p:nvSpPr>
          <p:cNvPr id="16" name="Text 13"/>
          <p:cNvSpPr/>
          <p:nvPr/>
        </p:nvSpPr>
        <p:spPr>
          <a:xfrm>
            <a:off x="4157663" y="1777008"/>
            <a:ext cx="4557713" cy="377893"/>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Χαρτογράφηση πόρων, ανάλυση βιοδραστικών, αξιολόγηση δυνατοτήτων</a:t>
            </a:r>
            <a:endParaRPr lang="en-US" sz="850" dirty="0"/>
          </a:p>
        </p:txBody>
      </p:sp>
      <p:sp>
        <p:nvSpPr>
          <p:cNvPr id="17" name="Text 14"/>
          <p:cNvSpPr/>
          <p:nvPr/>
        </p:nvSpPr>
        <p:spPr>
          <a:xfrm>
            <a:off x="428625" y="2154901"/>
            <a:ext cx="2071688" cy="381465"/>
          </a:xfrm>
          <a:prstGeom prst="rect">
            <a:avLst/>
          </a:prstGeom>
          <a:noFill/>
          <a:ln/>
        </p:spPr>
        <p:txBody>
          <a:bodyPr wrap="square" lIns="170053" tIns="127508" rIns="170053" bIns="127508" rtlCol="0" anchor="ctr">
            <a:spAutoFit/>
          </a:bodyPr>
          <a:lstStyle/>
          <a:p>
            <a:pPr marL="0" indent="0" algn="l">
              <a:lnSpc>
                <a:spcPct val="112000"/>
              </a:lnSpc>
              <a:buNone/>
            </a:pPr>
            <a:r>
              <a:rPr lang="en-US" sz="800" b="1" dirty="0">
                <a:solidFill>
                  <a:srgbClr val="0077B6"/>
                </a:solidFill>
                <a:latin typeface="Inter ExtraBold" pitchFamily="34" charset="0"/>
                <a:ea typeface="Inter ExtraBold" pitchFamily="34" charset="-122"/>
                <a:cs typeface="Inter ExtraBold" pitchFamily="34" charset="-120"/>
              </a:rPr>
              <a:t>2. Ανάπτυξη Διεργασιών</a:t>
            </a:r>
            <a:endParaRPr lang="en-US" sz="800" dirty="0"/>
          </a:p>
        </p:txBody>
      </p:sp>
      <p:sp>
        <p:nvSpPr>
          <p:cNvPr id="18" name="Text 15"/>
          <p:cNvSpPr/>
          <p:nvPr/>
        </p:nvSpPr>
        <p:spPr>
          <a:xfrm>
            <a:off x="2500313" y="2154901"/>
            <a:ext cx="1657350" cy="381465"/>
          </a:xfrm>
          <a:prstGeom prst="rect">
            <a:avLst/>
          </a:prstGeom>
          <a:noFill/>
          <a:ln/>
        </p:spPr>
        <p:txBody>
          <a:bodyPr wrap="square" lIns="170053" tIns="127508" rIns="170053" bIns="127508" rtlCol="0" anchor="ctr">
            <a:spAutoFit/>
          </a:bodyPr>
          <a:lstStyle/>
          <a:p>
            <a:pPr marL="0" indent="0" algn="l">
              <a:lnSpc>
                <a:spcPct val="112000"/>
              </a:lnSpc>
              <a:buNone/>
            </a:pPr>
            <a:r>
              <a:rPr lang="en-US" sz="800" b="1" dirty="0">
                <a:solidFill>
                  <a:srgbClr val="0A2540"/>
                </a:solidFill>
                <a:latin typeface="Inter ExtraBold" pitchFamily="34" charset="0"/>
                <a:ea typeface="Inter ExtraBold" pitchFamily="34" charset="-122"/>
                <a:cs typeface="Inter ExtraBold" pitchFamily="34" charset="-120"/>
              </a:rPr>
              <a:t>12–24 μήνες</a:t>
            </a:r>
            <a:endParaRPr lang="en-US" sz="800" dirty="0"/>
          </a:p>
        </p:txBody>
      </p:sp>
      <p:sp>
        <p:nvSpPr>
          <p:cNvPr id="19" name="Text 16"/>
          <p:cNvSpPr/>
          <p:nvPr/>
        </p:nvSpPr>
        <p:spPr>
          <a:xfrm>
            <a:off x="4157663" y="2154901"/>
            <a:ext cx="4557713" cy="381465"/>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Πιλοτικές βιομηχανικές μονάδες, εργαστηριακές δοκιμές</a:t>
            </a:r>
            <a:endParaRPr lang="en-US" sz="850" dirty="0"/>
          </a:p>
        </p:txBody>
      </p:sp>
      <p:sp>
        <p:nvSpPr>
          <p:cNvPr id="20" name="Text 17"/>
          <p:cNvSpPr/>
          <p:nvPr/>
        </p:nvSpPr>
        <p:spPr>
          <a:xfrm>
            <a:off x="428625" y="2536366"/>
            <a:ext cx="2071688" cy="381465"/>
          </a:xfrm>
          <a:prstGeom prst="rect">
            <a:avLst/>
          </a:prstGeom>
          <a:noFill/>
          <a:ln/>
        </p:spPr>
        <p:txBody>
          <a:bodyPr wrap="square" lIns="170053" tIns="127508" rIns="170053" bIns="127508" rtlCol="0" anchor="ctr">
            <a:spAutoFit/>
          </a:bodyPr>
          <a:lstStyle/>
          <a:p>
            <a:pPr marL="0" indent="0" algn="l">
              <a:lnSpc>
                <a:spcPct val="112000"/>
              </a:lnSpc>
              <a:buNone/>
            </a:pPr>
            <a:r>
              <a:rPr lang="en-US" sz="800" b="1" dirty="0">
                <a:solidFill>
                  <a:srgbClr val="0077B6"/>
                </a:solidFill>
                <a:latin typeface="Inter ExtraBold" pitchFamily="34" charset="0"/>
                <a:ea typeface="Inter ExtraBold" pitchFamily="34" charset="-122"/>
                <a:cs typeface="Inter ExtraBold" pitchFamily="34" charset="-120"/>
              </a:rPr>
              <a:t>3. Πιλοτική Μονάδα</a:t>
            </a:r>
            <a:endParaRPr lang="en-US" sz="800" dirty="0"/>
          </a:p>
        </p:txBody>
      </p:sp>
      <p:sp>
        <p:nvSpPr>
          <p:cNvPr id="21" name="Text 18"/>
          <p:cNvSpPr/>
          <p:nvPr/>
        </p:nvSpPr>
        <p:spPr>
          <a:xfrm>
            <a:off x="2500313" y="2536366"/>
            <a:ext cx="1657350" cy="381465"/>
          </a:xfrm>
          <a:prstGeom prst="rect">
            <a:avLst/>
          </a:prstGeom>
          <a:noFill/>
          <a:ln/>
        </p:spPr>
        <p:txBody>
          <a:bodyPr wrap="square" lIns="170053" tIns="127508" rIns="170053" bIns="127508" rtlCol="0" anchor="ctr">
            <a:spAutoFit/>
          </a:bodyPr>
          <a:lstStyle/>
          <a:p>
            <a:pPr marL="0" indent="0" algn="l">
              <a:lnSpc>
                <a:spcPct val="112000"/>
              </a:lnSpc>
              <a:buNone/>
            </a:pPr>
            <a:r>
              <a:rPr lang="en-US" sz="800" b="1" dirty="0">
                <a:solidFill>
                  <a:srgbClr val="0A2540"/>
                </a:solidFill>
                <a:latin typeface="Inter ExtraBold" pitchFamily="34" charset="0"/>
                <a:ea typeface="Inter ExtraBold" pitchFamily="34" charset="-122"/>
                <a:cs typeface="Inter ExtraBold" pitchFamily="34" charset="-120"/>
              </a:rPr>
              <a:t>24–36 μήνες</a:t>
            </a:r>
            <a:endParaRPr lang="en-US" sz="800" dirty="0"/>
          </a:p>
        </p:txBody>
      </p:sp>
      <p:sp>
        <p:nvSpPr>
          <p:cNvPr id="22" name="Text 19"/>
          <p:cNvSpPr/>
          <p:nvPr/>
        </p:nvSpPr>
        <p:spPr>
          <a:xfrm>
            <a:off x="4157663" y="2536366"/>
            <a:ext cx="4557713" cy="381465"/>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Βελτιστοποίηση παραγωγής, πιστοποιήσεις, ποιοτικός έλεγχος</a:t>
            </a:r>
            <a:endParaRPr lang="en-US" sz="850" dirty="0"/>
          </a:p>
        </p:txBody>
      </p:sp>
      <p:sp>
        <p:nvSpPr>
          <p:cNvPr id="23" name="Text 20"/>
          <p:cNvSpPr/>
          <p:nvPr/>
        </p:nvSpPr>
        <p:spPr>
          <a:xfrm>
            <a:off x="428625" y="2917831"/>
            <a:ext cx="2071688" cy="381465"/>
          </a:xfrm>
          <a:prstGeom prst="rect">
            <a:avLst/>
          </a:prstGeom>
          <a:noFill/>
          <a:ln/>
        </p:spPr>
        <p:txBody>
          <a:bodyPr wrap="square" lIns="170053" tIns="127508" rIns="170053" bIns="127508" rtlCol="0" anchor="ctr">
            <a:spAutoFit/>
          </a:bodyPr>
          <a:lstStyle/>
          <a:p>
            <a:pPr marL="0" indent="0" algn="l">
              <a:lnSpc>
                <a:spcPct val="112000"/>
              </a:lnSpc>
              <a:buNone/>
            </a:pPr>
            <a:r>
              <a:rPr lang="en-US" sz="800" b="1" dirty="0">
                <a:solidFill>
                  <a:srgbClr val="0077B6"/>
                </a:solidFill>
                <a:latin typeface="Inter ExtraBold" pitchFamily="34" charset="0"/>
                <a:ea typeface="Inter ExtraBold" pitchFamily="34" charset="-122"/>
                <a:cs typeface="Inter ExtraBold" pitchFamily="34" charset="-120"/>
              </a:rPr>
              <a:t>4. Εμπορική Κλιμάκωση</a:t>
            </a:r>
            <a:endParaRPr lang="en-US" sz="800" dirty="0"/>
          </a:p>
        </p:txBody>
      </p:sp>
      <p:sp>
        <p:nvSpPr>
          <p:cNvPr id="24" name="Text 21"/>
          <p:cNvSpPr/>
          <p:nvPr/>
        </p:nvSpPr>
        <p:spPr>
          <a:xfrm>
            <a:off x="2500313" y="2917831"/>
            <a:ext cx="1657350" cy="381465"/>
          </a:xfrm>
          <a:prstGeom prst="rect">
            <a:avLst/>
          </a:prstGeom>
          <a:noFill/>
          <a:ln/>
        </p:spPr>
        <p:txBody>
          <a:bodyPr wrap="square" lIns="170053" tIns="127508" rIns="170053" bIns="127508" rtlCol="0" anchor="ctr">
            <a:spAutoFit/>
          </a:bodyPr>
          <a:lstStyle/>
          <a:p>
            <a:pPr marL="0" indent="0" algn="l">
              <a:lnSpc>
                <a:spcPct val="112000"/>
              </a:lnSpc>
              <a:buNone/>
            </a:pPr>
            <a:r>
              <a:rPr lang="en-US" sz="800" b="1" dirty="0">
                <a:solidFill>
                  <a:srgbClr val="0A2540"/>
                </a:solidFill>
                <a:latin typeface="Inter ExtraBold" pitchFamily="34" charset="0"/>
                <a:ea typeface="Inter ExtraBold" pitchFamily="34" charset="-122"/>
                <a:cs typeface="Inter ExtraBold" pitchFamily="34" charset="-120"/>
              </a:rPr>
              <a:t>36–60 μήνες</a:t>
            </a:r>
            <a:endParaRPr lang="en-US" sz="800" dirty="0"/>
          </a:p>
        </p:txBody>
      </p:sp>
      <p:sp>
        <p:nvSpPr>
          <p:cNvPr id="25" name="Text 22"/>
          <p:cNvSpPr/>
          <p:nvPr/>
        </p:nvSpPr>
        <p:spPr>
          <a:xfrm>
            <a:off x="4157663" y="2917831"/>
            <a:ext cx="4557713" cy="381465"/>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Βιομηχανική παραγωγή, διασύνδεση αγορών</a:t>
            </a:r>
            <a:endParaRPr lang="en-US" sz="850" dirty="0"/>
          </a:p>
        </p:txBody>
      </p:sp>
      <p:sp>
        <p:nvSpPr>
          <p:cNvPr id="26" name="Text 23"/>
          <p:cNvSpPr/>
          <p:nvPr/>
        </p:nvSpPr>
        <p:spPr>
          <a:xfrm>
            <a:off x="428625" y="3299296"/>
            <a:ext cx="2071688" cy="385037"/>
          </a:xfrm>
          <a:prstGeom prst="rect">
            <a:avLst/>
          </a:prstGeom>
          <a:noFill/>
          <a:ln/>
        </p:spPr>
        <p:txBody>
          <a:bodyPr wrap="square" lIns="170053" tIns="127508" rIns="170053" bIns="127508" rtlCol="0" anchor="ctr">
            <a:spAutoFit/>
          </a:bodyPr>
          <a:lstStyle/>
          <a:p>
            <a:pPr marL="0" indent="0" algn="l">
              <a:lnSpc>
                <a:spcPct val="112000"/>
              </a:lnSpc>
              <a:buNone/>
            </a:pPr>
            <a:r>
              <a:rPr lang="en-US" sz="800" b="1" dirty="0">
                <a:solidFill>
                  <a:srgbClr val="0077B6"/>
                </a:solidFill>
                <a:latin typeface="Inter ExtraBold" pitchFamily="34" charset="0"/>
                <a:ea typeface="Inter ExtraBold" pitchFamily="34" charset="-122"/>
                <a:cs typeface="Inter ExtraBold" pitchFamily="34" charset="-120"/>
              </a:rPr>
              <a:t>5. Διεθνείς Αγορές</a:t>
            </a:r>
            <a:endParaRPr lang="en-US" sz="800" dirty="0"/>
          </a:p>
        </p:txBody>
      </p:sp>
      <p:sp>
        <p:nvSpPr>
          <p:cNvPr id="27" name="Text 24"/>
          <p:cNvSpPr/>
          <p:nvPr/>
        </p:nvSpPr>
        <p:spPr>
          <a:xfrm>
            <a:off x="2500313" y="3299296"/>
            <a:ext cx="1657350" cy="385037"/>
          </a:xfrm>
          <a:prstGeom prst="rect">
            <a:avLst/>
          </a:prstGeom>
          <a:noFill/>
          <a:ln/>
        </p:spPr>
        <p:txBody>
          <a:bodyPr wrap="square" lIns="170053" tIns="127508" rIns="170053" bIns="127508" rtlCol="0" anchor="ctr">
            <a:spAutoFit/>
          </a:bodyPr>
          <a:lstStyle/>
          <a:p>
            <a:pPr marL="0" indent="0" algn="l">
              <a:lnSpc>
                <a:spcPct val="112000"/>
              </a:lnSpc>
              <a:buNone/>
            </a:pPr>
            <a:r>
              <a:rPr lang="en-US" sz="800" b="1" dirty="0">
                <a:solidFill>
                  <a:srgbClr val="0A2540"/>
                </a:solidFill>
                <a:latin typeface="Inter ExtraBold" pitchFamily="34" charset="0"/>
                <a:ea typeface="Inter ExtraBold" pitchFamily="34" charset="-122"/>
                <a:cs typeface="Inter ExtraBold" pitchFamily="34" charset="-120"/>
              </a:rPr>
              <a:t>&gt;60 μήνες</a:t>
            </a:r>
            <a:endParaRPr lang="en-US" sz="800" dirty="0"/>
          </a:p>
        </p:txBody>
      </p:sp>
      <p:sp>
        <p:nvSpPr>
          <p:cNvPr id="28" name="Text 25"/>
          <p:cNvSpPr/>
          <p:nvPr/>
        </p:nvSpPr>
        <p:spPr>
          <a:xfrm>
            <a:off x="4157663" y="3299296"/>
            <a:ext cx="4557713" cy="385037"/>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Εξαγωγές, διεθνή δίκτυα συνεργασίας, global positioning</a:t>
            </a:r>
            <a:endParaRPr lang="en-US" sz="850" dirty="0"/>
          </a:p>
        </p:txBody>
      </p:sp>
      <p:sp>
        <p:nvSpPr>
          <p:cNvPr id="29" name="Shape 26"/>
          <p:cNvSpPr/>
          <p:nvPr/>
        </p:nvSpPr>
        <p:spPr>
          <a:xfrm>
            <a:off x="428625" y="4164806"/>
            <a:ext cx="8286750" cy="692944"/>
          </a:xfrm>
          <a:prstGeom prst="rect">
            <a:avLst/>
          </a:prstGeom>
          <a:solidFill>
            <a:srgbClr val="0A2540"/>
          </a:solidFill>
          <a:ln/>
        </p:spPr>
      </p:sp>
      <p:sp>
        <p:nvSpPr>
          <p:cNvPr id="30" name="Text 27"/>
          <p:cNvSpPr/>
          <p:nvPr/>
        </p:nvSpPr>
        <p:spPr>
          <a:xfrm>
            <a:off x="642938" y="4307681"/>
            <a:ext cx="2712839" cy="198239"/>
          </a:xfrm>
          <a:prstGeom prst="rect">
            <a:avLst/>
          </a:prstGeom>
          <a:noFill/>
          <a:ln/>
        </p:spPr>
        <p:txBody>
          <a:bodyPr wrap="square" lIns="0" tIns="0" rIns="0" bIns="42545" rtlCol="0" anchor="t">
            <a:spAutoFit/>
          </a:bodyPr>
          <a:lstStyle/>
          <a:p>
            <a:pPr marL="0" indent="0" algn="l">
              <a:buNone/>
            </a:pPr>
            <a:r>
              <a:rPr lang="en-US" sz="900" b="1" dirty="0">
                <a:solidFill>
                  <a:srgbClr val="FFFFFF"/>
                </a:solidFill>
                <a:latin typeface="Inter ExtraBold" pitchFamily="34" charset="0"/>
                <a:ea typeface="Inter ExtraBold" pitchFamily="34" charset="-122"/>
                <a:cs typeface="Inter ExtraBold" pitchFamily="34" charset="-120"/>
              </a:rPr>
              <a:t>Παράλληλες δράσεις σε όλες τις φάσεις:</a:t>
            </a:r>
            <a:endParaRPr lang="en-US" sz="900" dirty="0"/>
          </a:p>
        </p:txBody>
      </p:sp>
      <p:pic>
        <p:nvPicPr>
          <p:cNvPr id="31" name="Image 1" descr="preencoded.png"/>
          <p:cNvPicPr>
            <a:picLocks noChangeAspect="1"/>
          </p:cNvPicPr>
          <p:nvPr/>
        </p:nvPicPr>
        <p:blipFill>
          <a:blip r:embed="rId4"/>
          <a:stretch>
            <a:fillRect/>
          </a:stretch>
        </p:blipFill>
        <p:spPr>
          <a:xfrm>
            <a:off x="642938" y="4588966"/>
            <a:ext cx="142875" cy="114300"/>
          </a:xfrm>
          <a:prstGeom prst="rect">
            <a:avLst/>
          </a:prstGeom>
        </p:spPr>
      </p:pic>
      <p:sp>
        <p:nvSpPr>
          <p:cNvPr id="32" name="Text 28"/>
          <p:cNvSpPr/>
          <p:nvPr/>
        </p:nvSpPr>
        <p:spPr>
          <a:xfrm>
            <a:off x="857250" y="4577358"/>
            <a:ext cx="2611041" cy="137517"/>
          </a:xfrm>
          <a:prstGeom prst="rect">
            <a:avLst/>
          </a:prstGeom>
          <a:noFill/>
          <a:ln/>
        </p:spPr>
        <p:txBody>
          <a:bodyPr wrap="square" lIns="0" tIns="0" rIns="0" bIns="0" rtlCol="0" anchor="t">
            <a:spAutoFit/>
          </a:bodyPr>
          <a:lstStyle/>
          <a:p>
            <a:pPr marL="0" indent="0" algn="l">
              <a:buNone/>
            </a:pPr>
            <a:r>
              <a:rPr lang="en-US" sz="850" dirty="0">
                <a:solidFill>
                  <a:srgbClr val="FFFFFF"/>
                </a:solidFill>
                <a:latin typeface="Inter Light" pitchFamily="34" charset="0"/>
                <a:ea typeface="Inter Light" pitchFamily="34" charset="-122"/>
                <a:cs typeface="Inter Light" pitchFamily="34" charset="-120"/>
              </a:rPr>
              <a:t>Εκπαίδευση &amp; ανάπτυξη ανθρώπινου δυναμικού</a:t>
            </a:r>
            <a:endParaRPr lang="en-US" sz="850" dirty="0"/>
          </a:p>
        </p:txBody>
      </p:sp>
      <p:pic>
        <p:nvPicPr>
          <p:cNvPr id="33" name="Image 2" descr="preencoded.png"/>
          <p:cNvPicPr>
            <a:picLocks noChangeAspect="1"/>
          </p:cNvPicPr>
          <p:nvPr/>
        </p:nvPicPr>
        <p:blipFill>
          <a:blip r:embed="rId5"/>
          <a:stretch>
            <a:fillRect/>
          </a:stretch>
        </p:blipFill>
        <p:spPr>
          <a:xfrm>
            <a:off x="3653135" y="4588966"/>
            <a:ext cx="142875" cy="114300"/>
          </a:xfrm>
          <a:prstGeom prst="rect">
            <a:avLst/>
          </a:prstGeom>
        </p:spPr>
      </p:pic>
      <p:sp>
        <p:nvSpPr>
          <p:cNvPr id="34" name="Text 29"/>
          <p:cNvSpPr/>
          <p:nvPr/>
        </p:nvSpPr>
        <p:spPr>
          <a:xfrm>
            <a:off x="3867448" y="4577358"/>
            <a:ext cx="1832372" cy="137517"/>
          </a:xfrm>
          <a:prstGeom prst="rect">
            <a:avLst/>
          </a:prstGeom>
          <a:noFill/>
          <a:ln/>
        </p:spPr>
        <p:txBody>
          <a:bodyPr wrap="square" lIns="0" tIns="0" rIns="0" bIns="0" rtlCol="0" anchor="t">
            <a:spAutoFit/>
          </a:bodyPr>
          <a:lstStyle/>
          <a:p>
            <a:pPr marL="0" indent="0" algn="l">
              <a:buNone/>
            </a:pPr>
            <a:r>
              <a:rPr lang="en-US" sz="850" dirty="0">
                <a:solidFill>
                  <a:srgbClr val="FFFFFF"/>
                </a:solidFill>
                <a:latin typeface="Inter Light" pitchFamily="34" charset="0"/>
                <a:ea typeface="Inter Light" pitchFamily="34" charset="-122"/>
                <a:cs typeface="Inter Light" pitchFamily="34" charset="-120"/>
              </a:rPr>
              <a:t>Δημιουργία δικτύων συνεργασίας</a:t>
            </a:r>
            <a:endParaRPr lang="en-US" sz="850" dirty="0"/>
          </a:p>
        </p:txBody>
      </p:sp>
      <p:pic>
        <p:nvPicPr>
          <p:cNvPr id="35" name="Image 3" descr="preencoded.png"/>
          <p:cNvPicPr>
            <a:picLocks noChangeAspect="1"/>
          </p:cNvPicPr>
          <p:nvPr/>
        </p:nvPicPr>
        <p:blipFill>
          <a:blip r:embed="rId6"/>
          <a:stretch>
            <a:fillRect/>
          </a:stretch>
        </p:blipFill>
        <p:spPr>
          <a:xfrm>
            <a:off x="5884664" y="4588966"/>
            <a:ext cx="142875" cy="114300"/>
          </a:xfrm>
          <a:prstGeom prst="rect">
            <a:avLst/>
          </a:prstGeom>
        </p:spPr>
      </p:pic>
      <p:sp>
        <p:nvSpPr>
          <p:cNvPr id="36" name="Text 30"/>
          <p:cNvSpPr/>
          <p:nvPr/>
        </p:nvSpPr>
        <p:spPr>
          <a:xfrm>
            <a:off x="6098977" y="4577358"/>
            <a:ext cx="2402086" cy="137517"/>
          </a:xfrm>
          <a:prstGeom prst="rect">
            <a:avLst/>
          </a:prstGeom>
          <a:noFill/>
          <a:ln/>
        </p:spPr>
        <p:txBody>
          <a:bodyPr wrap="square" lIns="0" tIns="0" rIns="0" bIns="0" rtlCol="0" anchor="t">
            <a:spAutoFit/>
          </a:bodyPr>
          <a:lstStyle/>
          <a:p>
            <a:pPr marL="0" indent="0" algn="l">
              <a:buNone/>
            </a:pPr>
            <a:r>
              <a:rPr lang="en-US" sz="850" dirty="0">
                <a:solidFill>
                  <a:srgbClr val="FFFFFF"/>
                </a:solidFill>
                <a:latin typeface="Inter Light" pitchFamily="34" charset="0"/>
                <a:ea typeface="Inter Light" pitchFamily="34" charset="-122"/>
                <a:cs typeface="Inter Light" pitchFamily="34" charset="-120"/>
              </a:rPr>
              <a:t>Ψηφιακός μετασχηματισμός &amp; ESG reporting</a:t>
            </a:r>
            <a:endParaRPr lang="en-US" sz="8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28625" y="600075"/>
            <a:ext cx="8286750" cy="276820"/>
          </a:xfrm>
          <a:prstGeom prst="rect">
            <a:avLst/>
          </a:prstGeom>
          <a:noFill/>
          <a:ln/>
        </p:spPr>
        <p:txBody>
          <a:bodyPr wrap="square" lIns="0" tIns="0" rIns="0" bIns="0" rtlCol="0" anchor="t">
            <a:spAutoFit/>
          </a:bodyPr>
          <a:lstStyle/>
          <a:p>
            <a:pPr marL="0" indent="0" algn="l">
              <a:buNone/>
            </a:pPr>
            <a:r>
              <a:rPr lang="en-US" sz="1600" b="1" dirty="0">
                <a:solidFill>
                  <a:srgbClr val="0A2540"/>
                </a:solidFill>
                <a:latin typeface="Inter ExtraBold" pitchFamily="34" charset="0"/>
                <a:ea typeface="Inter ExtraBold" pitchFamily="34" charset="-122"/>
                <a:cs typeface="Inter ExtraBold" pitchFamily="34" charset="-120"/>
              </a:rPr>
              <a:t>Περιβαλλοντικά Ουδέτερη Περιφέρεια</a:t>
            </a:r>
            <a:endParaRPr lang="en-US" sz="1600" dirty="0"/>
          </a:p>
        </p:txBody>
      </p:sp>
      <p:sp>
        <p:nvSpPr>
          <p:cNvPr id="4" name="Text 1"/>
          <p:cNvSpPr/>
          <p:nvPr/>
        </p:nvSpPr>
        <p:spPr>
          <a:xfrm>
            <a:off x="428625" y="948333"/>
            <a:ext cx="8286750" cy="173236"/>
          </a:xfrm>
          <a:prstGeom prst="rect">
            <a:avLst/>
          </a:prstGeom>
          <a:noFill/>
          <a:ln/>
        </p:spPr>
        <p:txBody>
          <a:bodyPr wrap="square" lIns="0" tIns="0" rIns="0" bIns="0" rtlCol="0" anchor="t">
            <a:spAutoFit/>
          </a:bodyPr>
          <a:lstStyle/>
          <a:p>
            <a:pPr marL="0" indent="0" algn="l">
              <a:buNone/>
            </a:pPr>
            <a:r>
              <a:rPr lang="en-US" sz="1050" dirty="0">
                <a:solidFill>
                  <a:srgbClr val="0077B6"/>
                </a:solidFill>
                <a:latin typeface="Inter Light" pitchFamily="34" charset="0"/>
                <a:ea typeface="Inter Light" pitchFamily="34" charset="-122"/>
                <a:cs typeface="Inter Light" pitchFamily="34" charset="-120"/>
              </a:rPr>
              <a:t>Μετράμε – Μειώνουμε – Αντισταθμίζουμε – Αποκαθιστούμε</a:t>
            </a:r>
            <a:endParaRPr lang="en-US" sz="1050" dirty="0"/>
          </a:p>
        </p:txBody>
      </p:sp>
      <p:sp>
        <p:nvSpPr>
          <p:cNvPr id="5" name="Text 2"/>
          <p:cNvSpPr/>
          <p:nvPr/>
        </p:nvSpPr>
        <p:spPr>
          <a:xfrm>
            <a:off x="0" y="1121569"/>
            <a:ext cx="9144000" cy="407194"/>
          </a:xfrm>
          <a:prstGeom prst="rect">
            <a:avLst/>
          </a:prstGeom>
          <a:noFill/>
          <a:ln/>
        </p:spPr>
        <p:txBody>
          <a:bodyPr wrap="square" lIns="510286" tIns="255143" rIns="510286" bIns="0" rtlCol="0" anchor="t">
            <a:spAutoFit/>
          </a:bodyPr>
          <a:lstStyle/>
          <a:p>
            <a:pPr marL="0" indent="0" algn="l">
              <a:lnSpc>
                <a:spcPct val="120000"/>
              </a:lnSpc>
              <a:buNone/>
            </a:pPr>
            <a:r>
              <a:rPr lang="en-US" sz="950" dirty="0">
                <a:solidFill>
                  <a:srgbClr val="334155"/>
                </a:solidFill>
                <a:latin typeface="Inter Light" pitchFamily="34" charset="0"/>
                <a:ea typeface="Inter Light" pitchFamily="34" charset="-122"/>
                <a:cs typeface="Inter Light" pitchFamily="34" charset="-120"/>
              </a:rPr>
              <a:t>Η Στερεά Ελλάδα μπορεί να γίνει </a:t>
            </a:r>
            <a:r>
              <a:rPr lang="en-US" sz="900" b="1" dirty="0">
                <a:solidFill>
                  <a:srgbClr val="0A2540"/>
                </a:solidFill>
                <a:latin typeface="Inter ExtraBold" pitchFamily="34" charset="0"/>
                <a:ea typeface="Inter ExtraBold" pitchFamily="34" charset="-122"/>
                <a:cs typeface="Inter ExtraBold" pitchFamily="34" charset="-120"/>
              </a:rPr>
              <a:t>πρότυπη ευρωπαϊκή Περιφέρεια</a:t>
            </a:r>
            <a:r>
              <a:rPr lang="en-US" sz="950" dirty="0">
                <a:solidFill>
                  <a:srgbClr val="334155"/>
                </a:solidFill>
                <a:latin typeface="Inter Light" pitchFamily="34" charset="0"/>
                <a:ea typeface="Inter Light" pitchFamily="34" charset="-122"/>
                <a:cs typeface="Inter Light" pitchFamily="34" charset="-120"/>
              </a:rPr>
              <a:t> κλιματικής ουδετερότητας και βιοκυκλικής αγροδιατροφής.</a:t>
            </a:r>
            <a:endParaRPr lang="en-US" sz="950" dirty="0"/>
          </a:p>
        </p:txBody>
      </p:sp>
      <p:sp>
        <p:nvSpPr>
          <p:cNvPr id="6" name="Text 3"/>
          <p:cNvSpPr/>
          <p:nvPr/>
        </p:nvSpPr>
        <p:spPr>
          <a:xfrm>
            <a:off x="428625" y="1814513"/>
            <a:ext cx="8286750" cy="173236"/>
          </a:xfrm>
          <a:prstGeom prst="rect">
            <a:avLst/>
          </a:prstGeom>
          <a:noFill/>
          <a:ln/>
        </p:spPr>
        <p:txBody>
          <a:bodyPr wrap="square" lIns="0" tIns="0" rIns="0" bIns="0" rtlCol="0" anchor="t">
            <a:spAutoFit/>
          </a:bodyPr>
          <a:lstStyle/>
          <a:p>
            <a:pPr marL="0" indent="0" algn="l">
              <a:buNone/>
            </a:pPr>
            <a:r>
              <a:rPr lang="en-US" sz="1000" b="1" dirty="0">
                <a:solidFill>
                  <a:srgbClr val="0A2540"/>
                </a:solidFill>
                <a:latin typeface="Inter ExtraBold" pitchFamily="34" charset="0"/>
                <a:ea typeface="Inter ExtraBold" pitchFamily="34" charset="-122"/>
                <a:cs typeface="Inter ExtraBold" pitchFamily="34" charset="-120"/>
              </a:rPr>
              <a:t>Πυλώνες κλιματικής ουδετερότητας:</a:t>
            </a:r>
            <a:endParaRPr lang="en-US" sz="1000" dirty="0"/>
          </a:p>
        </p:txBody>
      </p:sp>
      <p:sp>
        <p:nvSpPr>
          <p:cNvPr id="7" name="Shape 4"/>
          <p:cNvSpPr/>
          <p:nvPr/>
        </p:nvSpPr>
        <p:spPr>
          <a:xfrm>
            <a:off x="428625" y="2094905"/>
            <a:ext cx="2486025" cy="376833"/>
          </a:xfrm>
          <a:prstGeom prst="rect">
            <a:avLst/>
          </a:prstGeom>
          <a:solidFill>
            <a:srgbClr val="F0F4F8"/>
          </a:solidFill>
          <a:ln/>
        </p:spPr>
      </p:sp>
      <p:sp>
        <p:nvSpPr>
          <p:cNvPr id="8" name="Shape 5"/>
          <p:cNvSpPr/>
          <p:nvPr/>
        </p:nvSpPr>
        <p:spPr>
          <a:xfrm>
            <a:off x="428625" y="2457450"/>
            <a:ext cx="2486025" cy="14288"/>
          </a:xfrm>
          <a:prstGeom prst="rect">
            <a:avLst/>
          </a:prstGeom>
          <a:solidFill>
            <a:srgbClr val="0A2540"/>
          </a:solidFill>
          <a:ln/>
        </p:spPr>
      </p:sp>
      <p:sp>
        <p:nvSpPr>
          <p:cNvPr id="9" name="Text 6"/>
          <p:cNvSpPr/>
          <p:nvPr/>
        </p:nvSpPr>
        <p:spPr>
          <a:xfrm>
            <a:off x="428625" y="2094905"/>
            <a:ext cx="2486025" cy="376833"/>
          </a:xfrm>
          <a:prstGeom prst="rect">
            <a:avLst/>
          </a:prstGeom>
          <a:noFill/>
          <a:ln/>
        </p:spPr>
        <p:txBody>
          <a:bodyPr wrap="square" lIns="170053" tIns="127508" rIns="170053" bIns="127508" rtlCol="0" anchor="ctr">
            <a:spAutoFit/>
          </a:bodyPr>
          <a:lstStyle/>
          <a:p>
            <a:pPr marL="0" indent="0" algn="l">
              <a:buNone/>
            </a:pPr>
            <a:r>
              <a:rPr lang="en-US" sz="900" b="1" dirty="0">
                <a:solidFill>
                  <a:srgbClr val="0A2540"/>
                </a:solidFill>
                <a:latin typeface="Inter ExtraBold" pitchFamily="34" charset="0"/>
                <a:ea typeface="Inter ExtraBold" pitchFamily="34" charset="-122"/>
                <a:cs typeface="Inter ExtraBold" pitchFamily="34" charset="-120"/>
              </a:rPr>
              <a:t>Πυλώνας</a:t>
            </a:r>
            <a:endParaRPr lang="en-US" sz="900" dirty="0"/>
          </a:p>
        </p:txBody>
      </p:sp>
      <p:sp>
        <p:nvSpPr>
          <p:cNvPr id="10" name="Shape 7"/>
          <p:cNvSpPr/>
          <p:nvPr/>
        </p:nvSpPr>
        <p:spPr>
          <a:xfrm>
            <a:off x="2914650" y="2094905"/>
            <a:ext cx="5800725" cy="376833"/>
          </a:xfrm>
          <a:prstGeom prst="rect">
            <a:avLst/>
          </a:prstGeom>
          <a:solidFill>
            <a:srgbClr val="F0F4F8"/>
          </a:solidFill>
          <a:ln/>
        </p:spPr>
      </p:sp>
      <p:sp>
        <p:nvSpPr>
          <p:cNvPr id="11" name="Shape 8"/>
          <p:cNvSpPr/>
          <p:nvPr/>
        </p:nvSpPr>
        <p:spPr>
          <a:xfrm>
            <a:off x="2914650" y="2457450"/>
            <a:ext cx="5800725" cy="14288"/>
          </a:xfrm>
          <a:prstGeom prst="rect">
            <a:avLst/>
          </a:prstGeom>
          <a:solidFill>
            <a:srgbClr val="0A2540"/>
          </a:solidFill>
          <a:ln/>
        </p:spPr>
      </p:sp>
      <p:sp>
        <p:nvSpPr>
          <p:cNvPr id="12" name="Text 9"/>
          <p:cNvSpPr/>
          <p:nvPr/>
        </p:nvSpPr>
        <p:spPr>
          <a:xfrm>
            <a:off x="2914650" y="2094905"/>
            <a:ext cx="5800725" cy="376833"/>
          </a:xfrm>
          <a:prstGeom prst="rect">
            <a:avLst/>
          </a:prstGeom>
          <a:noFill/>
          <a:ln/>
        </p:spPr>
        <p:txBody>
          <a:bodyPr wrap="square" lIns="170053" tIns="127508" rIns="170053" bIns="127508" rtlCol="0" anchor="ctr">
            <a:spAutoFit/>
          </a:bodyPr>
          <a:lstStyle/>
          <a:p>
            <a:pPr marL="0" indent="0" algn="l">
              <a:buNone/>
            </a:pPr>
            <a:r>
              <a:rPr lang="en-US" sz="900" b="1" dirty="0">
                <a:solidFill>
                  <a:srgbClr val="0A2540"/>
                </a:solidFill>
                <a:latin typeface="Inter ExtraBold" pitchFamily="34" charset="0"/>
                <a:ea typeface="Inter ExtraBold" pitchFamily="34" charset="-122"/>
                <a:cs typeface="Inter ExtraBold" pitchFamily="34" charset="-120"/>
              </a:rPr>
              <a:t>Δράσεις</a:t>
            </a:r>
            <a:endParaRPr lang="en-US" sz="900" dirty="0"/>
          </a:p>
        </p:txBody>
      </p:sp>
      <p:sp>
        <p:nvSpPr>
          <p:cNvPr id="13" name="Text 10"/>
          <p:cNvSpPr/>
          <p:nvPr/>
        </p:nvSpPr>
        <p:spPr>
          <a:xfrm>
            <a:off x="428625" y="2464594"/>
            <a:ext cx="2486025" cy="377893"/>
          </a:xfrm>
          <a:prstGeom prst="rect">
            <a:avLst/>
          </a:prstGeom>
          <a:noFill/>
          <a:ln/>
        </p:spPr>
        <p:txBody>
          <a:bodyPr wrap="square" lIns="170053" tIns="127508" rIns="170053" bIns="127508" rtlCol="0" anchor="ctr">
            <a:spAutoFit/>
          </a:bodyPr>
          <a:lstStyle/>
          <a:p>
            <a:pPr marL="0" indent="0" algn="l">
              <a:lnSpc>
                <a:spcPct val="112000"/>
              </a:lnSpc>
              <a:buNone/>
            </a:pPr>
            <a:r>
              <a:rPr lang="en-US" sz="800" b="1" dirty="0">
                <a:solidFill>
                  <a:srgbClr val="0077B6"/>
                </a:solidFill>
                <a:latin typeface="Inter ExtraBold" pitchFamily="34" charset="0"/>
                <a:ea typeface="Inter ExtraBold" pitchFamily="34" charset="-122"/>
                <a:cs typeface="Inter ExtraBold" pitchFamily="34" charset="-120"/>
              </a:rPr>
              <a:t>Μέτρηση</a:t>
            </a:r>
            <a:endParaRPr lang="en-US" sz="800" dirty="0"/>
          </a:p>
        </p:txBody>
      </p:sp>
      <p:sp>
        <p:nvSpPr>
          <p:cNvPr id="14" name="Text 11"/>
          <p:cNvSpPr/>
          <p:nvPr/>
        </p:nvSpPr>
        <p:spPr>
          <a:xfrm>
            <a:off x="2914650" y="2464594"/>
            <a:ext cx="5800725" cy="377893"/>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Αποτύπωση αποτυπώματος CO₂, ESG reporting</a:t>
            </a:r>
            <a:endParaRPr lang="en-US" sz="850" dirty="0"/>
          </a:p>
        </p:txBody>
      </p:sp>
      <p:sp>
        <p:nvSpPr>
          <p:cNvPr id="15" name="Text 12"/>
          <p:cNvSpPr/>
          <p:nvPr/>
        </p:nvSpPr>
        <p:spPr>
          <a:xfrm>
            <a:off x="428625" y="2842487"/>
            <a:ext cx="2486025" cy="381465"/>
          </a:xfrm>
          <a:prstGeom prst="rect">
            <a:avLst/>
          </a:prstGeom>
          <a:noFill/>
          <a:ln/>
        </p:spPr>
        <p:txBody>
          <a:bodyPr wrap="square" lIns="170053" tIns="127508" rIns="170053" bIns="127508" rtlCol="0" anchor="ctr">
            <a:spAutoFit/>
          </a:bodyPr>
          <a:lstStyle/>
          <a:p>
            <a:pPr marL="0" indent="0" algn="l">
              <a:lnSpc>
                <a:spcPct val="112000"/>
              </a:lnSpc>
              <a:buNone/>
            </a:pPr>
            <a:r>
              <a:rPr lang="en-US" sz="800" b="1" dirty="0">
                <a:solidFill>
                  <a:srgbClr val="0077B6"/>
                </a:solidFill>
                <a:latin typeface="Inter ExtraBold" pitchFamily="34" charset="0"/>
                <a:ea typeface="Inter ExtraBold" pitchFamily="34" charset="-122"/>
                <a:cs typeface="Inter ExtraBold" pitchFamily="34" charset="-120"/>
              </a:rPr>
              <a:t>Μείωση</a:t>
            </a:r>
            <a:endParaRPr lang="en-US" sz="800" dirty="0"/>
          </a:p>
        </p:txBody>
      </p:sp>
      <p:sp>
        <p:nvSpPr>
          <p:cNvPr id="16" name="Text 13"/>
          <p:cNvSpPr/>
          <p:nvPr/>
        </p:nvSpPr>
        <p:spPr>
          <a:xfrm>
            <a:off x="2914650" y="2842487"/>
            <a:ext cx="5800725" cy="381465"/>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Φυσικές εκπομπές, ενεργειακή αποδοτικότητα</a:t>
            </a:r>
            <a:endParaRPr lang="en-US" sz="850" dirty="0"/>
          </a:p>
        </p:txBody>
      </p:sp>
      <p:sp>
        <p:nvSpPr>
          <p:cNvPr id="17" name="Text 14"/>
          <p:cNvSpPr/>
          <p:nvPr/>
        </p:nvSpPr>
        <p:spPr>
          <a:xfrm>
            <a:off x="428625" y="3223952"/>
            <a:ext cx="2486025" cy="381465"/>
          </a:xfrm>
          <a:prstGeom prst="rect">
            <a:avLst/>
          </a:prstGeom>
          <a:noFill/>
          <a:ln/>
        </p:spPr>
        <p:txBody>
          <a:bodyPr wrap="square" lIns="170053" tIns="127508" rIns="170053" bIns="127508" rtlCol="0" anchor="ctr">
            <a:spAutoFit/>
          </a:bodyPr>
          <a:lstStyle/>
          <a:p>
            <a:pPr marL="0" indent="0" algn="l">
              <a:lnSpc>
                <a:spcPct val="112000"/>
              </a:lnSpc>
              <a:buNone/>
            </a:pPr>
            <a:r>
              <a:rPr lang="en-US" sz="800" b="1" dirty="0">
                <a:solidFill>
                  <a:srgbClr val="0077B6"/>
                </a:solidFill>
                <a:latin typeface="Inter ExtraBold" pitchFamily="34" charset="0"/>
                <a:ea typeface="Inter ExtraBold" pitchFamily="34" charset="-122"/>
                <a:cs typeface="Inter ExtraBold" pitchFamily="34" charset="-120"/>
              </a:rPr>
              <a:t>Φυσική Ανθρακοδέσμευση</a:t>
            </a:r>
            <a:endParaRPr lang="en-US" sz="800" dirty="0"/>
          </a:p>
        </p:txBody>
      </p:sp>
      <p:sp>
        <p:nvSpPr>
          <p:cNvPr id="18" name="Text 15"/>
          <p:cNvSpPr/>
          <p:nvPr/>
        </p:nvSpPr>
        <p:spPr>
          <a:xfrm>
            <a:off x="2914650" y="3223952"/>
            <a:ext cx="5800725" cy="381465"/>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Carbon farming, δάση, Posidonia</a:t>
            </a:r>
            <a:endParaRPr lang="en-US" sz="850" dirty="0"/>
          </a:p>
        </p:txBody>
      </p:sp>
      <p:sp>
        <p:nvSpPr>
          <p:cNvPr id="19" name="Text 16"/>
          <p:cNvSpPr/>
          <p:nvPr/>
        </p:nvSpPr>
        <p:spPr>
          <a:xfrm>
            <a:off x="428625" y="3605417"/>
            <a:ext cx="2486025" cy="381465"/>
          </a:xfrm>
          <a:prstGeom prst="rect">
            <a:avLst/>
          </a:prstGeom>
          <a:noFill/>
          <a:ln/>
        </p:spPr>
        <p:txBody>
          <a:bodyPr wrap="square" lIns="170053" tIns="127508" rIns="170053" bIns="127508" rtlCol="0" anchor="ctr">
            <a:spAutoFit/>
          </a:bodyPr>
          <a:lstStyle/>
          <a:p>
            <a:pPr marL="0" indent="0" algn="l">
              <a:lnSpc>
                <a:spcPct val="112000"/>
              </a:lnSpc>
              <a:buNone/>
            </a:pPr>
            <a:r>
              <a:rPr lang="en-US" sz="800" b="1" dirty="0">
                <a:solidFill>
                  <a:srgbClr val="0077B6"/>
                </a:solidFill>
                <a:latin typeface="Inter ExtraBold" pitchFamily="34" charset="0"/>
                <a:ea typeface="Inter ExtraBold" pitchFamily="34" charset="-122"/>
                <a:cs typeface="Inter ExtraBold" pitchFamily="34" charset="-120"/>
              </a:rPr>
              <a:t>Κυκλική Βιοοικονομία</a:t>
            </a:r>
            <a:endParaRPr lang="en-US" sz="800" dirty="0"/>
          </a:p>
        </p:txBody>
      </p:sp>
      <p:sp>
        <p:nvSpPr>
          <p:cNvPr id="20" name="Text 17"/>
          <p:cNvSpPr/>
          <p:nvPr/>
        </p:nvSpPr>
        <p:spPr>
          <a:xfrm>
            <a:off x="2914650" y="3605417"/>
            <a:ext cx="5800725" cy="381465"/>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Αξιοποίηση υπολειμμάτων, μηδενικά απόβλητα</a:t>
            </a:r>
            <a:endParaRPr lang="en-US" sz="850" dirty="0"/>
          </a:p>
        </p:txBody>
      </p:sp>
      <p:sp>
        <p:nvSpPr>
          <p:cNvPr id="21" name="Text 18"/>
          <p:cNvSpPr/>
          <p:nvPr/>
        </p:nvSpPr>
        <p:spPr>
          <a:xfrm>
            <a:off x="428625" y="3986882"/>
            <a:ext cx="2486025" cy="385037"/>
          </a:xfrm>
          <a:prstGeom prst="rect">
            <a:avLst/>
          </a:prstGeom>
          <a:noFill/>
          <a:ln/>
        </p:spPr>
        <p:txBody>
          <a:bodyPr wrap="square" lIns="170053" tIns="127508" rIns="170053" bIns="127508" rtlCol="0" anchor="ctr">
            <a:spAutoFit/>
          </a:bodyPr>
          <a:lstStyle/>
          <a:p>
            <a:pPr marL="0" indent="0" algn="l">
              <a:lnSpc>
                <a:spcPct val="112000"/>
              </a:lnSpc>
              <a:buNone/>
            </a:pPr>
            <a:r>
              <a:rPr lang="en-US" sz="800" b="1" dirty="0">
                <a:solidFill>
                  <a:srgbClr val="0077B6"/>
                </a:solidFill>
                <a:latin typeface="Inter ExtraBold" pitchFamily="34" charset="0"/>
                <a:ea typeface="Inter ExtraBold" pitchFamily="34" charset="-122"/>
                <a:cs typeface="Inter ExtraBold" pitchFamily="34" charset="-120"/>
              </a:rPr>
              <a:t>Αποκατάσταση</a:t>
            </a:r>
            <a:endParaRPr lang="en-US" sz="800" dirty="0"/>
          </a:p>
        </p:txBody>
      </p:sp>
      <p:sp>
        <p:nvSpPr>
          <p:cNvPr id="22" name="Text 19"/>
          <p:cNvSpPr/>
          <p:nvPr/>
        </p:nvSpPr>
        <p:spPr>
          <a:xfrm>
            <a:off x="2914650" y="3986882"/>
            <a:ext cx="5800725" cy="385037"/>
          </a:xfrm>
          <a:prstGeom prst="rect">
            <a:avLst/>
          </a:prstGeom>
          <a:noFill/>
          <a:ln/>
        </p:spPr>
        <p:txBody>
          <a:bodyPr wrap="square" lIns="170053" tIns="127508" rIns="170053" bIns="127508" rtlCol="0" anchor="ctr">
            <a:spAutoFit/>
          </a:bodyPr>
          <a:lstStyle/>
          <a:p>
            <a:pPr marL="0" indent="0" algn="l">
              <a:lnSpc>
                <a:spcPct val="112000"/>
              </a:lnSpc>
              <a:buNone/>
            </a:pPr>
            <a:r>
              <a:rPr lang="en-US" sz="850" dirty="0">
                <a:solidFill>
                  <a:srgbClr val="334155"/>
                </a:solidFill>
                <a:latin typeface="Inter Light" pitchFamily="34" charset="0"/>
                <a:ea typeface="Inter Light" pitchFamily="34" charset="-122"/>
                <a:cs typeface="Inter Light" pitchFamily="34" charset="-120"/>
              </a:rPr>
              <a:t>Οικοσυστήματα, βιοποικιλότητα</a:t>
            </a:r>
            <a:endParaRPr lang="en-US" sz="850" dirty="0"/>
          </a:p>
        </p:txBody>
      </p:sp>
      <p:sp>
        <p:nvSpPr>
          <p:cNvPr id="23" name="Shape 20"/>
          <p:cNvSpPr/>
          <p:nvPr/>
        </p:nvSpPr>
        <p:spPr>
          <a:xfrm>
            <a:off x="428625" y="4364831"/>
            <a:ext cx="8286750" cy="492919"/>
          </a:xfrm>
          <a:prstGeom prst="rect">
            <a:avLst/>
          </a:prstGeom>
          <a:solidFill>
            <a:srgbClr val="0A2540"/>
          </a:solidFill>
          <a:ln/>
        </p:spPr>
      </p:sp>
      <p:sp>
        <p:nvSpPr>
          <p:cNvPr id="24" name="Shape 21"/>
          <p:cNvSpPr/>
          <p:nvPr/>
        </p:nvSpPr>
        <p:spPr>
          <a:xfrm>
            <a:off x="428625" y="4364831"/>
            <a:ext cx="28575" cy="492919"/>
          </a:xfrm>
          <a:prstGeom prst="rect">
            <a:avLst/>
          </a:prstGeom>
          <a:solidFill>
            <a:srgbClr val="0077B6"/>
          </a:solidFill>
          <a:ln/>
        </p:spPr>
      </p:sp>
      <p:sp>
        <p:nvSpPr>
          <p:cNvPr id="25" name="Text 22"/>
          <p:cNvSpPr/>
          <p:nvPr/>
        </p:nvSpPr>
        <p:spPr>
          <a:xfrm>
            <a:off x="428625" y="4507706"/>
            <a:ext cx="8286750" cy="207169"/>
          </a:xfrm>
          <a:prstGeom prst="rect">
            <a:avLst/>
          </a:prstGeom>
          <a:noFill/>
          <a:ln/>
        </p:spPr>
        <p:txBody>
          <a:bodyPr wrap="square" lIns="0" tIns="0" rIns="0" bIns="0" rtlCol="0" anchor="t">
            <a:spAutoFit/>
          </a:bodyPr>
          <a:lstStyle/>
          <a:p>
            <a:pPr marL="0" indent="0" algn="ctr">
              <a:buNone/>
            </a:pPr>
            <a:r>
              <a:rPr lang="en-US" sz="1200" b="1" dirty="0">
                <a:solidFill>
                  <a:srgbClr val="FFFFFF"/>
                </a:solidFill>
                <a:latin typeface="Inter ExtraBold" pitchFamily="34" charset="0"/>
                <a:ea typeface="Inter ExtraBold" pitchFamily="34" charset="-122"/>
                <a:cs typeface="Inter ExtraBold" pitchFamily="34" charset="-120"/>
              </a:rPr>
              <a:t>Στόχος: </a:t>
            </a:r>
            <a:r>
              <a:rPr lang="en-US" sz="1200" b="1" dirty="0">
                <a:solidFill>
                  <a:srgbClr val="0077B6"/>
                </a:solidFill>
                <a:latin typeface="Inter ExtraBold" pitchFamily="34" charset="0"/>
                <a:ea typeface="Inter ExtraBold" pitchFamily="34" charset="-122"/>
                <a:cs typeface="Inter ExtraBold" pitchFamily="34" charset="-120"/>
              </a:rPr>
              <a:t>NET ZERO 2050</a:t>
            </a:r>
            <a:r>
              <a:rPr lang="en-US" sz="1200" b="1" dirty="0">
                <a:solidFill>
                  <a:srgbClr val="FFFFFF"/>
                </a:solidFill>
                <a:latin typeface="Inter ExtraBold" pitchFamily="34" charset="0"/>
                <a:ea typeface="Inter ExtraBold" pitchFamily="34" charset="-122"/>
                <a:cs typeface="Inter ExtraBold" pitchFamily="34" charset="-120"/>
              </a:rPr>
              <a:t> – Κλιματικά ουδέτερη Περιφέρεια</a:t>
            </a:r>
            <a:endParaRPr lang="en-US" sz="12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28625" y="600075"/>
            <a:ext cx="8286750" cy="246221"/>
          </a:xfrm>
          <a:prstGeom prst="rect">
            <a:avLst/>
          </a:prstGeom>
          <a:noFill/>
          <a:ln/>
        </p:spPr>
        <p:txBody>
          <a:bodyPr wrap="square" lIns="0" tIns="0" rIns="0" bIns="0" rtlCol="0" anchor="t">
            <a:spAutoFit/>
          </a:bodyPr>
          <a:lstStyle/>
          <a:p>
            <a:pPr marL="0" indent="0" algn="l">
              <a:buNone/>
            </a:pPr>
            <a:r>
              <a:rPr lang="en-US" sz="1600" b="1" dirty="0">
                <a:solidFill>
                  <a:srgbClr val="0A2540"/>
                </a:solidFill>
                <a:ea typeface="Inter ExtraBold" pitchFamily="34" charset="-122"/>
                <a:cs typeface="Inter ExtraBold" pitchFamily="34" charset="-120"/>
              </a:rPr>
              <a:t>Το Όραμά Μας</a:t>
            </a:r>
            <a:endParaRPr lang="en-US" sz="1600" dirty="0"/>
          </a:p>
        </p:txBody>
      </p:sp>
      <p:sp>
        <p:nvSpPr>
          <p:cNvPr id="4" name="Text 1"/>
          <p:cNvSpPr/>
          <p:nvPr/>
        </p:nvSpPr>
        <p:spPr>
          <a:xfrm>
            <a:off x="428625" y="948333"/>
            <a:ext cx="8286750" cy="173236"/>
          </a:xfrm>
          <a:prstGeom prst="rect">
            <a:avLst/>
          </a:prstGeom>
          <a:noFill/>
          <a:ln/>
        </p:spPr>
        <p:txBody>
          <a:bodyPr wrap="square" lIns="0" tIns="0" rIns="0" bIns="0" rtlCol="0" anchor="t">
            <a:spAutoFit/>
          </a:bodyPr>
          <a:lstStyle/>
          <a:p>
            <a:pPr marL="0" indent="0" algn="l">
              <a:buNone/>
            </a:pPr>
            <a:r>
              <a:rPr lang="en-US" sz="1050" dirty="0">
                <a:solidFill>
                  <a:srgbClr val="0077B6"/>
                </a:solidFill>
                <a:latin typeface="Inter Light" pitchFamily="34" charset="0"/>
                <a:ea typeface="Inter Light" pitchFamily="34" charset="-122"/>
                <a:cs typeface="Inter Light" pitchFamily="34" charset="-120"/>
              </a:rPr>
              <a:t>Μια Στερεά Ελλάδα καινοτόμα, βιώσιμη, κλιματικά ουδέτερη</a:t>
            </a:r>
            <a:endParaRPr lang="en-US" sz="1050" dirty="0"/>
          </a:p>
        </p:txBody>
      </p:sp>
      <p:sp>
        <p:nvSpPr>
          <p:cNvPr id="5" name="Shape 2"/>
          <p:cNvSpPr/>
          <p:nvPr/>
        </p:nvSpPr>
        <p:spPr>
          <a:xfrm>
            <a:off x="428625" y="1264444"/>
            <a:ext cx="8286750" cy="800100"/>
          </a:xfrm>
          <a:prstGeom prst="rect">
            <a:avLst/>
          </a:prstGeom>
          <a:solidFill>
            <a:srgbClr val="0A2540"/>
          </a:solidFill>
          <a:ln/>
        </p:spPr>
      </p:sp>
      <p:sp>
        <p:nvSpPr>
          <p:cNvPr id="6" name="Shape 3"/>
          <p:cNvSpPr/>
          <p:nvPr/>
        </p:nvSpPr>
        <p:spPr>
          <a:xfrm>
            <a:off x="428625" y="1264444"/>
            <a:ext cx="57150" cy="800100"/>
          </a:xfrm>
          <a:prstGeom prst="rect">
            <a:avLst/>
          </a:prstGeom>
          <a:solidFill>
            <a:srgbClr val="0077B6"/>
          </a:solidFill>
          <a:ln/>
        </p:spPr>
      </p:sp>
      <p:pic>
        <p:nvPicPr>
          <p:cNvPr id="7" name="Image 1" descr="preencoded.png"/>
          <p:cNvPicPr>
            <a:picLocks noChangeAspect="1"/>
          </p:cNvPicPr>
          <p:nvPr/>
        </p:nvPicPr>
        <p:blipFill>
          <a:blip r:embed="rId4">
            <a:alphaModFix amt="30000"/>
          </a:blip>
          <a:stretch>
            <a:fillRect/>
          </a:stretch>
        </p:blipFill>
        <p:spPr>
          <a:xfrm>
            <a:off x="571500" y="1350169"/>
            <a:ext cx="250031" cy="285750"/>
          </a:xfrm>
          <a:prstGeom prst="rect">
            <a:avLst/>
          </a:prstGeom>
        </p:spPr>
      </p:pic>
      <p:sp>
        <p:nvSpPr>
          <p:cNvPr id="8" name="Text 4"/>
          <p:cNvSpPr/>
          <p:nvPr/>
        </p:nvSpPr>
        <p:spPr>
          <a:xfrm>
            <a:off x="714375" y="1407319"/>
            <a:ext cx="7715250" cy="514350"/>
          </a:xfrm>
          <a:prstGeom prst="rect">
            <a:avLst/>
          </a:prstGeom>
          <a:noFill/>
          <a:ln/>
        </p:spPr>
        <p:txBody>
          <a:bodyPr wrap="square" lIns="0" tIns="0" rIns="0" bIns="0" rtlCol="0" anchor="t">
            <a:spAutoFit/>
          </a:bodyPr>
          <a:lstStyle/>
          <a:p>
            <a:pPr marL="0" indent="0" algn="ctr">
              <a:lnSpc>
                <a:spcPct val="120000"/>
              </a:lnSpc>
              <a:buNone/>
            </a:pPr>
            <a:r>
              <a:rPr lang="en-US" sz="1250" i="1" dirty="0">
                <a:solidFill>
                  <a:srgbClr val="FFFFFF"/>
                </a:solidFill>
                <a:latin typeface="Inter Light" pitchFamily="34" charset="0"/>
                <a:ea typeface="Inter Light" pitchFamily="34" charset="-122"/>
                <a:cs typeface="Inter Light" pitchFamily="34" charset="-120"/>
              </a:rPr>
              <a:t>"Μια Στερεά Ελλάδα καινοτόμα, βιώσιμη, κλιματικά ουδέτερη, με ανθεκτικές κοινότητες και ευημερία για όλους."</a:t>
            </a:r>
            <a:endParaRPr lang="en-US" sz="1250" dirty="0"/>
          </a:p>
        </p:txBody>
      </p:sp>
      <p:sp>
        <p:nvSpPr>
          <p:cNvPr id="9" name="Text 5"/>
          <p:cNvSpPr/>
          <p:nvPr/>
        </p:nvSpPr>
        <p:spPr>
          <a:xfrm>
            <a:off x="428625" y="2207419"/>
            <a:ext cx="8286750" cy="251817"/>
          </a:xfrm>
          <a:prstGeom prst="rect">
            <a:avLst/>
          </a:prstGeom>
          <a:noFill/>
          <a:ln/>
        </p:spPr>
        <p:txBody>
          <a:bodyPr wrap="square" lIns="0" tIns="0" rIns="0" bIns="85090" rtlCol="0" anchor="t">
            <a:spAutoFit/>
          </a:bodyPr>
          <a:lstStyle/>
          <a:p>
            <a:pPr marL="0" indent="0" algn="l">
              <a:buNone/>
            </a:pPr>
            <a:r>
              <a:rPr lang="en-US" sz="1000" b="1" dirty="0">
                <a:solidFill>
                  <a:srgbClr val="0A2540"/>
                </a:solidFill>
                <a:latin typeface="Inter ExtraBold" pitchFamily="34" charset="0"/>
                <a:ea typeface="Inter ExtraBold" pitchFamily="34" charset="-122"/>
                <a:cs typeface="Inter ExtraBold" pitchFamily="34" charset="-120"/>
              </a:rPr>
              <a:t>Έξι αξίες του ISR:</a:t>
            </a:r>
            <a:endParaRPr lang="en-US" sz="1000" dirty="0"/>
          </a:p>
        </p:txBody>
      </p:sp>
      <p:sp>
        <p:nvSpPr>
          <p:cNvPr id="10" name="Shape 6"/>
          <p:cNvSpPr/>
          <p:nvPr/>
        </p:nvSpPr>
        <p:spPr>
          <a:xfrm>
            <a:off x="428625" y="2544961"/>
            <a:ext cx="2686050" cy="960444"/>
          </a:xfrm>
          <a:prstGeom prst="rect">
            <a:avLst/>
          </a:prstGeom>
          <a:solidFill>
            <a:srgbClr val="F0F4F8"/>
          </a:solidFill>
          <a:ln/>
        </p:spPr>
      </p:sp>
      <p:sp>
        <p:nvSpPr>
          <p:cNvPr id="11" name="Shape 7"/>
          <p:cNvSpPr/>
          <p:nvPr/>
        </p:nvSpPr>
        <p:spPr>
          <a:xfrm>
            <a:off x="428625" y="2544961"/>
            <a:ext cx="2686050" cy="28575"/>
          </a:xfrm>
          <a:prstGeom prst="rect">
            <a:avLst/>
          </a:prstGeom>
          <a:solidFill>
            <a:srgbClr val="0A2540"/>
          </a:solidFill>
          <a:ln/>
        </p:spPr>
      </p:sp>
      <p:pic>
        <p:nvPicPr>
          <p:cNvPr id="12" name="Image 2" descr="preencoded.png"/>
          <p:cNvPicPr>
            <a:picLocks noChangeAspect="1"/>
          </p:cNvPicPr>
          <p:nvPr/>
        </p:nvPicPr>
        <p:blipFill>
          <a:blip r:embed="rId5"/>
          <a:stretch>
            <a:fillRect/>
          </a:stretch>
        </p:blipFill>
        <p:spPr>
          <a:xfrm>
            <a:off x="1671638" y="2630686"/>
            <a:ext cx="200025" cy="200025"/>
          </a:xfrm>
          <a:prstGeom prst="rect">
            <a:avLst/>
          </a:prstGeom>
        </p:spPr>
      </p:pic>
      <p:sp>
        <p:nvSpPr>
          <p:cNvPr id="13" name="Text 8"/>
          <p:cNvSpPr/>
          <p:nvPr/>
        </p:nvSpPr>
        <p:spPr>
          <a:xfrm>
            <a:off x="1380530" y="2916436"/>
            <a:ext cx="782241" cy="137517"/>
          </a:xfrm>
          <a:prstGeom prst="rect">
            <a:avLst/>
          </a:prstGeom>
          <a:noFill/>
          <a:ln/>
        </p:spPr>
        <p:txBody>
          <a:bodyPr wrap="none" lIns="0" tIns="0" rIns="0" bIns="0" rtlCol="0" anchor="t">
            <a:spAutoFit/>
          </a:bodyPr>
          <a:lstStyle/>
          <a:p>
            <a:pPr marL="0" indent="0" algn="ctr">
              <a:buNone/>
            </a:pPr>
            <a:r>
              <a:rPr lang="en-US" sz="800" b="1" dirty="0">
                <a:solidFill>
                  <a:srgbClr val="0A2540"/>
                </a:solidFill>
                <a:latin typeface="Inter ExtraBold" pitchFamily="34" charset="0"/>
                <a:ea typeface="Inter ExtraBold" pitchFamily="34" charset="-122"/>
                <a:cs typeface="Inter ExtraBold" pitchFamily="34" charset="-120"/>
              </a:rPr>
              <a:t>Κυκλική Αξία</a:t>
            </a:r>
            <a:endParaRPr lang="en-US" sz="800" dirty="0"/>
          </a:p>
        </p:txBody>
      </p:sp>
      <p:sp>
        <p:nvSpPr>
          <p:cNvPr id="14" name="Text 9"/>
          <p:cNvSpPr/>
          <p:nvPr/>
        </p:nvSpPr>
        <p:spPr>
          <a:xfrm>
            <a:off x="990302" y="3111103"/>
            <a:ext cx="1562695" cy="140001"/>
          </a:xfrm>
          <a:prstGeom prst="rect">
            <a:avLst/>
          </a:prstGeom>
          <a:noFill/>
          <a:ln/>
        </p:spPr>
        <p:txBody>
          <a:bodyPr wrap="none" lIns="0" tIns="0" rIns="0" bIns="0" rtlCol="0" anchor="t">
            <a:spAutoFit/>
          </a:bodyPr>
          <a:lstStyle/>
          <a:p>
            <a:pPr marL="0" indent="0" algn="ctr">
              <a:lnSpc>
                <a:spcPct val="112000"/>
              </a:lnSpc>
              <a:buNone/>
            </a:pPr>
            <a:r>
              <a:rPr lang="en-US" sz="750" dirty="0">
                <a:solidFill>
                  <a:srgbClr val="334155"/>
                </a:solidFill>
                <a:latin typeface="Inter Light" pitchFamily="34" charset="0"/>
                <a:ea typeface="Inter Light" pitchFamily="34" charset="-122"/>
                <a:cs typeface="Inter Light" pitchFamily="34" charset="-120"/>
              </a:rPr>
              <a:t>Κάθε πόρος αξιοποιείται πλήρως</a:t>
            </a:r>
            <a:endParaRPr lang="en-US" sz="750" dirty="0"/>
          </a:p>
        </p:txBody>
      </p:sp>
      <p:sp>
        <p:nvSpPr>
          <p:cNvPr id="15" name="Shape 10"/>
          <p:cNvSpPr/>
          <p:nvPr/>
        </p:nvSpPr>
        <p:spPr>
          <a:xfrm>
            <a:off x="3228975" y="2544961"/>
            <a:ext cx="2686050" cy="960444"/>
          </a:xfrm>
          <a:prstGeom prst="rect">
            <a:avLst/>
          </a:prstGeom>
          <a:solidFill>
            <a:srgbClr val="F0F4F8"/>
          </a:solidFill>
          <a:ln/>
        </p:spPr>
      </p:sp>
      <p:sp>
        <p:nvSpPr>
          <p:cNvPr id="16" name="Shape 11"/>
          <p:cNvSpPr/>
          <p:nvPr/>
        </p:nvSpPr>
        <p:spPr>
          <a:xfrm>
            <a:off x="3228975" y="2544961"/>
            <a:ext cx="2686050" cy="28575"/>
          </a:xfrm>
          <a:prstGeom prst="rect">
            <a:avLst/>
          </a:prstGeom>
          <a:solidFill>
            <a:srgbClr val="0A2540"/>
          </a:solidFill>
          <a:ln/>
        </p:spPr>
      </p:sp>
      <p:pic>
        <p:nvPicPr>
          <p:cNvPr id="17" name="Image 3" descr="preencoded.png"/>
          <p:cNvPicPr>
            <a:picLocks noChangeAspect="1"/>
          </p:cNvPicPr>
          <p:nvPr/>
        </p:nvPicPr>
        <p:blipFill>
          <a:blip r:embed="rId6"/>
          <a:stretch>
            <a:fillRect/>
          </a:stretch>
        </p:blipFill>
        <p:spPr>
          <a:xfrm>
            <a:off x="4471988" y="2630686"/>
            <a:ext cx="200025" cy="200025"/>
          </a:xfrm>
          <a:prstGeom prst="rect">
            <a:avLst/>
          </a:prstGeom>
        </p:spPr>
      </p:pic>
      <p:sp>
        <p:nvSpPr>
          <p:cNvPr id="18" name="Text 12"/>
          <p:cNvSpPr/>
          <p:nvPr/>
        </p:nvSpPr>
        <p:spPr>
          <a:xfrm>
            <a:off x="3952280" y="2916436"/>
            <a:ext cx="1239441" cy="137517"/>
          </a:xfrm>
          <a:prstGeom prst="rect">
            <a:avLst/>
          </a:prstGeom>
          <a:noFill/>
          <a:ln/>
        </p:spPr>
        <p:txBody>
          <a:bodyPr wrap="none" lIns="0" tIns="0" rIns="0" bIns="0" rtlCol="0" anchor="t">
            <a:spAutoFit/>
          </a:bodyPr>
          <a:lstStyle/>
          <a:p>
            <a:pPr marL="0" indent="0" algn="ctr">
              <a:buNone/>
            </a:pPr>
            <a:r>
              <a:rPr lang="en-US" sz="800" b="1" dirty="0">
                <a:solidFill>
                  <a:srgbClr val="0A2540"/>
                </a:solidFill>
                <a:latin typeface="Inter ExtraBold" pitchFamily="34" charset="0"/>
                <a:ea typeface="Inter ExtraBold" pitchFamily="34" charset="-122"/>
                <a:cs typeface="Inter ExtraBold" pitchFamily="34" charset="-120"/>
              </a:rPr>
              <a:t>Καινοτομία &amp; Έρευνα</a:t>
            </a:r>
            <a:endParaRPr lang="en-US" sz="800" dirty="0"/>
          </a:p>
        </p:txBody>
      </p:sp>
      <p:sp>
        <p:nvSpPr>
          <p:cNvPr id="19" name="Text 13"/>
          <p:cNvSpPr/>
          <p:nvPr/>
        </p:nvSpPr>
        <p:spPr>
          <a:xfrm>
            <a:off x="3371850" y="3111103"/>
            <a:ext cx="2400300" cy="280002"/>
          </a:xfrm>
          <a:prstGeom prst="rect">
            <a:avLst/>
          </a:prstGeom>
          <a:noFill/>
          <a:ln/>
        </p:spPr>
        <p:txBody>
          <a:bodyPr wrap="square" lIns="0" tIns="0" rIns="0" bIns="0" rtlCol="0" anchor="t">
            <a:spAutoFit/>
          </a:bodyPr>
          <a:lstStyle/>
          <a:p>
            <a:pPr marL="0" indent="0" algn="ctr">
              <a:lnSpc>
                <a:spcPct val="112000"/>
              </a:lnSpc>
              <a:buNone/>
            </a:pPr>
            <a:r>
              <a:rPr lang="en-US" sz="750" dirty="0">
                <a:solidFill>
                  <a:srgbClr val="334155"/>
                </a:solidFill>
                <a:latin typeface="Inter Light" pitchFamily="34" charset="0"/>
                <a:ea typeface="Inter Light" pitchFamily="34" charset="-122"/>
                <a:cs typeface="Inter Light" pitchFamily="34" charset="-120"/>
              </a:rPr>
              <a:t>Επιστημονική αριστεία στην υπηρεσία της Περιφέρειας</a:t>
            </a:r>
            <a:endParaRPr lang="en-US" sz="750" dirty="0"/>
          </a:p>
        </p:txBody>
      </p:sp>
      <p:sp>
        <p:nvSpPr>
          <p:cNvPr id="20" name="Shape 14"/>
          <p:cNvSpPr/>
          <p:nvPr/>
        </p:nvSpPr>
        <p:spPr>
          <a:xfrm>
            <a:off x="6029325" y="2544961"/>
            <a:ext cx="2686050" cy="931869"/>
          </a:xfrm>
          <a:prstGeom prst="rect">
            <a:avLst/>
          </a:prstGeom>
          <a:solidFill>
            <a:srgbClr val="F0F4F8"/>
          </a:solidFill>
          <a:ln/>
        </p:spPr>
      </p:sp>
      <p:sp>
        <p:nvSpPr>
          <p:cNvPr id="21" name="Shape 15"/>
          <p:cNvSpPr/>
          <p:nvPr/>
        </p:nvSpPr>
        <p:spPr>
          <a:xfrm>
            <a:off x="6029325" y="2544961"/>
            <a:ext cx="2686050" cy="28575"/>
          </a:xfrm>
          <a:prstGeom prst="rect">
            <a:avLst/>
          </a:prstGeom>
          <a:solidFill>
            <a:srgbClr val="0A2540"/>
          </a:solidFill>
          <a:ln/>
        </p:spPr>
      </p:sp>
      <p:pic>
        <p:nvPicPr>
          <p:cNvPr id="22" name="Image 4" descr="preencoded.png"/>
          <p:cNvPicPr>
            <a:picLocks noChangeAspect="1"/>
          </p:cNvPicPr>
          <p:nvPr/>
        </p:nvPicPr>
        <p:blipFill>
          <a:blip r:embed="rId7"/>
          <a:stretch>
            <a:fillRect/>
          </a:stretch>
        </p:blipFill>
        <p:spPr>
          <a:xfrm>
            <a:off x="7272338" y="2630686"/>
            <a:ext cx="200025" cy="200025"/>
          </a:xfrm>
          <a:prstGeom prst="rect">
            <a:avLst/>
          </a:prstGeom>
        </p:spPr>
      </p:pic>
      <p:sp>
        <p:nvSpPr>
          <p:cNvPr id="23" name="Text 16"/>
          <p:cNvSpPr/>
          <p:nvPr/>
        </p:nvSpPr>
        <p:spPr>
          <a:xfrm>
            <a:off x="6837462" y="2916436"/>
            <a:ext cx="1069777" cy="137517"/>
          </a:xfrm>
          <a:prstGeom prst="rect">
            <a:avLst/>
          </a:prstGeom>
          <a:noFill/>
          <a:ln/>
        </p:spPr>
        <p:txBody>
          <a:bodyPr wrap="none" lIns="0" tIns="0" rIns="0" bIns="0" rtlCol="0" anchor="t">
            <a:spAutoFit/>
          </a:bodyPr>
          <a:lstStyle/>
          <a:p>
            <a:pPr marL="0" indent="0" algn="ctr">
              <a:buNone/>
            </a:pPr>
            <a:r>
              <a:rPr lang="en-US" sz="800" b="1" dirty="0">
                <a:solidFill>
                  <a:srgbClr val="0A2540"/>
                </a:solidFill>
                <a:latin typeface="Inter ExtraBold" pitchFamily="34" charset="0"/>
                <a:ea typeface="Inter ExtraBold" pitchFamily="34" charset="-122"/>
                <a:cs typeface="Inter ExtraBold" pitchFamily="34" charset="-120"/>
              </a:rPr>
              <a:t>Βιώσιμη Ανάπτυξη</a:t>
            </a:r>
            <a:endParaRPr lang="en-US" sz="800" dirty="0"/>
          </a:p>
        </p:txBody>
      </p:sp>
      <p:sp>
        <p:nvSpPr>
          <p:cNvPr id="24" name="Text 17"/>
          <p:cNvSpPr/>
          <p:nvPr/>
        </p:nvSpPr>
        <p:spPr>
          <a:xfrm>
            <a:off x="6200775" y="3111103"/>
            <a:ext cx="2343150" cy="140001"/>
          </a:xfrm>
          <a:prstGeom prst="rect">
            <a:avLst/>
          </a:prstGeom>
          <a:noFill/>
          <a:ln/>
        </p:spPr>
        <p:txBody>
          <a:bodyPr wrap="none" lIns="0" tIns="0" rIns="0" bIns="0" rtlCol="0" anchor="t">
            <a:spAutoFit/>
          </a:bodyPr>
          <a:lstStyle/>
          <a:p>
            <a:pPr marL="0" indent="0" algn="ctr">
              <a:lnSpc>
                <a:spcPct val="112000"/>
              </a:lnSpc>
              <a:buNone/>
            </a:pPr>
            <a:r>
              <a:rPr lang="en-US" sz="750" dirty="0">
                <a:solidFill>
                  <a:srgbClr val="334155"/>
                </a:solidFill>
                <a:latin typeface="Inter Light" pitchFamily="34" charset="0"/>
                <a:ea typeface="Inter Light" pitchFamily="34" charset="-122"/>
                <a:cs typeface="Inter Light" pitchFamily="34" charset="-120"/>
              </a:rPr>
              <a:t>Ισορροπία οικονομίας, κοινωνίας, περιβάλλοντος</a:t>
            </a:r>
            <a:endParaRPr lang="en-US" sz="750" dirty="0"/>
          </a:p>
        </p:txBody>
      </p:sp>
      <p:sp>
        <p:nvSpPr>
          <p:cNvPr id="25" name="Shape 18"/>
          <p:cNvSpPr/>
          <p:nvPr/>
        </p:nvSpPr>
        <p:spPr>
          <a:xfrm>
            <a:off x="428625" y="3591130"/>
            <a:ext cx="2686050" cy="857250"/>
          </a:xfrm>
          <a:prstGeom prst="rect">
            <a:avLst/>
          </a:prstGeom>
          <a:solidFill>
            <a:srgbClr val="F0F4F8"/>
          </a:solidFill>
          <a:ln/>
        </p:spPr>
      </p:sp>
      <p:sp>
        <p:nvSpPr>
          <p:cNvPr id="26" name="Shape 19"/>
          <p:cNvSpPr/>
          <p:nvPr/>
        </p:nvSpPr>
        <p:spPr>
          <a:xfrm>
            <a:off x="428625" y="3591130"/>
            <a:ext cx="2686050" cy="28575"/>
          </a:xfrm>
          <a:prstGeom prst="rect">
            <a:avLst/>
          </a:prstGeom>
          <a:solidFill>
            <a:srgbClr val="0A2540"/>
          </a:solidFill>
          <a:ln/>
        </p:spPr>
      </p:sp>
      <p:pic>
        <p:nvPicPr>
          <p:cNvPr id="27" name="Image 5" descr="preencoded.png"/>
          <p:cNvPicPr>
            <a:picLocks noChangeAspect="1"/>
          </p:cNvPicPr>
          <p:nvPr/>
        </p:nvPicPr>
        <p:blipFill>
          <a:blip r:embed="rId8"/>
          <a:stretch>
            <a:fillRect/>
          </a:stretch>
        </p:blipFill>
        <p:spPr>
          <a:xfrm>
            <a:off x="1646634" y="3676855"/>
            <a:ext cx="250031" cy="200025"/>
          </a:xfrm>
          <a:prstGeom prst="rect">
            <a:avLst/>
          </a:prstGeom>
        </p:spPr>
      </p:pic>
      <p:sp>
        <p:nvSpPr>
          <p:cNvPr id="28" name="Text 20"/>
          <p:cNvSpPr/>
          <p:nvPr/>
        </p:nvSpPr>
        <p:spPr>
          <a:xfrm>
            <a:off x="1237655" y="3962605"/>
            <a:ext cx="1067991" cy="137517"/>
          </a:xfrm>
          <a:prstGeom prst="rect">
            <a:avLst/>
          </a:prstGeom>
          <a:noFill/>
          <a:ln/>
        </p:spPr>
        <p:txBody>
          <a:bodyPr wrap="none" lIns="0" tIns="0" rIns="0" bIns="0" rtlCol="0" anchor="t">
            <a:spAutoFit/>
          </a:bodyPr>
          <a:lstStyle/>
          <a:p>
            <a:pPr marL="0" indent="0" algn="ctr">
              <a:buNone/>
            </a:pPr>
            <a:r>
              <a:rPr lang="en-US" sz="800" b="1" dirty="0">
                <a:solidFill>
                  <a:srgbClr val="0A2540"/>
                </a:solidFill>
                <a:latin typeface="Inter ExtraBold" pitchFamily="34" charset="0"/>
                <a:ea typeface="Inter ExtraBold" pitchFamily="34" charset="-122"/>
                <a:cs typeface="Inter ExtraBold" pitchFamily="34" charset="-120"/>
              </a:rPr>
              <a:t>Κοινωνική Συνοχή</a:t>
            </a:r>
            <a:endParaRPr lang="en-US" sz="800" dirty="0"/>
          </a:p>
        </p:txBody>
      </p:sp>
      <p:sp>
        <p:nvSpPr>
          <p:cNvPr id="29" name="Text 21"/>
          <p:cNvSpPr/>
          <p:nvPr/>
        </p:nvSpPr>
        <p:spPr>
          <a:xfrm>
            <a:off x="1059061" y="4157272"/>
            <a:ext cx="1425178" cy="140001"/>
          </a:xfrm>
          <a:prstGeom prst="rect">
            <a:avLst/>
          </a:prstGeom>
          <a:noFill/>
          <a:ln/>
        </p:spPr>
        <p:txBody>
          <a:bodyPr wrap="none" lIns="0" tIns="0" rIns="0" bIns="0" rtlCol="0" anchor="t">
            <a:spAutoFit/>
          </a:bodyPr>
          <a:lstStyle/>
          <a:p>
            <a:pPr marL="0" indent="0" algn="ctr">
              <a:lnSpc>
                <a:spcPct val="112000"/>
              </a:lnSpc>
              <a:buNone/>
            </a:pPr>
            <a:r>
              <a:rPr lang="en-US" sz="750" dirty="0">
                <a:solidFill>
                  <a:srgbClr val="334155"/>
                </a:solidFill>
                <a:latin typeface="Inter Light" pitchFamily="34" charset="0"/>
                <a:ea typeface="Inter Light" pitchFamily="34" charset="-122"/>
                <a:cs typeface="Inter Light" pitchFamily="34" charset="-120"/>
              </a:rPr>
              <a:t>Ενίσχυση τοπικών κοινοτήτων</a:t>
            </a:r>
            <a:endParaRPr lang="en-US" sz="750" dirty="0"/>
          </a:p>
        </p:txBody>
      </p:sp>
      <p:sp>
        <p:nvSpPr>
          <p:cNvPr id="30" name="Shape 22"/>
          <p:cNvSpPr/>
          <p:nvPr/>
        </p:nvSpPr>
        <p:spPr>
          <a:xfrm>
            <a:off x="3228975" y="3591130"/>
            <a:ext cx="2686050" cy="857250"/>
          </a:xfrm>
          <a:prstGeom prst="rect">
            <a:avLst/>
          </a:prstGeom>
          <a:solidFill>
            <a:srgbClr val="F0F4F8"/>
          </a:solidFill>
          <a:ln/>
        </p:spPr>
      </p:sp>
      <p:sp>
        <p:nvSpPr>
          <p:cNvPr id="31" name="Shape 23"/>
          <p:cNvSpPr/>
          <p:nvPr/>
        </p:nvSpPr>
        <p:spPr>
          <a:xfrm>
            <a:off x="3228975" y="3591130"/>
            <a:ext cx="2686050" cy="28575"/>
          </a:xfrm>
          <a:prstGeom prst="rect">
            <a:avLst/>
          </a:prstGeom>
          <a:solidFill>
            <a:srgbClr val="0A2540"/>
          </a:solidFill>
          <a:ln/>
        </p:spPr>
      </p:sp>
      <p:pic>
        <p:nvPicPr>
          <p:cNvPr id="32" name="Image 6" descr="preencoded.png"/>
          <p:cNvPicPr>
            <a:picLocks noChangeAspect="1"/>
          </p:cNvPicPr>
          <p:nvPr/>
        </p:nvPicPr>
        <p:blipFill>
          <a:blip r:embed="rId9"/>
          <a:stretch>
            <a:fillRect/>
          </a:stretch>
        </p:blipFill>
        <p:spPr>
          <a:xfrm>
            <a:off x="4471988" y="3676855"/>
            <a:ext cx="200025" cy="200025"/>
          </a:xfrm>
          <a:prstGeom prst="rect">
            <a:avLst/>
          </a:prstGeom>
        </p:spPr>
      </p:pic>
      <p:sp>
        <p:nvSpPr>
          <p:cNvPr id="33" name="Text 24"/>
          <p:cNvSpPr/>
          <p:nvPr/>
        </p:nvSpPr>
        <p:spPr>
          <a:xfrm>
            <a:off x="3843338" y="3962605"/>
            <a:ext cx="1457325" cy="137517"/>
          </a:xfrm>
          <a:prstGeom prst="rect">
            <a:avLst/>
          </a:prstGeom>
          <a:noFill/>
          <a:ln/>
        </p:spPr>
        <p:txBody>
          <a:bodyPr wrap="square" lIns="0" tIns="0" rIns="0" bIns="0" rtlCol="0" anchor="t">
            <a:spAutoFit/>
          </a:bodyPr>
          <a:lstStyle/>
          <a:p>
            <a:pPr marL="0" indent="0" algn="ctr">
              <a:buNone/>
            </a:pPr>
            <a:r>
              <a:rPr lang="en-US" sz="800" b="1" dirty="0">
                <a:solidFill>
                  <a:srgbClr val="0A2540"/>
                </a:solidFill>
                <a:latin typeface="Inter ExtraBold" pitchFamily="34" charset="0"/>
                <a:ea typeface="Inter ExtraBold" pitchFamily="34" charset="-122"/>
                <a:cs typeface="Inter ExtraBold" pitchFamily="34" charset="-120"/>
              </a:rPr>
              <a:t>Κλιματική Ουδετερότητα</a:t>
            </a:r>
            <a:endParaRPr lang="en-US" sz="800" dirty="0"/>
          </a:p>
        </p:txBody>
      </p:sp>
      <p:sp>
        <p:nvSpPr>
          <p:cNvPr id="34" name="Text 25"/>
          <p:cNvSpPr/>
          <p:nvPr/>
        </p:nvSpPr>
        <p:spPr>
          <a:xfrm>
            <a:off x="3900488" y="4157272"/>
            <a:ext cx="1343025" cy="140001"/>
          </a:xfrm>
          <a:prstGeom prst="rect">
            <a:avLst/>
          </a:prstGeom>
          <a:noFill/>
          <a:ln/>
        </p:spPr>
        <p:txBody>
          <a:bodyPr wrap="none" lIns="0" tIns="0" rIns="0" bIns="0" rtlCol="0" anchor="t">
            <a:spAutoFit/>
          </a:bodyPr>
          <a:lstStyle/>
          <a:p>
            <a:pPr marL="0" indent="0" algn="ctr">
              <a:lnSpc>
                <a:spcPct val="112000"/>
              </a:lnSpc>
              <a:buNone/>
            </a:pPr>
            <a:r>
              <a:rPr lang="en-US" sz="750" dirty="0">
                <a:solidFill>
                  <a:srgbClr val="334155"/>
                </a:solidFill>
                <a:latin typeface="Inter Light" pitchFamily="34" charset="0"/>
                <a:ea typeface="Inter Light" pitchFamily="34" charset="-122"/>
                <a:cs typeface="Inter Light" pitchFamily="34" charset="-120"/>
              </a:rPr>
              <a:t>Φυσικές λύσεις για το κλίμα</a:t>
            </a:r>
            <a:endParaRPr lang="en-US" sz="750" dirty="0"/>
          </a:p>
        </p:txBody>
      </p:sp>
      <p:sp>
        <p:nvSpPr>
          <p:cNvPr id="35" name="Shape 26"/>
          <p:cNvSpPr/>
          <p:nvPr/>
        </p:nvSpPr>
        <p:spPr>
          <a:xfrm>
            <a:off x="6029325" y="3591130"/>
            <a:ext cx="2686050" cy="857250"/>
          </a:xfrm>
          <a:prstGeom prst="rect">
            <a:avLst/>
          </a:prstGeom>
          <a:solidFill>
            <a:srgbClr val="F0F4F8"/>
          </a:solidFill>
          <a:ln/>
        </p:spPr>
      </p:sp>
      <p:sp>
        <p:nvSpPr>
          <p:cNvPr id="36" name="Shape 27"/>
          <p:cNvSpPr/>
          <p:nvPr/>
        </p:nvSpPr>
        <p:spPr>
          <a:xfrm>
            <a:off x="6029325" y="3591130"/>
            <a:ext cx="2686050" cy="28575"/>
          </a:xfrm>
          <a:prstGeom prst="rect">
            <a:avLst/>
          </a:prstGeom>
          <a:solidFill>
            <a:srgbClr val="0A2540"/>
          </a:solidFill>
          <a:ln/>
        </p:spPr>
      </p:sp>
      <p:pic>
        <p:nvPicPr>
          <p:cNvPr id="37" name="Image 7" descr="preencoded.png"/>
          <p:cNvPicPr>
            <a:picLocks noChangeAspect="1"/>
          </p:cNvPicPr>
          <p:nvPr/>
        </p:nvPicPr>
        <p:blipFill>
          <a:blip r:embed="rId10"/>
          <a:stretch>
            <a:fillRect/>
          </a:stretch>
        </p:blipFill>
        <p:spPr>
          <a:xfrm>
            <a:off x="7272338" y="3676855"/>
            <a:ext cx="200025" cy="200025"/>
          </a:xfrm>
          <a:prstGeom prst="rect">
            <a:avLst/>
          </a:prstGeom>
        </p:spPr>
      </p:pic>
      <p:sp>
        <p:nvSpPr>
          <p:cNvPr id="38" name="Text 28"/>
          <p:cNvSpPr/>
          <p:nvPr/>
        </p:nvSpPr>
        <p:spPr>
          <a:xfrm>
            <a:off x="6546354" y="3962605"/>
            <a:ext cx="1651992" cy="137517"/>
          </a:xfrm>
          <a:prstGeom prst="rect">
            <a:avLst/>
          </a:prstGeom>
          <a:noFill/>
          <a:ln/>
        </p:spPr>
        <p:txBody>
          <a:bodyPr wrap="square" lIns="0" tIns="0" rIns="0" bIns="0" rtlCol="0" anchor="t">
            <a:spAutoFit/>
          </a:bodyPr>
          <a:lstStyle/>
          <a:p>
            <a:pPr marL="0" indent="0" algn="ctr">
              <a:buNone/>
            </a:pPr>
            <a:r>
              <a:rPr lang="en-US" sz="800" b="1" dirty="0">
                <a:solidFill>
                  <a:srgbClr val="0A2540"/>
                </a:solidFill>
                <a:latin typeface="Inter ExtraBold" pitchFamily="34" charset="0"/>
                <a:ea typeface="Inter ExtraBold" pitchFamily="34" charset="-122"/>
                <a:cs typeface="Inter ExtraBold" pitchFamily="34" charset="-120"/>
              </a:rPr>
              <a:t>Διεθνής Ανταγωνιστικότητα</a:t>
            </a:r>
            <a:endParaRPr lang="en-US" sz="800" dirty="0"/>
          </a:p>
        </p:txBody>
      </p:sp>
      <p:sp>
        <p:nvSpPr>
          <p:cNvPr id="39" name="Text 29"/>
          <p:cNvSpPr/>
          <p:nvPr/>
        </p:nvSpPr>
        <p:spPr>
          <a:xfrm>
            <a:off x="6390977" y="4157272"/>
            <a:ext cx="1962745" cy="140001"/>
          </a:xfrm>
          <a:prstGeom prst="rect">
            <a:avLst/>
          </a:prstGeom>
          <a:noFill/>
          <a:ln/>
        </p:spPr>
        <p:txBody>
          <a:bodyPr wrap="none" lIns="0" tIns="0" rIns="0" bIns="0" rtlCol="0" anchor="t">
            <a:spAutoFit/>
          </a:bodyPr>
          <a:lstStyle/>
          <a:p>
            <a:pPr marL="0" indent="0" algn="ctr">
              <a:lnSpc>
                <a:spcPct val="112000"/>
              </a:lnSpc>
              <a:buNone/>
            </a:pPr>
            <a:r>
              <a:rPr lang="en-US" sz="750" dirty="0">
                <a:solidFill>
                  <a:srgbClr val="334155"/>
                </a:solidFill>
                <a:latin typeface="Inter Light" pitchFamily="34" charset="0"/>
                <a:ea typeface="Inter Light" pitchFamily="34" charset="-122"/>
                <a:cs typeface="Inter Light" pitchFamily="34" charset="-120"/>
              </a:rPr>
              <a:t>Premium προϊόντα σε παγκόσμιες αγορές</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28625" y="600075"/>
            <a:ext cx="8286750" cy="276820"/>
          </a:xfrm>
          <a:prstGeom prst="rect">
            <a:avLst/>
          </a:prstGeom>
          <a:noFill/>
          <a:ln/>
        </p:spPr>
        <p:txBody>
          <a:bodyPr wrap="square" lIns="0" tIns="0" rIns="0" bIns="0" rtlCol="0" anchor="t">
            <a:spAutoFit/>
          </a:bodyPr>
          <a:lstStyle/>
          <a:p>
            <a:pPr marL="0" indent="0" algn="l">
              <a:buNone/>
            </a:pPr>
            <a:r>
              <a:rPr lang="en-US" sz="1600" b="1" dirty="0">
                <a:solidFill>
                  <a:srgbClr val="0A2540"/>
                </a:solidFill>
                <a:latin typeface="Inter ExtraBold" pitchFamily="34" charset="0"/>
                <a:ea typeface="Inter ExtraBold" pitchFamily="34" charset="-122"/>
                <a:cs typeface="Inter ExtraBold" pitchFamily="34" charset="-120"/>
              </a:rPr>
              <a:t>Συμπεράσματα</a:t>
            </a:r>
            <a:endParaRPr lang="en-US" sz="1600" dirty="0"/>
          </a:p>
        </p:txBody>
      </p:sp>
      <p:sp>
        <p:nvSpPr>
          <p:cNvPr id="4" name="Text 1"/>
          <p:cNvSpPr/>
          <p:nvPr/>
        </p:nvSpPr>
        <p:spPr>
          <a:xfrm>
            <a:off x="428625" y="948333"/>
            <a:ext cx="8286750" cy="173236"/>
          </a:xfrm>
          <a:prstGeom prst="rect">
            <a:avLst/>
          </a:prstGeom>
          <a:noFill/>
          <a:ln/>
        </p:spPr>
        <p:txBody>
          <a:bodyPr wrap="square" lIns="0" tIns="0" rIns="0" bIns="0" rtlCol="0" anchor="t">
            <a:spAutoFit/>
          </a:bodyPr>
          <a:lstStyle/>
          <a:p>
            <a:pPr marL="0" indent="0" algn="l">
              <a:buNone/>
            </a:pPr>
            <a:r>
              <a:rPr lang="en-US" sz="1050" dirty="0">
                <a:solidFill>
                  <a:srgbClr val="0077B6"/>
                </a:solidFill>
                <a:latin typeface="Inter Light" pitchFamily="34" charset="0"/>
                <a:ea typeface="Inter Light" pitchFamily="34" charset="-122"/>
                <a:cs typeface="Inter Light" pitchFamily="34" charset="-120"/>
              </a:rPr>
              <a:t>Η Στερεά Ελλάδα είναι έτοιμη για τον μετασχηματισμό</a:t>
            </a:r>
            <a:endParaRPr lang="en-US" sz="1050" dirty="0"/>
          </a:p>
        </p:txBody>
      </p:sp>
      <p:sp>
        <p:nvSpPr>
          <p:cNvPr id="5" name="Text 2"/>
          <p:cNvSpPr/>
          <p:nvPr/>
        </p:nvSpPr>
        <p:spPr>
          <a:xfrm>
            <a:off x="0" y="1121569"/>
            <a:ext cx="9144000" cy="600075"/>
          </a:xfrm>
          <a:prstGeom prst="rect">
            <a:avLst/>
          </a:prstGeom>
          <a:noFill/>
          <a:ln/>
        </p:spPr>
        <p:txBody>
          <a:bodyPr wrap="square" lIns="510286" tIns="255143" rIns="510286" bIns="0" rtlCol="0" anchor="t">
            <a:spAutoFit/>
          </a:bodyPr>
          <a:lstStyle/>
          <a:p>
            <a:pPr marL="0" indent="0" algn="l">
              <a:lnSpc>
                <a:spcPct val="120000"/>
              </a:lnSpc>
              <a:buNone/>
            </a:pPr>
            <a:r>
              <a:rPr lang="en-US" sz="950" dirty="0">
                <a:solidFill>
                  <a:srgbClr val="334155"/>
                </a:solidFill>
                <a:latin typeface="Inter Light" pitchFamily="34" charset="0"/>
                <a:ea typeface="Inter Light" pitchFamily="34" charset="-122"/>
                <a:cs typeface="Inter Light" pitchFamily="34" charset="-120"/>
              </a:rPr>
              <a:t>Η Στερεά Ελλάδα διαθέτει </a:t>
            </a:r>
            <a:r>
              <a:rPr lang="en-US" sz="900" b="1" dirty="0">
                <a:solidFill>
                  <a:srgbClr val="0A2540"/>
                </a:solidFill>
                <a:latin typeface="Inter ExtraBold" pitchFamily="34" charset="0"/>
                <a:ea typeface="Inter ExtraBold" pitchFamily="34" charset="-122"/>
                <a:cs typeface="Inter ExtraBold" pitchFamily="34" charset="-120"/>
              </a:rPr>
              <a:t>όλες τις προϋποθέσεις</a:t>
            </a:r>
            <a:r>
              <a:rPr lang="en-US" sz="950" dirty="0">
                <a:solidFill>
                  <a:srgbClr val="334155"/>
                </a:solidFill>
                <a:latin typeface="Inter Light" pitchFamily="34" charset="0"/>
                <a:ea typeface="Inter Light" pitchFamily="34" charset="-122"/>
                <a:cs typeface="Inter Light" pitchFamily="34" charset="-120"/>
              </a:rPr>
              <a:t> για να εξελιχθεί σε πρότυπη ευρωπαϊκή Περιφέρεια βιοκυκλικής αγροδιατροφής και κλιματικής ουδετερότητας.</a:t>
            </a:r>
            <a:endParaRPr lang="en-US" sz="950" dirty="0"/>
          </a:p>
        </p:txBody>
      </p:sp>
      <p:sp>
        <p:nvSpPr>
          <p:cNvPr id="6" name="Text 3"/>
          <p:cNvSpPr/>
          <p:nvPr/>
        </p:nvSpPr>
        <p:spPr>
          <a:xfrm>
            <a:off x="428625" y="2007394"/>
            <a:ext cx="4000500" cy="251817"/>
          </a:xfrm>
          <a:prstGeom prst="rect">
            <a:avLst/>
          </a:prstGeom>
          <a:noFill/>
          <a:ln/>
        </p:spPr>
        <p:txBody>
          <a:bodyPr wrap="square" lIns="0" tIns="0" rIns="0" bIns="85090" rtlCol="0" anchor="t">
            <a:spAutoFit/>
          </a:bodyPr>
          <a:lstStyle/>
          <a:p>
            <a:pPr marL="0" indent="0" algn="l">
              <a:buNone/>
            </a:pPr>
            <a:r>
              <a:rPr lang="en-US" sz="1000" b="1" dirty="0">
                <a:solidFill>
                  <a:srgbClr val="0A2540"/>
                </a:solidFill>
                <a:latin typeface="Inter ExtraBold" pitchFamily="34" charset="0"/>
                <a:ea typeface="Inter ExtraBold" pitchFamily="34" charset="-122"/>
                <a:cs typeface="Inter ExtraBold" pitchFamily="34" charset="-120"/>
              </a:rPr>
              <a:t>Το ISR συνδέει σε ένα ενιαίο σύστημα:</a:t>
            </a:r>
            <a:endParaRPr lang="en-US" sz="1000" dirty="0"/>
          </a:p>
        </p:txBody>
      </p:sp>
      <p:sp>
        <p:nvSpPr>
          <p:cNvPr id="7" name="Shape 4"/>
          <p:cNvSpPr/>
          <p:nvPr/>
        </p:nvSpPr>
        <p:spPr>
          <a:xfrm>
            <a:off x="428625" y="2402086"/>
            <a:ext cx="4000500" cy="1785938"/>
          </a:xfrm>
          <a:prstGeom prst="rect">
            <a:avLst/>
          </a:prstGeom>
          <a:solidFill>
            <a:srgbClr val="F0F4F8"/>
          </a:solidFill>
          <a:ln/>
        </p:spPr>
      </p:sp>
      <p:sp>
        <p:nvSpPr>
          <p:cNvPr id="8" name="Shape 5"/>
          <p:cNvSpPr/>
          <p:nvPr/>
        </p:nvSpPr>
        <p:spPr>
          <a:xfrm>
            <a:off x="428625" y="2402086"/>
            <a:ext cx="28575" cy="1785938"/>
          </a:xfrm>
          <a:prstGeom prst="rect">
            <a:avLst/>
          </a:prstGeom>
          <a:solidFill>
            <a:srgbClr val="0A2540"/>
          </a:solidFill>
          <a:ln/>
        </p:spPr>
      </p:sp>
      <p:pic>
        <p:nvPicPr>
          <p:cNvPr id="9" name="Image 1" descr="preencoded.png"/>
          <p:cNvPicPr>
            <a:picLocks noChangeAspect="1"/>
          </p:cNvPicPr>
          <p:nvPr/>
        </p:nvPicPr>
        <p:blipFill>
          <a:blip r:embed="rId4"/>
          <a:stretch>
            <a:fillRect/>
          </a:stretch>
        </p:blipFill>
        <p:spPr>
          <a:xfrm>
            <a:off x="571500" y="2573536"/>
            <a:ext cx="125016" cy="100013"/>
          </a:xfrm>
          <a:prstGeom prst="rect">
            <a:avLst/>
          </a:prstGeom>
        </p:spPr>
      </p:pic>
      <p:sp>
        <p:nvSpPr>
          <p:cNvPr id="10" name="Text 6"/>
          <p:cNvSpPr/>
          <p:nvPr/>
        </p:nvSpPr>
        <p:spPr>
          <a:xfrm>
            <a:off x="803672" y="2544961"/>
            <a:ext cx="1852017" cy="182863"/>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Αγροδιατροφή &amp; δασική οικονομία</a:t>
            </a:r>
            <a:endParaRPr lang="en-US" sz="850" dirty="0"/>
          </a:p>
        </p:txBody>
      </p:sp>
      <p:pic>
        <p:nvPicPr>
          <p:cNvPr id="11" name="Image 2" descr="preencoded.png"/>
          <p:cNvPicPr>
            <a:picLocks noChangeAspect="1"/>
          </p:cNvPicPr>
          <p:nvPr/>
        </p:nvPicPr>
        <p:blipFill>
          <a:blip r:embed="rId5"/>
          <a:stretch>
            <a:fillRect/>
          </a:stretch>
        </p:blipFill>
        <p:spPr>
          <a:xfrm>
            <a:off x="571500" y="2863555"/>
            <a:ext cx="125016" cy="100013"/>
          </a:xfrm>
          <a:prstGeom prst="rect">
            <a:avLst/>
          </a:prstGeom>
        </p:spPr>
      </p:pic>
      <p:sp>
        <p:nvSpPr>
          <p:cNvPr id="12" name="Text 7"/>
          <p:cNvSpPr/>
          <p:nvPr/>
        </p:nvSpPr>
        <p:spPr>
          <a:xfrm>
            <a:off x="803672" y="2834980"/>
            <a:ext cx="1646634" cy="182863"/>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Blue economy &amp; nutraceuticals</a:t>
            </a:r>
            <a:endParaRPr lang="en-US" sz="850" dirty="0"/>
          </a:p>
        </p:txBody>
      </p:sp>
      <p:pic>
        <p:nvPicPr>
          <p:cNvPr id="13" name="Image 3" descr="preencoded.png"/>
          <p:cNvPicPr>
            <a:picLocks noChangeAspect="1"/>
          </p:cNvPicPr>
          <p:nvPr/>
        </p:nvPicPr>
        <p:blipFill>
          <a:blip r:embed="rId6"/>
          <a:stretch>
            <a:fillRect/>
          </a:stretch>
        </p:blipFill>
        <p:spPr>
          <a:xfrm>
            <a:off x="571500" y="3153575"/>
            <a:ext cx="125016" cy="100013"/>
          </a:xfrm>
          <a:prstGeom prst="rect">
            <a:avLst/>
          </a:prstGeom>
        </p:spPr>
      </p:pic>
      <p:sp>
        <p:nvSpPr>
          <p:cNvPr id="14" name="Text 8"/>
          <p:cNvSpPr/>
          <p:nvPr/>
        </p:nvSpPr>
        <p:spPr>
          <a:xfrm>
            <a:off x="803672" y="3125000"/>
            <a:ext cx="1007269" cy="182863"/>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Biomaterials &amp; ESG</a:t>
            </a:r>
            <a:endParaRPr lang="en-US" sz="850" dirty="0"/>
          </a:p>
        </p:txBody>
      </p:sp>
      <p:pic>
        <p:nvPicPr>
          <p:cNvPr id="15" name="Image 4" descr="preencoded.png"/>
          <p:cNvPicPr>
            <a:picLocks noChangeAspect="1"/>
          </p:cNvPicPr>
          <p:nvPr/>
        </p:nvPicPr>
        <p:blipFill>
          <a:blip r:embed="rId7"/>
          <a:stretch>
            <a:fillRect/>
          </a:stretch>
        </p:blipFill>
        <p:spPr>
          <a:xfrm>
            <a:off x="571500" y="3443594"/>
            <a:ext cx="125016" cy="100013"/>
          </a:xfrm>
          <a:prstGeom prst="rect">
            <a:avLst/>
          </a:prstGeom>
        </p:spPr>
      </p:pic>
      <p:sp>
        <p:nvSpPr>
          <p:cNvPr id="16" name="Text 9"/>
          <p:cNvSpPr/>
          <p:nvPr/>
        </p:nvSpPr>
        <p:spPr>
          <a:xfrm>
            <a:off x="803672" y="3415019"/>
            <a:ext cx="2352080" cy="182863"/>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Μεταβολομική &amp; φυσική ανθρακοδέσμευση</a:t>
            </a:r>
            <a:endParaRPr lang="en-US" sz="850" dirty="0"/>
          </a:p>
        </p:txBody>
      </p:sp>
      <p:sp>
        <p:nvSpPr>
          <p:cNvPr id="17" name="Text 10"/>
          <p:cNvSpPr/>
          <p:nvPr/>
        </p:nvSpPr>
        <p:spPr>
          <a:xfrm>
            <a:off x="4714875" y="2007394"/>
            <a:ext cx="4000500" cy="251817"/>
          </a:xfrm>
          <a:prstGeom prst="rect">
            <a:avLst/>
          </a:prstGeom>
          <a:noFill/>
          <a:ln/>
        </p:spPr>
        <p:txBody>
          <a:bodyPr wrap="square" lIns="0" tIns="0" rIns="0" bIns="85090" rtlCol="0" anchor="t">
            <a:spAutoFit/>
          </a:bodyPr>
          <a:lstStyle/>
          <a:p>
            <a:pPr marL="0" indent="0" algn="l">
              <a:buNone/>
            </a:pPr>
            <a:r>
              <a:rPr lang="en-US" sz="1000" b="1" dirty="0">
                <a:solidFill>
                  <a:srgbClr val="0A2540"/>
                </a:solidFill>
                <a:latin typeface="Inter ExtraBold" pitchFamily="34" charset="0"/>
                <a:ea typeface="Inter ExtraBold" pitchFamily="34" charset="-122"/>
                <a:cs typeface="Inter ExtraBold" pitchFamily="34" charset="-120"/>
              </a:rPr>
              <a:t>Αποτελέσματα της στρατηγικής:</a:t>
            </a:r>
            <a:endParaRPr lang="en-US" sz="1000" dirty="0"/>
          </a:p>
        </p:txBody>
      </p:sp>
      <p:sp>
        <p:nvSpPr>
          <p:cNvPr id="18" name="Shape 11"/>
          <p:cNvSpPr/>
          <p:nvPr/>
        </p:nvSpPr>
        <p:spPr>
          <a:xfrm>
            <a:off x="4714875" y="2402086"/>
            <a:ext cx="4000500" cy="1785938"/>
          </a:xfrm>
          <a:prstGeom prst="rect">
            <a:avLst/>
          </a:prstGeom>
          <a:solidFill>
            <a:srgbClr val="F0F4F8"/>
          </a:solidFill>
          <a:ln/>
        </p:spPr>
      </p:sp>
      <p:sp>
        <p:nvSpPr>
          <p:cNvPr id="19" name="Shape 12"/>
          <p:cNvSpPr/>
          <p:nvPr/>
        </p:nvSpPr>
        <p:spPr>
          <a:xfrm>
            <a:off x="4714875" y="2402086"/>
            <a:ext cx="28575" cy="1785938"/>
          </a:xfrm>
          <a:prstGeom prst="rect">
            <a:avLst/>
          </a:prstGeom>
          <a:solidFill>
            <a:srgbClr val="0077B6"/>
          </a:solidFill>
          <a:ln/>
        </p:spPr>
      </p:sp>
      <p:pic>
        <p:nvPicPr>
          <p:cNvPr id="20" name="Image 5" descr="preencoded.png"/>
          <p:cNvPicPr>
            <a:picLocks noChangeAspect="1"/>
          </p:cNvPicPr>
          <p:nvPr/>
        </p:nvPicPr>
        <p:blipFill>
          <a:blip r:embed="rId8"/>
          <a:stretch>
            <a:fillRect/>
          </a:stretch>
        </p:blipFill>
        <p:spPr>
          <a:xfrm>
            <a:off x="4857750" y="2573536"/>
            <a:ext cx="100013" cy="100013"/>
          </a:xfrm>
          <a:prstGeom prst="rect">
            <a:avLst/>
          </a:prstGeom>
        </p:spPr>
      </p:pic>
      <p:sp>
        <p:nvSpPr>
          <p:cNvPr id="21" name="Text 13"/>
          <p:cNvSpPr/>
          <p:nvPr/>
        </p:nvSpPr>
        <p:spPr>
          <a:xfrm>
            <a:off x="5064919" y="2544961"/>
            <a:ext cx="3202186" cy="182863"/>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Δημιουργία νέων προϊόντων υψηλής προστιθέμενης αξίας</a:t>
            </a:r>
            <a:endParaRPr lang="en-US" sz="850" dirty="0"/>
          </a:p>
        </p:txBody>
      </p:sp>
      <p:pic>
        <p:nvPicPr>
          <p:cNvPr id="22" name="Image 6" descr="preencoded.png"/>
          <p:cNvPicPr>
            <a:picLocks noChangeAspect="1"/>
          </p:cNvPicPr>
          <p:nvPr/>
        </p:nvPicPr>
        <p:blipFill>
          <a:blip r:embed="rId9"/>
          <a:stretch>
            <a:fillRect/>
          </a:stretch>
        </p:blipFill>
        <p:spPr>
          <a:xfrm>
            <a:off x="4857750" y="2863555"/>
            <a:ext cx="100013" cy="100013"/>
          </a:xfrm>
          <a:prstGeom prst="rect">
            <a:avLst/>
          </a:prstGeom>
        </p:spPr>
      </p:pic>
      <p:sp>
        <p:nvSpPr>
          <p:cNvPr id="23" name="Text 14"/>
          <p:cNvSpPr/>
          <p:nvPr/>
        </p:nvSpPr>
        <p:spPr>
          <a:xfrm>
            <a:off x="5064919" y="2834980"/>
            <a:ext cx="3507581" cy="365727"/>
          </a:xfrm>
          <a:prstGeom prst="rect">
            <a:avLst/>
          </a:prstGeom>
          <a:noFill/>
          <a:ln/>
        </p:spPr>
        <p:txBody>
          <a:bodyPr wrap="squar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Ενίσχυση κοινωνικής συνοχής &amp; συγκράτηση πληθυσμού υπαίθρου</a:t>
            </a:r>
            <a:endParaRPr lang="en-US" sz="850" dirty="0"/>
          </a:p>
        </p:txBody>
      </p:sp>
      <p:pic>
        <p:nvPicPr>
          <p:cNvPr id="24" name="Image 7" descr="preencoded.png"/>
          <p:cNvPicPr>
            <a:picLocks noChangeAspect="1"/>
          </p:cNvPicPr>
          <p:nvPr/>
        </p:nvPicPr>
        <p:blipFill>
          <a:blip r:embed="rId10"/>
          <a:stretch>
            <a:fillRect/>
          </a:stretch>
        </p:blipFill>
        <p:spPr>
          <a:xfrm>
            <a:off x="4857750" y="3336438"/>
            <a:ext cx="100013" cy="100013"/>
          </a:xfrm>
          <a:prstGeom prst="rect">
            <a:avLst/>
          </a:prstGeom>
        </p:spPr>
      </p:pic>
      <p:sp>
        <p:nvSpPr>
          <p:cNvPr id="25" name="Text 15"/>
          <p:cNvSpPr/>
          <p:nvPr/>
        </p:nvSpPr>
        <p:spPr>
          <a:xfrm>
            <a:off x="5064919" y="3307863"/>
            <a:ext cx="2918222" cy="182863"/>
          </a:xfrm>
          <a:prstGeom prst="rect">
            <a:avLst/>
          </a:prstGeom>
          <a:noFill/>
          <a:ln/>
        </p:spPr>
        <p:txBody>
          <a:bodyPr wrap="none" lIns="0" tIns="0" rIns="0" bIns="0" rtlCol="0" anchor="t">
            <a:spAutoFit/>
          </a:bodyPr>
          <a:lstStyle/>
          <a:p>
            <a:pPr marL="0" indent="0" algn="l">
              <a:lnSpc>
                <a:spcPct val="128000"/>
              </a:lnSpc>
              <a:buNone/>
            </a:pPr>
            <a:r>
              <a:rPr lang="en-US" sz="850" dirty="0">
                <a:solidFill>
                  <a:srgbClr val="334155"/>
                </a:solidFill>
                <a:latin typeface="Inter Light" pitchFamily="34" charset="0"/>
                <a:ea typeface="Inter Light" pitchFamily="34" charset="-122"/>
                <a:cs typeface="Inter Light" pitchFamily="34" charset="-120"/>
              </a:rPr>
              <a:t>Προστασία περιβάλλοντος &amp; κλιματική ανθεκτικότητα</a:t>
            </a:r>
            <a:endParaRPr lang="en-US" sz="850" dirty="0"/>
          </a:p>
        </p:txBody>
      </p:sp>
      <p:sp>
        <p:nvSpPr>
          <p:cNvPr id="26" name="Shape 16"/>
          <p:cNvSpPr/>
          <p:nvPr/>
        </p:nvSpPr>
        <p:spPr>
          <a:xfrm>
            <a:off x="428625" y="4398764"/>
            <a:ext cx="8286750" cy="458986"/>
          </a:xfrm>
          <a:prstGeom prst="rect">
            <a:avLst/>
          </a:prstGeom>
          <a:solidFill>
            <a:srgbClr val="0A2540"/>
          </a:solidFill>
          <a:ln/>
        </p:spPr>
      </p:sp>
      <p:sp>
        <p:nvSpPr>
          <p:cNvPr id="27" name="Text 17"/>
          <p:cNvSpPr/>
          <p:nvPr/>
        </p:nvSpPr>
        <p:spPr>
          <a:xfrm>
            <a:off x="428625" y="4541639"/>
            <a:ext cx="8286750" cy="173236"/>
          </a:xfrm>
          <a:prstGeom prst="rect">
            <a:avLst/>
          </a:prstGeom>
          <a:noFill/>
          <a:ln/>
        </p:spPr>
        <p:txBody>
          <a:bodyPr wrap="square" lIns="0" tIns="0" rIns="0" bIns="0" rtlCol="0" anchor="t">
            <a:spAutoFit/>
          </a:bodyPr>
          <a:lstStyle/>
          <a:p>
            <a:pPr marL="0" indent="0" algn="ctr">
              <a:buNone/>
            </a:pPr>
            <a:r>
              <a:rPr lang="en-US" sz="1000" b="1" dirty="0">
                <a:solidFill>
                  <a:srgbClr val="FFFFFF"/>
                </a:solidFill>
                <a:latin typeface="Inter ExtraBold" pitchFamily="34" charset="0"/>
                <a:ea typeface="Inter ExtraBold" pitchFamily="34" charset="-122"/>
                <a:cs typeface="Inter ExtraBold" pitchFamily="34" charset="-120"/>
              </a:rPr>
              <a:t>Μετατροπή Περιφέρειας σε </a:t>
            </a:r>
            <a:r>
              <a:rPr lang="en-US" sz="1000" b="1" dirty="0">
                <a:solidFill>
                  <a:srgbClr val="0077B6"/>
                </a:solidFill>
                <a:latin typeface="Inter ExtraBold" pitchFamily="34" charset="0"/>
                <a:ea typeface="Inter ExtraBold" pitchFamily="34" charset="-122"/>
                <a:cs typeface="Inter ExtraBold" pitchFamily="34" charset="-120"/>
              </a:rPr>
              <a:t>Climate Neutral Bioeconomy Territory</a:t>
            </a:r>
            <a:endParaRPr lang="en-US" sz="1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28625" y="600075"/>
            <a:ext cx="8286750" cy="276820"/>
          </a:xfrm>
          <a:prstGeom prst="rect">
            <a:avLst/>
          </a:prstGeom>
          <a:noFill/>
          <a:ln/>
        </p:spPr>
        <p:txBody>
          <a:bodyPr wrap="square" lIns="0" tIns="0" rIns="0" bIns="0" rtlCol="0" anchor="t">
            <a:spAutoFit/>
          </a:bodyPr>
          <a:lstStyle/>
          <a:p>
            <a:pPr marL="0" indent="0" algn="l">
              <a:buNone/>
            </a:pPr>
            <a:r>
              <a:rPr lang="en-US" sz="1600" b="1" dirty="0">
                <a:solidFill>
                  <a:srgbClr val="0A2540"/>
                </a:solidFill>
                <a:latin typeface="Inter ExtraBold" pitchFamily="34" charset="0"/>
                <a:ea typeface="Inter ExtraBold" pitchFamily="34" charset="-122"/>
                <a:cs typeface="Inter ExtraBold" pitchFamily="34" charset="-120"/>
              </a:rPr>
              <a:t>Βιβλιογραφία</a:t>
            </a:r>
            <a:endParaRPr lang="en-US" sz="1600" dirty="0"/>
          </a:p>
        </p:txBody>
      </p:sp>
      <p:sp>
        <p:nvSpPr>
          <p:cNvPr id="4" name="Text 1"/>
          <p:cNvSpPr/>
          <p:nvPr/>
        </p:nvSpPr>
        <p:spPr>
          <a:xfrm>
            <a:off x="428625" y="948333"/>
            <a:ext cx="8286750" cy="173236"/>
          </a:xfrm>
          <a:prstGeom prst="rect">
            <a:avLst/>
          </a:prstGeom>
          <a:noFill/>
          <a:ln/>
        </p:spPr>
        <p:txBody>
          <a:bodyPr wrap="square" lIns="0" tIns="0" rIns="0" bIns="0" rtlCol="0" anchor="t">
            <a:spAutoFit/>
          </a:bodyPr>
          <a:lstStyle/>
          <a:p>
            <a:pPr marL="0" indent="0" algn="l">
              <a:buNone/>
            </a:pPr>
            <a:r>
              <a:rPr lang="en-US" sz="1050" dirty="0">
                <a:solidFill>
                  <a:srgbClr val="0077B6"/>
                </a:solidFill>
                <a:latin typeface="Inter Light" pitchFamily="34" charset="0"/>
                <a:ea typeface="Inter Light" pitchFamily="34" charset="-122"/>
                <a:cs typeface="Inter Light" pitchFamily="34" charset="-120"/>
              </a:rPr>
              <a:t>Επιλεγμένες Βιβλιογραφικές Αναφορές</a:t>
            </a:r>
            <a:endParaRPr lang="en-US" sz="1050" dirty="0"/>
          </a:p>
        </p:txBody>
      </p:sp>
      <p:sp>
        <p:nvSpPr>
          <p:cNvPr id="5" name="Text 2"/>
          <p:cNvSpPr/>
          <p:nvPr/>
        </p:nvSpPr>
        <p:spPr>
          <a:xfrm>
            <a:off x="428625" y="1407319"/>
            <a:ext cx="4000500" cy="228600"/>
          </a:xfrm>
          <a:prstGeom prst="rect">
            <a:avLst/>
          </a:prstGeom>
          <a:noFill/>
          <a:ln/>
        </p:spPr>
        <p:txBody>
          <a:bodyPr wrap="square" lIns="127508" tIns="0" rIns="0" bIns="85090" rtlCol="0" anchor="t">
            <a:spAutoFit/>
          </a:bodyPr>
          <a:lstStyle/>
          <a:p>
            <a:pPr marL="0" indent="0" algn="l">
              <a:lnSpc>
                <a:spcPct val="120000"/>
              </a:lnSpc>
              <a:buNone/>
            </a:pPr>
            <a:r>
              <a:rPr lang="en-US" sz="750" dirty="0">
                <a:solidFill>
                  <a:srgbClr val="334155"/>
                </a:solidFill>
                <a:latin typeface="Inter Light" pitchFamily="34" charset="0"/>
                <a:ea typeface="Inter Light" pitchFamily="34" charset="-122"/>
                <a:cs typeface="Inter Light" pitchFamily="34" charset="-120"/>
              </a:rPr>
              <a:t>European Commission. </a:t>
            </a:r>
            <a:r>
              <a:rPr lang="en-US" sz="750" i="1" dirty="0">
                <a:solidFill>
                  <a:srgbClr val="0A2540"/>
                </a:solidFill>
                <a:latin typeface="Inter Light" pitchFamily="34" charset="0"/>
                <a:ea typeface="Inter Light" pitchFamily="34" charset="-122"/>
                <a:cs typeface="Inter Light" pitchFamily="34" charset="-120"/>
              </a:rPr>
              <a:t>A New Circular Economy Action Plan</a:t>
            </a:r>
            <a:r>
              <a:rPr lang="en-US" sz="750" dirty="0">
                <a:solidFill>
                  <a:srgbClr val="334155"/>
                </a:solidFill>
                <a:latin typeface="Inter Light" pitchFamily="34" charset="0"/>
                <a:ea typeface="Inter Light" pitchFamily="34" charset="-122"/>
                <a:cs typeface="Inter Light" pitchFamily="34" charset="-120"/>
              </a:rPr>
              <a:t>. Brussels, 2020.</a:t>
            </a:r>
            <a:endParaRPr lang="en-US" sz="750" dirty="0"/>
          </a:p>
        </p:txBody>
      </p:sp>
      <p:sp>
        <p:nvSpPr>
          <p:cNvPr id="6" name="Text 3"/>
          <p:cNvSpPr/>
          <p:nvPr/>
        </p:nvSpPr>
        <p:spPr>
          <a:xfrm>
            <a:off x="4714875" y="1407319"/>
            <a:ext cx="4000500" cy="228600"/>
          </a:xfrm>
          <a:prstGeom prst="rect">
            <a:avLst/>
          </a:prstGeom>
          <a:noFill/>
          <a:ln/>
        </p:spPr>
        <p:txBody>
          <a:bodyPr wrap="square" lIns="127508" tIns="0" rIns="0" bIns="85090" rtlCol="0" anchor="t">
            <a:spAutoFit/>
          </a:bodyPr>
          <a:lstStyle/>
          <a:p>
            <a:pPr marL="0" indent="0" algn="l">
              <a:lnSpc>
                <a:spcPct val="120000"/>
              </a:lnSpc>
              <a:buNone/>
            </a:pPr>
            <a:r>
              <a:rPr lang="en-US" sz="750" dirty="0">
                <a:solidFill>
                  <a:srgbClr val="334155"/>
                </a:solidFill>
                <a:latin typeface="Inter Light" pitchFamily="34" charset="0"/>
                <a:ea typeface="Inter Light" pitchFamily="34" charset="-122"/>
                <a:cs typeface="Inter Light" pitchFamily="34" charset="-120"/>
              </a:rPr>
              <a:t>European Commission. </a:t>
            </a:r>
            <a:r>
              <a:rPr lang="en-US" sz="750" i="1" dirty="0">
                <a:solidFill>
                  <a:srgbClr val="0A2540"/>
                </a:solidFill>
                <a:latin typeface="Inter Light" pitchFamily="34" charset="0"/>
                <a:ea typeface="Inter Light" pitchFamily="34" charset="-122"/>
                <a:cs typeface="Inter Light" pitchFamily="34" charset="-120"/>
              </a:rPr>
              <a:t>EU Bioeconomy Strategy</a:t>
            </a:r>
            <a:r>
              <a:rPr lang="en-US" sz="750" dirty="0">
                <a:solidFill>
                  <a:srgbClr val="334155"/>
                </a:solidFill>
                <a:latin typeface="Inter Light" pitchFamily="34" charset="0"/>
                <a:ea typeface="Inter Light" pitchFamily="34" charset="-122"/>
                <a:cs typeface="Inter Light" pitchFamily="34" charset="-120"/>
              </a:rPr>
              <a:t>. Brussels, 2018.</a:t>
            </a:r>
            <a:endParaRPr lang="en-US" sz="750" dirty="0"/>
          </a:p>
        </p:txBody>
      </p:sp>
      <p:sp>
        <p:nvSpPr>
          <p:cNvPr id="7" name="Text 4"/>
          <p:cNvSpPr/>
          <p:nvPr/>
        </p:nvSpPr>
        <p:spPr>
          <a:xfrm>
            <a:off x="428625" y="1778794"/>
            <a:ext cx="4000500" cy="228600"/>
          </a:xfrm>
          <a:prstGeom prst="rect">
            <a:avLst/>
          </a:prstGeom>
          <a:noFill/>
          <a:ln/>
        </p:spPr>
        <p:txBody>
          <a:bodyPr wrap="square" lIns="127508" tIns="0" rIns="0" bIns="85090" rtlCol="0" anchor="t">
            <a:spAutoFit/>
          </a:bodyPr>
          <a:lstStyle/>
          <a:p>
            <a:pPr marL="0" indent="0" algn="l">
              <a:lnSpc>
                <a:spcPct val="120000"/>
              </a:lnSpc>
              <a:buNone/>
            </a:pPr>
            <a:r>
              <a:rPr lang="en-US" sz="750" dirty="0">
                <a:solidFill>
                  <a:srgbClr val="334155"/>
                </a:solidFill>
                <a:latin typeface="Inter Light" pitchFamily="34" charset="0"/>
                <a:ea typeface="Inter Light" pitchFamily="34" charset="-122"/>
                <a:cs typeface="Inter Light" pitchFamily="34" charset="-120"/>
              </a:rPr>
              <a:t>European Commission. </a:t>
            </a:r>
            <a:r>
              <a:rPr lang="en-US" sz="750" i="1" dirty="0">
                <a:solidFill>
                  <a:srgbClr val="0A2540"/>
                </a:solidFill>
                <a:latin typeface="Inter Light" pitchFamily="34" charset="0"/>
                <a:ea typeface="Inter Light" pitchFamily="34" charset="-122"/>
                <a:cs typeface="Inter Light" pitchFamily="34" charset="-120"/>
              </a:rPr>
              <a:t>EU Blue Economy Report</a:t>
            </a:r>
            <a:r>
              <a:rPr lang="en-US" sz="750" dirty="0">
                <a:solidFill>
                  <a:srgbClr val="334155"/>
                </a:solidFill>
                <a:latin typeface="Inter Light" pitchFamily="34" charset="0"/>
                <a:ea typeface="Inter Light" pitchFamily="34" charset="-122"/>
                <a:cs typeface="Inter Light" pitchFamily="34" charset="-120"/>
              </a:rPr>
              <a:t>. Brussels, 2024.</a:t>
            </a:r>
            <a:endParaRPr lang="en-US" sz="750" dirty="0"/>
          </a:p>
        </p:txBody>
      </p:sp>
      <p:sp>
        <p:nvSpPr>
          <p:cNvPr id="8" name="Text 5"/>
          <p:cNvSpPr/>
          <p:nvPr/>
        </p:nvSpPr>
        <p:spPr>
          <a:xfrm>
            <a:off x="4714875" y="1778794"/>
            <a:ext cx="4000500" cy="228600"/>
          </a:xfrm>
          <a:prstGeom prst="rect">
            <a:avLst/>
          </a:prstGeom>
          <a:noFill/>
          <a:ln/>
        </p:spPr>
        <p:txBody>
          <a:bodyPr wrap="square" lIns="127508" tIns="0" rIns="0" bIns="85090" rtlCol="0" anchor="t">
            <a:spAutoFit/>
          </a:bodyPr>
          <a:lstStyle/>
          <a:p>
            <a:pPr marL="0" indent="0" algn="l">
              <a:lnSpc>
                <a:spcPct val="120000"/>
              </a:lnSpc>
              <a:buNone/>
            </a:pPr>
            <a:r>
              <a:rPr lang="en-US" sz="750" dirty="0">
                <a:solidFill>
                  <a:srgbClr val="334155"/>
                </a:solidFill>
                <a:latin typeface="Inter Light" pitchFamily="34" charset="0"/>
                <a:ea typeface="Inter Light" pitchFamily="34" charset="-122"/>
                <a:cs typeface="Inter Light" pitchFamily="34" charset="-120"/>
              </a:rPr>
              <a:t>Ellen MacArthur Foundation. </a:t>
            </a:r>
            <a:r>
              <a:rPr lang="en-US" sz="750" i="1" dirty="0">
                <a:solidFill>
                  <a:srgbClr val="0A2540"/>
                </a:solidFill>
                <a:latin typeface="Inter Light" pitchFamily="34" charset="0"/>
                <a:ea typeface="Inter Light" pitchFamily="34" charset="-122"/>
                <a:cs typeface="Inter Light" pitchFamily="34" charset="-120"/>
              </a:rPr>
              <a:t>Completing the Picture</a:t>
            </a:r>
            <a:r>
              <a:rPr lang="en-US" sz="750" dirty="0">
                <a:solidFill>
                  <a:srgbClr val="334155"/>
                </a:solidFill>
                <a:latin typeface="Inter Light" pitchFamily="34" charset="0"/>
                <a:ea typeface="Inter Light" pitchFamily="34" charset="-122"/>
                <a:cs typeface="Inter Light" pitchFamily="34" charset="-120"/>
              </a:rPr>
              <a:t>. 2021.</a:t>
            </a:r>
            <a:endParaRPr lang="en-US" sz="750" dirty="0"/>
          </a:p>
        </p:txBody>
      </p:sp>
      <p:sp>
        <p:nvSpPr>
          <p:cNvPr id="9" name="Text 6"/>
          <p:cNvSpPr/>
          <p:nvPr/>
        </p:nvSpPr>
        <p:spPr>
          <a:xfrm>
            <a:off x="428625" y="2150269"/>
            <a:ext cx="4000500" cy="228600"/>
          </a:xfrm>
          <a:prstGeom prst="rect">
            <a:avLst/>
          </a:prstGeom>
          <a:noFill/>
          <a:ln/>
        </p:spPr>
        <p:txBody>
          <a:bodyPr wrap="square" lIns="127508" tIns="0" rIns="0" bIns="85090" rtlCol="0" anchor="t">
            <a:spAutoFit/>
          </a:bodyPr>
          <a:lstStyle/>
          <a:p>
            <a:pPr marL="0" indent="0" algn="l">
              <a:lnSpc>
                <a:spcPct val="120000"/>
              </a:lnSpc>
              <a:buNone/>
            </a:pPr>
            <a:r>
              <a:rPr lang="en-US" sz="750" dirty="0">
                <a:solidFill>
                  <a:srgbClr val="334155"/>
                </a:solidFill>
                <a:latin typeface="Inter Light" pitchFamily="34" charset="0"/>
                <a:ea typeface="Inter Light" pitchFamily="34" charset="-122"/>
                <a:cs typeface="Inter Light" pitchFamily="34" charset="-120"/>
              </a:rPr>
              <a:t>FAO. </a:t>
            </a:r>
            <a:r>
              <a:rPr lang="en-US" sz="750" i="1" dirty="0">
                <a:solidFill>
                  <a:srgbClr val="0A2540"/>
                </a:solidFill>
                <a:latin typeface="Inter Light" pitchFamily="34" charset="0"/>
                <a:ea typeface="Inter Light" pitchFamily="34" charset="-122"/>
                <a:cs typeface="Inter Light" pitchFamily="34" charset="-120"/>
              </a:rPr>
              <a:t>Agricultural Waste Management</a:t>
            </a:r>
            <a:r>
              <a:rPr lang="en-US" sz="750" dirty="0">
                <a:solidFill>
                  <a:srgbClr val="334155"/>
                </a:solidFill>
                <a:latin typeface="Inter Light" pitchFamily="34" charset="0"/>
                <a:ea typeface="Inter Light" pitchFamily="34" charset="-122"/>
                <a:cs typeface="Inter Light" pitchFamily="34" charset="-120"/>
              </a:rPr>
              <a:t>. Rome, 2021.</a:t>
            </a:r>
            <a:endParaRPr lang="en-US" sz="750" dirty="0"/>
          </a:p>
        </p:txBody>
      </p:sp>
      <p:sp>
        <p:nvSpPr>
          <p:cNvPr id="10" name="Text 7"/>
          <p:cNvSpPr/>
          <p:nvPr/>
        </p:nvSpPr>
        <p:spPr>
          <a:xfrm>
            <a:off x="4714875" y="2150269"/>
            <a:ext cx="4000500" cy="228600"/>
          </a:xfrm>
          <a:prstGeom prst="rect">
            <a:avLst/>
          </a:prstGeom>
          <a:noFill/>
          <a:ln/>
        </p:spPr>
        <p:txBody>
          <a:bodyPr wrap="square" lIns="127508" tIns="0" rIns="0" bIns="85090" rtlCol="0" anchor="t">
            <a:spAutoFit/>
          </a:bodyPr>
          <a:lstStyle/>
          <a:p>
            <a:pPr marL="0" indent="0" algn="l">
              <a:lnSpc>
                <a:spcPct val="120000"/>
              </a:lnSpc>
              <a:buNone/>
            </a:pPr>
            <a:r>
              <a:rPr lang="en-US" sz="750" dirty="0">
                <a:solidFill>
                  <a:srgbClr val="334155"/>
                </a:solidFill>
                <a:latin typeface="Inter Light" pitchFamily="34" charset="0"/>
                <a:ea typeface="Inter Light" pitchFamily="34" charset="-122"/>
                <a:cs typeface="Inter Light" pitchFamily="34" charset="-120"/>
              </a:rPr>
              <a:t>FAO. </a:t>
            </a:r>
            <a:r>
              <a:rPr lang="en-US" sz="750" i="1" dirty="0">
                <a:solidFill>
                  <a:srgbClr val="0A2540"/>
                </a:solidFill>
                <a:latin typeface="Inter Light" pitchFamily="34" charset="0"/>
                <a:ea typeface="Inter Light" pitchFamily="34" charset="-122"/>
                <a:cs typeface="Inter Light" pitchFamily="34" charset="-120"/>
              </a:rPr>
              <a:t>The State of Mediterranean Forests</a:t>
            </a:r>
            <a:r>
              <a:rPr lang="en-US" sz="750" dirty="0">
                <a:solidFill>
                  <a:srgbClr val="334155"/>
                </a:solidFill>
                <a:latin typeface="Inter Light" pitchFamily="34" charset="0"/>
                <a:ea typeface="Inter Light" pitchFamily="34" charset="-122"/>
                <a:cs typeface="Inter Light" pitchFamily="34" charset="-120"/>
              </a:rPr>
              <a:t>. Rome, 2020.</a:t>
            </a:r>
            <a:endParaRPr lang="en-US" sz="750" dirty="0"/>
          </a:p>
        </p:txBody>
      </p:sp>
      <p:sp>
        <p:nvSpPr>
          <p:cNvPr id="11" name="Text 8"/>
          <p:cNvSpPr/>
          <p:nvPr/>
        </p:nvSpPr>
        <p:spPr>
          <a:xfrm>
            <a:off x="428625" y="2521744"/>
            <a:ext cx="4000500" cy="228600"/>
          </a:xfrm>
          <a:prstGeom prst="rect">
            <a:avLst/>
          </a:prstGeom>
          <a:noFill/>
          <a:ln/>
        </p:spPr>
        <p:txBody>
          <a:bodyPr wrap="square" lIns="127508" tIns="0" rIns="0" bIns="85090" rtlCol="0" anchor="t">
            <a:spAutoFit/>
          </a:bodyPr>
          <a:lstStyle/>
          <a:p>
            <a:pPr marL="0" indent="0" algn="l">
              <a:lnSpc>
                <a:spcPct val="120000"/>
              </a:lnSpc>
              <a:buNone/>
            </a:pPr>
            <a:r>
              <a:rPr lang="en-US" sz="750" dirty="0">
                <a:solidFill>
                  <a:srgbClr val="334155"/>
                </a:solidFill>
                <a:latin typeface="Inter Light" pitchFamily="34" charset="0"/>
                <a:ea typeface="Inter Light" pitchFamily="34" charset="-122"/>
                <a:cs typeface="Inter Light" pitchFamily="34" charset="-120"/>
              </a:rPr>
              <a:t>UNIDO. </a:t>
            </a:r>
            <a:r>
              <a:rPr lang="en-US" sz="750" i="1" dirty="0">
                <a:solidFill>
                  <a:srgbClr val="0A2540"/>
                </a:solidFill>
                <a:latin typeface="Inter Light" pitchFamily="34" charset="0"/>
                <a:ea typeface="Inter Light" pitchFamily="34" charset="-122"/>
                <a:cs typeface="Inter Light" pitchFamily="34" charset="-120"/>
              </a:rPr>
              <a:t>Bioplastics and Biomaterials</a:t>
            </a:r>
            <a:r>
              <a:rPr lang="en-US" sz="750" dirty="0">
                <a:solidFill>
                  <a:srgbClr val="334155"/>
                </a:solidFill>
                <a:latin typeface="Inter Light" pitchFamily="34" charset="0"/>
                <a:ea typeface="Inter Light" pitchFamily="34" charset="-122"/>
                <a:cs typeface="Inter Light" pitchFamily="34" charset="-120"/>
              </a:rPr>
              <a:t>. Vienna, 2021.</a:t>
            </a:r>
            <a:endParaRPr lang="en-US" sz="750" dirty="0"/>
          </a:p>
        </p:txBody>
      </p:sp>
      <p:sp>
        <p:nvSpPr>
          <p:cNvPr id="12" name="Text 9"/>
          <p:cNvSpPr/>
          <p:nvPr/>
        </p:nvSpPr>
        <p:spPr>
          <a:xfrm>
            <a:off x="4714875" y="2521744"/>
            <a:ext cx="4000500" cy="228600"/>
          </a:xfrm>
          <a:prstGeom prst="rect">
            <a:avLst/>
          </a:prstGeom>
          <a:noFill/>
          <a:ln/>
        </p:spPr>
        <p:txBody>
          <a:bodyPr wrap="square" lIns="127508" tIns="0" rIns="0" bIns="85090" rtlCol="0" anchor="t">
            <a:spAutoFit/>
          </a:bodyPr>
          <a:lstStyle/>
          <a:p>
            <a:pPr marL="0" indent="0" algn="l">
              <a:lnSpc>
                <a:spcPct val="120000"/>
              </a:lnSpc>
              <a:buNone/>
            </a:pPr>
            <a:r>
              <a:rPr lang="en-US" sz="750" dirty="0">
                <a:solidFill>
                  <a:srgbClr val="334155"/>
                </a:solidFill>
                <a:latin typeface="Inter Light" pitchFamily="34" charset="0"/>
                <a:ea typeface="Inter Light" pitchFamily="34" charset="-122"/>
                <a:cs typeface="Inter Light" pitchFamily="34" charset="-120"/>
              </a:rPr>
              <a:t>IOC. </a:t>
            </a:r>
            <a:r>
              <a:rPr lang="en-US" sz="750" i="1" dirty="0">
                <a:solidFill>
                  <a:srgbClr val="0A2540"/>
                </a:solidFill>
                <a:latin typeface="Inter Light" pitchFamily="34" charset="0"/>
                <a:ea typeface="Inter Light" pitchFamily="34" charset="-122"/>
                <a:cs typeface="Inter Light" pitchFamily="34" charset="-120"/>
              </a:rPr>
              <a:t>Olive Oil and Table Olive Market Report</a:t>
            </a:r>
            <a:r>
              <a:rPr lang="en-US" sz="750" dirty="0">
                <a:solidFill>
                  <a:srgbClr val="334155"/>
                </a:solidFill>
                <a:latin typeface="Inter Light" pitchFamily="34" charset="0"/>
                <a:ea typeface="Inter Light" pitchFamily="34" charset="-122"/>
                <a:cs typeface="Inter Light" pitchFamily="34" charset="-120"/>
              </a:rPr>
              <a:t>. Madrid, 2025.</a:t>
            </a:r>
            <a:endParaRPr lang="en-US" sz="750" dirty="0"/>
          </a:p>
        </p:txBody>
      </p:sp>
      <p:sp>
        <p:nvSpPr>
          <p:cNvPr id="13" name="Text 10"/>
          <p:cNvSpPr/>
          <p:nvPr/>
        </p:nvSpPr>
        <p:spPr>
          <a:xfrm>
            <a:off x="428625" y="2893219"/>
            <a:ext cx="4000500" cy="378619"/>
          </a:xfrm>
          <a:prstGeom prst="rect">
            <a:avLst/>
          </a:prstGeom>
          <a:noFill/>
          <a:ln/>
        </p:spPr>
        <p:txBody>
          <a:bodyPr wrap="square" lIns="127508" tIns="0" rIns="0" bIns="85090" rtlCol="0" anchor="t">
            <a:spAutoFit/>
          </a:bodyPr>
          <a:lstStyle/>
          <a:p>
            <a:pPr marL="0" indent="0" algn="l">
              <a:lnSpc>
                <a:spcPct val="120000"/>
              </a:lnSpc>
              <a:buNone/>
            </a:pPr>
            <a:r>
              <a:rPr lang="en-US" sz="750" dirty="0">
                <a:solidFill>
                  <a:srgbClr val="334155"/>
                </a:solidFill>
                <a:latin typeface="Inter Light" pitchFamily="34" charset="0"/>
                <a:ea typeface="Inter Light" pitchFamily="34" charset="-122"/>
                <a:cs typeface="Inter Light" pitchFamily="34" charset="-120"/>
              </a:rPr>
              <a:t>Kiskira, K. et al. </a:t>
            </a:r>
            <a:r>
              <a:rPr lang="en-US" sz="750" i="1" dirty="0">
                <a:solidFill>
                  <a:srgbClr val="0A2540"/>
                </a:solidFill>
                <a:latin typeface="Inter Light" pitchFamily="34" charset="0"/>
                <a:ea typeface="Inter Light" pitchFamily="34" charset="-122"/>
                <a:cs typeface="Inter Light" pitchFamily="34" charset="-120"/>
              </a:rPr>
              <a:t>Valorization of Fruit and Nut Agricultural Residues for Sustainable Biomaterials and Biotextiles</a:t>
            </a:r>
            <a:r>
              <a:rPr lang="en-US" sz="750" dirty="0">
                <a:solidFill>
                  <a:srgbClr val="334155"/>
                </a:solidFill>
                <a:latin typeface="Inter Light" pitchFamily="34" charset="0"/>
                <a:ea typeface="Inter Light" pitchFamily="34" charset="-122"/>
                <a:cs typeface="Inter Light" pitchFamily="34" charset="-120"/>
              </a:rPr>
              <a:t>, 2026.</a:t>
            </a:r>
            <a:endParaRPr lang="en-US" sz="750" dirty="0"/>
          </a:p>
        </p:txBody>
      </p:sp>
      <p:sp>
        <p:nvSpPr>
          <p:cNvPr id="14" name="Text 11"/>
          <p:cNvSpPr/>
          <p:nvPr/>
        </p:nvSpPr>
        <p:spPr>
          <a:xfrm>
            <a:off x="4714875" y="2893219"/>
            <a:ext cx="4000500" cy="378619"/>
          </a:xfrm>
          <a:prstGeom prst="rect">
            <a:avLst/>
          </a:prstGeom>
          <a:noFill/>
          <a:ln/>
        </p:spPr>
        <p:txBody>
          <a:bodyPr wrap="square" lIns="127508" tIns="0" rIns="0" bIns="85090" rtlCol="0" anchor="t">
            <a:spAutoFit/>
          </a:bodyPr>
          <a:lstStyle/>
          <a:p>
            <a:pPr marL="0" indent="0" algn="l">
              <a:lnSpc>
                <a:spcPct val="120000"/>
              </a:lnSpc>
              <a:buNone/>
            </a:pPr>
            <a:r>
              <a:rPr lang="en-US" sz="750" dirty="0">
                <a:solidFill>
                  <a:srgbClr val="334155"/>
                </a:solidFill>
                <a:latin typeface="Inter Light" pitchFamily="34" charset="0"/>
                <a:ea typeface="Inter Light" pitchFamily="34" charset="-122"/>
                <a:cs typeface="Inter Light" pitchFamily="34" charset="-120"/>
              </a:rPr>
              <a:t>Plakantonaki, S. et al. </a:t>
            </a:r>
            <a:r>
              <a:rPr lang="en-US" sz="750" i="1" dirty="0">
                <a:solidFill>
                  <a:srgbClr val="0A2540"/>
                </a:solidFill>
                <a:latin typeface="Inter Light" pitchFamily="34" charset="0"/>
                <a:ea typeface="Inter Light" pitchFamily="34" charset="-122"/>
                <a:cs typeface="Inter Light" pitchFamily="34" charset="-120"/>
              </a:rPr>
              <a:t>Regenerated Cellulosic Fibers from Agricultural Waste</a:t>
            </a:r>
            <a:r>
              <a:rPr lang="en-US" sz="750" dirty="0">
                <a:solidFill>
                  <a:srgbClr val="334155"/>
                </a:solidFill>
                <a:latin typeface="Inter Light" pitchFamily="34" charset="0"/>
                <a:ea typeface="Inter Light" pitchFamily="34" charset="-122"/>
                <a:cs typeface="Inter Light" pitchFamily="34" charset="-120"/>
              </a:rPr>
              <a:t>, 2022.</a:t>
            </a:r>
            <a:endParaRPr lang="en-US" sz="750" dirty="0"/>
          </a:p>
        </p:txBody>
      </p:sp>
      <p:sp>
        <p:nvSpPr>
          <p:cNvPr id="15" name="Text 12"/>
          <p:cNvSpPr/>
          <p:nvPr/>
        </p:nvSpPr>
        <p:spPr>
          <a:xfrm>
            <a:off x="428625" y="3414713"/>
            <a:ext cx="4000500" cy="228600"/>
          </a:xfrm>
          <a:prstGeom prst="rect">
            <a:avLst/>
          </a:prstGeom>
          <a:noFill/>
          <a:ln/>
        </p:spPr>
        <p:txBody>
          <a:bodyPr wrap="square" lIns="127508" tIns="0" rIns="0" bIns="85090" rtlCol="0" anchor="t">
            <a:spAutoFit/>
          </a:bodyPr>
          <a:lstStyle/>
          <a:p>
            <a:pPr marL="0" indent="0" algn="l">
              <a:lnSpc>
                <a:spcPct val="120000"/>
              </a:lnSpc>
              <a:buNone/>
            </a:pPr>
            <a:r>
              <a:rPr lang="en-US" sz="750" dirty="0">
                <a:solidFill>
                  <a:srgbClr val="334155"/>
                </a:solidFill>
                <a:latin typeface="Inter Light" pitchFamily="34" charset="0"/>
                <a:ea typeface="Inter Light" pitchFamily="34" charset="-122"/>
                <a:cs typeface="Inter Light" pitchFamily="34" charset="-120"/>
              </a:rPr>
              <a:t>Spizzirri, U.G. </a:t>
            </a:r>
            <a:r>
              <a:rPr lang="en-US" sz="750" i="1" dirty="0">
                <a:solidFill>
                  <a:srgbClr val="0A2540"/>
                </a:solidFill>
                <a:latin typeface="Inter Light" pitchFamily="34" charset="0"/>
                <a:ea typeface="Inter Light" pitchFamily="34" charset="-122"/>
                <a:cs typeface="Inter Light" pitchFamily="34" charset="-120"/>
              </a:rPr>
              <a:t>Nutraceuticals and Functional Foods</a:t>
            </a:r>
            <a:r>
              <a:rPr lang="en-US" sz="750" dirty="0">
                <a:solidFill>
                  <a:srgbClr val="334155"/>
                </a:solidFill>
                <a:latin typeface="Inter Light" pitchFamily="34" charset="0"/>
                <a:ea typeface="Inter Light" pitchFamily="34" charset="-122"/>
                <a:cs typeface="Inter Light" pitchFamily="34" charset="-120"/>
              </a:rPr>
              <a:t>, 2023.</a:t>
            </a:r>
            <a:endParaRPr lang="en-US" sz="750" dirty="0"/>
          </a:p>
        </p:txBody>
      </p:sp>
      <p:sp>
        <p:nvSpPr>
          <p:cNvPr id="16" name="Shape 13"/>
          <p:cNvSpPr/>
          <p:nvPr/>
        </p:nvSpPr>
        <p:spPr>
          <a:xfrm>
            <a:off x="428625" y="4570214"/>
            <a:ext cx="8286750" cy="287536"/>
          </a:xfrm>
          <a:prstGeom prst="rect">
            <a:avLst/>
          </a:prstGeom>
          <a:solidFill>
            <a:srgbClr val="000000">
              <a:alpha val="0"/>
            </a:srgbClr>
          </a:solidFill>
          <a:ln/>
        </p:spPr>
      </p:sp>
      <p:sp>
        <p:nvSpPr>
          <p:cNvPr id="17" name="Shape 14"/>
          <p:cNvSpPr/>
          <p:nvPr/>
        </p:nvSpPr>
        <p:spPr>
          <a:xfrm>
            <a:off x="428625" y="4570214"/>
            <a:ext cx="8286750" cy="7144"/>
          </a:xfrm>
          <a:prstGeom prst="rect">
            <a:avLst/>
          </a:prstGeom>
          <a:solidFill>
            <a:srgbClr val="E2E8F0"/>
          </a:solidFill>
          <a:ln/>
        </p:spPr>
      </p:sp>
      <p:sp>
        <p:nvSpPr>
          <p:cNvPr id="18" name="Text 15"/>
          <p:cNvSpPr/>
          <p:nvPr/>
        </p:nvSpPr>
        <p:spPr>
          <a:xfrm>
            <a:off x="428625" y="4570214"/>
            <a:ext cx="8286750" cy="287536"/>
          </a:xfrm>
          <a:prstGeom prst="rect">
            <a:avLst/>
          </a:prstGeom>
          <a:noFill/>
          <a:ln/>
        </p:spPr>
        <p:txBody>
          <a:bodyPr wrap="square" lIns="0" tIns="170053" rIns="0" bIns="0" rtlCol="0" anchor="t">
            <a:spAutoFit/>
          </a:bodyPr>
          <a:lstStyle/>
          <a:p>
            <a:pPr marL="0" indent="0" algn="ctr">
              <a:buNone/>
            </a:pPr>
            <a:r>
              <a:rPr lang="en-US" sz="850" i="1" dirty="0">
                <a:solidFill>
                  <a:srgbClr val="0077B6"/>
                </a:solidFill>
                <a:latin typeface="Inter Light" pitchFamily="34" charset="0"/>
                <a:ea typeface="Inter Light" pitchFamily="34" charset="-122"/>
                <a:cs typeface="Inter Light" pitchFamily="34" charset="-120"/>
              </a:rPr>
              <a:t>ISR – Integrated Smart Region | Ολοκληρωμένη στρατηγική για μια έξυπνη, βιώσιμη και ανθεκτική Περιφέρεια</a:t>
            </a:r>
            <a:endParaRPr lang="en-US" sz="850" dirty="0"/>
          </a:p>
        </p:txBody>
      </p:sp>
      <p:sp>
        <p:nvSpPr>
          <p:cNvPr id="19" name="Text 16"/>
          <p:cNvSpPr/>
          <p:nvPr/>
        </p:nvSpPr>
        <p:spPr>
          <a:xfrm>
            <a:off x="428625" y="1407319"/>
            <a:ext cx="44648" cy="150019"/>
          </a:xfrm>
          <a:prstGeom prst="rect">
            <a:avLst/>
          </a:prstGeom>
          <a:noFill/>
          <a:ln/>
        </p:spPr>
        <p:txBody>
          <a:bodyPr wrap="none" lIns="0" tIns="0" rIns="0" bIns="0" rtlCol="0" anchor="t">
            <a:spAutoFit/>
          </a:bodyPr>
          <a:lstStyle/>
          <a:p>
            <a:pPr marL="0" indent="0" algn="l">
              <a:lnSpc>
                <a:spcPct val="120000"/>
              </a:lnSpc>
              <a:buNone/>
            </a:pPr>
            <a:r>
              <a:rPr lang="en-US" sz="700" b="1" dirty="0">
                <a:solidFill>
                  <a:srgbClr val="0077B6"/>
                </a:solidFill>
                <a:latin typeface="Inter ExtraBold" pitchFamily="34" charset="0"/>
                <a:ea typeface="Inter ExtraBold" pitchFamily="34" charset="-122"/>
                <a:cs typeface="Inter ExtraBold" pitchFamily="34" charset="-120"/>
              </a:rPr>
              <a:t>•</a:t>
            </a:r>
            <a:endParaRPr lang="en-US" sz="700" dirty="0"/>
          </a:p>
        </p:txBody>
      </p:sp>
      <p:sp>
        <p:nvSpPr>
          <p:cNvPr id="20" name="Text 17"/>
          <p:cNvSpPr/>
          <p:nvPr/>
        </p:nvSpPr>
        <p:spPr>
          <a:xfrm>
            <a:off x="4714875" y="1407319"/>
            <a:ext cx="44648" cy="150019"/>
          </a:xfrm>
          <a:prstGeom prst="rect">
            <a:avLst/>
          </a:prstGeom>
          <a:noFill/>
          <a:ln/>
        </p:spPr>
        <p:txBody>
          <a:bodyPr wrap="none" lIns="0" tIns="0" rIns="0" bIns="0" rtlCol="0" anchor="t">
            <a:spAutoFit/>
          </a:bodyPr>
          <a:lstStyle/>
          <a:p>
            <a:pPr marL="0" indent="0" algn="l">
              <a:lnSpc>
                <a:spcPct val="120000"/>
              </a:lnSpc>
              <a:buNone/>
            </a:pPr>
            <a:r>
              <a:rPr lang="en-US" sz="700" b="1" dirty="0">
                <a:solidFill>
                  <a:srgbClr val="0077B6"/>
                </a:solidFill>
                <a:latin typeface="Inter ExtraBold" pitchFamily="34" charset="0"/>
                <a:ea typeface="Inter ExtraBold" pitchFamily="34" charset="-122"/>
                <a:cs typeface="Inter ExtraBold" pitchFamily="34" charset="-120"/>
              </a:rPr>
              <a:t>•</a:t>
            </a:r>
            <a:endParaRPr lang="en-US" sz="700" dirty="0"/>
          </a:p>
        </p:txBody>
      </p:sp>
      <p:sp>
        <p:nvSpPr>
          <p:cNvPr id="21" name="Text 18"/>
          <p:cNvSpPr/>
          <p:nvPr/>
        </p:nvSpPr>
        <p:spPr>
          <a:xfrm>
            <a:off x="428625" y="1778794"/>
            <a:ext cx="44648" cy="150019"/>
          </a:xfrm>
          <a:prstGeom prst="rect">
            <a:avLst/>
          </a:prstGeom>
          <a:noFill/>
          <a:ln/>
        </p:spPr>
        <p:txBody>
          <a:bodyPr wrap="none" lIns="0" tIns="0" rIns="0" bIns="0" rtlCol="0" anchor="t">
            <a:spAutoFit/>
          </a:bodyPr>
          <a:lstStyle/>
          <a:p>
            <a:pPr marL="0" indent="0" algn="l">
              <a:lnSpc>
                <a:spcPct val="120000"/>
              </a:lnSpc>
              <a:buNone/>
            </a:pPr>
            <a:r>
              <a:rPr lang="en-US" sz="700" b="1" dirty="0">
                <a:solidFill>
                  <a:srgbClr val="0077B6"/>
                </a:solidFill>
                <a:latin typeface="Inter ExtraBold" pitchFamily="34" charset="0"/>
                <a:ea typeface="Inter ExtraBold" pitchFamily="34" charset="-122"/>
                <a:cs typeface="Inter ExtraBold" pitchFamily="34" charset="-120"/>
              </a:rPr>
              <a:t>•</a:t>
            </a:r>
            <a:endParaRPr lang="en-US" sz="700" dirty="0"/>
          </a:p>
        </p:txBody>
      </p:sp>
      <p:sp>
        <p:nvSpPr>
          <p:cNvPr id="22" name="Text 19"/>
          <p:cNvSpPr/>
          <p:nvPr/>
        </p:nvSpPr>
        <p:spPr>
          <a:xfrm>
            <a:off x="4714875" y="1778794"/>
            <a:ext cx="44648" cy="150019"/>
          </a:xfrm>
          <a:prstGeom prst="rect">
            <a:avLst/>
          </a:prstGeom>
          <a:noFill/>
          <a:ln/>
        </p:spPr>
        <p:txBody>
          <a:bodyPr wrap="none" lIns="0" tIns="0" rIns="0" bIns="0" rtlCol="0" anchor="t">
            <a:spAutoFit/>
          </a:bodyPr>
          <a:lstStyle/>
          <a:p>
            <a:pPr marL="0" indent="0" algn="l">
              <a:lnSpc>
                <a:spcPct val="120000"/>
              </a:lnSpc>
              <a:buNone/>
            </a:pPr>
            <a:r>
              <a:rPr lang="en-US" sz="700" b="1" dirty="0">
                <a:solidFill>
                  <a:srgbClr val="0077B6"/>
                </a:solidFill>
                <a:latin typeface="Inter ExtraBold" pitchFamily="34" charset="0"/>
                <a:ea typeface="Inter ExtraBold" pitchFamily="34" charset="-122"/>
                <a:cs typeface="Inter ExtraBold" pitchFamily="34" charset="-120"/>
              </a:rPr>
              <a:t>•</a:t>
            </a:r>
            <a:endParaRPr lang="en-US" sz="700" dirty="0"/>
          </a:p>
        </p:txBody>
      </p:sp>
      <p:sp>
        <p:nvSpPr>
          <p:cNvPr id="23" name="Text 20"/>
          <p:cNvSpPr/>
          <p:nvPr/>
        </p:nvSpPr>
        <p:spPr>
          <a:xfrm>
            <a:off x="428625" y="2150269"/>
            <a:ext cx="44648" cy="150019"/>
          </a:xfrm>
          <a:prstGeom prst="rect">
            <a:avLst/>
          </a:prstGeom>
          <a:noFill/>
          <a:ln/>
        </p:spPr>
        <p:txBody>
          <a:bodyPr wrap="none" lIns="0" tIns="0" rIns="0" bIns="0" rtlCol="0" anchor="t">
            <a:spAutoFit/>
          </a:bodyPr>
          <a:lstStyle/>
          <a:p>
            <a:pPr marL="0" indent="0" algn="l">
              <a:lnSpc>
                <a:spcPct val="120000"/>
              </a:lnSpc>
              <a:buNone/>
            </a:pPr>
            <a:r>
              <a:rPr lang="en-US" sz="700" b="1" dirty="0">
                <a:solidFill>
                  <a:srgbClr val="0077B6"/>
                </a:solidFill>
                <a:latin typeface="Inter ExtraBold" pitchFamily="34" charset="0"/>
                <a:ea typeface="Inter ExtraBold" pitchFamily="34" charset="-122"/>
                <a:cs typeface="Inter ExtraBold" pitchFamily="34" charset="-120"/>
              </a:rPr>
              <a:t>•</a:t>
            </a:r>
            <a:endParaRPr lang="en-US" sz="700" dirty="0"/>
          </a:p>
        </p:txBody>
      </p:sp>
      <p:sp>
        <p:nvSpPr>
          <p:cNvPr id="24" name="Text 21"/>
          <p:cNvSpPr/>
          <p:nvPr/>
        </p:nvSpPr>
        <p:spPr>
          <a:xfrm>
            <a:off x="4714875" y="2150269"/>
            <a:ext cx="44648" cy="150019"/>
          </a:xfrm>
          <a:prstGeom prst="rect">
            <a:avLst/>
          </a:prstGeom>
          <a:noFill/>
          <a:ln/>
        </p:spPr>
        <p:txBody>
          <a:bodyPr wrap="none" lIns="0" tIns="0" rIns="0" bIns="0" rtlCol="0" anchor="t">
            <a:spAutoFit/>
          </a:bodyPr>
          <a:lstStyle/>
          <a:p>
            <a:pPr marL="0" indent="0" algn="l">
              <a:lnSpc>
                <a:spcPct val="120000"/>
              </a:lnSpc>
              <a:buNone/>
            </a:pPr>
            <a:r>
              <a:rPr lang="en-US" sz="700" b="1" dirty="0">
                <a:solidFill>
                  <a:srgbClr val="0077B6"/>
                </a:solidFill>
                <a:latin typeface="Inter ExtraBold" pitchFamily="34" charset="0"/>
                <a:ea typeface="Inter ExtraBold" pitchFamily="34" charset="-122"/>
                <a:cs typeface="Inter ExtraBold" pitchFamily="34" charset="-120"/>
              </a:rPr>
              <a:t>•</a:t>
            </a:r>
            <a:endParaRPr lang="en-US" sz="700" dirty="0"/>
          </a:p>
        </p:txBody>
      </p:sp>
      <p:sp>
        <p:nvSpPr>
          <p:cNvPr id="25" name="Text 22"/>
          <p:cNvSpPr/>
          <p:nvPr/>
        </p:nvSpPr>
        <p:spPr>
          <a:xfrm>
            <a:off x="428625" y="2521744"/>
            <a:ext cx="44648" cy="150019"/>
          </a:xfrm>
          <a:prstGeom prst="rect">
            <a:avLst/>
          </a:prstGeom>
          <a:noFill/>
          <a:ln/>
        </p:spPr>
        <p:txBody>
          <a:bodyPr wrap="none" lIns="0" tIns="0" rIns="0" bIns="0" rtlCol="0" anchor="t">
            <a:spAutoFit/>
          </a:bodyPr>
          <a:lstStyle/>
          <a:p>
            <a:pPr marL="0" indent="0" algn="l">
              <a:lnSpc>
                <a:spcPct val="120000"/>
              </a:lnSpc>
              <a:buNone/>
            </a:pPr>
            <a:r>
              <a:rPr lang="en-US" sz="700" b="1" dirty="0">
                <a:solidFill>
                  <a:srgbClr val="0077B6"/>
                </a:solidFill>
                <a:latin typeface="Inter ExtraBold" pitchFamily="34" charset="0"/>
                <a:ea typeface="Inter ExtraBold" pitchFamily="34" charset="-122"/>
                <a:cs typeface="Inter ExtraBold" pitchFamily="34" charset="-120"/>
              </a:rPr>
              <a:t>•</a:t>
            </a:r>
            <a:endParaRPr lang="en-US" sz="700" dirty="0"/>
          </a:p>
        </p:txBody>
      </p:sp>
      <p:sp>
        <p:nvSpPr>
          <p:cNvPr id="26" name="Text 23"/>
          <p:cNvSpPr/>
          <p:nvPr/>
        </p:nvSpPr>
        <p:spPr>
          <a:xfrm>
            <a:off x="4714875" y="2521744"/>
            <a:ext cx="44648" cy="150019"/>
          </a:xfrm>
          <a:prstGeom prst="rect">
            <a:avLst/>
          </a:prstGeom>
          <a:noFill/>
          <a:ln/>
        </p:spPr>
        <p:txBody>
          <a:bodyPr wrap="none" lIns="0" tIns="0" rIns="0" bIns="0" rtlCol="0" anchor="t">
            <a:spAutoFit/>
          </a:bodyPr>
          <a:lstStyle/>
          <a:p>
            <a:pPr marL="0" indent="0" algn="l">
              <a:lnSpc>
                <a:spcPct val="120000"/>
              </a:lnSpc>
              <a:buNone/>
            </a:pPr>
            <a:r>
              <a:rPr lang="en-US" sz="700" b="1" dirty="0">
                <a:solidFill>
                  <a:srgbClr val="0077B6"/>
                </a:solidFill>
                <a:latin typeface="Inter ExtraBold" pitchFamily="34" charset="0"/>
                <a:ea typeface="Inter ExtraBold" pitchFamily="34" charset="-122"/>
                <a:cs typeface="Inter ExtraBold" pitchFamily="34" charset="-120"/>
              </a:rPr>
              <a:t>•</a:t>
            </a:r>
            <a:endParaRPr lang="en-US" sz="700" dirty="0"/>
          </a:p>
        </p:txBody>
      </p:sp>
      <p:sp>
        <p:nvSpPr>
          <p:cNvPr id="27" name="Text 24"/>
          <p:cNvSpPr/>
          <p:nvPr/>
        </p:nvSpPr>
        <p:spPr>
          <a:xfrm>
            <a:off x="428625" y="2893219"/>
            <a:ext cx="44648" cy="150019"/>
          </a:xfrm>
          <a:prstGeom prst="rect">
            <a:avLst/>
          </a:prstGeom>
          <a:noFill/>
          <a:ln/>
        </p:spPr>
        <p:txBody>
          <a:bodyPr wrap="none" lIns="0" tIns="0" rIns="0" bIns="0" rtlCol="0" anchor="t">
            <a:spAutoFit/>
          </a:bodyPr>
          <a:lstStyle/>
          <a:p>
            <a:pPr marL="0" indent="0" algn="l">
              <a:lnSpc>
                <a:spcPct val="120000"/>
              </a:lnSpc>
              <a:buNone/>
            </a:pPr>
            <a:r>
              <a:rPr lang="en-US" sz="700" b="1" dirty="0">
                <a:solidFill>
                  <a:srgbClr val="0077B6"/>
                </a:solidFill>
                <a:latin typeface="Inter ExtraBold" pitchFamily="34" charset="0"/>
                <a:ea typeface="Inter ExtraBold" pitchFamily="34" charset="-122"/>
                <a:cs typeface="Inter ExtraBold" pitchFamily="34" charset="-120"/>
              </a:rPr>
              <a:t>•</a:t>
            </a:r>
            <a:endParaRPr lang="en-US" sz="700" dirty="0"/>
          </a:p>
        </p:txBody>
      </p:sp>
      <p:sp>
        <p:nvSpPr>
          <p:cNvPr id="28" name="Text 25"/>
          <p:cNvSpPr/>
          <p:nvPr/>
        </p:nvSpPr>
        <p:spPr>
          <a:xfrm>
            <a:off x="4714875" y="2893219"/>
            <a:ext cx="44648" cy="150019"/>
          </a:xfrm>
          <a:prstGeom prst="rect">
            <a:avLst/>
          </a:prstGeom>
          <a:noFill/>
          <a:ln/>
        </p:spPr>
        <p:txBody>
          <a:bodyPr wrap="none" lIns="0" tIns="0" rIns="0" bIns="0" rtlCol="0" anchor="t">
            <a:spAutoFit/>
          </a:bodyPr>
          <a:lstStyle/>
          <a:p>
            <a:pPr marL="0" indent="0" algn="l">
              <a:lnSpc>
                <a:spcPct val="120000"/>
              </a:lnSpc>
              <a:buNone/>
            </a:pPr>
            <a:r>
              <a:rPr lang="en-US" sz="700" b="1" dirty="0">
                <a:solidFill>
                  <a:srgbClr val="0077B6"/>
                </a:solidFill>
                <a:latin typeface="Inter ExtraBold" pitchFamily="34" charset="0"/>
                <a:ea typeface="Inter ExtraBold" pitchFamily="34" charset="-122"/>
                <a:cs typeface="Inter ExtraBold" pitchFamily="34" charset="-120"/>
              </a:rPr>
              <a:t>•</a:t>
            </a:r>
            <a:endParaRPr lang="en-US" sz="700" dirty="0"/>
          </a:p>
        </p:txBody>
      </p:sp>
      <p:sp>
        <p:nvSpPr>
          <p:cNvPr id="29" name="Text 26"/>
          <p:cNvSpPr/>
          <p:nvPr/>
        </p:nvSpPr>
        <p:spPr>
          <a:xfrm>
            <a:off x="428625" y="3414713"/>
            <a:ext cx="44648" cy="150019"/>
          </a:xfrm>
          <a:prstGeom prst="rect">
            <a:avLst/>
          </a:prstGeom>
          <a:noFill/>
          <a:ln/>
        </p:spPr>
        <p:txBody>
          <a:bodyPr wrap="none" lIns="0" tIns="0" rIns="0" bIns="0" rtlCol="0" anchor="t">
            <a:spAutoFit/>
          </a:bodyPr>
          <a:lstStyle/>
          <a:p>
            <a:pPr marL="0" indent="0" algn="l">
              <a:lnSpc>
                <a:spcPct val="120000"/>
              </a:lnSpc>
              <a:buNone/>
            </a:pPr>
            <a:r>
              <a:rPr lang="en-US" sz="700" b="1" dirty="0">
                <a:solidFill>
                  <a:srgbClr val="0077B6"/>
                </a:solidFill>
                <a:latin typeface="Inter ExtraBold" pitchFamily="34" charset="0"/>
                <a:ea typeface="Inter ExtraBold" pitchFamily="34" charset="-122"/>
                <a:cs typeface="Inter ExtraBold" pitchFamily="34" charset="-120"/>
              </a:rPr>
              <a:t>•</a:t>
            </a:r>
            <a:endParaRPr lang="en-US" sz="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TotalTime>
  <Words>2272</Words>
  <Application>Microsoft Office PowerPoint</Application>
  <PresentationFormat>Προβολή στην οθόνη (16:9)</PresentationFormat>
  <Paragraphs>424</Paragraphs>
  <Slides>37</Slides>
  <Notes>21</Notes>
  <HiddenSlides>0</HiddenSlides>
  <MMClips>0</MMClips>
  <ScaleCrop>false</ScaleCrop>
  <HeadingPairs>
    <vt:vector size="6" baseType="variant">
      <vt:variant>
        <vt:lpstr>Γραμματοσειρές που χρησιμοποιούνται</vt:lpstr>
      </vt:variant>
      <vt:variant>
        <vt:i4>9</vt:i4>
      </vt:variant>
      <vt:variant>
        <vt:lpstr>Θέμα</vt:lpstr>
      </vt:variant>
      <vt:variant>
        <vt:i4>1</vt:i4>
      </vt:variant>
      <vt:variant>
        <vt:lpstr>Τίτλοι διαφανειών</vt:lpstr>
      </vt:variant>
      <vt:variant>
        <vt:i4>37</vt:i4>
      </vt:variant>
    </vt:vector>
  </HeadingPairs>
  <TitlesOfParts>
    <vt:vector size="47" baseType="lpstr">
      <vt:lpstr>Arial</vt:lpstr>
      <vt:lpstr>Calibri</vt:lpstr>
      <vt:lpstr>Calibri Light</vt:lpstr>
      <vt:lpstr>Century Gothic</vt:lpstr>
      <vt:lpstr>Inter ExtraBold</vt:lpstr>
      <vt:lpstr>Inter Light</vt:lpstr>
      <vt:lpstr>pg-1ff2</vt:lpstr>
      <vt:lpstr>SF Pro Display</vt:lpstr>
      <vt:lpstr>Source Sans Pro</vt:lpstr>
      <vt:lpstr>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ΓΕΩΡΓΙΟΣ ΖΑΚΥΝΘΙΝΟΣ</cp:lastModifiedBy>
  <cp:revision>13</cp:revision>
  <dcterms:created xsi:type="dcterms:W3CDTF">2026-05-13T21:43:43Z</dcterms:created>
  <dcterms:modified xsi:type="dcterms:W3CDTF">2026-05-14T04:13:17Z</dcterms:modified>
</cp:coreProperties>
</file>