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320" r:id="rId3"/>
    <p:sldId id="322" r:id="rId4"/>
    <p:sldId id="321" r:id="rId5"/>
    <p:sldId id="324" r:id="rId6"/>
    <p:sldId id="325" r:id="rId7"/>
    <p:sldId id="323" r:id="rId8"/>
    <p:sldId id="326" r:id="rId9"/>
    <p:sldId id="327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64" r:id="rId19"/>
    <p:sldId id="259" r:id="rId20"/>
    <p:sldId id="319" r:id="rId21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E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7" d="100"/>
          <a:sy n="47" d="100"/>
        </p:scale>
        <p:origin x="936" y="55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A513F6-98A9-404A-93C4-66CB88F20686}" type="datetimeFigureOut">
              <a:rPr lang="el-GR" smtClean="0"/>
              <a:t>3/7/2026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AC0FE7-C679-4068-BA7F-1EE0AF661F4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04403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AC0FE7-C679-4068-BA7F-1EE0AF661F44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897400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E78849-6A58-5242-AAB8-69E086EC2380}" type="slidenum">
              <a:rPr lang="x-none" smtClean="0"/>
              <a:pPr/>
              <a:t>20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676837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Στυλ κύριου υπότιτλου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BD00A-B15F-418C-85D1-21FA93DD06D9}" type="datetimeFigureOut">
              <a:rPr lang="el-GR" smtClean="0"/>
              <a:t>3/7/2026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3EF90-0D46-4F12-BF9A-BE6D78906E8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78186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BD00A-B15F-418C-85D1-21FA93DD06D9}" type="datetimeFigureOut">
              <a:rPr lang="el-GR" smtClean="0"/>
              <a:t>3/7/2026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3EF90-0D46-4F12-BF9A-BE6D78906E8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53315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BD00A-B15F-418C-85D1-21FA93DD06D9}" type="datetimeFigureOut">
              <a:rPr lang="el-GR" smtClean="0"/>
              <a:t>3/7/2026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3EF90-0D46-4F12-BF9A-BE6D78906E8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39451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BD00A-B15F-418C-85D1-21FA93DD06D9}" type="datetimeFigureOut">
              <a:rPr lang="el-GR" smtClean="0"/>
              <a:t>3/7/2026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3EF90-0D46-4F12-BF9A-BE6D78906E8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69286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BD00A-B15F-418C-85D1-21FA93DD06D9}" type="datetimeFigureOut">
              <a:rPr lang="el-GR" smtClean="0"/>
              <a:t>3/7/2026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3EF90-0D46-4F12-BF9A-BE6D78906E8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4609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BD00A-B15F-418C-85D1-21FA93DD06D9}" type="datetimeFigureOut">
              <a:rPr lang="el-GR" smtClean="0"/>
              <a:t>3/7/2026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3EF90-0D46-4F12-BF9A-BE6D78906E8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54220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BD00A-B15F-418C-85D1-21FA93DD06D9}" type="datetimeFigureOut">
              <a:rPr lang="el-GR" smtClean="0"/>
              <a:t>3/7/2026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3EF90-0D46-4F12-BF9A-BE6D78906E8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39652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BD00A-B15F-418C-85D1-21FA93DD06D9}" type="datetimeFigureOut">
              <a:rPr lang="el-GR" smtClean="0"/>
              <a:t>3/7/2026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3EF90-0D46-4F12-BF9A-BE6D78906E8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15540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BD00A-B15F-418C-85D1-21FA93DD06D9}" type="datetimeFigureOut">
              <a:rPr lang="el-GR" smtClean="0"/>
              <a:t>3/7/2026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3EF90-0D46-4F12-BF9A-BE6D78906E8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75870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BD00A-B15F-418C-85D1-21FA93DD06D9}" type="datetimeFigureOut">
              <a:rPr lang="el-GR" smtClean="0"/>
              <a:t>3/7/2026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3EF90-0D46-4F12-BF9A-BE6D78906E8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54816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BD00A-B15F-418C-85D1-21FA93DD06D9}" type="datetimeFigureOut">
              <a:rPr lang="el-GR" smtClean="0"/>
              <a:t>3/7/2026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3EF90-0D46-4F12-BF9A-BE6D78906E8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64770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DBD00A-B15F-418C-85D1-21FA93DD06D9}" type="datetimeFigureOut">
              <a:rPr lang="el-GR" smtClean="0"/>
              <a:t>3/7/2026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C3EF90-0D46-4F12-BF9A-BE6D78906E8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46087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microsoft.com/office/2007/relationships/hdphoto" Target="../media/hdphoto1.wdp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11.jpeg"/><Relationship Id="rId7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6.jpeg"/><Relationship Id="rId7" Type="http://schemas.openxmlformats.org/officeDocument/2006/relationships/image" Target="../media/image7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pste.gov.gr/" TargetMode="External"/><Relationship Id="rId3" Type="http://schemas.openxmlformats.org/officeDocument/2006/relationships/image" Target="../media/image3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pste.gov.gr/" TargetMode="External"/><Relationship Id="rId5" Type="http://schemas.openxmlformats.org/officeDocument/2006/relationships/hyperlink" Target="mailto:zkechri@gmail.com" TargetMode="External"/><Relationship Id="rId4" Type="http://schemas.openxmlformats.org/officeDocument/2006/relationships/hyperlink" Target="mailto:kechri.r@pste.gov.g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533" y="4363088"/>
            <a:ext cx="2143125" cy="2143125"/>
          </a:xfrm>
          <a:prstGeom prst="rect">
            <a:avLst/>
          </a:prstGeom>
        </p:spPr>
      </p:pic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2551176" y="264369"/>
            <a:ext cx="8604504" cy="1579972"/>
          </a:xfrm>
          <a:ln>
            <a:solidFill>
              <a:schemeClr val="accent6">
                <a:lumMod val="50000"/>
              </a:schemeClr>
            </a:solidFill>
          </a:ln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TSI2023: </a:t>
            </a:r>
            <a:b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Enhancing EU mining regional ecosystems </a:t>
            </a:r>
            <a:endParaRPr lang="el-GR" sz="3600" b="1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2551176" y="4828735"/>
            <a:ext cx="8604504" cy="1624818"/>
          </a:xfrm>
          <a:ln w="6350">
            <a:solidFill>
              <a:schemeClr val="accent6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r>
              <a:rPr lang="el-GR" sz="2000" b="1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Ρούλα </a:t>
            </a:r>
            <a:r>
              <a:rPr lang="el-GR" sz="2000" b="1" dirty="0" err="1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Κεχρή</a:t>
            </a:r>
            <a:endParaRPr lang="el-GR" sz="2000" b="1" dirty="0">
              <a:solidFill>
                <a:schemeClr val="accent6">
                  <a:lumMod val="75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l-GR" sz="2000" b="1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Συνεργάτης </a:t>
            </a:r>
            <a:r>
              <a:rPr lang="el-GR" sz="2000" b="1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Περιφερειάρχη Στερεάς Ελλάδας</a:t>
            </a:r>
          </a:p>
          <a:p>
            <a:r>
              <a:rPr lang="el-GR" sz="2000" b="1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Ευρωπαϊκά Προγράμματα &amp; Διεθνείς Σχέσεις</a:t>
            </a:r>
            <a:endParaRPr lang="en-US" sz="2000" b="1" dirty="0">
              <a:solidFill>
                <a:schemeClr val="accent6">
                  <a:lumMod val="75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l-GR" sz="2000" b="1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Λιβαδειά, 3/7/2026</a:t>
            </a:r>
            <a:endParaRPr lang="en-US" sz="2000" b="1" dirty="0">
              <a:solidFill>
                <a:schemeClr val="accent6">
                  <a:lumMod val="75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718" y="351787"/>
            <a:ext cx="1720676" cy="163838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0823" y="4713941"/>
            <a:ext cx="17320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2">
                    <a:lumMod val="50000"/>
                  </a:schemeClr>
                </a:solidFill>
              </a:rPr>
              <a:t>Implemented by the</a:t>
            </a:r>
            <a:endParaRPr lang="el-GR" sz="1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026" name="Picture 2" descr="Περιφέρεια Στερεάς Ελλάδας">
            <a:extLst>
              <a:ext uri="{FF2B5EF4-FFF2-40B4-BE49-F238E27FC236}">
                <a16:creationId xmlns:a16="http://schemas.microsoft.com/office/drawing/2014/main" id="{1EAAE107-A513-E0B6-025D-BF40BA01B1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206" y="2938843"/>
            <a:ext cx="1909701" cy="980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">
            <a:extLst>
              <a:ext uri="{FF2B5EF4-FFF2-40B4-BE49-F238E27FC236}">
                <a16:creationId xmlns:a16="http://schemas.microsoft.com/office/drawing/2014/main" id="{BBB4B9D2-DB1D-4738-A5A5-513AE829D5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5665" y="2816330"/>
            <a:ext cx="4307256" cy="1225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5395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Logo of the Horizon Europe programme with just the text and the European Commission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4794" y="1404687"/>
            <a:ext cx="1789865" cy="1789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Εικόνα 5" descr="Εικόνα που περιέχει κείμενο, γραμματοσειρά, στιγμιότυπο οθόνης, γραφικά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4A091EC8-5F42-506F-734F-65CB5F36F0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8808" y="3621064"/>
            <a:ext cx="2299394" cy="975501"/>
          </a:xfrm>
          <a:prstGeom prst="rect">
            <a:avLst/>
          </a:prstGeom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05B401D6-9A8C-4828-ACBA-A300DBB9AF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5070" y="2088411"/>
            <a:ext cx="1811947" cy="1904079"/>
          </a:xfrm>
          <a:prstGeom prst="rect">
            <a:avLst/>
          </a:prstGeom>
        </p:spPr>
      </p:pic>
      <p:pic>
        <p:nvPicPr>
          <p:cNvPr id="9" name="Εικόνα 8" descr="Partners - H2UpScale">
            <a:extLst>
              <a:ext uri="{FF2B5EF4-FFF2-40B4-BE49-F238E27FC236}">
                <a16:creationId xmlns:a16="http://schemas.microsoft.com/office/drawing/2014/main" id="{78B54690-EE07-BC7F-DEE1-9083A8B920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2010" y="5677860"/>
            <a:ext cx="3024350" cy="643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nikos pc\Desktop\Χωρίς τίτλο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8468" y="1687772"/>
            <a:ext cx="1538660" cy="1022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Εικόνα 10" descr="2024 convening - Mediterranean Climate Action Partnership">
            <a:extLst>
              <a:ext uri="{FF2B5EF4-FFF2-40B4-BE49-F238E27FC236}">
                <a16:creationId xmlns:a16="http://schemas.microsoft.com/office/drawing/2014/main" id="{1845541F-0078-1F22-8D26-5B33C2CB7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7511" y="5364430"/>
            <a:ext cx="1869273" cy="1165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C9EC23CC-F0F6-ACF7-291F-E371E53549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1" y="3992490"/>
            <a:ext cx="2767761" cy="60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Programme for the Environment and Climate Action (LIFE) | EU Funding &amp;  Tenders Portal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7511" y="626712"/>
            <a:ext cx="1522751" cy="1098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Προγράμματα Ευρωπαϊκής Εδαφικής Συνεργασίας | ELKE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6677" y="435417"/>
            <a:ext cx="2709587" cy="740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3">
            <a:extLst>
              <a:ext uri="{FF2B5EF4-FFF2-40B4-BE49-F238E27FC236}">
                <a16:creationId xmlns:a16="http://schemas.microsoft.com/office/drawing/2014/main" id="{14FF90BC-CC52-F9F4-14E9-2F65225851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2780"/>
            <a:ext cx="813769" cy="855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786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6939CBBE-FD71-F7F0-EBAD-A41D32F18A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8395" y="1309263"/>
            <a:ext cx="1904681" cy="1019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Εικόνα 4" descr="Logo NatalieProject">
            <a:extLst>
              <a:ext uri="{FF2B5EF4-FFF2-40B4-BE49-F238E27FC236}">
                <a16:creationId xmlns:a16="http://schemas.microsoft.com/office/drawing/2014/main" id="{A8D08DDF-3369-668B-160B-D411341018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5967" y="2909381"/>
            <a:ext cx="2559392" cy="461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Εικόνα 5" descr="FUTURAL">
            <a:extLst>
              <a:ext uri="{FF2B5EF4-FFF2-40B4-BE49-F238E27FC236}">
                <a16:creationId xmlns:a16="http://schemas.microsoft.com/office/drawing/2014/main" id="{7490D7DE-F3D2-8755-4FDA-A497207928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511" y="5682891"/>
            <a:ext cx="2330564" cy="475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Ορθογώνιο 6"/>
          <p:cNvSpPr/>
          <p:nvPr/>
        </p:nvSpPr>
        <p:spPr>
          <a:xfrm>
            <a:off x="5361761" y="1365142"/>
            <a:ext cx="327262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400" b="1" dirty="0">
                <a:solidFill>
                  <a:schemeClr val="accent3">
                    <a:lumMod val="50000"/>
                  </a:schemeClr>
                </a:solidFill>
                <a:latin typeface="Comic Sans MS" panose="030F0702030302020204" pitchFamily="66" charset="0"/>
              </a:rPr>
              <a:t>Κλιματική Προσαρμογή</a:t>
            </a:r>
          </a:p>
        </p:txBody>
      </p:sp>
      <p:sp>
        <p:nvSpPr>
          <p:cNvPr id="8" name="Ορθογώνιο 7"/>
          <p:cNvSpPr/>
          <p:nvPr/>
        </p:nvSpPr>
        <p:spPr>
          <a:xfrm>
            <a:off x="1981200" y="2909381"/>
            <a:ext cx="43118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400" b="1" dirty="0">
                <a:solidFill>
                  <a:schemeClr val="accent3">
                    <a:lumMod val="50000"/>
                  </a:schemeClr>
                </a:solidFill>
                <a:latin typeface="Comic Sans MS" panose="030F0702030302020204" pitchFamily="66" charset="0"/>
              </a:rPr>
              <a:t>Λύσεις βασισμένες στη Φύση (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latin typeface="Comic Sans MS" panose="030F0702030302020204" pitchFamily="66" charset="0"/>
              </a:rPr>
              <a:t>NBS)</a:t>
            </a:r>
            <a:endParaRPr lang="el-GR" sz="2400" b="1" dirty="0">
              <a:solidFill>
                <a:schemeClr val="accent3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Ορθογώνιο 8"/>
          <p:cNvSpPr/>
          <p:nvPr/>
        </p:nvSpPr>
        <p:spPr>
          <a:xfrm>
            <a:off x="5249234" y="5682892"/>
            <a:ext cx="31455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400" b="1" dirty="0">
                <a:solidFill>
                  <a:schemeClr val="accent3">
                    <a:lumMod val="50000"/>
                  </a:schemeClr>
                </a:solidFill>
                <a:latin typeface="Comic Sans MS" panose="030F0702030302020204" pitchFamily="66" charset="0"/>
              </a:rPr>
              <a:t>Αγροτική καινοτομία</a:t>
            </a:r>
          </a:p>
        </p:txBody>
      </p:sp>
      <p:pic>
        <p:nvPicPr>
          <p:cNvPr id="12" name="Εικόνα 44" descr="Εικόνα που περιέχει γραμματοσειρά, λογότυπο, γραφικά, γραφιστική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A98409EA-7908-140E-6DD7-0A22B20DD0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0838" y="4189311"/>
            <a:ext cx="2587752" cy="562053"/>
          </a:xfrm>
          <a:prstGeom prst="rect">
            <a:avLst/>
          </a:prstGeom>
        </p:spPr>
      </p:pic>
      <p:sp>
        <p:nvSpPr>
          <p:cNvPr id="13" name="Ορθογώνιο 6"/>
          <p:cNvSpPr/>
          <p:nvPr/>
        </p:nvSpPr>
        <p:spPr>
          <a:xfrm>
            <a:off x="3599295" y="4335865"/>
            <a:ext cx="329987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400" b="1" dirty="0">
                <a:solidFill>
                  <a:schemeClr val="accent3">
                    <a:lumMod val="50000"/>
                  </a:schemeClr>
                </a:solidFill>
                <a:latin typeface="Comic Sans MS" panose="030F0702030302020204" pitchFamily="66" charset="0"/>
              </a:rPr>
              <a:t>Βιομηχανική Κυκλική Οικονομία</a:t>
            </a:r>
          </a:p>
        </p:txBody>
      </p:sp>
      <p:sp>
        <p:nvSpPr>
          <p:cNvPr id="10" name="Τίτλος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7787390" cy="692228"/>
          </a:xfrm>
        </p:spPr>
        <p:txBody>
          <a:bodyPr>
            <a:normAutofit/>
          </a:bodyPr>
          <a:lstStyle/>
          <a:p>
            <a:r>
              <a:rPr lang="el-GR" sz="3600" b="1" u="sng" dirty="0">
                <a:solidFill>
                  <a:schemeClr val="accent3">
                    <a:lumMod val="50000"/>
                  </a:schemeClr>
                </a:solidFill>
              </a:rPr>
              <a:t>Ερευνητικά προγράμματα</a:t>
            </a:r>
          </a:p>
        </p:txBody>
      </p:sp>
      <p:pic>
        <p:nvPicPr>
          <p:cNvPr id="2" name="Picture 3">
            <a:extLst>
              <a:ext uri="{FF2B5EF4-FFF2-40B4-BE49-F238E27FC236}">
                <a16:creationId xmlns:a16="http://schemas.microsoft.com/office/drawing/2014/main" id="{70FE253A-4694-2654-C84D-49EAB1355A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102780"/>
            <a:ext cx="813769" cy="855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712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Εικόνα 13" descr="about-image">
            <a:extLst>
              <a:ext uri="{FF2B5EF4-FFF2-40B4-BE49-F238E27FC236}">
                <a16:creationId xmlns:a16="http://schemas.microsoft.com/office/drawing/2014/main" id="{CA83EB28-1A79-80E0-1C67-DA4DB75F72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0462" y="5788010"/>
            <a:ext cx="2328856" cy="539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Εικόνα 14">
            <a:extLst>
              <a:ext uri="{FF2B5EF4-FFF2-40B4-BE49-F238E27FC236}">
                <a16:creationId xmlns:a16="http://schemas.microsoft.com/office/drawing/2014/main" id="{C9EC23CC-F0F6-ACF7-291F-E371E53549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0463" y="5287522"/>
            <a:ext cx="2293147" cy="500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Εικόνα 19" descr="Resources">
            <a:extLst>
              <a:ext uri="{FF2B5EF4-FFF2-40B4-BE49-F238E27FC236}">
                <a16:creationId xmlns:a16="http://schemas.microsoft.com/office/drawing/2014/main" id="{23A03941-87C4-9F99-1ED5-E2AD05D283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0382" y="422376"/>
            <a:ext cx="3755560" cy="675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Εικόνα 20" descr="ECOEMPOWER - Provincia autonoma di Trento">
            <a:extLst>
              <a:ext uri="{FF2B5EF4-FFF2-40B4-BE49-F238E27FC236}">
                <a16:creationId xmlns:a16="http://schemas.microsoft.com/office/drawing/2014/main" id="{92C2EC33-2094-B5DB-A0F9-FAC12E681D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0220" y="1098092"/>
            <a:ext cx="3107882" cy="1145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Εικόνα 21" descr="ClimEMPOWER – Multidisciplinary experts from forestry to data science">
            <a:extLst>
              <a:ext uri="{FF2B5EF4-FFF2-40B4-BE49-F238E27FC236}">
                <a16:creationId xmlns:a16="http://schemas.microsoft.com/office/drawing/2014/main" id="{CE8D5974-1471-A986-AC3C-49F6B9DAB5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314" y="2596630"/>
            <a:ext cx="2092967" cy="922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Εικόνα 22" descr="Castilla y León Hydrogen Valley (CyLH2Valley) – ICCS.gr">
            <a:extLst>
              <a:ext uri="{FF2B5EF4-FFF2-40B4-BE49-F238E27FC236}">
                <a16:creationId xmlns:a16="http://schemas.microsoft.com/office/drawing/2014/main" id="{3C2D19DD-774A-C541-3462-D9E67944CB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0220" y="3244334"/>
            <a:ext cx="2536210" cy="1502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Εικόνα 23" descr="Partners - H2UpScale">
            <a:extLst>
              <a:ext uri="{FF2B5EF4-FFF2-40B4-BE49-F238E27FC236}">
                <a16:creationId xmlns:a16="http://schemas.microsoft.com/office/drawing/2014/main" id="{78B54690-EE07-BC7F-DEE1-9083A8B920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8326" y="4048136"/>
            <a:ext cx="1703987" cy="974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Ορθογώνιο 24"/>
          <p:cNvSpPr/>
          <p:nvPr/>
        </p:nvSpPr>
        <p:spPr>
          <a:xfrm>
            <a:off x="6499855" y="451762"/>
            <a:ext cx="22653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4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Βιώσιμα εδάφη</a:t>
            </a:r>
          </a:p>
        </p:txBody>
      </p:sp>
      <p:sp>
        <p:nvSpPr>
          <p:cNvPr id="26" name="Ορθογώνιο 25"/>
          <p:cNvSpPr/>
          <p:nvPr/>
        </p:nvSpPr>
        <p:spPr>
          <a:xfrm>
            <a:off x="3182351" y="1381360"/>
            <a:ext cx="32960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4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Ενεργειακή Μετάβαση</a:t>
            </a:r>
          </a:p>
        </p:txBody>
      </p:sp>
      <p:sp>
        <p:nvSpPr>
          <p:cNvPr id="27" name="Ορθογώνιο 26"/>
          <p:cNvSpPr/>
          <p:nvPr/>
        </p:nvSpPr>
        <p:spPr>
          <a:xfrm>
            <a:off x="4830398" y="4335498"/>
            <a:ext cx="28841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4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Κοιλάδα Υδρογόνου</a:t>
            </a:r>
          </a:p>
        </p:txBody>
      </p:sp>
      <p:sp>
        <p:nvSpPr>
          <p:cNvPr id="28" name="Ορθογώνιο 27"/>
          <p:cNvSpPr/>
          <p:nvPr/>
        </p:nvSpPr>
        <p:spPr>
          <a:xfrm>
            <a:off x="5028128" y="2821466"/>
            <a:ext cx="33441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4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Κλιματική Ενδυνάμωση</a:t>
            </a:r>
          </a:p>
        </p:txBody>
      </p:sp>
      <p:sp>
        <p:nvSpPr>
          <p:cNvPr id="29" name="Ορθογώνιο 28"/>
          <p:cNvSpPr/>
          <p:nvPr/>
        </p:nvSpPr>
        <p:spPr>
          <a:xfrm>
            <a:off x="5215214" y="5605917"/>
            <a:ext cx="36920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4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Κλιματική Ανθεκτικότητα</a:t>
            </a:r>
          </a:p>
        </p:txBody>
      </p:sp>
      <p:pic>
        <p:nvPicPr>
          <p:cNvPr id="2" name="Picture 3">
            <a:extLst>
              <a:ext uri="{FF2B5EF4-FFF2-40B4-BE49-F238E27FC236}">
                <a16:creationId xmlns:a16="http://schemas.microsoft.com/office/drawing/2014/main" id="{C8EEB566-4783-169D-05B6-6D4330B1CCC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102780"/>
            <a:ext cx="813769" cy="855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3128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 descr="2024 convening - Mediterranean Climate Action Partnership">
            <a:extLst>
              <a:ext uri="{FF2B5EF4-FFF2-40B4-BE49-F238E27FC236}">
                <a16:creationId xmlns:a16="http://schemas.microsoft.com/office/drawing/2014/main" id="{1845541F-0078-1F22-8D26-5B33C2CB7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7816" y="2455575"/>
            <a:ext cx="2370794" cy="1221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Εικόνα 5" descr="Εικόνα που περιέχει γραμματοσειρά, λογότυπο, γραφικά, γραφιστική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A2629F32-8D5B-584D-3C6C-FEACC4A7D1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1702" y="4749021"/>
            <a:ext cx="3317406" cy="846130"/>
          </a:xfrm>
          <a:prstGeom prst="rect">
            <a:avLst/>
          </a:prstGeom>
        </p:spPr>
      </p:pic>
      <p:sp>
        <p:nvSpPr>
          <p:cNvPr id="7" name="Ορθογώνιο 6"/>
          <p:cNvSpPr/>
          <p:nvPr/>
        </p:nvSpPr>
        <p:spPr>
          <a:xfrm>
            <a:off x="2737340" y="5018033"/>
            <a:ext cx="34465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4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Διαχείριση Πυρκαγιών</a:t>
            </a:r>
          </a:p>
        </p:txBody>
      </p:sp>
      <p:sp>
        <p:nvSpPr>
          <p:cNvPr id="10" name="Ορθογώνιο 9"/>
          <p:cNvSpPr/>
          <p:nvPr/>
        </p:nvSpPr>
        <p:spPr>
          <a:xfrm>
            <a:off x="5338365" y="2835730"/>
            <a:ext cx="40334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4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Μεσογειακή Ανθεκτικότητα</a:t>
            </a:r>
          </a:p>
        </p:txBody>
      </p:sp>
      <p:sp>
        <p:nvSpPr>
          <p:cNvPr id="11" name="AutoShape 2" descr="work1.png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12" name="AutoShape 4" descr="work1.png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pic>
        <p:nvPicPr>
          <p:cNvPr id="13" name="Εικόνα 46" descr="Εικόνα που περιέχει λογότυπο, γραμματοσειρά, σχεδίαση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304859DF-61FF-4114-D190-8A7DECCD6C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5288" y="322841"/>
            <a:ext cx="3225250" cy="1264519"/>
          </a:xfrm>
          <a:prstGeom prst="rect">
            <a:avLst/>
          </a:prstGeom>
        </p:spPr>
      </p:pic>
      <p:sp>
        <p:nvSpPr>
          <p:cNvPr id="14" name="Ορθογώνιο 7"/>
          <p:cNvSpPr/>
          <p:nvPr/>
        </p:nvSpPr>
        <p:spPr>
          <a:xfrm>
            <a:off x="6041750" y="553106"/>
            <a:ext cx="37271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400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Υδρο‑Μετεωρολογική</a:t>
            </a:r>
            <a:r>
              <a:rPr lang="el-GR" sz="24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Προστασία</a:t>
            </a:r>
          </a:p>
        </p:txBody>
      </p:sp>
      <p:pic>
        <p:nvPicPr>
          <p:cNvPr id="2" name="Picture 3">
            <a:extLst>
              <a:ext uri="{FF2B5EF4-FFF2-40B4-BE49-F238E27FC236}">
                <a16:creationId xmlns:a16="http://schemas.microsoft.com/office/drawing/2014/main" id="{67EA6E40-6562-A8B0-C5C0-666F2712FC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02780"/>
            <a:ext cx="813769" cy="855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6902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Εικόνα 25" descr="PROSECO">
            <a:extLst>
              <a:ext uri="{FF2B5EF4-FFF2-40B4-BE49-F238E27FC236}">
                <a16:creationId xmlns:a16="http://schemas.microsoft.com/office/drawing/2014/main" id="{29FBFD2D-1DA9-C973-7D25-2A7B553673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0026" y="3730886"/>
            <a:ext cx="3267845" cy="1640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Εικόνα 31" descr="ipa-adrion">
            <a:extLst>
              <a:ext uri="{FF2B5EF4-FFF2-40B4-BE49-F238E27FC236}">
                <a16:creationId xmlns:a16="http://schemas.microsoft.com/office/drawing/2014/main" id="{346FC67E-22FC-9285-B6FB-F670B59448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9856" y="2598928"/>
            <a:ext cx="2704543" cy="122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7" name="Πίνακας 36">
            <a:extLst>
              <a:ext uri="{FF2B5EF4-FFF2-40B4-BE49-F238E27FC236}">
                <a16:creationId xmlns:a16="http://schemas.microsoft.com/office/drawing/2014/main" id="{83B75341-91C8-2AA9-85E6-3B002CF20D87}"/>
              </a:ext>
            </a:extLst>
          </p:cNvPr>
          <p:cNvGraphicFramePr>
            <a:graphicFrameLocks noGrp="1"/>
          </p:cNvGraphicFramePr>
          <p:nvPr/>
        </p:nvGraphicFramePr>
        <p:xfrm>
          <a:off x="3633788" y="-21650325"/>
          <a:ext cx="2374900" cy="1333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74900">
                  <a:extLst>
                    <a:ext uri="{9D8B030D-6E8A-4147-A177-3AD203B41FA5}">
                      <a16:colId xmlns:a16="http://schemas.microsoft.com/office/drawing/2014/main" val="2236789736"/>
                    </a:ext>
                  </a:extLst>
                </a:gridCol>
              </a:tblGrid>
              <a:tr h="1333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l-GR" sz="1100" u="none" strike="noStrike" dirty="0">
                          <a:effectLst/>
                        </a:rPr>
                        <a:t> </a:t>
                      </a:r>
                      <a:endParaRPr lang="el-G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691136"/>
                  </a:ext>
                </a:extLst>
              </a:tr>
            </a:tbl>
          </a:graphicData>
        </a:graphic>
      </p:graphicFrame>
      <p:pic>
        <p:nvPicPr>
          <p:cNvPr id="38" name="Εικόνα 37" descr="FABCOM">
            <a:extLst>
              <a:ext uri="{FF2B5EF4-FFF2-40B4-BE49-F238E27FC236}">
                <a16:creationId xmlns:a16="http://schemas.microsoft.com/office/drawing/2014/main" id="{BC4E1575-D99F-AF10-D7BF-A59616D4D3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0889" y="27741563"/>
            <a:ext cx="1457325" cy="766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C9C5FAC9-0357-219A-A166-82B55E5279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3788" y="-21650325"/>
            <a:ext cx="3810000" cy="12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9" name="Πίνακας 38">
            <a:extLst>
              <a:ext uri="{FF2B5EF4-FFF2-40B4-BE49-F238E27FC236}">
                <a16:creationId xmlns:a16="http://schemas.microsoft.com/office/drawing/2014/main" id="{7FF29A75-28E8-FEC1-7B5F-4CCC2AC69D38}"/>
              </a:ext>
            </a:extLst>
          </p:cNvPr>
          <p:cNvGraphicFramePr>
            <a:graphicFrameLocks noGrp="1"/>
          </p:cNvGraphicFramePr>
          <p:nvPr/>
        </p:nvGraphicFramePr>
        <p:xfrm>
          <a:off x="3633788" y="-21650325"/>
          <a:ext cx="2374900" cy="1333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74900">
                  <a:extLst>
                    <a:ext uri="{9D8B030D-6E8A-4147-A177-3AD203B41FA5}">
                      <a16:colId xmlns:a16="http://schemas.microsoft.com/office/drawing/2014/main" val="2336462648"/>
                    </a:ext>
                  </a:extLst>
                </a:gridCol>
              </a:tblGrid>
              <a:tr h="1333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l-GR" sz="1100" u="none" strike="noStrike" dirty="0">
                          <a:effectLst/>
                        </a:rPr>
                        <a:t> </a:t>
                      </a:r>
                      <a:endParaRPr lang="el-G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61367640"/>
                  </a:ext>
                </a:extLst>
              </a:tr>
            </a:tbl>
          </a:graphicData>
        </a:graphic>
      </p:graphicFrame>
      <p:pic>
        <p:nvPicPr>
          <p:cNvPr id="40" name="Εικόνα 39" descr="FABCOM">
            <a:extLst>
              <a:ext uri="{FF2B5EF4-FFF2-40B4-BE49-F238E27FC236}">
                <a16:creationId xmlns:a16="http://schemas.microsoft.com/office/drawing/2014/main" id="{BC4E1575-D99F-AF10-D7BF-A59616D4D3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0889" y="27741563"/>
            <a:ext cx="1457325" cy="766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D35F0352-153D-F3B6-BCE3-11249566B0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3788" y="-21650325"/>
            <a:ext cx="3810000" cy="12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Εικόνα 40">
            <a:extLst>
              <a:ext uri="{FF2B5EF4-FFF2-40B4-BE49-F238E27FC236}">
                <a16:creationId xmlns:a16="http://schemas.microsoft.com/office/drawing/2014/main" id="{C712537F-27EC-8785-EAF7-2E537C0D7A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05629" y="1260652"/>
            <a:ext cx="2676636" cy="1024232"/>
          </a:xfrm>
          <a:prstGeom prst="rect">
            <a:avLst/>
          </a:prstGeom>
        </p:spPr>
      </p:pic>
      <p:sp>
        <p:nvSpPr>
          <p:cNvPr id="3" name="Ορθογώνιο 2"/>
          <p:cNvSpPr/>
          <p:nvPr/>
        </p:nvSpPr>
        <p:spPr>
          <a:xfrm>
            <a:off x="5538788" y="1541936"/>
            <a:ext cx="42362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Κοινοτική Φροντίδα</a:t>
            </a:r>
          </a:p>
        </p:txBody>
      </p:sp>
      <p:sp>
        <p:nvSpPr>
          <p:cNvPr id="5" name="Ορθογώνιο 4"/>
          <p:cNvSpPr/>
          <p:nvPr/>
        </p:nvSpPr>
        <p:spPr>
          <a:xfrm>
            <a:off x="5538788" y="4064860"/>
            <a:ext cx="384553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ΚΟΙΝΣΕΠ &amp; Κοινωνικές Προμήθειες</a:t>
            </a:r>
          </a:p>
        </p:txBody>
      </p:sp>
      <p:sp>
        <p:nvSpPr>
          <p:cNvPr id="19" name="Ορθογώνιο 3"/>
          <p:cNvSpPr/>
          <p:nvPr/>
        </p:nvSpPr>
        <p:spPr>
          <a:xfrm flipH="1">
            <a:off x="1810025" y="2891994"/>
            <a:ext cx="41986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Φύση &amp; Τεχνητή Νοημοσύνη</a:t>
            </a:r>
          </a:p>
        </p:txBody>
      </p:sp>
      <p:pic>
        <p:nvPicPr>
          <p:cNvPr id="18" name="Εικόνα 3" descr="OpenRegioCulture (@OpenRegioCulture) • Facebook">
            <a:extLst>
              <a:ext uri="{FF2B5EF4-FFF2-40B4-BE49-F238E27FC236}">
                <a16:creationId xmlns:a16="http://schemas.microsoft.com/office/drawing/2014/main" id="{BD4D4552-E65F-C63C-90B3-748DC49ABA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5017" y="5422393"/>
            <a:ext cx="2774039" cy="991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Ορθογώνιο 7"/>
          <p:cNvSpPr/>
          <p:nvPr/>
        </p:nvSpPr>
        <p:spPr>
          <a:xfrm>
            <a:off x="3411305" y="5607058"/>
            <a:ext cx="29526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Πολιτιστική Προσβασιμότητα</a:t>
            </a:r>
          </a:p>
        </p:txBody>
      </p:sp>
      <p:sp>
        <p:nvSpPr>
          <p:cNvPr id="21" name="Τίτλος 1"/>
          <p:cNvSpPr>
            <a:spLocks noGrp="1"/>
          </p:cNvSpPr>
          <p:nvPr>
            <p:ph type="title"/>
          </p:nvPr>
        </p:nvSpPr>
        <p:spPr>
          <a:xfrm>
            <a:off x="2511552" y="274639"/>
            <a:ext cx="7315200" cy="246570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endParaRPr lang="el-GR" dirty="0"/>
          </a:p>
        </p:txBody>
      </p:sp>
      <p:sp>
        <p:nvSpPr>
          <p:cNvPr id="22" name="Τίτλος 1"/>
          <p:cNvSpPr txBox="1">
            <a:spLocks/>
          </p:cNvSpPr>
          <p:nvPr/>
        </p:nvSpPr>
        <p:spPr>
          <a:xfrm>
            <a:off x="2358825" y="238176"/>
            <a:ext cx="3851031" cy="5310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/>
          <a:p>
            <a:pPr algn="ctr" defTabSz="457200">
              <a:spcBef>
                <a:spcPct val="0"/>
              </a:spcBef>
              <a:defRPr/>
            </a:pPr>
            <a:r>
              <a:rPr lang="el-GR" sz="5300" b="1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Προγράμματα</a:t>
            </a:r>
            <a:endParaRPr lang="el-GR" sz="4400" b="1" dirty="0">
              <a:solidFill>
                <a:schemeClr val="accent1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3" name="Picture 6" descr="Προγράμματα Ευρωπαϊκής Εδαφικής Συνεργασίας | ELKE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4077" y="65193"/>
            <a:ext cx="2709587" cy="740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3">
            <a:extLst>
              <a:ext uri="{FF2B5EF4-FFF2-40B4-BE49-F238E27FC236}">
                <a16:creationId xmlns:a16="http://schemas.microsoft.com/office/drawing/2014/main" id="{A6112017-6EE9-2B03-7CE9-2FFB9740FA7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102780"/>
            <a:ext cx="813769" cy="85514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 descr="Εικόνα που περιέχει κείμενο, γραμματοσειρά, στιγμιότυπο οθόνης, γραφικά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4A091EC8-5F42-506F-734F-65CB5F36F0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6084" y="3014881"/>
            <a:ext cx="2705619" cy="1147839"/>
          </a:xfrm>
          <a:prstGeom prst="rect">
            <a:avLst/>
          </a:prstGeom>
        </p:spPr>
      </p:pic>
      <p:pic>
        <p:nvPicPr>
          <p:cNvPr id="5" name="Εικόνα 4" descr="Εικόνα που περιέχει κείμενο, γραμματοσειρά, στιγμιότυπο οθόνης, λογότυπο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EDB7AFFA-A259-E8D2-BEB9-60E1C34FDA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9811" y="4781128"/>
            <a:ext cx="3386141" cy="1131684"/>
          </a:xfrm>
          <a:prstGeom prst="rect">
            <a:avLst/>
          </a:prstGeom>
        </p:spPr>
      </p:pic>
      <p:pic>
        <p:nvPicPr>
          <p:cNvPr id="6" name="Εικόνα 5">
            <a:extLst>
              <a:ext uri="{FF2B5EF4-FFF2-40B4-BE49-F238E27FC236}">
                <a16:creationId xmlns:a16="http://schemas.microsoft.com/office/drawing/2014/main" id="{CEF1D09C-B29F-D7AA-AFA6-68047CDF38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6669" y="1352034"/>
            <a:ext cx="3799283" cy="1013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Ορθογώνιο 6"/>
          <p:cNvSpPr/>
          <p:nvPr/>
        </p:nvSpPr>
        <p:spPr>
          <a:xfrm>
            <a:off x="5717932" y="1599797"/>
            <a:ext cx="49113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400" b="1" dirty="0">
                <a:solidFill>
                  <a:schemeClr val="bg2">
                    <a:lumMod val="50000"/>
                  </a:schemeClr>
                </a:solidFill>
                <a:latin typeface="Comic Sans MS" panose="030F0702030302020204" pitchFamily="66" charset="0"/>
              </a:rPr>
              <a:t>Υπεύθυνη Εξορυκτική Πολιτική</a:t>
            </a:r>
          </a:p>
        </p:txBody>
      </p:sp>
      <p:sp>
        <p:nvSpPr>
          <p:cNvPr id="8" name="Ορθογώνιο 7"/>
          <p:cNvSpPr/>
          <p:nvPr/>
        </p:nvSpPr>
        <p:spPr>
          <a:xfrm>
            <a:off x="1774263" y="3248041"/>
            <a:ext cx="57118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400" b="1" dirty="0">
                <a:solidFill>
                  <a:schemeClr val="bg2">
                    <a:lumMod val="50000"/>
                  </a:schemeClr>
                </a:solidFill>
                <a:latin typeface="Comic Sans MS" panose="030F0702030302020204" pitchFamily="66" charset="0"/>
              </a:rPr>
              <a:t>Ενίσχυση εξορυκτικών οικοσυστημάτων</a:t>
            </a:r>
          </a:p>
        </p:txBody>
      </p:sp>
      <p:sp>
        <p:nvSpPr>
          <p:cNvPr id="9" name="Ορθογώνιο 8"/>
          <p:cNvSpPr/>
          <p:nvPr/>
        </p:nvSpPr>
        <p:spPr>
          <a:xfrm>
            <a:off x="6241762" y="5116139"/>
            <a:ext cx="42082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400" b="1" dirty="0">
                <a:solidFill>
                  <a:schemeClr val="bg2">
                    <a:lumMod val="50000"/>
                  </a:schemeClr>
                </a:solidFill>
                <a:latin typeface="Comic Sans MS" panose="030F0702030302020204" pitchFamily="66" charset="0"/>
              </a:rPr>
              <a:t>Έξυπνη &amp; Πράσινη Εξόρυξη</a:t>
            </a:r>
          </a:p>
        </p:txBody>
      </p:sp>
      <p:sp>
        <p:nvSpPr>
          <p:cNvPr id="10" name="Τίτλος 1"/>
          <p:cNvSpPr txBox="1">
            <a:spLocks/>
          </p:cNvSpPr>
          <p:nvPr/>
        </p:nvSpPr>
        <p:spPr>
          <a:xfrm>
            <a:off x="2569464" y="204045"/>
            <a:ext cx="6757415" cy="942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algn="ctr" defTabSz="457200">
              <a:spcBef>
                <a:spcPct val="0"/>
              </a:spcBef>
              <a:defRPr/>
            </a:pPr>
            <a:r>
              <a:rPr lang="el-GR" sz="2400" b="1" u="sng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ea typeface="+mj-ea"/>
                <a:cs typeface="+mj-cs"/>
              </a:rPr>
              <a:t>Προγράμματα για την Εξόρυξη</a:t>
            </a:r>
          </a:p>
        </p:txBody>
      </p:sp>
      <p:pic>
        <p:nvPicPr>
          <p:cNvPr id="2" name="Picture 3">
            <a:extLst>
              <a:ext uri="{FF2B5EF4-FFF2-40B4-BE49-F238E27FC236}">
                <a16:creationId xmlns:a16="http://schemas.microsoft.com/office/drawing/2014/main" id="{6384FD2F-0F5A-C28E-0AA6-CDD7ECCF3E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02780"/>
            <a:ext cx="813769" cy="855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4038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5C41FFC-EDEE-8909-3B8F-87D555C7A5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395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CO" sz="36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TSI 2023 – Enhancing EU Mining Regional Ecosystems</a:t>
            </a:r>
            <a:endParaRPr lang="el-GR" sz="36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CDE6B4F-A8E7-0166-EA86-FB2045CD67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61872"/>
            <a:ext cx="10515600" cy="534009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l-GR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Σκοπός να:</a:t>
            </a:r>
            <a:endParaRPr lang="el-GR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el-GR" dirty="0"/>
              <a:t>υποστηριχθεί η πράσινη μετάβαση, 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l-GR" dirty="0"/>
              <a:t>ενισχυθεί η στρατηγική αυτονομία της ΕΕ σε κρίσιμες ορυκτές πρώτες ύλες, 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l-GR" dirty="0"/>
              <a:t>αυξηθούν τα οφέλη για τις τοπικές κοινωνίες, 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l-GR" dirty="0"/>
              <a:t>προωθηθεί η βιώσιμη και κοινωνικά αποδεκτή εξορυκτική δραστηριότητα</a:t>
            </a:r>
          </a:p>
          <a:p>
            <a:pPr marL="0" indent="0">
              <a:buNone/>
            </a:pPr>
            <a:endParaRPr lang="el-GR" sz="1200" b="1" dirty="0"/>
          </a:p>
          <a:p>
            <a:pPr marL="0" indent="0">
              <a:buNone/>
            </a:pPr>
            <a:r>
              <a:rPr lang="el-GR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Συμμετέχουσες Περιφέρειες ΕΕ</a:t>
            </a:r>
          </a:p>
          <a:p>
            <a:pPr marL="0" indent="0">
              <a:buNone/>
            </a:pPr>
            <a:r>
              <a:rPr lang="el-GR" dirty="0"/>
              <a:t>10 μεταλλευτικές περιφέρειες από 5 χώρες:</a:t>
            </a:r>
          </a:p>
          <a:p>
            <a:r>
              <a:rPr lang="el-GR" dirty="0"/>
              <a:t>🇬🇷 - Στερεά Ελλάδα </a:t>
            </a:r>
          </a:p>
          <a:p>
            <a:r>
              <a:rPr lang="el-GR" dirty="0"/>
              <a:t>🇫🇮 - 5 Περιφέρειες Φινλανδίας </a:t>
            </a:r>
          </a:p>
          <a:p>
            <a:r>
              <a:rPr lang="el-GR" dirty="0"/>
              <a:t>🇵🇹 - 2 Περιφέρειες Πορτογαλίας </a:t>
            </a:r>
          </a:p>
          <a:p>
            <a:r>
              <a:rPr lang="el-GR" dirty="0"/>
              <a:t>🇪🇸 - Ανδαλουσία </a:t>
            </a:r>
          </a:p>
          <a:p>
            <a:r>
              <a:rPr lang="el-GR" dirty="0"/>
              <a:t>🇸🇪 - </a:t>
            </a:r>
            <a:r>
              <a:rPr lang="el-GR" dirty="0" err="1"/>
              <a:t>Örebro</a:t>
            </a:r>
            <a:endParaRPr lang="el-GR" dirty="0"/>
          </a:p>
          <a:p>
            <a:pPr lvl="0"/>
            <a:endParaRPr lang="el-GR" dirty="0"/>
          </a:p>
          <a:p>
            <a:endParaRPr lang="el-G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75D641-52C8-BAAE-E984-917D21AF21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780"/>
            <a:ext cx="813769" cy="855146"/>
          </a:xfrm>
          <a:prstGeom prst="rect">
            <a:avLst/>
          </a:prstGeom>
        </p:spPr>
      </p:pic>
      <p:pic>
        <p:nvPicPr>
          <p:cNvPr id="6" name="Εικόνα 5">
            <a:extLst>
              <a:ext uri="{FF2B5EF4-FFF2-40B4-BE49-F238E27FC236}">
                <a16:creationId xmlns:a16="http://schemas.microsoft.com/office/drawing/2014/main" id="{5BDE0F80-65A6-5BB4-B3BE-0BA3E8C749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8197" y="4385232"/>
            <a:ext cx="4597667" cy="2121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9311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15086B1F-0A47-A687-E118-845B6166D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775" y="364292"/>
            <a:ext cx="6761358" cy="1105461"/>
          </a:xfrm>
        </p:spPr>
        <p:txBody>
          <a:bodyPr anchor="b">
            <a:normAutofit fontScale="90000"/>
          </a:bodyPr>
          <a:lstStyle/>
          <a:p>
            <a:pPr algn="ctr"/>
            <a:r>
              <a:rPr lang="el-GR" sz="3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Αποτελέσματα για την Περιφέρεια Στερεάς Ελλάδας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B89553F-5CD2-06A9-2C61-B45B06BD95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41588"/>
            <a:ext cx="7104888" cy="4758779"/>
          </a:xfrm>
        </p:spPr>
        <p:txBody>
          <a:bodyPr numCol="2" anchor="t">
            <a:normAutofit fontScale="47500" lnSpcReduction="20000"/>
          </a:bodyPr>
          <a:lstStyle/>
          <a:p>
            <a:pPr marL="0" indent="0">
              <a:buNone/>
            </a:pPr>
            <a:r>
              <a:rPr lang="el-GR" sz="3800" b="1" dirty="0"/>
              <a:t>1. Περιφερειακή πολιτική</a:t>
            </a:r>
          </a:p>
          <a:p>
            <a:r>
              <a:rPr lang="el-GR" sz="3800" dirty="0"/>
              <a:t>ενίσχυση του στρατηγικού σχεδιασμού </a:t>
            </a:r>
          </a:p>
          <a:p>
            <a:r>
              <a:rPr lang="el-GR" sz="3800" dirty="0"/>
              <a:t>καλύτερος συντονισμός πολιτικών</a:t>
            </a:r>
          </a:p>
          <a:p>
            <a:pPr marL="0" indent="0">
              <a:buNone/>
            </a:pPr>
            <a:endParaRPr lang="el-GR" sz="3800" dirty="0"/>
          </a:p>
          <a:p>
            <a:pPr marL="0" indent="0">
              <a:buNone/>
            </a:pPr>
            <a:r>
              <a:rPr lang="el-GR" sz="3800" b="1" dirty="0"/>
              <a:t>2. Διακυβέρνηση εξόρυξης</a:t>
            </a:r>
          </a:p>
          <a:p>
            <a:r>
              <a:rPr lang="el-GR" sz="3800" dirty="0"/>
              <a:t>αποτελεσματικότερες διαδικασίες</a:t>
            </a:r>
          </a:p>
          <a:p>
            <a:r>
              <a:rPr lang="el-GR" sz="3800" dirty="0"/>
              <a:t>μεγαλύτερη διαφάνεια</a:t>
            </a:r>
          </a:p>
          <a:p>
            <a:r>
              <a:rPr lang="el-GR" sz="3800" dirty="0"/>
              <a:t>ενίσχυση της κοινωνικής αποδοχής</a:t>
            </a:r>
          </a:p>
          <a:p>
            <a:pPr marL="0" indent="0">
              <a:buNone/>
            </a:pPr>
            <a:endParaRPr lang="el-GR" sz="3800" dirty="0"/>
          </a:p>
          <a:p>
            <a:pPr marL="0" indent="0">
              <a:buNone/>
            </a:pPr>
            <a:r>
              <a:rPr lang="el-GR" sz="3800" b="1" dirty="0"/>
              <a:t>3. Δεξιότητες και ανθρώπινο δυναμικό</a:t>
            </a:r>
          </a:p>
          <a:p>
            <a:r>
              <a:rPr lang="el-GR" sz="3800" dirty="0"/>
              <a:t>σύνδεση εκπαίδευσης και αγοράς εργασίας</a:t>
            </a:r>
          </a:p>
          <a:p>
            <a:r>
              <a:rPr lang="el-GR" sz="3800" dirty="0"/>
              <a:t>προσέλκυση εξειδικευμένων στελεχών</a:t>
            </a:r>
          </a:p>
          <a:p>
            <a:endParaRPr lang="el-GR" sz="3800" dirty="0"/>
          </a:p>
          <a:p>
            <a:pPr marL="0" indent="0">
              <a:buNone/>
            </a:pPr>
            <a:r>
              <a:rPr lang="el-GR" sz="3800" b="1" dirty="0"/>
              <a:t>4. Καινοτομία και κυκλική οικονομία</a:t>
            </a:r>
          </a:p>
          <a:p>
            <a:r>
              <a:rPr lang="el-GR" sz="3800" dirty="0"/>
              <a:t>αξιοποίηση ερευνητικών φορέων </a:t>
            </a:r>
          </a:p>
          <a:p>
            <a:r>
              <a:rPr lang="el-GR" sz="3800" dirty="0"/>
              <a:t>ανάκτηση και ανακύκλωση κρίσιμων πρώτων υλών </a:t>
            </a:r>
          </a:p>
          <a:p>
            <a:r>
              <a:rPr lang="el-GR" sz="3800" dirty="0"/>
              <a:t>προώθηση βιώσιμων τεχνολογιών</a:t>
            </a:r>
          </a:p>
          <a:p>
            <a:pPr marL="0" indent="0">
              <a:buNone/>
            </a:pPr>
            <a:r>
              <a:rPr lang="el-GR" sz="3800" dirty="0"/>
              <a:t> </a:t>
            </a:r>
            <a:r>
              <a:rPr lang="el-GR" sz="3800" b="1" dirty="0"/>
              <a:t>5. Υποδομές</a:t>
            </a:r>
          </a:p>
          <a:p>
            <a:r>
              <a:rPr lang="el-GR" sz="3800" dirty="0"/>
              <a:t>ενεργειακές και μεταφορικές υποδομές, </a:t>
            </a:r>
          </a:p>
          <a:p>
            <a:r>
              <a:rPr lang="el-GR" sz="3800" dirty="0"/>
              <a:t>υποστήριξη της ανταγωνιστικότητας του κλάδου.</a:t>
            </a:r>
          </a:p>
          <a:p>
            <a:endParaRPr lang="el-GR" sz="1100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Εικόνα 7">
            <a:extLst>
              <a:ext uri="{FF2B5EF4-FFF2-40B4-BE49-F238E27FC236}">
                <a16:creationId xmlns:a16="http://schemas.microsoft.com/office/drawing/2014/main" id="{6A4AB0EE-76BF-5D70-C5F6-0E6E4E5A0B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5827" y="2405894"/>
            <a:ext cx="3470669" cy="26030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6DA5956-6974-3BBE-D0CC-F13B8818B8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2780"/>
            <a:ext cx="813769" cy="855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5571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Θέση περιεχομένου 3">
            <a:extLst>
              <a:ext uri="{FF2B5EF4-FFF2-40B4-BE49-F238E27FC236}">
                <a16:creationId xmlns:a16="http://schemas.microsoft.com/office/drawing/2014/main" id="{2FD5720C-B829-98B1-5F27-8EE2EEBD128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1060415"/>
              </p:ext>
            </p:extLst>
          </p:nvPr>
        </p:nvGraphicFramePr>
        <p:xfrm>
          <a:off x="0" y="0"/>
          <a:ext cx="12191999" cy="73298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71513">
                  <a:extLst>
                    <a:ext uri="{9D8B030D-6E8A-4147-A177-3AD203B41FA5}">
                      <a16:colId xmlns:a16="http://schemas.microsoft.com/office/drawing/2014/main" val="2807052803"/>
                    </a:ext>
                  </a:extLst>
                </a:gridCol>
                <a:gridCol w="7623781">
                  <a:extLst>
                    <a:ext uri="{9D8B030D-6E8A-4147-A177-3AD203B41FA5}">
                      <a16:colId xmlns:a16="http://schemas.microsoft.com/office/drawing/2014/main" val="1226624666"/>
                    </a:ext>
                  </a:extLst>
                </a:gridCol>
                <a:gridCol w="1996705">
                  <a:extLst>
                    <a:ext uri="{9D8B030D-6E8A-4147-A177-3AD203B41FA5}">
                      <a16:colId xmlns:a16="http://schemas.microsoft.com/office/drawing/2014/main" val="158869396"/>
                    </a:ext>
                  </a:extLst>
                </a:gridCol>
              </a:tblGrid>
              <a:tr h="10224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endParaRPr lang="el-GR" sz="300" kern="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l-GR" sz="2400" kern="100" dirty="0">
                          <a:effectLst/>
                        </a:rPr>
                        <a:t>Πολιτικές με προτεραιότητα</a:t>
                      </a:r>
                      <a:endParaRPr lang="el-GR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7" marR="613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endParaRPr lang="el-GR" sz="400" kern="10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-GB" sz="2400" kern="100" dirty="0">
                          <a:effectLst/>
                        </a:rPr>
                        <a:t>Βα</a:t>
                      </a:r>
                      <a:r>
                        <a:rPr lang="en-GB" sz="2400" kern="100" dirty="0" err="1">
                          <a:effectLst/>
                        </a:rPr>
                        <a:t>σικές</a:t>
                      </a:r>
                      <a:r>
                        <a:rPr lang="en-GB" sz="2400" kern="100" dirty="0">
                          <a:effectLst/>
                        </a:rPr>
                        <a:t> </a:t>
                      </a:r>
                      <a:r>
                        <a:rPr lang="en-GB" sz="2400" kern="100" dirty="0" err="1">
                          <a:effectLst/>
                        </a:rPr>
                        <a:t>συστάσεις</a:t>
                      </a:r>
                      <a:r>
                        <a:rPr lang="en-GB" sz="2400" kern="100" dirty="0">
                          <a:effectLst/>
                        </a:rPr>
                        <a:t> - </a:t>
                      </a:r>
                      <a:r>
                        <a:rPr lang="en-GB" sz="2400" kern="100" dirty="0" err="1">
                          <a:effectLst/>
                        </a:rPr>
                        <a:t>Ρύθμιση</a:t>
                      </a:r>
                      <a:r>
                        <a:rPr lang="en-GB" sz="2400" kern="100" dirty="0">
                          <a:effectLst/>
                        </a:rPr>
                        <a:t> &amp; </a:t>
                      </a:r>
                      <a:r>
                        <a:rPr lang="en-GB" sz="2400" kern="100" dirty="0" err="1">
                          <a:effectLst/>
                        </a:rPr>
                        <a:t>στρ</a:t>
                      </a:r>
                      <a:r>
                        <a:rPr lang="en-GB" sz="2400" kern="100" dirty="0">
                          <a:effectLst/>
                        </a:rPr>
                        <a:t>ατηγική πολιτική</a:t>
                      </a:r>
                      <a:endParaRPr lang="el-GR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7" marR="613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endParaRPr lang="el-GR" sz="300" kern="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l-GR" sz="2400" kern="100" dirty="0">
                          <a:effectLst/>
                        </a:rPr>
                        <a:t>Υπεύθυνος/οι φορέας/</a:t>
                      </a:r>
                      <a:r>
                        <a:rPr lang="el-GR" sz="2400" kern="100" dirty="0" err="1">
                          <a:effectLst/>
                        </a:rPr>
                        <a:t>είς</a:t>
                      </a:r>
                      <a:endParaRPr lang="el-GR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7" marR="61357" marT="0" marB="0"/>
                </a:tc>
                <a:extLst>
                  <a:ext uri="{0D108BD9-81ED-4DB2-BD59-A6C34878D82A}">
                    <a16:rowId xmlns:a16="http://schemas.microsoft.com/office/drawing/2014/main" val="3903311987"/>
                  </a:ext>
                </a:extLst>
              </a:tr>
              <a:tr h="244693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endParaRPr lang="el-GR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7" marR="61357" marT="0" marB="0"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endParaRPr lang="el-GR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7" marR="61357" marT="0" marB="0"/>
                </a:tc>
                <a:extLst>
                  <a:ext uri="{0D108BD9-81ED-4DB2-BD59-A6C34878D82A}">
                    <a16:rowId xmlns:a16="http://schemas.microsoft.com/office/drawing/2014/main" val="1646154663"/>
                  </a:ext>
                </a:extLst>
              </a:tr>
              <a:tr h="3878072">
                <a:tc>
                  <a:txBody>
                    <a:bodyPr/>
                    <a:lstStyle/>
                    <a:p>
                      <a:pPr marL="22860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buNone/>
                      </a:pPr>
                      <a:endParaRPr lang="el-GR" sz="1400" kern="100" dirty="0">
                        <a:effectLst/>
                      </a:endParaRPr>
                    </a:p>
                    <a:p>
                      <a:pPr marL="22860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buNone/>
                      </a:pPr>
                      <a:r>
                        <a:rPr lang="el-GR" sz="1800" kern="100" dirty="0">
                          <a:effectLst/>
                        </a:rPr>
                        <a:t>Περιφερειακή Στρατηγική Εξόρυξης </a:t>
                      </a:r>
                    </a:p>
                    <a:p>
                      <a:pPr marL="22860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buNone/>
                      </a:pPr>
                      <a:r>
                        <a:rPr lang="el-GR" sz="1800" kern="100" dirty="0">
                          <a:effectLst/>
                        </a:rPr>
                        <a:t>Εθνική Στρατηγική  Εξόρυξης</a:t>
                      </a:r>
                    </a:p>
                    <a:p>
                      <a:pPr marL="22860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buNone/>
                      </a:pPr>
                      <a:r>
                        <a:rPr lang="el-GR" sz="1800" kern="100" dirty="0">
                          <a:effectLst/>
                        </a:rPr>
                        <a:t>Βάσει </a:t>
                      </a:r>
                      <a:r>
                        <a:rPr lang="en-US" sz="1800" dirty="0"/>
                        <a:t>Critical Raw Materials Act (CRMA)</a:t>
                      </a:r>
                      <a:endParaRPr lang="el-GR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7" marR="61357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buFont typeface="Symbol" panose="05050102010706020507" pitchFamily="18" charset="2"/>
                        <a:buChar char=""/>
                      </a:pPr>
                      <a:endParaRPr lang="el-GR" sz="1100" kern="100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buFont typeface="Symbol" panose="05050102010706020507" pitchFamily="18" charset="2"/>
                        <a:buChar char=""/>
                      </a:pPr>
                      <a:r>
                        <a:rPr lang="en-US" sz="2000" kern="100" dirty="0">
                          <a:effectLst/>
                        </a:rPr>
                        <a:t>E</a:t>
                      </a:r>
                      <a:r>
                        <a:rPr lang="el-GR" sz="2000" kern="100" dirty="0" err="1">
                          <a:effectLst/>
                        </a:rPr>
                        <a:t>πικαιροποιημένη</a:t>
                      </a:r>
                      <a:r>
                        <a:rPr lang="el-GR" sz="2000" kern="100" dirty="0">
                          <a:effectLst/>
                        </a:rPr>
                        <a:t> Εθνική Στρατηγική για τα Ορυκτά 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buFont typeface="Symbol" panose="05050102010706020507" pitchFamily="18" charset="2"/>
                        <a:buChar char=""/>
                      </a:pPr>
                      <a:r>
                        <a:rPr lang="el-GR" sz="2000" kern="100" dirty="0" err="1">
                          <a:effectLst/>
                        </a:rPr>
                        <a:t>Επικαιροποίηση</a:t>
                      </a:r>
                      <a:r>
                        <a:rPr lang="el-GR" sz="2000" kern="100" dirty="0">
                          <a:effectLst/>
                        </a:rPr>
                        <a:t> Περιφερειακής Στρατηγικής Εξόρυξης &amp; </a:t>
                      </a:r>
                      <a:r>
                        <a:rPr lang="el-GR" sz="2000" dirty="0"/>
                        <a:t>Περιφερειακό Σχέδιο Δράσης, </a:t>
                      </a:r>
                      <a:r>
                        <a:rPr lang="el-GR" sz="2000" kern="100" dirty="0">
                          <a:effectLst/>
                        </a:rPr>
                        <a:t>βραχυπρόθεσμο &amp; μακροπρόθεσμο. 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buFont typeface="Symbol" panose="05050102010706020507" pitchFamily="18" charset="2"/>
                        <a:buChar char=""/>
                      </a:pPr>
                      <a:r>
                        <a:rPr lang="el-GR" sz="2000" kern="100" dirty="0">
                          <a:effectLst/>
                        </a:rPr>
                        <a:t>Ανάπτυξη διαδημοτικής υπηρεσίας.</a:t>
                      </a:r>
                      <a:endParaRPr lang="el-GR" sz="2400" kern="100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l-GR" sz="2000" kern="100" dirty="0">
                          <a:effectLst/>
                        </a:rPr>
                        <a:t>Αύξηση της ικανότητας και της αυτονομίας της Ελληνικής Αρχής Γεωλογικών και Μεταλλευτικών Ερευνών</a:t>
                      </a:r>
                      <a:endParaRPr lang="el-GR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7" marR="61357" marT="0" marB="0"/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endParaRPr lang="el-GR" sz="1400" kern="100" dirty="0">
                        <a:effectLst/>
                      </a:endParaRPr>
                    </a:p>
                    <a:p>
                      <a:pPr marL="2159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l-GR" sz="2000" kern="100" dirty="0">
                          <a:effectLst/>
                        </a:rPr>
                        <a:t>Περιφερειακή Αρχή</a:t>
                      </a:r>
                    </a:p>
                    <a:p>
                      <a:pPr marL="2159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l-GR" sz="2000" kern="100" dirty="0">
                          <a:effectLst/>
                        </a:rPr>
                        <a:t> &amp; </a:t>
                      </a:r>
                    </a:p>
                    <a:p>
                      <a:pPr marL="2159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l-GR" sz="2000" kern="100" dirty="0">
                          <a:effectLst/>
                        </a:rPr>
                        <a:t>Εθνική Κυβέρνηση</a:t>
                      </a:r>
                      <a:endParaRPr lang="el-GR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7" marR="61357" marT="0" marB="0"/>
                </a:tc>
                <a:extLst>
                  <a:ext uri="{0D108BD9-81ED-4DB2-BD59-A6C34878D82A}">
                    <a16:rowId xmlns:a16="http://schemas.microsoft.com/office/drawing/2014/main" val="365690822"/>
                  </a:ext>
                </a:extLst>
              </a:tr>
              <a:tr h="20839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endParaRPr lang="el-GR" sz="100" kern="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l-GR" sz="2000" kern="100" dirty="0">
                          <a:effectLst/>
                        </a:rPr>
                        <a:t>Διαδικασία </a:t>
                      </a:r>
                      <a:r>
                        <a:rPr lang="el-GR" sz="2000" kern="100" dirty="0" err="1">
                          <a:effectLst/>
                        </a:rPr>
                        <a:t>αδειοδότησης</a:t>
                      </a:r>
                      <a:endParaRPr lang="el-GR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7" marR="61357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buFont typeface="Symbol" panose="05050102010706020507" pitchFamily="18" charset="2"/>
                        <a:buChar char=""/>
                      </a:pPr>
                      <a:endParaRPr lang="el-GR" sz="400" kern="100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buFont typeface="Symbol" panose="05050102010706020507" pitchFamily="18" charset="2"/>
                        <a:buChar char=""/>
                      </a:pPr>
                      <a:r>
                        <a:rPr lang="el-GR" sz="2000" kern="100" dirty="0">
                          <a:effectLst/>
                        </a:rPr>
                        <a:t>Επιτάχυνση της εφαρμογής </a:t>
                      </a:r>
                      <a:r>
                        <a:rPr lang="en-US" sz="1800" kern="100" dirty="0">
                          <a:effectLst/>
                        </a:rPr>
                        <a:t>one</a:t>
                      </a:r>
                      <a:r>
                        <a:rPr lang="el-GR" sz="1800" kern="100" dirty="0">
                          <a:effectLst/>
                        </a:rPr>
                        <a:t>-</a:t>
                      </a:r>
                      <a:r>
                        <a:rPr lang="en-US" sz="1800" kern="100" dirty="0">
                          <a:effectLst/>
                        </a:rPr>
                        <a:t>stop shop</a:t>
                      </a:r>
                      <a:r>
                        <a:rPr lang="el-GR" sz="2000" kern="100" dirty="0">
                          <a:effectLst/>
                        </a:rPr>
                        <a:t> σε εθνικό επίπεδο.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buFont typeface="Symbol" panose="05050102010706020507" pitchFamily="18" charset="2"/>
                        <a:buChar char=""/>
                      </a:pPr>
                      <a:r>
                        <a:rPr lang="el-GR" sz="2000" kern="100" dirty="0">
                          <a:effectLst/>
                        </a:rPr>
                        <a:t>Αποσαφήνιση των κατευθυντήριων γραμμών για τις εταιρείες που υποβάλουν αίτηση για διαδικασία </a:t>
                      </a:r>
                      <a:r>
                        <a:rPr lang="el-GR" sz="2000" kern="100" dirty="0" err="1">
                          <a:effectLst/>
                        </a:rPr>
                        <a:t>αδειοδότησης</a:t>
                      </a:r>
                      <a:r>
                        <a:rPr lang="el-GR" sz="2000" kern="100" dirty="0">
                          <a:effectLst/>
                        </a:rPr>
                        <a:t> ε</a:t>
                      </a:r>
                      <a:r>
                        <a:rPr lang="el-GR" sz="1800" kern="100" dirty="0">
                          <a:effectLst/>
                        </a:rPr>
                        <a:t>ξόρυξης.</a:t>
                      </a:r>
                      <a:endParaRPr lang="el-GR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7" marR="61357" marT="0" marB="0"/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endParaRPr lang="el-GR" sz="900" kern="100" dirty="0">
                        <a:effectLst/>
                      </a:endParaRPr>
                    </a:p>
                    <a:p>
                      <a:pPr marL="2159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l-GR" sz="2000" kern="100" dirty="0">
                          <a:effectLst/>
                        </a:rPr>
                        <a:t>Εθνική Κυβέρνηση</a:t>
                      </a:r>
                      <a:endParaRPr lang="el-GR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7" marR="61357" marT="0" marB="0"/>
                </a:tc>
                <a:extLst>
                  <a:ext uri="{0D108BD9-81ED-4DB2-BD59-A6C34878D82A}">
                    <a16:rowId xmlns:a16="http://schemas.microsoft.com/office/drawing/2014/main" val="4149522459"/>
                  </a:ext>
                </a:extLst>
              </a:tr>
            </a:tbl>
          </a:graphicData>
        </a:graphic>
      </p:graphicFrame>
      <p:pic>
        <p:nvPicPr>
          <p:cNvPr id="7" name="Picture 3">
            <a:extLst>
              <a:ext uri="{FF2B5EF4-FFF2-40B4-BE49-F238E27FC236}">
                <a16:creationId xmlns:a16="http://schemas.microsoft.com/office/drawing/2014/main" id="{3EF89B96-E19C-EDE0-EF0D-5EE932FEB9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128" y="6358989"/>
            <a:ext cx="813769" cy="855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1180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247835-E205-8AEE-AE12-6AD69C4614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Θέση περιεχομένου 3">
            <a:extLst>
              <a:ext uri="{FF2B5EF4-FFF2-40B4-BE49-F238E27FC236}">
                <a16:creationId xmlns:a16="http://schemas.microsoft.com/office/drawing/2014/main" id="{B3189FEC-9BA0-4F01-ED94-8D95062ADFF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9689853"/>
              </p:ext>
            </p:extLst>
          </p:nvPr>
        </p:nvGraphicFramePr>
        <p:xfrm>
          <a:off x="0" y="0"/>
          <a:ext cx="12191999" cy="69789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71513">
                  <a:extLst>
                    <a:ext uri="{9D8B030D-6E8A-4147-A177-3AD203B41FA5}">
                      <a16:colId xmlns:a16="http://schemas.microsoft.com/office/drawing/2014/main" val="2807052803"/>
                    </a:ext>
                  </a:extLst>
                </a:gridCol>
                <a:gridCol w="7623781">
                  <a:extLst>
                    <a:ext uri="{9D8B030D-6E8A-4147-A177-3AD203B41FA5}">
                      <a16:colId xmlns:a16="http://schemas.microsoft.com/office/drawing/2014/main" val="1226624666"/>
                    </a:ext>
                  </a:extLst>
                </a:gridCol>
                <a:gridCol w="1996705">
                  <a:extLst>
                    <a:ext uri="{9D8B030D-6E8A-4147-A177-3AD203B41FA5}">
                      <a16:colId xmlns:a16="http://schemas.microsoft.com/office/drawing/2014/main" val="158869396"/>
                    </a:ext>
                  </a:extLst>
                </a:gridCol>
              </a:tblGrid>
              <a:tr h="9341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endParaRPr lang="el-GR" sz="300" kern="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l-GR" sz="2200" kern="100" dirty="0">
                          <a:effectLst/>
                        </a:rPr>
                        <a:t>Πολιτικές με προτεραιότητα</a:t>
                      </a:r>
                      <a:endParaRPr lang="el-GR" sz="2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7" marR="613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endParaRPr lang="el-GR" sz="300" kern="10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-GB" sz="2200" kern="100" dirty="0">
                          <a:effectLst/>
                        </a:rPr>
                        <a:t>Βα</a:t>
                      </a:r>
                      <a:r>
                        <a:rPr lang="en-GB" sz="2200" kern="100" dirty="0" err="1">
                          <a:effectLst/>
                        </a:rPr>
                        <a:t>σικές</a:t>
                      </a:r>
                      <a:r>
                        <a:rPr lang="en-GB" sz="2200" kern="100" dirty="0">
                          <a:effectLst/>
                        </a:rPr>
                        <a:t> </a:t>
                      </a:r>
                      <a:r>
                        <a:rPr lang="en-GB" sz="2200" kern="100" dirty="0" err="1">
                          <a:effectLst/>
                        </a:rPr>
                        <a:t>συστάσεις</a:t>
                      </a:r>
                      <a:r>
                        <a:rPr lang="en-GB" sz="2200" kern="100" dirty="0">
                          <a:effectLst/>
                        </a:rPr>
                        <a:t> - </a:t>
                      </a:r>
                      <a:r>
                        <a:rPr lang="el-GR" sz="22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Διακυβέρνηση και δέσμευση της κοινότητας για πιο βιώσιμη εξόρυξη</a:t>
                      </a:r>
                      <a:endParaRPr lang="el-GR" sz="2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7" marR="613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endParaRPr lang="el-GR" sz="300" kern="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l-GR" sz="2200" kern="100" dirty="0">
                          <a:effectLst/>
                        </a:rPr>
                        <a:t>Υπεύθυνος/οι φορέας/</a:t>
                      </a:r>
                      <a:r>
                        <a:rPr lang="el-GR" sz="2200" kern="100" dirty="0" err="1">
                          <a:effectLst/>
                        </a:rPr>
                        <a:t>είς</a:t>
                      </a:r>
                      <a:endParaRPr lang="el-GR" sz="2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7" marR="61357" marT="0" marB="0"/>
                </a:tc>
                <a:extLst>
                  <a:ext uri="{0D108BD9-81ED-4DB2-BD59-A6C34878D82A}">
                    <a16:rowId xmlns:a16="http://schemas.microsoft.com/office/drawing/2014/main" val="3903311987"/>
                  </a:ext>
                </a:extLst>
              </a:tr>
              <a:tr h="351594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endParaRPr lang="el-GR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7" marR="61357" marT="0" marB="0"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endParaRPr lang="el-GR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7" marR="61357" marT="0" marB="0"/>
                </a:tc>
                <a:extLst>
                  <a:ext uri="{0D108BD9-81ED-4DB2-BD59-A6C34878D82A}">
                    <a16:rowId xmlns:a16="http://schemas.microsoft.com/office/drawing/2014/main" val="1646154663"/>
                  </a:ext>
                </a:extLst>
              </a:tr>
              <a:tr h="55722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endParaRPr lang="el-G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l-G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Εγκαταλελειμμένα ορυχεία χωρίς σχέδιο αποκατάστασης</a:t>
                      </a:r>
                    </a:p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endParaRPr lang="el-GR" sz="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l-G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Κοινωνική αντίληψη για μελλοντικά έργα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l-GR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l-G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buFont typeface="Symbol" panose="05050102010706020507" pitchFamily="18" charset="2"/>
                        <a:buChar char=""/>
                      </a:pPr>
                      <a:endParaRPr lang="el-GR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buFont typeface="Symbol" panose="05050102010706020507" pitchFamily="18" charset="2"/>
                        <a:buNone/>
                      </a:pPr>
                      <a:r>
                        <a:rPr lang="el-GR" sz="20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Εκπόνηση εθνικού σχεδίου δράσης με προτεραιότητα στην αποκατάσταση εγκαταλελειμμένων ορυχείων με:</a:t>
                      </a:r>
                      <a:endParaRPr lang="el-GR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593725" indent="-17145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buFont typeface="Wingdings" panose="05000000000000000000" pitchFamily="2" charset="2"/>
                        <a:buChar char="Ø"/>
                      </a:pPr>
                      <a:r>
                        <a:rPr lang="el-GR" sz="20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ανάθεση σαφούς ευθύνης για την αποκατάσταση παλαιών ορυχείων</a:t>
                      </a:r>
                      <a:endParaRPr lang="el-GR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593725" indent="-17145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buFont typeface="Wingdings" panose="05000000000000000000" pitchFamily="2" charset="2"/>
                        <a:buChar char="Ø"/>
                      </a:pPr>
                      <a:r>
                        <a:rPr lang="el-GR" sz="20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αποσαφήνιση του σχεδίου χρηματοδότησης για την υποστήριξη των δράσεων</a:t>
                      </a:r>
                    </a:p>
                    <a:p>
                      <a:pPr marL="593725" indent="-17145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buFont typeface="Wingdings" panose="05000000000000000000" pitchFamily="2" charset="2"/>
                        <a:buChar char="Ø"/>
                      </a:pPr>
                      <a:r>
                        <a:rPr lang="el-GR" sz="20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συμμετοχή των δήμων στην αποκατάσταση ή την επαναχρησιμοποίηση αυτών των χώρων εξόρυξης </a:t>
                      </a:r>
                    </a:p>
                    <a:p>
                      <a:pPr marL="593725" indent="-17145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buFont typeface="Wingdings" panose="05000000000000000000" pitchFamily="2" charset="2"/>
                        <a:buChar char="Ø"/>
                      </a:pPr>
                      <a:r>
                        <a:rPr lang="el-GR" sz="20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διευκόλυνση της ένταξης των κοινοτήτων σε προγράμματα περιβαλλοντικής παρακολούθησης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endParaRPr lang="el-GR" sz="1400" kern="100" dirty="0">
                        <a:effectLst/>
                      </a:endParaRPr>
                    </a:p>
                    <a:p>
                      <a:pPr marL="2159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l-GR" sz="2000" kern="100" dirty="0">
                          <a:effectLst/>
                        </a:rPr>
                        <a:t>Περιφερειακή Αρχή</a:t>
                      </a:r>
                    </a:p>
                    <a:p>
                      <a:pPr marL="2159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l-GR" sz="2000" kern="100" dirty="0">
                          <a:effectLst/>
                        </a:rPr>
                        <a:t> &amp; </a:t>
                      </a:r>
                    </a:p>
                    <a:p>
                      <a:pPr marL="2159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l-GR" sz="2000" kern="100" dirty="0">
                          <a:effectLst/>
                        </a:rPr>
                        <a:t>Εθνική Κυβέρνηση</a:t>
                      </a:r>
                      <a:endParaRPr lang="el-GR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7" marR="61357" marT="0" marB="0"/>
                </a:tc>
                <a:extLst>
                  <a:ext uri="{0D108BD9-81ED-4DB2-BD59-A6C34878D82A}">
                    <a16:rowId xmlns:a16="http://schemas.microsoft.com/office/drawing/2014/main" val="365690822"/>
                  </a:ext>
                </a:extLst>
              </a:tr>
            </a:tbl>
          </a:graphicData>
        </a:graphic>
      </p:graphicFrame>
      <p:pic>
        <p:nvPicPr>
          <p:cNvPr id="2" name="Picture 3">
            <a:extLst>
              <a:ext uri="{FF2B5EF4-FFF2-40B4-BE49-F238E27FC236}">
                <a16:creationId xmlns:a16="http://schemas.microsoft.com/office/drawing/2014/main" id="{7A32994C-B729-D9F6-5252-60FF529CCB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129" y="6002854"/>
            <a:ext cx="813769" cy="855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6129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8310E4-5354-03FC-A3F1-99733E2467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Θέση περιεχομένου 3">
            <a:extLst>
              <a:ext uri="{FF2B5EF4-FFF2-40B4-BE49-F238E27FC236}">
                <a16:creationId xmlns:a16="http://schemas.microsoft.com/office/drawing/2014/main" id="{4D75E2DB-2019-F459-2E10-360EC10055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6098066"/>
              </p:ext>
            </p:extLst>
          </p:nvPr>
        </p:nvGraphicFramePr>
        <p:xfrm>
          <a:off x="0" y="0"/>
          <a:ext cx="12192000" cy="71508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71513">
                  <a:extLst>
                    <a:ext uri="{9D8B030D-6E8A-4147-A177-3AD203B41FA5}">
                      <a16:colId xmlns:a16="http://schemas.microsoft.com/office/drawing/2014/main" val="2807052803"/>
                    </a:ext>
                  </a:extLst>
                </a:gridCol>
                <a:gridCol w="7623782">
                  <a:extLst>
                    <a:ext uri="{9D8B030D-6E8A-4147-A177-3AD203B41FA5}">
                      <a16:colId xmlns:a16="http://schemas.microsoft.com/office/drawing/2014/main" val="1226624666"/>
                    </a:ext>
                  </a:extLst>
                </a:gridCol>
                <a:gridCol w="1996705">
                  <a:extLst>
                    <a:ext uri="{9D8B030D-6E8A-4147-A177-3AD203B41FA5}">
                      <a16:colId xmlns:a16="http://schemas.microsoft.com/office/drawing/2014/main" val="158869396"/>
                    </a:ext>
                  </a:extLst>
                </a:gridCol>
              </a:tblGrid>
              <a:tr h="8145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endParaRPr lang="el-GR" sz="100" kern="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l-GR" sz="2400" kern="100" dirty="0">
                          <a:effectLst/>
                        </a:rPr>
                        <a:t>Πολιτικές με προτεραιότητα</a:t>
                      </a:r>
                      <a:endParaRPr lang="el-GR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7" marR="613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endParaRPr lang="el-GR" sz="800" kern="10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-GB" sz="2400" kern="100" dirty="0">
                          <a:effectLst/>
                        </a:rPr>
                        <a:t>Βα</a:t>
                      </a:r>
                      <a:r>
                        <a:rPr lang="en-GB" sz="2400" kern="100" dirty="0" err="1">
                          <a:effectLst/>
                        </a:rPr>
                        <a:t>σικές</a:t>
                      </a:r>
                      <a:r>
                        <a:rPr lang="en-GB" sz="2400" kern="100" dirty="0">
                          <a:effectLst/>
                        </a:rPr>
                        <a:t> </a:t>
                      </a:r>
                      <a:r>
                        <a:rPr lang="en-GB" sz="2400" kern="100" dirty="0" err="1">
                          <a:effectLst/>
                        </a:rPr>
                        <a:t>συστάσεις</a:t>
                      </a:r>
                      <a:r>
                        <a:rPr lang="en-GB" sz="2400" kern="100" dirty="0">
                          <a:effectLst/>
                        </a:rPr>
                        <a:t> - </a:t>
                      </a:r>
                      <a:r>
                        <a:rPr lang="el-GR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Διακυβέρνηση &amp; δέσμευση της κοινότητας για πιο βιώσιμη εξόρυξη</a:t>
                      </a:r>
                      <a:endParaRPr lang="el-GR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7" marR="613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endParaRPr lang="el-GR" sz="200" kern="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l-GR" sz="2400" kern="100" dirty="0">
                          <a:effectLst/>
                        </a:rPr>
                        <a:t>Υπεύθυνος/οι φορέας/</a:t>
                      </a:r>
                      <a:r>
                        <a:rPr lang="el-GR" sz="2400" kern="100" dirty="0" err="1">
                          <a:effectLst/>
                        </a:rPr>
                        <a:t>είς</a:t>
                      </a:r>
                      <a:endParaRPr lang="el-GR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7" marR="61357" marT="0" marB="0"/>
                </a:tc>
                <a:extLst>
                  <a:ext uri="{0D108BD9-81ED-4DB2-BD59-A6C34878D82A}">
                    <a16:rowId xmlns:a16="http://schemas.microsoft.com/office/drawing/2014/main" val="3903311987"/>
                  </a:ext>
                </a:extLst>
              </a:tr>
              <a:tr h="306595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endParaRPr lang="el-GR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7" marR="61357" marT="0" marB="0"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endParaRPr lang="el-GR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7" marR="61357" marT="0" marB="0"/>
                </a:tc>
                <a:extLst>
                  <a:ext uri="{0D108BD9-81ED-4DB2-BD59-A6C34878D82A}">
                    <a16:rowId xmlns:a16="http://schemas.microsoft.com/office/drawing/2014/main" val="1646154663"/>
                  </a:ext>
                </a:extLst>
              </a:tr>
              <a:tr h="57368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endParaRPr lang="el-G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l-GR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Περιορισμένες δομές παροχών για τις τοπικές κοινωνίες ως αποτέλεσμα νέων έργων εξόρυξης</a:t>
                      </a:r>
                      <a:r>
                        <a:rPr lang="el-G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endParaRPr lang="el-GR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l-G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Βελτίωση της επικοινωνίας και της διαφανούς πληροφόρησης σχετικά με τα δημοτικά οφέλη από τα μεταλλευτικά έργα. </a:t>
                      </a:r>
                      <a:endParaRPr lang="el-G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l-G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Προώθηση της συμμετοχής της  Ελληνικής Αρχής Γεωλογικών &amp; Μεταλλευτικών Ερευνών  στις επικοινωνιακές εκστρατείες.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l-GR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Χαρτογράφηση &amp; κοινοποίηση των πρωτοβουλιών ESG* που έχει αναλάβει ο εξορυκτικός τομέας στην περιοχή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endParaRPr lang="el-GR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l-GR" sz="1600" b="1" i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*Οι Τρεις Πυλώνες του ESG</a:t>
                      </a:r>
                    </a:p>
                    <a:p>
                      <a:r>
                        <a:rPr lang="el-GR" sz="1600" b="1" i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Περιβάλλον (</a:t>
                      </a:r>
                      <a:r>
                        <a:rPr lang="el-GR" sz="1600" b="1" i="1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Environmental</a:t>
                      </a:r>
                      <a:r>
                        <a:rPr lang="el-GR" sz="1600" b="1" i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):</a:t>
                      </a:r>
                      <a:r>
                        <a:rPr lang="el-GR" sz="1600" b="0" i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Εστιάζει στην κλιματική αλλαγή, τη μείωση εκπομπών CO₂, την κυκλική οικονομία και την εξοικονόμηση ενέργειας.</a:t>
                      </a:r>
                    </a:p>
                    <a:p>
                      <a:r>
                        <a:rPr lang="el-GR" sz="1600" b="1" i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Κοινωνία (Social):</a:t>
                      </a:r>
                      <a:r>
                        <a:rPr lang="el-GR" sz="1600" b="0" i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Αφορά τις συνθήκες εργασίας, την ισότητα, τα ανθρώπινα δικαιώματα και τη συνεισφορά στην τοπική κοινωνία.</a:t>
                      </a:r>
                    </a:p>
                    <a:p>
                      <a:r>
                        <a:rPr lang="el-GR" sz="1600" b="1" i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Διακυβέρνηση (</a:t>
                      </a:r>
                      <a:r>
                        <a:rPr lang="el-GR" sz="1600" b="1" i="1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Governance</a:t>
                      </a:r>
                      <a:r>
                        <a:rPr lang="el-GR" sz="1600" b="1" i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):</a:t>
                      </a:r>
                      <a:r>
                        <a:rPr lang="el-GR" sz="1600" b="0" i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Καλύπτει την επιχειρηματική ηθική, τη διαφάνεια των αμοιβών, την καταπολέμηση της διαφθοράς και τη σύνθεση του Διοικητικού Συμβουλίου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endParaRPr lang="el-G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endParaRPr lang="el-G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2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Εθνική</a:t>
                      </a: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2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κυ</a:t>
                      </a: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βέρνηση</a:t>
                      </a:r>
                      <a:endParaRPr lang="el-G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2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Περιφερει</a:t>
                      </a: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ακή </a:t>
                      </a:r>
                      <a:r>
                        <a:rPr lang="el-G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Αρχή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2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Το</a:t>
                      </a: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πικές μεταλλευτικές εταιρείες</a:t>
                      </a:r>
                      <a:endParaRPr lang="el-G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2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Ελληνική</a:t>
                      </a: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2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Γεωλογική</a:t>
                      </a: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l-G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Εταιρεία</a:t>
                      </a: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365690822"/>
                  </a:ext>
                </a:extLst>
              </a:tr>
            </a:tbl>
          </a:graphicData>
        </a:graphic>
      </p:graphicFrame>
      <p:pic>
        <p:nvPicPr>
          <p:cNvPr id="2" name="Picture 3">
            <a:extLst>
              <a:ext uri="{FF2B5EF4-FFF2-40B4-BE49-F238E27FC236}">
                <a16:creationId xmlns:a16="http://schemas.microsoft.com/office/drawing/2014/main" id="{903F73AB-E4AE-7415-1B21-AAA93CFD10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755" y="6147233"/>
            <a:ext cx="813769" cy="855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2985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B72F68-1A46-BDEB-E48B-085D279987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Θέση περιεχομένου 3">
            <a:extLst>
              <a:ext uri="{FF2B5EF4-FFF2-40B4-BE49-F238E27FC236}">
                <a16:creationId xmlns:a16="http://schemas.microsoft.com/office/drawing/2014/main" id="{A588F64A-7AF1-7089-19FC-B3FB1BF42C1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0524565"/>
              </p:ext>
            </p:extLst>
          </p:nvPr>
        </p:nvGraphicFramePr>
        <p:xfrm>
          <a:off x="0" y="0"/>
          <a:ext cx="12191999" cy="71064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71513">
                  <a:extLst>
                    <a:ext uri="{9D8B030D-6E8A-4147-A177-3AD203B41FA5}">
                      <a16:colId xmlns:a16="http://schemas.microsoft.com/office/drawing/2014/main" val="2807052803"/>
                    </a:ext>
                  </a:extLst>
                </a:gridCol>
                <a:gridCol w="7623781">
                  <a:extLst>
                    <a:ext uri="{9D8B030D-6E8A-4147-A177-3AD203B41FA5}">
                      <a16:colId xmlns:a16="http://schemas.microsoft.com/office/drawing/2014/main" val="1226624666"/>
                    </a:ext>
                  </a:extLst>
                </a:gridCol>
                <a:gridCol w="1996705">
                  <a:extLst>
                    <a:ext uri="{9D8B030D-6E8A-4147-A177-3AD203B41FA5}">
                      <a16:colId xmlns:a16="http://schemas.microsoft.com/office/drawing/2014/main" val="158869396"/>
                    </a:ext>
                  </a:extLst>
                </a:gridCol>
              </a:tblGrid>
              <a:tr h="9341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endParaRPr lang="el-GR" sz="300" kern="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l-GR" sz="2200" kern="100" dirty="0">
                          <a:effectLst/>
                        </a:rPr>
                        <a:t>Πολιτικές με προτεραιότητα</a:t>
                      </a:r>
                      <a:endParaRPr lang="el-GR" sz="2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7" marR="613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endParaRPr lang="el-GR" sz="300" kern="10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-GB" sz="2400" kern="100" dirty="0">
                          <a:effectLst/>
                        </a:rPr>
                        <a:t>Βα</a:t>
                      </a:r>
                      <a:r>
                        <a:rPr lang="en-GB" sz="2400" kern="100" dirty="0" err="1">
                          <a:effectLst/>
                        </a:rPr>
                        <a:t>σικές</a:t>
                      </a:r>
                      <a:r>
                        <a:rPr lang="en-GB" sz="2400" kern="100" dirty="0">
                          <a:effectLst/>
                        </a:rPr>
                        <a:t> </a:t>
                      </a:r>
                      <a:r>
                        <a:rPr lang="en-GB" sz="2400" kern="100" dirty="0" err="1">
                          <a:effectLst/>
                        </a:rPr>
                        <a:t>συστάσεις</a:t>
                      </a:r>
                      <a:r>
                        <a:rPr lang="en-GB" sz="2400" kern="100" dirty="0">
                          <a:effectLst/>
                        </a:rPr>
                        <a:t> </a:t>
                      </a:r>
                      <a:r>
                        <a:rPr lang="en-GB" sz="2200" kern="100" dirty="0">
                          <a:effectLst/>
                        </a:rPr>
                        <a:t>- </a:t>
                      </a:r>
                      <a:r>
                        <a:rPr lang="en-GB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Απα</a:t>
                      </a:r>
                      <a:r>
                        <a:rPr lang="en-GB" sz="24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σχόληση</a:t>
                      </a:r>
                      <a:r>
                        <a:rPr lang="en-GB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l-GR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&amp;</a:t>
                      </a:r>
                      <a:r>
                        <a:rPr lang="en-GB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4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δεξιότητες</a:t>
                      </a:r>
                      <a:endParaRPr lang="el-GR" sz="2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7" marR="613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endParaRPr lang="el-GR" sz="300" kern="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l-GR" sz="2200" kern="100" dirty="0">
                          <a:effectLst/>
                        </a:rPr>
                        <a:t>Υπεύθυνος/οι φορέας/</a:t>
                      </a:r>
                      <a:r>
                        <a:rPr lang="el-GR" sz="2200" kern="100" dirty="0" err="1">
                          <a:effectLst/>
                        </a:rPr>
                        <a:t>είς</a:t>
                      </a:r>
                      <a:endParaRPr lang="el-GR" sz="2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7" marR="61357" marT="0" marB="0"/>
                </a:tc>
                <a:extLst>
                  <a:ext uri="{0D108BD9-81ED-4DB2-BD59-A6C34878D82A}">
                    <a16:rowId xmlns:a16="http://schemas.microsoft.com/office/drawing/2014/main" val="3903311987"/>
                  </a:ext>
                </a:extLst>
              </a:tr>
              <a:tr h="351594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endParaRPr lang="el-GR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7" marR="61357" marT="0" marB="0"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endParaRPr lang="el-GR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7" marR="61357" marT="0" marB="0"/>
                </a:tc>
                <a:extLst>
                  <a:ext uri="{0D108BD9-81ED-4DB2-BD59-A6C34878D82A}">
                    <a16:rowId xmlns:a16="http://schemas.microsoft.com/office/drawing/2014/main" val="1646154663"/>
                  </a:ext>
                </a:extLst>
              </a:tr>
              <a:tr h="55722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endParaRPr lang="el-G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endParaRPr lang="el-G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l-GR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Έλλειψη εκπαιδευτικών προγραμμάτων, τοπική απασχόληση &amp; ανάπτυξη έργων στον κλάδο</a:t>
                      </a:r>
                      <a:r>
                        <a:rPr lang="el-G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  <a:tabLst>
                          <a:tab pos="-457200" algn="l"/>
                          <a:tab pos="457200" algn="l"/>
                        </a:tabLst>
                      </a:pPr>
                      <a:endParaRPr lang="el-G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  <a:tabLst>
                          <a:tab pos="-457200" algn="l"/>
                          <a:tab pos="457200" algn="l"/>
                        </a:tabLst>
                      </a:pPr>
                      <a:r>
                        <a:rPr lang="el-G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Ανάπτυξη εργαστηρίων σε επίπεδο δευτεροβάθμιας εκπαίδευσης 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  <a:tabLst>
                          <a:tab pos="-457200" algn="l"/>
                          <a:tab pos="457200" algn="l"/>
                        </a:tabLst>
                      </a:pPr>
                      <a:r>
                        <a:rPr lang="el-G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Ανάπτυξη εκπαιδευτικών προγραμμάτων μαθητείας και κατάρτισης όλων των βαθμίδων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  <a:tabLst>
                          <a:tab pos="-457200" algn="l"/>
                          <a:tab pos="457200" algn="l"/>
                        </a:tabLst>
                      </a:pPr>
                      <a:r>
                        <a:rPr lang="el-G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Προγράμματα ενθάρρυνσης της γυναικείας συμμετοχής στον κλάδο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  <a:tabLst>
                          <a:tab pos="-457200" algn="l"/>
                          <a:tab pos="457200" algn="l"/>
                        </a:tabLst>
                      </a:pPr>
                      <a:r>
                        <a:rPr lang="el-G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Εξωτερική ανάθεση της διαδικασίας </a:t>
                      </a:r>
                      <a:r>
                        <a:rPr lang="el-GR" sz="2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αδειοδότησης</a:t>
                      </a:r>
                      <a:r>
                        <a:rPr lang="el-G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σε φορείς και εκπαιδευτές στον τομέα εξόρυξης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  <a:tabLst>
                          <a:tab pos="-457200" algn="l"/>
                          <a:tab pos="457200" algn="l"/>
                        </a:tabLst>
                      </a:pPr>
                      <a:r>
                        <a:rPr lang="el-GR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Ενθάρρυνση δημιουργίας σύντομων εφαρμοσμένων μαθημάτων που συνδυάζουν τεχνική &amp; επαγγελματική εκπαίδευση στις απαιτήσεις της βιομηχανίας. </a:t>
                      </a:r>
                      <a:endParaRPr lang="el-G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l-GR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Περιφερειακή Αρχή και εθνική κυβέρνηση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l-GR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Ανώτατο Τεχνολογικό Εκπαιδευτικό Ίδρυμα Στερεάς Ελλάδας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l-GR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Υπουργείο Παιδείας &amp; Θρησκευμάτων 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l-GR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Σύνδεσμος Βιομηχανιών Στερεάς Ελλάδας</a:t>
                      </a: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365690822"/>
                  </a:ext>
                </a:extLst>
              </a:tr>
            </a:tbl>
          </a:graphicData>
        </a:graphic>
      </p:graphicFrame>
      <p:pic>
        <p:nvPicPr>
          <p:cNvPr id="2" name="Picture 3">
            <a:extLst>
              <a:ext uri="{FF2B5EF4-FFF2-40B4-BE49-F238E27FC236}">
                <a16:creationId xmlns:a16="http://schemas.microsoft.com/office/drawing/2014/main" id="{DB86CBDE-A1B2-010A-B7FC-C339B9776E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504" y="6118357"/>
            <a:ext cx="813769" cy="855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7130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F16DB9-858A-27E5-5B77-5AE9EB51DC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Θέση περιεχομένου 3">
            <a:extLst>
              <a:ext uri="{FF2B5EF4-FFF2-40B4-BE49-F238E27FC236}">
                <a16:creationId xmlns:a16="http://schemas.microsoft.com/office/drawing/2014/main" id="{385330A9-B210-B787-14FD-FEACB4269D9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7971290"/>
              </p:ext>
            </p:extLst>
          </p:nvPr>
        </p:nvGraphicFramePr>
        <p:xfrm>
          <a:off x="0" y="0"/>
          <a:ext cx="12191999" cy="6858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71513">
                  <a:extLst>
                    <a:ext uri="{9D8B030D-6E8A-4147-A177-3AD203B41FA5}">
                      <a16:colId xmlns:a16="http://schemas.microsoft.com/office/drawing/2014/main" val="2807052803"/>
                    </a:ext>
                  </a:extLst>
                </a:gridCol>
                <a:gridCol w="7623781">
                  <a:extLst>
                    <a:ext uri="{9D8B030D-6E8A-4147-A177-3AD203B41FA5}">
                      <a16:colId xmlns:a16="http://schemas.microsoft.com/office/drawing/2014/main" val="1226624666"/>
                    </a:ext>
                  </a:extLst>
                </a:gridCol>
                <a:gridCol w="1996705">
                  <a:extLst>
                    <a:ext uri="{9D8B030D-6E8A-4147-A177-3AD203B41FA5}">
                      <a16:colId xmlns:a16="http://schemas.microsoft.com/office/drawing/2014/main" val="158869396"/>
                    </a:ext>
                  </a:extLst>
                </a:gridCol>
              </a:tblGrid>
              <a:tr h="11359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endParaRPr lang="el-GR" sz="300" kern="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l-GR" sz="2400" kern="100" dirty="0">
                          <a:effectLst/>
                        </a:rPr>
                        <a:t>Πολιτικές με προτεραιότητα</a:t>
                      </a:r>
                      <a:endParaRPr lang="el-GR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7" marR="613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endParaRPr lang="el-GR" sz="300" b="1" kern="10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-GB" sz="2400" kern="100" dirty="0">
                          <a:effectLst/>
                        </a:rPr>
                        <a:t>Βα</a:t>
                      </a:r>
                      <a:r>
                        <a:rPr lang="en-GB" sz="2400" kern="100" dirty="0" err="1">
                          <a:effectLst/>
                        </a:rPr>
                        <a:t>σικές</a:t>
                      </a:r>
                      <a:r>
                        <a:rPr lang="en-GB" sz="2400" kern="100" dirty="0">
                          <a:effectLst/>
                        </a:rPr>
                        <a:t> </a:t>
                      </a:r>
                      <a:r>
                        <a:rPr lang="en-GB" sz="2400" kern="100" dirty="0" err="1">
                          <a:effectLst/>
                        </a:rPr>
                        <a:t>συστάσεις</a:t>
                      </a:r>
                      <a:r>
                        <a:rPr lang="en-GB" sz="2400" kern="100" dirty="0">
                          <a:effectLst/>
                        </a:rPr>
                        <a:t> </a:t>
                      </a:r>
                      <a:r>
                        <a:rPr lang="en-GB" sz="2200" kern="100" dirty="0">
                          <a:effectLst/>
                        </a:rPr>
                        <a:t>- </a:t>
                      </a:r>
                      <a:r>
                        <a:rPr lang="en-GB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Απα</a:t>
                      </a:r>
                      <a:r>
                        <a:rPr lang="en-GB" sz="24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σχόληση</a:t>
                      </a:r>
                      <a:r>
                        <a:rPr lang="en-GB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l-GR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&amp;</a:t>
                      </a:r>
                      <a:r>
                        <a:rPr lang="en-GB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4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δεξιότητες</a:t>
                      </a:r>
                      <a:endParaRPr lang="el-GR" sz="2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endParaRPr lang="el-GR" sz="300" kern="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l-GR" sz="2400" kern="100" dirty="0">
                          <a:effectLst/>
                        </a:rPr>
                        <a:t>Υπεύθυνος/οι φορέας/</a:t>
                      </a:r>
                      <a:r>
                        <a:rPr lang="el-GR" sz="2400" kern="100" dirty="0" err="1">
                          <a:effectLst/>
                        </a:rPr>
                        <a:t>είς</a:t>
                      </a:r>
                      <a:endParaRPr lang="el-GR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7" marR="61357" marT="0" marB="0"/>
                </a:tc>
                <a:extLst>
                  <a:ext uri="{0D108BD9-81ED-4DB2-BD59-A6C34878D82A}">
                    <a16:rowId xmlns:a16="http://schemas.microsoft.com/office/drawing/2014/main" val="3903311987"/>
                  </a:ext>
                </a:extLst>
              </a:tr>
              <a:tr h="247492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endParaRPr lang="el-GR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7" marR="61357" marT="0" marB="0"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endParaRPr lang="el-GR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7" marR="61357" marT="0" marB="0"/>
                </a:tc>
                <a:extLst>
                  <a:ext uri="{0D108BD9-81ED-4DB2-BD59-A6C34878D82A}">
                    <a16:rowId xmlns:a16="http://schemas.microsoft.com/office/drawing/2014/main" val="1646154663"/>
                  </a:ext>
                </a:extLst>
              </a:tr>
              <a:tr h="3366745">
                <a:tc rowSpan="2">
                  <a:txBody>
                    <a:bodyPr/>
                    <a:lstStyle/>
                    <a:p>
                      <a:pPr marL="22860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buNone/>
                      </a:pPr>
                      <a:endParaRPr lang="el-GR" sz="20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2860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buNone/>
                      </a:pPr>
                      <a:endParaRPr lang="el-GR" sz="20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2860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buNone/>
                      </a:pPr>
                      <a:r>
                        <a:rPr lang="el-GR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Τοπικό προσωπικό</a:t>
                      </a:r>
                    </a:p>
                    <a:p>
                      <a:pPr marL="22860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buNone/>
                      </a:pPr>
                      <a:r>
                        <a:rPr lang="el-GR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22860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buNone/>
                      </a:pPr>
                      <a:r>
                        <a:rPr lang="el-GR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Η μεταλλευτική βιομηχανία λιγότερο ελκυστική σε σύγκριση με άλλους τομείς</a:t>
                      </a:r>
                      <a:endParaRPr lang="el-GR" sz="2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7" marR="61357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buFont typeface="Symbol" panose="05050102010706020507" pitchFamily="18" charset="2"/>
                        <a:buChar char=""/>
                      </a:pPr>
                      <a:endParaRPr lang="el-GR" sz="1100" kern="100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buFont typeface="Symbol" panose="05050102010706020507" pitchFamily="18" charset="2"/>
                        <a:buChar char=""/>
                      </a:pPr>
                      <a:r>
                        <a:rPr lang="el-GR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Βελτίωση των συμβάσεων σε τοπικό επίπεδο, συμπεριλαμβανομένης της συνεργασίας με τον μεταποιητικό τομέα. 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buFont typeface="Symbol" panose="05050102010706020507" pitchFamily="18" charset="2"/>
                        <a:buChar char=""/>
                      </a:pPr>
                      <a:r>
                        <a:rPr lang="el-GR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Αξιοποίηση των κονδυλίων του ευρωπαϊκού προγράμματος </a:t>
                      </a:r>
                      <a:r>
                        <a:rPr lang="el-GR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Horizon</a:t>
                      </a:r>
                      <a:r>
                        <a:rPr lang="el-GR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l-GR" sz="2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7" marR="61357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endParaRPr lang="el-G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l-GR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Ανώτατο Τεχνολογικό Εκπαιδευτικό Ίδρυμα 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l-GR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Σύνδεσμος Βιομηχανιών Στερεάς Ελλάδας</a:t>
                      </a: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365690822"/>
                  </a:ext>
                </a:extLst>
              </a:tr>
              <a:tr h="2107791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1357" marR="61357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buFont typeface="Symbol" panose="05050102010706020507" pitchFamily="18" charset="2"/>
                        <a:buChar char=""/>
                      </a:pPr>
                      <a:endParaRPr lang="el-GR" sz="400" kern="100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buFont typeface="Wingdings" panose="05000000000000000000" pitchFamily="2" charset="2"/>
                        <a:buChar char="Ø"/>
                      </a:pPr>
                      <a:r>
                        <a:rPr lang="el-GR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Συνεργασία με την ένωση εξόρυξης &amp; τους υπαλλήλους της για το συντονισμό της τυποποίησης των συμβάσεων 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buFont typeface="Wingdings" panose="05000000000000000000" pitchFamily="2" charset="2"/>
                        <a:buChar char="Ø"/>
                      </a:pPr>
                      <a:r>
                        <a:rPr lang="el-GR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Βελτίωση της επικοινωνίας των οφελών της εργασίας στην εξόρυξη. 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buFont typeface="Wingdings" panose="05000000000000000000" pitchFamily="2" charset="2"/>
                        <a:buChar char="Ø"/>
                      </a:pPr>
                      <a:r>
                        <a:rPr lang="el-GR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Προσέλκυση εργαζομένων στην περιοχή και τον τομέα</a:t>
                      </a:r>
                      <a:endParaRPr lang="el-GR" sz="2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7" marR="61357" marT="0" marB="0"/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endParaRPr lang="el-GR" sz="1800" kern="100" dirty="0">
                        <a:effectLst/>
                      </a:endParaRPr>
                    </a:p>
                    <a:p>
                      <a:pPr marL="2159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l-GR" sz="1800" kern="100" dirty="0">
                          <a:effectLst/>
                        </a:rPr>
                        <a:t>Εθνική Κυβέρνηση</a:t>
                      </a:r>
                      <a:endParaRPr lang="el-GR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7" marR="61357" marT="0" marB="0"/>
                </a:tc>
                <a:extLst>
                  <a:ext uri="{0D108BD9-81ED-4DB2-BD59-A6C34878D82A}">
                    <a16:rowId xmlns:a16="http://schemas.microsoft.com/office/drawing/2014/main" val="4149522459"/>
                  </a:ext>
                </a:extLst>
              </a:tr>
            </a:tbl>
          </a:graphicData>
        </a:graphic>
      </p:graphicFrame>
      <p:pic>
        <p:nvPicPr>
          <p:cNvPr id="2" name="Picture 3">
            <a:extLst>
              <a:ext uri="{FF2B5EF4-FFF2-40B4-BE49-F238E27FC236}">
                <a16:creationId xmlns:a16="http://schemas.microsoft.com/office/drawing/2014/main" id="{A81FDEAB-D305-F0D6-ED29-BB4B759674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79" y="5868100"/>
            <a:ext cx="813769" cy="855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994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F86CA8-2264-F688-9442-A766AC7812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Θέση περιεχομένου 3">
            <a:extLst>
              <a:ext uri="{FF2B5EF4-FFF2-40B4-BE49-F238E27FC236}">
                <a16:creationId xmlns:a16="http://schemas.microsoft.com/office/drawing/2014/main" id="{A9FBD4AD-6F20-56A8-2290-0F86E93EA0E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3237413"/>
              </p:ext>
            </p:extLst>
          </p:nvPr>
        </p:nvGraphicFramePr>
        <p:xfrm>
          <a:off x="0" y="0"/>
          <a:ext cx="12191999" cy="6858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71513">
                  <a:extLst>
                    <a:ext uri="{9D8B030D-6E8A-4147-A177-3AD203B41FA5}">
                      <a16:colId xmlns:a16="http://schemas.microsoft.com/office/drawing/2014/main" val="2807052803"/>
                    </a:ext>
                  </a:extLst>
                </a:gridCol>
                <a:gridCol w="7623781">
                  <a:extLst>
                    <a:ext uri="{9D8B030D-6E8A-4147-A177-3AD203B41FA5}">
                      <a16:colId xmlns:a16="http://schemas.microsoft.com/office/drawing/2014/main" val="1226624666"/>
                    </a:ext>
                  </a:extLst>
                </a:gridCol>
                <a:gridCol w="1996705">
                  <a:extLst>
                    <a:ext uri="{9D8B030D-6E8A-4147-A177-3AD203B41FA5}">
                      <a16:colId xmlns:a16="http://schemas.microsoft.com/office/drawing/2014/main" val="158869396"/>
                    </a:ext>
                  </a:extLst>
                </a:gridCol>
              </a:tblGrid>
              <a:tr h="11767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endParaRPr lang="el-GR" sz="300" kern="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l-GR" sz="2400" kern="100" dirty="0">
                          <a:effectLst/>
                        </a:rPr>
                        <a:t>Πολιτικές με προτεραιότητα</a:t>
                      </a:r>
                      <a:endParaRPr lang="el-GR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7" marR="613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endParaRPr lang="el-GR" sz="300" b="1" kern="10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-GB" sz="2400" kern="100" dirty="0">
                          <a:effectLst/>
                        </a:rPr>
                        <a:t>Βα</a:t>
                      </a:r>
                      <a:r>
                        <a:rPr lang="en-GB" sz="2400" kern="100" dirty="0" err="1">
                          <a:effectLst/>
                        </a:rPr>
                        <a:t>σικές</a:t>
                      </a:r>
                      <a:r>
                        <a:rPr lang="en-GB" sz="2400" kern="100" dirty="0">
                          <a:effectLst/>
                        </a:rPr>
                        <a:t> </a:t>
                      </a:r>
                      <a:r>
                        <a:rPr lang="en-GB" sz="2400" kern="100" dirty="0" err="1">
                          <a:effectLst/>
                        </a:rPr>
                        <a:t>συστάσεις</a:t>
                      </a:r>
                      <a:r>
                        <a:rPr lang="en-GB" sz="2400" kern="100" dirty="0">
                          <a:effectLst/>
                        </a:rPr>
                        <a:t> - </a:t>
                      </a:r>
                      <a:r>
                        <a:rPr lang="el-GR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Καινοτομία &amp; Κυκλικότητα</a:t>
                      </a:r>
                      <a:endParaRPr lang="el-GR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endParaRPr lang="el-GR" sz="300" kern="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l-GR" sz="2400" kern="100" dirty="0">
                          <a:effectLst/>
                        </a:rPr>
                        <a:t>Υπεύθυνος/οι φορέας/</a:t>
                      </a:r>
                      <a:r>
                        <a:rPr lang="el-GR" sz="2400" kern="100" dirty="0" err="1">
                          <a:effectLst/>
                        </a:rPr>
                        <a:t>είς</a:t>
                      </a:r>
                      <a:endParaRPr lang="el-GR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7" marR="61357" marT="0" marB="0"/>
                </a:tc>
                <a:extLst>
                  <a:ext uri="{0D108BD9-81ED-4DB2-BD59-A6C34878D82A}">
                    <a16:rowId xmlns:a16="http://schemas.microsoft.com/office/drawing/2014/main" val="3903311987"/>
                  </a:ext>
                </a:extLst>
              </a:tr>
              <a:tr h="256381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endParaRPr lang="el-GR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7" marR="61357" marT="0" marB="0"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endParaRPr lang="el-GR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7" marR="61357" marT="0" marB="0"/>
                </a:tc>
                <a:extLst>
                  <a:ext uri="{0D108BD9-81ED-4DB2-BD59-A6C34878D82A}">
                    <a16:rowId xmlns:a16="http://schemas.microsoft.com/office/drawing/2014/main" val="1646154663"/>
                  </a:ext>
                </a:extLst>
              </a:tr>
              <a:tr h="5424847">
                <a:tc>
                  <a:txBody>
                    <a:bodyPr/>
                    <a:lstStyle/>
                    <a:p>
                      <a:pPr marL="22860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buNone/>
                      </a:pPr>
                      <a:endParaRPr lang="el-GR" sz="20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2860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buNone/>
                      </a:pPr>
                      <a:endParaRPr lang="el-GR" sz="20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2860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buNone/>
                      </a:pPr>
                      <a:r>
                        <a:rPr lang="el-GR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Σημαντικό χάσμα μεταξύ της καινοτομίας στην Αθήνα και στην Περιφέρεια στην κάλυψη των αναγκών Ε&amp;Α της περιοχής. </a:t>
                      </a:r>
                      <a:endParaRPr lang="el-GR" sz="2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7" marR="61357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endParaRPr lang="el-G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l-G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Συνεργασία της  Ελληνικής Αρχής Γεωλογικών και Μεταλλευτικών Ερευνών  και διεθνών εταίρων για την ενίσχυση των εξερευνητικών δυνατοτήτων που δεν απαιτούν γεωτρήσεις (</a:t>
                      </a: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drones</a:t>
                      </a:r>
                      <a:r>
                        <a:rPr lang="el-G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 μηχανική εκμάθηση κ.λπ.). 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l-G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Αξιοποίηση των κονδυλίων του </a:t>
                      </a:r>
                      <a:r>
                        <a:rPr lang="el-G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ευρωπαϊκού προγράμματος </a:t>
                      </a: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Horizon</a:t>
                      </a:r>
                      <a:endParaRPr lang="el-G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l-GR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Περιφερειακό Πρόγραμμα Καινοτομίας για την υποστήριξη περιφερειακών προγραμμάτων καινοτομίας που έχουν δείξει δυνατότητες, πχ ανακύκλωση </a:t>
                      </a:r>
                      <a:r>
                        <a:rPr lang="el-GR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σιδηρονικελίου</a:t>
                      </a:r>
                      <a:r>
                        <a:rPr lang="el-GR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ή ανάκτηση γαλλίου από την αξιοποίηση των αποβλήτων</a:t>
                      </a:r>
                      <a:endParaRPr lang="el-G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endParaRPr lang="el-GR" sz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Εθνικό</a:t>
                      </a: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Μετσό</a:t>
                      </a: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βιο Πολυτεχνείο</a:t>
                      </a:r>
                      <a:endParaRPr lang="el-G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l-GR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Ανώτατο Τεχνολογικό Εκπαιδευτικό Ίδρυμα Στερεάς Ελλάδας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l-G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Περιφερειακό Επιστημονικό Συμβούλιο Έρευνας και Καινοτομίας</a:t>
                      </a:r>
                      <a:endParaRPr lang="el-G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365690822"/>
                  </a:ext>
                </a:extLst>
              </a:tr>
            </a:tbl>
          </a:graphicData>
        </a:graphic>
      </p:graphicFrame>
      <p:pic>
        <p:nvPicPr>
          <p:cNvPr id="2" name="Picture 3">
            <a:extLst>
              <a:ext uri="{FF2B5EF4-FFF2-40B4-BE49-F238E27FC236}">
                <a16:creationId xmlns:a16="http://schemas.microsoft.com/office/drawing/2014/main" id="{8724385A-0BCC-9719-BF61-AFE63FADD0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129" y="5848850"/>
            <a:ext cx="813769" cy="855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1081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E08F0D-0B7F-8CDB-D17E-03AD280154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Θέση περιεχομένου 3">
            <a:extLst>
              <a:ext uri="{FF2B5EF4-FFF2-40B4-BE49-F238E27FC236}">
                <a16:creationId xmlns:a16="http://schemas.microsoft.com/office/drawing/2014/main" id="{F48A0E41-9AD6-6E3B-2FD5-8A26D25365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5720095"/>
              </p:ext>
            </p:extLst>
          </p:nvPr>
        </p:nvGraphicFramePr>
        <p:xfrm>
          <a:off x="0" y="0"/>
          <a:ext cx="12191999" cy="68313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71513">
                  <a:extLst>
                    <a:ext uri="{9D8B030D-6E8A-4147-A177-3AD203B41FA5}">
                      <a16:colId xmlns:a16="http://schemas.microsoft.com/office/drawing/2014/main" val="2807052803"/>
                    </a:ext>
                  </a:extLst>
                </a:gridCol>
                <a:gridCol w="7623781">
                  <a:extLst>
                    <a:ext uri="{9D8B030D-6E8A-4147-A177-3AD203B41FA5}">
                      <a16:colId xmlns:a16="http://schemas.microsoft.com/office/drawing/2014/main" val="1226624666"/>
                    </a:ext>
                  </a:extLst>
                </a:gridCol>
                <a:gridCol w="1996705">
                  <a:extLst>
                    <a:ext uri="{9D8B030D-6E8A-4147-A177-3AD203B41FA5}">
                      <a16:colId xmlns:a16="http://schemas.microsoft.com/office/drawing/2014/main" val="158869396"/>
                    </a:ext>
                  </a:extLst>
                </a:gridCol>
              </a:tblGrid>
              <a:tr h="10224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endParaRPr lang="el-GR" sz="300" kern="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l-GR" sz="2400" kern="100" dirty="0">
                          <a:effectLst/>
                        </a:rPr>
                        <a:t>Πολιτικές με προτεραιότητα</a:t>
                      </a:r>
                      <a:endParaRPr lang="el-GR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7" marR="613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endParaRPr lang="el-GR" sz="300" b="1" kern="10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-GB" sz="2400" kern="100" dirty="0">
                          <a:effectLst/>
                        </a:rPr>
                        <a:t>Βα</a:t>
                      </a:r>
                      <a:r>
                        <a:rPr lang="en-GB" sz="2400" kern="100" dirty="0" err="1">
                          <a:effectLst/>
                        </a:rPr>
                        <a:t>σικές</a:t>
                      </a:r>
                      <a:r>
                        <a:rPr lang="en-GB" sz="2400" kern="100" dirty="0">
                          <a:effectLst/>
                        </a:rPr>
                        <a:t> </a:t>
                      </a:r>
                      <a:r>
                        <a:rPr lang="en-GB" sz="2400" kern="100" dirty="0" err="1">
                          <a:effectLst/>
                        </a:rPr>
                        <a:t>συστάσεις</a:t>
                      </a:r>
                      <a:r>
                        <a:rPr lang="en-GB" sz="2400" kern="100" dirty="0">
                          <a:effectLst/>
                        </a:rPr>
                        <a:t> </a:t>
                      </a:r>
                      <a:r>
                        <a:rPr lang="en-GB" sz="2200" kern="100" dirty="0">
                          <a:effectLst/>
                        </a:rPr>
                        <a:t>- </a:t>
                      </a:r>
                      <a:r>
                        <a:rPr lang="el-GR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Καινοτομία &amp; Κυκλικότητα</a:t>
                      </a:r>
                      <a:endParaRPr lang="el-GR" sz="2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endParaRPr lang="el-GR" sz="300" kern="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l-GR" sz="2400" kern="100" dirty="0">
                          <a:effectLst/>
                        </a:rPr>
                        <a:t>Υπεύθυνος/οι φορέας/</a:t>
                      </a:r>
                      <a:r>
                        <a:rPr lang="el-GR" sz="2400" kern="100" dirty="0" err="1">
                          <a:effectLst/>
                        </a:rPr>
                        <a:t>είς</a:t>
                      </a:r>
                      <a:endParaRPr lang="el-GR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7" marR="61357" marT="0" marB="0"/>
                </a:tc>
                <a:extLst>
                  <a:ext uri="{0D108BD9-81ED-4DB2-BD59-A6C34878D82A}">
                    <a16:rowId xmlns:a16="http://schemas.microsoft.com/office/drawing/2014/main" val="3903311987"/>
                  </a:ext>
                </a:extLst>
              </a:tr>
              <a:tr h="244693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endParaRPr lang="el-GR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7" marR="61357" marT="0" marB="0"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endParaRPr lang="el-GR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7" marR="61357" marT="0" marB="0"/>
                </a:tc>
                <a:extLst>
                  <a:ext uri="{0D108BD9-81ED-4DB2-BD59-A6C34878D82A}">
                    <a16:rowId xmlns:a16="http://schemas.microsoft.com/office/drawing/2014/main" val="1646154663"/>
                  </a:ext>
                </a:extLst>
              </a:tr>
              <a:tr h="2765270">
                <a:tc>
                  <a:txBody>
                    <a:bodyPr/>
                    <a:lstStyle/>
                    <a:p>
                      <a:pPr marL="22860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buNone/>
                      </a:pPr>
                      <a:endParaRPr lang="el-GR" sz="1400" kern="100" dirty="0">
                        <a:effectLst/>
                      </a:endParaRPr>
                    </a:p>
                    <a:p>
                      <a:pPr marL="22860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buNone/>
                      </a:pPr>
                      <a:r>
                        <a:rPr lang="el-GR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Περιορισμένα κίνητρα/υποστήριξη για τη συμμετοχή ΜΜΕ σε καινοτόμες δραστηριότητες</a:t>
                      </a:r>
                      <a:endParaRPr lang="el-GR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7" marR="61357" marT="0" marB="0"/>
                </a:tc>
                <a:tc>
                  <a:txBody>
                    <a:bodyPr/>
                    <a:lstStyle/>
                    <a:p>
                      <a:pPr marL="342900" indent="-34290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endParaRPr lang="el-GR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indent="-34290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l-GR" sz="20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Διασύνδεση προγραμμάτων καινοτομίας με επιχειρηματίες και τοπικές εταιρείες από την αρχή των έργων.</a:t>
                      </a:r>
                    </a:p>
                    <a:p>
                      <a:pPr marL="342900" indent="-34290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l-GR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Διάδοση της Περιφερειακής Στρατηγικής για την Κυκλική Οικονομία σε συνεργασία με τον ιδιωτικό τομέα και άλλους ενδιαφερόμενους φορείς όπως το ΠΣΕΚ και το Τεχνολογικό Εκπαιδευτικό Ίδρυμα Στερεάς Ελλάδας. </a:t>
                      </a:r>
                      <a:endParaRPr lang="el-GR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endParaRPr lang="el-G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lvl="0" indent="-28575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l-G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Περιφερειακό Επιστημονικό Συμβούλιο Έρευνας &amp;  Καινοτομίας σε συνεργασία με Πανεπιστήμια</a:t>
                      </a:r>
                      <a:endParaRPr lang="el-G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365690822"/>
                  </a:ext>
                </a:extLst>
              </a:tr>
              <a:tr h="20839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l-GR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Περιφερειακή Στρατηγική Κυκλικής Οικονομίας ευρέως άγνωστη στις εταιρείες διαχείρισης πόρων</a:t>
                      </a:r>
                      <a:endParaRPr lang="el-GR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7" marR="61357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buFont typeface="Symbol" panose="05050102010706020507" pitchFamily="18" charset="2"/>
                        <a:buChar char=""/>
                      </a:pPr>
                      <a:endParaRPr lang="el-GR" sz="400" kern="100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buFont typeface="Wingdings" panose="05000000000000000000" pitchFamily="2" charset="2"/>
                        <a:buChar char="Ø"/>
                      </a:pPr>
                      <a:endParaRPr lang="el-GR" sz="3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buFont typeface="Wingdings" panose="05000000000000000000" pitchFamily="2" charset="2"/>
                        <a:buChar char="Ø"/>
                      </a:pPr>
                      <a:r>
                        <a:rPr lang="el-G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Διάδοση της Περιφερειακής Στρατηγικής για την Κυκλική Οικονομία σε συνεργασία με τον ιδιωτικό τομέα &amp; άλλους ενδιαφερόμενους φορείς όπως το ΠΣΕΚ και το ΑΤΕΙ Στερεάς Ελλάδας. </a:t>
                      </a:r>
                      <a:endParaRPr lang="el-GR" sz="2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7" marR="61357" marT="0" marB="0"/>
                </a:tc>
                <a:tc>
                  <a:txBody>
                    <a:bodyPr/>
                    <a:lstStyle/>
                    <a:p>
                      <a:pPr marL="285750" indent="-28575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l-GR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Περιφερειακή Αρχή</a:t>
                      </a:r>
                    </a:p>
                    <a:p>
                      <a:pPr marL="285750" lvl="0" indent="-28575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l-GR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Ιδιωτικός τομέας</a:t>
                      </a:r>
                    </a:p>
                    <a:p>
                      <a:pPr marL="285750" indent="-28575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l-GR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Περιφερειακό Επιστημονικό Συμβούλιο Ε&amp;Κ</a:t>
                      </a: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4149522459"/>
                  </a:ext>
                </a:extLst>
              </a:tr>
            </a:tbl>
          </a:graphicData>
        </a:graphic>
      </p:graphicFrame>
      <p:pic>
        <p:nvPicPr>
          <p:cNvPr id="2" name="Picture 3">
            <a:extLst>
              <a:ext uri="{FF2B5EF4-FFF2-40B4-BE49-F238E27FC236}">
                <a16:creationId xmlns:a16="http://schemas.microsoft.com/office/drawing/2014/main" id="{835E85A2-5871-3231-D1AB-EA6F9C9087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28" y="5887351"/>
            <a:ext cx="813769" cy="855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9564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A6276E-4556-06B3-FBA4-1468CAB88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Θέση περιεχομένου 3">
            <a:extLst>
              <a:ext uri="{FF2B5EF4-FFF2-40B4-BE49-F238E27FC236}">
                <a16:creationId xmlns:a16="http://schemas.microsoft.com/office/drawing/2014/main" id="{C0E5ECEB-4E11-2DE0-D3A8-C6116EE9D2F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3849164"/>
              </p:ext>
            </p:extLst>
          </p:nvPr>
        </p:nvGraphicFramePr>
        <p:xfrm>
          <a:off x="0" y="0"/>
          <a:ext cx="12191999" cy="69789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71513">
                  <a:extLst>
                    <a:ext uri="{9D8B030D-6E8A-4147-A177-3AD203B41FA5}">
                      <a16:colId xmlns:a16="http://schemas.microsoft.com/office/drawing/2014/main" val="2807052803"/>
                    </a:ext>
                  </a:extLst>
                </a:gridCol>
                <a:gridCol w="7623781">
                  <a:extLst>
                    <a:ext uri="{9D8B030D-6E8A-4147-A177-3AD203B41FA5}">
                      <a16:colId xmlns:a16="http://schemas.microsoft.com/office/drawing/2014/main" val="1226624666"/>
                    </a:ext>
                  </a:extLst>
                </a:gridCol>
                <a:gridCol w="1996705">
                  <a:extLst>
                    <a:ext uri="{9D8B030D-6E8A-4147-A177-3AD203B41FA5}">
                      <a16:colId xmlns:a16="http://schemas.microsoft.com/office/drawing/2014/main" val="158869396"/>
                    </a:ext>
                  </a:extLst>
                </a:gridCol>
              </a:tblGrid>
              <a:tr h="9341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endParaRPr lang="el-GR" sz="300" kern="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l-GR" sz="2200" kern="100" dirty="0">
                          <a:effectLst/>
                        </a:rPr>
                        <a:t>Πολιτικές με προτεραιότητα</a:t>
                      </a:r>
                      <a:endParaRPr lang="el-GR" sz="2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7" marR="613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endParaRPr lang="el-GR" sz="300" kern="10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-GB" sz="2200" kern="100" dirty="0">
                          <a:effectLst/>
                        </a:rPr>
                        <a:t>Βα</a:t>
                      </a:r>
                      <a:r>
                        <a:rPr lang="en-GB" sz="2200" kern="100" dirty="0" err="1">
                          <a:effectLst/>
                        </a:rPr>
                        <a:t>σικές</a:t>
                      </a:r>
                      <a:r>
                        <a:rPr lang="en-GB" sz="2200" kern="100" dirty="0">
                          <a:effectLst/>
                        </a:rPr>
                        <a:t> </a:t>
                      </a:r>
                      <a:r>
                        <a:rPr lang="en-GB" sz="2200" kern="100" dirty="0" err="1">
                          <a:effectLst/>
                        </a:rPr>
                        <a:t>συστάσεις</a:t>
                      </a:r>
                      <a:r>
                        <a:rPr lang="en-GB" sz="2200" kern="100" dirty="0">
                          <a:effectLst/>
                        </a:rPr>
                        <a:t> - </a:t>
                      </a:r>
                      <a:r>
                        <a:rPr lang="el-GR" sz="22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Υποδομή</a:t>
                      </a:r>
                      <a:endParaRPr lang="el-GR" sz="2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7" marR="613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endParaRPr lang="el-GR" sz="300" kern="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l-GR" sz="2200" kern="100" dirty="0">
                          <a:effectLst/>
                        </a:rPr>
                        <a:t>Υπεύθυνος/οι φορέας/</a:t>
                      </a:r>
                      <a:r>
                        <a:rPr lang="el-GR" sz="2200" kern="100" dirty="0" err="1">
                          <a:effectLst/>
                        </a:rPr>
                        <a:t>είς</a:t>
                      </a:r>
                      <a:endParaRPr lang="el-GR" sz="2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7" marR="61357" marT="0" marB="0"/>
                </a:tc>
                <a:extLst>
                  <a:ext uri="{0D108BD9-81ED-4DB2-BD59-A6C34878D82A}">
                    <a16:rowId xmlns:a16="http://schemas.microsoft.com/office/drawing/2014/main" val="3903311987"/>
                  </a:ext>
                </a:extLst>
              </a:tr>
              <a:tr h="351594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endParaRPr lang="el-GR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7" marR="61357" marT="0" marB="0"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endParaRPr lang="el-GR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7" marR="61357" marT="0" marB="0"/>
                </a:tc>
                <a:extLst>
                  <a:ext uri="{0D108BD9-81ED-4DB2-BD59-A6C34878D82A}">
                    <a16:rowId xmlns:a16="http://schemas.microsoft.com/office/drawing/2014/main" val="1646154663"/>
                  </a:ext>
                </a:extLst>
              </a:tr>
              <a:tr h="55722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endParaRPr lang="el-G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l-GR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Αύξηση ενεργειακού κόστους &amp; λειτουργική απόδοση των ορυχείων στην περιοχή </a:t>
                      </a:r>
                      <a:r>
                        <a:rPr lang="el-G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buFont typeface="Symbol" panose="05050102010706020507" pitchFamily="18" charset="2"/>
                        <a:buChar char=""/>
                      </a:pPr>
                      <a:endParaRPr lang="el-GR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buFont typeface="Symbol" panose="05050102010706020507" pitchFamily="18" charset="2"/>
                        <a:buNone/>
                      </a:pPr>
                      <a:endParaRPr lang="el-GR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buFont typeface="Symbol" panose="05050102010706020507" pitchFamily="18" charset="2"/>
                        <a:buNone/>
                      </a:pPr>
                      <a:r>
                        <a:rPr lang="el-GR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Παροχή κινήτρων για επενδύσεις σε ανανεώσιμες πηγές ενέργειας για τις βιομηχανικές περιοχές: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buFont typeface="Wingdings" panose="05000000000000000000" pitchFamily="2" charset="2"/>
                        <a:buChar char="Ø"/>
                      </a:pPr>
                      <a:r>
                        <a:rPr lang="el-GR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βελτίωση της ανταγωνιστικότητας,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buFont typeface="Wingdings" panose="05000000000000000000" pitchFamily="2" charset="2"/>
                        <a:buChar char="Ø"/>
                      </a:pPr>
                      <a:r>
                        <a:rPr lang="el-GR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μείωση των περιβαλλοντικών επιπτώσεων της εξορυκτικής βιομηχανίας</a:t>
                      </a:r>
                      <a:endParaRPr lang="el-GR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endParaRPr lang="el-GR" sz="1400" kern="100" dirty="0">
                        <a:effectLst/>
                      </a:endParaRPr>
                    </a:p>
                    <a:p>
                      <a:pPr marL="2159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l-GR" sz="2000" kern="100" dirty="0">
                          <a:effectLst/>
                        </a:rPr>
                        <a:t>Εθνική Κυβέρνηση</a:t>
                      </a:r>
                      <a:endParaRPr lang="el-GR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57" marR="61357" marT="0" marB="0"/>
                </a:tc>
                <a:extLst>
                  <a:ext uri="{0D108BD9-81ED-4DB2-BD59-A6C34878D82A}">
                    <a16:rowId xmlns:a16="http://schemas.microsoft.com/office/drawing/2014/main" val="365690822"/>
                  </a:ext>
                </a:extLst>
              </a:tr>
            </a:tbl>
          </a:graphicData>
        </a:graphic>
      </p:graphicFrame>
      <p:pic>
        <p:nvPicPr>
          <p:cNvPr id="2" name="Picture 3">
            <a:extLst>
              <a:ext uri="{FF2B5EF4-FFF2-40B4-BE49-F238E27FC236}">
                <a16:creationId xmlns:a16="http://schemas.microsoft.com/office/drawing/2014/main" id="{09D2742F-4CC9-184C-44AE-E69BE39E67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129" y="6002854"/>
            <a:ext cx="813769" cy="855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3864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02901582-7D6A-A141-6A79-B32B0C3D8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l-GR" sz="40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Εν κατακλείδι…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228D6D1-B77E-675D-51C2-4ABF98A937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7695" y="317634"/>
            <a:ext cx="7721636" cy="6333423"/>
          </a:xfrm>
        </p:spPr>
        <p:txBody>
          <a:bodyPr anchor="ctr"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l-GR" sz="2400" dirty="0"/>
              <a:t>Η Στερεά Ελλάδα διαθέτει ισχυρή </a:t>
            </a:r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εξορυκτική παράδοση </a:t>
            </a:r>
            <a:r>
              <a:rPr lang="el-GR" sz="2400" dirty="0"/>
              <a:t>και </a:t>
            </a:r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στρατηγική βάση</a:t>
            </a:r>
            <a:r>
              <a:rPr lang="el-GR" sz="2400" dirty="0"/>
              <a:t>. </a:t>
            </a:r>
          </a:p>
          <a:p>
            <a:pPr>
              <a:buFont typeface="Wingdings" panose="05000000000000000000" pitchFamily="2" charset="2"/>
              <a:buChar char="Ø"/>
            </a:pPr>
            <a:endParaRPr lang="el-GR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el-GR" sz="2400" dirty="0"/>
              <a:t>Το επόμενο βήμα είναι η </a:t>
            </a:r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μετάβαση</a:t>
            </a:r>
            <a:r>
              <a:rPr lang="el-GR" sz="2400" dirty="0"/>
              <a:t> από τη στρατηγική στην υλοποίηση.</a:t>
            </a:r>
          </a:p>
          <a:p>
            <a:pPr>
              <a:buFont typeface="Wingdings" panose="05000000000000000000" pitchFamily="2" charset="2"/>
              <a:buChar char="Ø"/>
            </a:pPr>
            <a:endParaRPr lang="el-GR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el-GR" sz="2400" dirty="0"/>
              <a:t>Χρειάζεται </a:t>
            </a:r>
            <a:r>
              <a:rPr lang="el-GR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επικαιροποιημένα</a:t>
            </a:r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Εθνική Στρατηγική &amp; Περιφερειακό Σχέδιο Δράσης </a:t>
            </a:r>
            <a:r>
              <a:rPr lang="el-GR" sz="2400" dirty="0"/>
              <a:t>που θα: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ευθυγραμμίζονται</a:t>
            </a:r>
            <a:r>
              <a:rPr lang="el-GR" sz="2400" dirty="0"/>
              <a:t> με τον Ευρωπαϊκό Κανονισμό για τις Κρίσιμες Πρώτες Ύλες,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ενισχύουν</a:t>
            </a:r>
            <a:r>
              <a:rPr lang="el-GR" sz="2400" dirty="0"/>
              <a:t> ολόκληρη την αλυσίδα αξίας,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συνδυάζουν</a:t>
            </a:r>
            <a:r>
              <a:rPr lang="el-GR" sz="2400" dirty="0"/>
              <a:t> την οικονομική ανάπτυξη με την περιβαλλοντική προστασία &amp; την κοινωνική αποδοχή.</a:t>
            </a: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B3766399-3D61-7AFC-80C9-393FC11683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780"/>
            <a:ext cx="813769" cy="855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0003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F82BF3E2-EB0E-40D6-8835-2367A5316C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48480" y="1563968"/>
            <a:ext cx="6043520" cy="5294033"/>
          </a:xfrm>
          <a:custGeom>
            <a:avLst/>
            <a:gdLst>
              <a:gd name="connsiteX0" fmla="*/ 3600823 w 6043520"/>
              <a:gd name="connsiteY0" fmla="*/ 0 h 5294033"/>
              <a:gd name="connsiteX1" fmla="*/ 5891281 w 6043520"/>
              <a:gd name="connsiteY1" fmla="*/ 822253 h 5294033"/>
              <a:gd name="connsiteX2" fmla="*/ 6043520 w 6043520"/>
              <a:gd name="connsiteY2" fmla="*/ 960617 h 5294033"/>
              <a:gd name="connsiteX3" fmla="*/ 6043520 w 6043520"/>
              <a:gd name="connsiteY3" fmla="*/ 5294033 h 5294033"/>
              <a:gd name="connsiteX4" fmla="*/ 423445 w 6043520"/>
              <a:gd name="connsiteY4" fmla="*/ 5294033 h 5294033"/>
              <a:gd name="connsiteX5" fmla="*/ 282971 w 6043520"/>
              <a:gd name="connsiteY5" fmla="*/ 5002426 h 5294033"/>
              <a:gd name="connsiteX6" fmla="*/ 0 w 6043520"/>
              <a:gd name="connsiteY6" fmla="*/ 3600823 h 5294033"/>
              <a:gd name="connsiteX7" fmla="*/ 3600823 w 6043520"/>
              <a:gd name="connsiteY7" fmla="*/ 0 h 5294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43520" h="5294033">
                <a:moveTo>
                  <a:pt x="3600823" y="0"/>
                </a:moveTo>
                <a:cubicBezTo>
                  <a:pt x="4470871" y="0"/>
                  <a:pt x="5268847" y="308574"/>
                  <a:pt x="5891281" y="822253"/>
                </a:cubicBezTo>
                <a:lnTo>
                  <a:pt x="6043520" y="960617"/>
                </a:lnTo>
                <a:lnTo>
                  <a:pt x="6043520" y="5294033"/>
                </a:lnTo>
                <a:lnTo>
                  <a:pt x="423445" y="5294033"/>
                </a:lnTo>
                <a:lnTo>
                  <a:pt x="282971" y="5002426"/>
                </a:lnTo>
                <a:cubicBezTo>
                  <a:pt x="100759" y="4571630"/>
                  <a:pt x="0" y="4097993"/>
                  <a:pt x="0" y="3600823"/>
                </a:cubicBezTo>
                <a:cubicBezTo>
                  <a:pt x="0" y="1612143"/>
                  <a:pt x="1612143" y="0"/>
                  <a:pt x="3600823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CB6FFAAC-8A48-4FBF-BAFE-BAD367694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83728" y="1699214"/>
            <a:ext cx="5908273" cy="5158786"/>
          </a:xfrm>
          <a:custGeom>
            <a:avLst/>
            <a:gdLst>
              <a:gd name="connsiteX0" fmla="*/ 3465576 w 5908273"/>
              <a:gd name="connsiteY0" fmla="*/ 0 h 5158786"/>
              <a:gd name="connsiteX1" fmla="*/ 5670004 w 5908273"/>
              <a:gd name="connsiteY1" fmla="*/ 791369 h 5158786"/>
              <a:gd name="connsiteX2" fmla="*/ 5908273 w 5908273"/>
              <a:gd name="connsiteY2" fmla="*/ 1007923 h 5158786"/>
              <a:gd name="connsiteX3" fmla="*/ 5908273 w 5908273"/>
              <a:gd name="connsiteY3" fmla="*/ 5158786 h 5158786"/>
              <a:gd name="connsiteX4" fmla="*/ 443374 w 5908273"/>
              <a:gd name="connsiteY4" fmla="*/ 5158786 h 5158786"/>
              <a:gd name="connsiteX5" fmla="*/ 418277 w 5908273"/>
              <a:gd name="connsiteY5" fmla="*/ 5117476 h 5158786"/>
              <a:gd name="connsiteX6" fmla="*/ 0 w 5908273"/>
              <a:gd name="connsiteY6" fmla="*/ 3465576 h 5158786"/>
              <a:gd name="connsiteX7" fmla="*/ 3465576 w 5908273"/>
              <a:gd name="connsiteY7" fmla="*/ 0 h 5158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08273" h="5158786">
                <a:moveTo>
                  <a:pt x="3465576" y="0"/>
                </a:moveTo>
                <a:cubicBezTo>
                  <a:pt x="4302945" y="0"/>
                  <a:pt x="5070948" y="296984"/>
                  <a:pt x="5670004" y="791369"/>
                </a:cubicBezTo>
                <a:lnTo>
                  <a:pt x="5908273" y="1007923"/>
                </a:lnTo>
                <a:lnTo>
                  <a:pt x="5908273" y="5158786"/>
                </a:lnTo>
                <a:lnTo>
                  <a:pt x="443374" y="5158786"/>
                </a:lnTo>
                <a:lnTo>
                  <a:pt x="418277" y="5117476"/>
                </a:lnTo>
                <a:cubicBezTo>
                  <a:pt x="151523" y="4626427"/>
                  <a:pt x="0" y="4063697"/>
                  <a:pt x="0" y="3465576"/>
                </a:cubicBezTo>
                <a:cubicBezTo>
                  <a:pt x="0" y="1551591"/>
                  <a:pt x="1551591" y="0"/>
                  <a:pt x="346557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481E86DD-89E6-42B2-8675-84B7C56BFF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50534" y="1716727"/>
            <a:ext cx="4572000" cy="4572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440EF577-B6F8-4C57-B956-AB860B388E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87694" y="1853886"/>
            <a:ext cx="4297680" cy="4297680"/>
          </a:xfrm>
          <a:custGeom>
            <a:avLst/>
            <a:gdLst>
              <a:gd name="connsiteX0" fmla="*/ 2148840 w 4297680"/>
              <a:gd name="connsiteY0" fmla="*/ 0 h 4297680"/>
              <a:gd name="connsiteX1" fmla="*/ 4297680 w 4297680"/>
              <a:gd name="connsiteY1" fmla="*/ 2148840 h 4297680"/>
              <a:gd name="connsiteX2" fmla="*/ 2148840 w 4297680"/>
              <a:gd name="connsiteY2" fmla="*/ 4297680 h 4297680"/>
              <a:gd name="connsiteX3" fmla="*/ 0 w 4297680"/>
              <a:gd name="connsiteY3" fmla="*/ 2148840 h 4297680"/>
              <a:gd name="connsiteX4" fmla="*/ 2148840 w 4297680"/>
              <a:gd name="connsiteY4" fmla="*/ 0 h 4297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97680" h="4297680">
                <a:moveTo>
                  <a:pt x="2148840" y="0"/>
                </a:moveTo>
                <a:cubicBezTo>
                  <a:pt x="3335612" y="0"/>
                  <a:pt x="4297680" y="962068"/>
                  <a:pt x="4297680" y="2148840"/>
                </a:cubicBezTo>
                <a:cubicBezTo>
                  <a:pt x="4297680" y="3335612"/>
                  <a:pt x="3335612" y="4297680"/>
                  <a:pt x="2148840" y="4297680"/>
                </a:cubicBezTo>
                <a:cubicBezTo>
                  <a:pt x="962068" y="4297680"/>
                  <a:pt x="0" y="3335612"/>
                  <a:pt x="0" y="2148840"/>
                </a:cubicBezTo>
                <a:cubicBezTo>
                  <a:pt x="0" y="962068"/>
                  <a:pt x="962068" y="0"/>
                  <a:pt x="214884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EA518CE4-E4D4-4D8A-980F-6D692AC969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155454" cy="4845530"/>
          </a:xfrm>
          <a:custGeom>
            <a:avLst/>
            <a:gdLst>
              <a:gd name="connsiteX0" fmla="*/ 0 w 5155454"/>
              <a:gd name="connsiteY0" fmla="*/ 0 h 4845530"/>
              <a:gd name="connsiteX1" fmla="*/ 4766270 w 5155454"/>
              <a:gd name="connsiteY1" fmla="*/ 0 h 4845530"/>
              <a:gd name="connsiteX2" fmla="*/ 4896671 w 5155454"/>
              <a:gd name="connsiteY2" fmla="*/ 270697 h 4845530"/>
              <a:gd name="connsiteX3" fmla="*/ 5155454 w 5155454"/>
              <a:gd name="connsiteY3" fmla="*/ 1552495 h 4845530"/>
              <a:gd name="connsiteX4" fmla="*/ 1862419 w 5155454"/>
              <a:gd name="connsiteY4" fmla="*/ 4845530 h 4845530"/>
              <a:gd name="connsiteX5" fmla="*/ 21252 w 5155454"/>
              <a:gd name="connsiteY5" fmla="*/ 4283132 h 4845530"/>
              <a:gd name="connsiteX6" fmla="*/ 0 w 5155454"/>
              <a:gd name="connsiteY6" fmla="*/ 4267240 h 4845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55454" h="4845530">
                <a:moveTo>
                  <a:pt x="0" y="0"/>
                </a:moveTo>
                <a:lnTo>
                  <a:pt x="4766270" y="0"/>
                </a:lnTo>
                <a:lnTo>
                  <a:pt x="4896671" y="270697"/>
                </a:lnTo>
                <a:cubicBezTo>
                  <a:pt x="5063308" y="664671"/>
                  <a:pt x="5155454" y="1097822"/>
                  <a:pt x="5155454" y="1552495"/>
                </a:cubicBezTo>
                <a:cubicBezTo>
                  <a:pt x="5155454" y="3371188"/>
                  <a:pt x="3681112" y="4845530"/>
                  <a:pt x="1862419" y="4845530"/>
                </a:cubicBezTo>
                <a:cubicBezTo>
                  <a:pt x="1180409" y="4845530"/>
                  <a:pt x="546824" y="4638201"/>
                  <a:pt x="21252" y="4283132"/>
                </a:cubicBezTo>
                <a:lnTo>
                  <a:pt x="0" y="426724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5E6FAE32-AB12-4E77-A677-F6BD5D71A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017099" cy="4718647"/>
          </a:xfrm>
          <a:custGeom>
            <a:avLst/>
            <a:gdLst>
              <a:gd name="connsiteX0" fmla="*/ 0 w 5017099"/>
              <a:gd name="connsiteY0" fmla="*/ 0 h 4718647"/>
              <a:gd name="connsiteX1" fmla="*/ 4599738 w 5017099"/>
              <a:gd name="connsiteY1" fmla="*/ 0 h 4718647"/>
              <a:gd name="connsiteX2" fmla="*/ 4636346 w 5017099"/>
              <a:gd name="connsiteY2" fmla="*/ 60259 h 4718647"/>
              <a:gd name="connsiteX3" fmla="*/ 5017099 w 5017099"/>
              <a:gd name="connsiteY3" fmla="*/ 1563967 h 4718647"/>
              <a:gd name="connsiteX4" fmla="*/ 1862419 w 5017099"/>
              <a:gd name="connsiteY4" fmla="*/ 4718647 h 4718647"/>
              <a:gd name="connsiteX5" fmla="*/ 98607 w 5017099"/>
              <a:gd name="connsiteY5" fmla="*/ 4179877 h 4718647"/>
              <a:gd name="connsiteX6" fmla="*/ 0 w 5017099"/>
              <a:gd name="connsiteY6" fmla="*/ 4106140 h 4718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17099" h="4718647">
                <a:moveTo>
                  <a:pt x="0" y="0"/>
                </a:moveTo>
                <a:lnTo>
                  <a:pt x="4599738" y="0"/>
                </a:lnTo>
                <a:lnTo>
                  <a:pt x="4636346" y="60259"/>
                </a:lnTo>
                <a:cubicBezTo>
                  <a:pt x="4879170" y="507256"/>
                  <a:pt x="5017099" y="1019504"/>
                  <a:pt x="5017099" y="1563967"/>
                </a:cubicBezTo>
                <a:cubicBezTo>
                  <a:pt x="5017099" y="3306249"/>
                  <a:pt x="3604701" y="4718647"/>
                  <a:pt x="1862419" y="4718647"/>
                </a:cubicBezTo>
                <a:cubicBezTo>
                  <a:pt x="1209063" y="4718647"/>
                  <a:pt x="602098" y="4520029"/>
                  <a:pt x="98607" y="4179877"/>
                </a:cubicBezTo>
                <a:lnTo>
                  <a:pt x="0" y="410614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8" name="Εικόνα 7">
            <a:extLst>
              <a:ext uri="{FF2B5EF4-FFF2-40B4-BE49-F238E27FC236}">
                <a16:creationId xmlns:a16="http://schemas.microsoft.com/office/drawing/2014/main" id="{CDE23E0C-E0E2-5108-A3EA-7E5D6CEE06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1939265" y="4894880"/>
            <a:ext cx="1348429" cy="1912664"/>
          </a:xfrm>
          <a:prstGeom prst="rect">
            <a:avLst/>
          </a:prstGeom>
        </p:spPr>
      </p:pic>
      <p:pic>
        <p:nvPicPr>
          <p:cNvPr id="6" name="Θέση περιεχομένου 5">
            <a:extLst>
              <a:ext uri="{FF2B5EF4-FFF2-40B4-BE49-F238E27FC236}">
                <a16:creationId xmlns:a16="http://schemas.microsoft.com/office/drawing/2014/main" id="{B039B315-46E6-B896-A199-0A69D27E78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5074345" y="2878461"/>
            <a:ext cx="1678822" cy="2415571"/>
          </a:xfrm>
          <a:prstGeom prst="rect">
            <a:avLst/>
          </a:prstGeom>
        </p:spPr>
      </p:pic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2F6B32C1-BA91-470A-8C1B-33264F8B21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62313" y="-1"/>
            <a:ext cx="4444096" cy="3211788"/>
          </a:xfrm>
          <a:custGeom>
            <a:avLst/>
            <a:gdLst>
              <a:gd name="connsiteX0" fmla="*/ 5102 w 4444096"/>
              <a:gd name="connsiteY0" fmla="*/ 0 h 3211788"/>
              <a:gd name="connsiteX1" fmla="*/ 4444096 w 4444096"/>
              <a:gd name="connsiteY1" fmla="*/ 0 h 3211788"/>
              <a:gd name="connsiteX2" fmla="*/ 4444096 w 4444096"/>
              <a:gd name="connsiteY2" fmla="*/ 2908319 h 3211788"/>
              <a:gd name="connsiteX3" fmla="*/ 4321598 w 4444096"/>
              <a:gd name="connsiteY3" fmla="*/ 2967330 h 3211788"/>
              <a:gd name="connsiteX4" fmla="*/ 3110753 w 4444096"/>
              <a:gd name="connsiteY4" fmla="*/ 3211788 h 3211788"/>
              <a:gd name="connsiteX5" fmla="*/ 0 w 4444096"/>
              <a:gd name="connsiteY5" fmla="*/ 101035 h 3211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44096" h="3211788">
                <a:moveTo>
                  <a:pt x="5102" y="0"/>
                </a:moveTo>
                <a:lnTo>
                  <a:pt x="4444096" y="0"/>
                </a:lnTo>
                <a:lnTo>
                  <a:pt x="4444096" y="2908319"/>
                </a:lnTo>
                <a:lnTo>
                  <a:pt x="4321598" y="2967330"/>
                </a:lnTo>
                <a:cubicBezTo>
                  <a:pt x="3949433" y="3124742"/>
                  <a:pt x="3540258" y="3211788"/>
                  <a:pt x="3110753" y="3211788"/>
                </a:cubicBezTo>
                <a:cubicBezTo>
                  <a:pt x="1392732" y="3211788"/>
                  <a:pt x="0" y="1819056"/>
                  <a:pt x="0" y="101035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459570ED-BE4C-49E8-86BC-A81140CFEB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28700" y="-1"/>
            <a:ext cx="4277711" cy="3045402"/>
          </a:xfrm>
          <a:custGeom>
            <a:avLst/>
            <a:gdLst>
              <a:gd name="connsiteX0" fmla="*/ 5102 w 4277711"/>
              <a:gd name="connsiteY0" fmla="*/ 0 h 3045402"/>
              <a:gd name="connsiteX1" fmla="*/ 4277711 w 4277711"/>
              <a:gd name="connsiteY1" fmla="*/ 0 h 3045402"/>
              <a:gd name="connsiteX2" fmla="*/ 4277711 w 4277711"/>
              <a:gd name="connsiteY2" fmla="*/ 2723810 h 3045402"/>
              <a:gd name="connsiteX3" fmla="*/ 4090449 w 4277711"/>
              <a:gd name="connsiteY3" fmla="*/ 2814019 h 3045402"/>
              <a:gd name="connsiteX4" fmla="*/ 2944368 w 4277711"/>
              <a:gd name="connsiteY4" fmla="*/ 3045402 h 3045402"/>
              <a:gd name="connsiteX5" fmla="*/ 0 w 4277711"/>
              <a:gd name="connsiteY5" fmla="*/ 101034 h 3045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77711" h="3045402">
                <a:moveTo>
                  <a:pt x="5102" y="0"/>
                </a:moveTo>
                <a:lnTo>
                  <a:pt x="4277711" y="0"/>
                </a:lnTo>
                <a:lnTo>
                  <a:pt x="4277711" y="2723810"/>
                </a:lnTo>
                <a:lnTo>
                  <a:pt x="4090449" y="2814019"/>
                </a:lnTo>
                <a:cubicBezTo>
                  <a:pt x="3738190" y="2963012"/>
                  <a:pt x="3350901" y="3045402"/>
                  <a:pt x="2944368" y="3045402"/>
                </a:cubicBezTo>
                <a:cubicBezTo>
                  <a:pt x="1318238" y="3045402"/>
                  <a:pt x="0" y="1727164"/>
                  <a:pt x="0" y="10103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6" name="Εικόνα 15">
            <a:extLst>
              <a:ext uri="{FF2B5EF4-FFF2-40B4-BE49-F238E27FC236}">
                <a16:creationId xmlns:a16="http://schemas.microsoft.com/office/drawing/2014/main" id="{6183D8ED-A5E0-5303-407B-B8998ADE5A9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232" y="1197910"/>
            <a:ext cx="3426869" cy="2313137"/>
          </a:xfrm>
          <a:prstGeom prst="rect">
            <a:avLst/>
          </a:prstGeom>
        </p:spPr>
      </p:pic>
      <p:pic>
        <p:nvPicPr>
          <p:cNvPr id="10" name="Εικόνα 9">
            <a:extLst>
              <a:ext uri="{FF2B5EF4-FFF2-40B4-BE49-F238E27FC236}">
                <a16:creationId xmlns:a16="http://schemas.microsoft.com/office/drawing/2014/main" id="{87A7D5E1-44C4-AFBB-A480-EED335F6ED2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9643" y="102780"/>
            <a:ext cx="2023342" cy="2662293"/>
          </a:xfrm>
          <a:prstGeom prst="rect">
            <a:avLst/>
          </a:prstGeom>
        </p:spPr>
      </p:pic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B22713F2-C851-2C6E-999B-C4235DE7061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3728" y="184233"/>
            <a:ext cx="1252239" cy="166965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7E98DB4-0120-D0AC-55A1-CB0BAD5354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102780"/>
            <a:ext cx="813769" cy="855146"/>
          </a:xfrm>
          <a:prstGeom prst="rect">
            <a:avLst/>
          </a:prstGeom>
        </p:spPr>
      </p:pic>
      <p:pic>
        <p:nvPicPr>
          <p:cNvPr id="19" name="Εικόνα 18">
            <a:extLst>
              <a:ext uri="{FF2B5EF4-FFF2-40B4-BE49-F238E27FC236}">
                <a16:creationId xmlns:a16="http://schemas.microsoft.com/office/drawing/2014/main" id="{AD1181D9-75E5-79B5-10A6-92D84DA8FA4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2165" y="3859731"/>
            <a:ext cx="4072443" cy="2454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8051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 descr="Εικόνα που περιέχει γραμματοσειρά, στιγμιότυπο οθόνης, γραφικά, κείμενο&#10;&#10;Περιγραφή που δημιουργήθηκε αυτόματα">
            <a:extLst>
              <a:ext uri="{FF2B5EF4-FFF2-40B4-BE49-F238E27FC236}">
                <a16:creationId xmlns:a16="http://schemas.microsoft.com/office/drawing/2014/main" id="{5297A01B-E7E0-2F02-42A5-6FDA0841F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6098" y="155448"/>
            <a:ext cx="2690885" cy="1381321"/>
          </a:xfrm>
          <a:prstGeom prst="rect">
            <a:avLst/>
          </a:prstGeom>
        </p:spPr>
      </p:pic>
      <p:sp>
        <p:nvSpPr>
          <p:cNvPr id="10" name="Content Placeholder 4110">
            <a:extLst>
              <a:ext uri="{FF2B5EF4-FFF2-40B4-BE49-F238E27FC236}">
                <a16:creationId xmlns:a16="http://schemas.microsoft.com/office/drawing/2014/main" id="{8B632074-EC9B-ECEE-29E4-C2C26C25E0F5}"/>
              </a:ext>
            </a:extLst>
          </p:cNvPr>
          <p:cNvSpPr txBox="1">
            <a:spLocks/>
          </p:cNvSpPr>
          <p:nvPr/>
        </p:nvSpPr>
        <p:spPr>
          <a:xfrm>
            <a:off x="7221411" y="2371675"/>
            <a:ext cx="3780261" cy="332457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33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Σας ευχαριστώ!</a:t>
            </a:r>
          </a:p>
          <a:p>
            <a:r>
              <a:rPr lang="el-GR" b="1" dirty="0">
                <a:solidFill>
                  <a:srgbClr val="00B0F0"/>
                </a:solidFill>
              </a:rPr>
              <a:t>___</a:t>
            </a:r>
            <a:r>
              <a:rPr lang="el-GR" dirty="0">
                <a:solidFill>
                  <a:srgbClr val="00B0F0"/>
                </a:solidFill>
              </a:rPr>
              <a:t>___________</a:t>
            </a:r>
            <a:endParaRPr lang="el-GR" sz="2000" dirty="0">
              <a:solidFill>
                <a:srgbClr val="00B0F0"/>
              </a:solidFill>
            </a:endParaRPr>
          </a:p>
          <a:p>
            <a:r>
              <a:rPr lang="el-GR" sz="2600" b="1" dirty="0">
                <a:solidFill>
                  <a:srgbClr val="00B050"/>
                </a:solidFill>
                <a:latin typeface="Comic Sans MS" panose="030F0702030302020204" pitchFamily="66" charset="0"/>
              </a:rPr>
              <a:t>Ρούλα Γ. </a:t>
            </a:r>
            <a:r>
              <a:rPr lang="el-GR" sz="2600" b="1" dirty="0" err="1">
                <a:solidFill>
                  <a:srgbClr val="00B050"/>
                </a:solidFill>
                <a:latin typeface="Comic Sans MS" panose="030F0702030302020204" pitchFamily="66" charset="0"/>
              </a:rPr>
              <a:t>Κεχρή</a:t>
            </a:r>
            <a:endParaRPr lang="en-US" sz="2600" dirty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r>
              <a:rPr lang="el-GR" sz="2600" dirty="0" err="1">
                <a:solidFill>
                  <a:srgbClr val="00B050"/>
                </a:solidFill>
              </a:rPr>
              <a:t>Τηλ</a:t>
            </a:r>
            <a:r>
              <a:rPr lang="en-US" sz="2600" dirty="0">
                <a:solidFill>
                  <a:srgbClr val="00B050"/>
                </a:solidFill>
              </a:rPr>
              <a:t>:</a:t>
            </a:r>
            <a:r>
              <a:rPr lang="el-GR" sz="2600" dirty="0">
                <a:solidFill>
                  <a:srgbClr val="00B050"/>
                </a:solidFill>
              </a:rPr>
              <a:t> </a:t>
            </a:r>
            <a:r>
              <a:rPr lang="en-US" sz="2600" dirty="0">
                <a:solidFill>
                  <a:srgbClr val="00B050"/>
                </a:solidFill>
              </a:rPr>
              <a:t>2221</a:t>
            </a:r>
            <a:r>
              <a:rPr lang="el-GR" sz="2600" dirty="0">
                <a:solidFill>
                  <a:srgbClr val="00B050"/>
                </a:solidFill>
              </a:rPr>
              <a:t> </a:t>
            </a:r>
            <a:r>
              <a:rPr lang="en-US" sz="2600" dirty="0">
                <a:solidFill>
                  <a:srgbClr val="00B050"/>
                </a:solidFill>
              </a:rPr>
              <a:t>353428 </a:t>
            </a:r>
            <a:endParaRPr lang="el-GR" sz="2600" dirty="0">
              <a:solidFill>
                <a:srgbClr val="00B050"/>
              </a:solidFill>
            </a:endParaRPr>
          </a:p>
          <a:p>
            <a:r>
              <a:rPr lang="en-US" sz="2600" dirty="0">
                <a:solidFill>
                  <a:srgbClr val="00B050"/>
                </a:solidFill>
              </a:rPr>
              <a:t>6945</a:t>
            </a:r>
            <a:r>
              <a:rPr lang="el-GR" sz="2600" dirty="0">
                <a:solidFill>
                  <a:srgbClr val="00B050"/>
                </a:solidFill>
              </a:rPr>
              <a:t> </a:t>
            </a:r>
            <a:r>
              <a:rPr lang="en-US" sz="2600" dirty="0">
                <a:solidFill>
                  <a:srgbClr val="00B050"/>
                </a:solidFill>
              </a:rPr>
              <a:t>905070</a:t>
            </a:r>
          </a:p>
          <a:p>
            <a:r>
              <a:rPr lang="en-US" sz="2000" dirty="0">
                <a:hlinkClick r:id="rId4"/>
              </a:rPr>
              <a:t>kechri.r@pste.gov.gr</a:t>
            </a:r>
            <a:endParaRPr lang="el-GR" sz="2000" dirty="0"/>
          </a:p>
          <a:p>
            <a:r>
              <a:rPr lang="en-US" sz="2000" dirty="0">
                <a:hlinkClick r:id="rId5"/>
              </a:rPr>
              <a:t>zkechri@gmail.com</a:t>
            </a:r>
            <a:r>
              <a:rPr lang="el-GR" sz="2000" dirty="0"/>
              <a:t> </a:t>
            </a:r>
            <a:endParaRPr lang="el-GR" sz="2000" dirty="0">
              <a:hlinkClick r:id="rId6"/>
            </a:endParaRPr>
          </a:p>
          <a:p>
            <a:pPr algn="l"/>
            <a:endParaRPr lang="en-US" sz="2000" dirty="0"/>
          </a:p>
        </p:txBody>
      </p:sp>
      <p:pic>
        <p:nvPicPr>
          <p:cNvPr id="11" name="Εικόνα 10">
            <a:extLst>
              <a:ext uri="{FF2B5EF4-FFF2-40B4-BE49-F238E27FC236}">
                <a16:creationId xmlns:a16="http://schemas.microsoft.com/office/drawing/2014/main" id="{21939F33-1ADA-9734-C59E-6A16B89749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3119" y="1137700"/>
            <a:ext cx="4730261" cy="455854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895D344-4D68-AF6C-E4C9-DA39ADB4414B}"/>
              </a:ext>
            </a:extLst>
          </p:cNvPr>
          <p:cNvSpPr txBox="1"/>
          <p:nvPr/>
        </p:nvSpPr>
        <p:spPr>
          <a:xfrm>
            <a:off x="8088555" y="1536769"/>
            <a:ext cx="20459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dirty="0">
                <a:hlinkClick r:id="rId8"/>
              </a:rPr>
              <a:t>https://pste.gov.gr/</a:t>
            </a:r>
            <a:r>
              <a:rPr lang="el-G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92149780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454</TotalTime>
  <Words>1175</Words>
  <Application>Microsoft Office PowerPoint</Application>
  <PresentationFormat>Ευρεία οθόνη</PresentationFormat>
  <Paragraphs>248</Paragraphs>
  <Slides>20</Slides>
  <Notes>2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9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20</vt:i4>
      </vt:variant>
    </vt:vector>
  </HeadingPairs>
  <TitlesOfParts>
    <vt:vector size="30" baseType="lpstr">
      <vt:lpstr>Aptos</vt:lpstr>
      <vt:lpstr>Arial</vt:lpstr>
      <vt:lpstr>Arial Black</vt:lpstr>
      <vt:lpstr>Arial Unicode MS</vt:lpstr>
      <vt:lpstr>Calibri</vt:lpstr>
      <vt:lpstr>Calibri Light</vt:lpstr>
      <vt:lpstr>Comic Sans MS</vt:lpstr>
      <vt:lpstr>Symbol</vt:lpstr>
      <vt:lpstr>Wingdings</vt:lpstr>
      <vt:lpstr>Θέμα του Office</vt:lpstr>
      <vt:lpstr>TSI2023:  Enhancing EU mining regional ecosystems </vt:lpstr>
      <vt:lpstr>Παρουσίαση του PowerPoint</vt:lpstr>
      <vt:lpstr>Ερευνητικά προγράμματα</vt:lpstr>
      <vt:lpstr>Παρουσίαση του PowerPoint</vt:lpstr>
      <vt:lpstr>Παρουσίαση του PowerPoint</vt:lpstr>
      <vt:lpstr> </vt:lpstr>
      <vt:lpstr>Παρουσίαση του PowerPoint</vt:lpstr>
      <vt:lpstr>TSI 2023 – Enhancing EU Mining Regional Ecosystems</vt:lpstr>
      <vt:lpstr>Αποτελέσματα για την Περιφέρεια Στερεάς Ελλάδας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Εν κατακλείδι…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TSI2023:  Enhancing EU mining regional ecosystems</dc:title>
  <dc:creator>User</dc:creator>
  <cp:lastModifiedBy>user</cp:lastModifiedBy>
  <cp:revision>45</cp:revision>
  <dcterms:created xsi:type="dcterms:W3CDTF">2024-05-22T19:06:28Z</dcterms:created>
  <dcterms:modified xsi:type="dcterms:W3CDTF">2026-07-03T09:48:46Z</dcterms:modified>
</cp:coreProperties>
</file>