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0"/>
  </p:notesMasterIdLst>
  <p:sldIdLst>
    <p:sldId id="256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0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20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144A36-332C-4398-833E-8A41BEBA63D8}" type="datetimeFigureOut">
              <a:rPr lang="en-US" smtClean="0"/>
              <a:t>7/3/2026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79F51B-D92C-4BB6-90C8-4D3CED8C45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971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1C1E3-6A7C-C21D-910D-C4B7DFFF5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60000" y="3429000"/>
            <a:ext cx="4990663" cy="1419798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E0DA90-2FF2-F36C-F9FF-CD7A192F00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60000" y="4860000"/>
            <a:ext cx="4990663" cy="515082"/>
          </a:xfrm>
        </p:spPr>
        <p:txBody>
          <a:bodyPr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F22EE5-7CD1-6514-BB45-B148143157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659999" y="5688000"/>
            <a:ext cx="4990663" cy="279413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6EDF33-A675-877A-E42B-CA18DC5818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825" y="504825"/>
            <a:ext cx="3288799" cy="103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82915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30AC38-BED1-9031-E2E0-CB195EDFD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B26F26-EA3D-40AC-124C-008BE90D71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C11D5-984D-8680-D542-25A06BDC5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9B2FB-59A6-44A5-92C2-8964990DA95E}" type="datetime1">
              <a:rPr lang="en-GB" smtClean="0"/>
              <a:t>03/07/2026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E529F-F811-2979-BFFA-08BB8BC2F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Copyright </a:t>
            </a:r>
            <a:r>
              <a:rPr lang="en-GB" dirty="0" err="1"/>
              <a:t>Metlen</a:t>
            </a:r>
            <a:r>
              <a:rPr lang="en-GB" dirty="0"/>
              <a:t>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A69BFE-A663-D9A7-8252-C85369469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17466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6A7F83-26A7-360D-2D6F-F0DC1EB0FF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17999" y="4593770"/>
            <a:ext cx="2211643" cy="1621973"/>
          </a:xfrm>
        </p:spPr>
        <p:txBody>
          <a:bodyPr anchor="b"/>
          <a:lstStyle>
            <a:lvl1pPr>
              <a:lnSpc>
                <a:spcPct val="80000"/>
              </a:lnSpc>
              <a:defRPr sz="11500">
                <a:solidFill>
                  <a:schemeClr val="accent1"/>
                </a:solidFill>
                <a:latin typeface="Manrope SemiBold" pitchFamily="2" charset="0"/>
              </a:defRPr>
            </a:lvl1pPr>
            <a:lvl2pPr>
              <a:lnSpc>
                <a:spcPct val="80000"/>
              </a:lnSpc>
              <a:defRPr sz="20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D3D5F90-B0E5-BD40-FE57-8A49C8F1FCF0}"/>
              </a:ext>
            </a:extLst>
          </p:cNvPr>
          <p:cNvSpPr/>
          <p:nvPr userDrawn="1"/>
        </p:nvSpPr>
        <p:spPr>
          <a:xfrm>
            <a:off x="504825" y="504825"/>
            <a:ext cx="241200" cy="58467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80C38D-C3CC-1A85-000F-E622C857B47F}"/>
              </a:ext>
            </a:extLst>
          </p:cNvPr>
          <p:cNvSpPr/>
          <p:nvPr userDrawn="1"/>
        </p:nvSpPr>
        <p:spPr>
          <a:xfrm>
            <a:off x="3304800" y="504824"/>
            <a:ext cx="144000" cy="5846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8235425-EBB9-508A-4CAE-945061A81B00}"/>
              </a:ext>
            </a:extLst>
          </p:cNvPr>
          <p:cNvSpPr/>
          <p:nvPr userDrawn="1"/>
        </p:nvSpPr>
        <p:spPr>
          <a:xfrm>
            <a:off x="6104775" y="504823"/>
            <a:ext cx="97200" cy="58467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BF33D6-F98B-F8B9-CE20-536C4B0F9E65}"/>
              </a:ext>
            </a:extLst>
          </p:cNvPr>
          <p:cNvSpPr/>
          <p:nvPr userDrawn="1"/>
        </p:nvSpPr>
        <p:spPr>
          <a:xfrm>
            <a:off x="8904750" y="504822"/>
            <a:ext cx="46800" cy="58467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bg1"/>
              </a:solidFill>
            </a:endParaRP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AC818D78-B9ED-E915-059D-4B3E2152177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20774" y="4593770"/>
            <a:ext cx="2211643" cy="1621973"/>
          </a:xfrm>
        </p:spPr>
        <p:txBody>
          <a:bodyPr anchor="b"/>
          <a:lstStyle>
            <a:lvl1pPr>
              <a:lnSpc>
                <a:spcPct val="80000"/>
              </a:lnSpc>
              <a:defRPr sz="11500">
                <a:solidFill>
                  <a:schemeClr val="accent1"/>
                </a:solidFill>
                <a:latin typeface="Manrope SemiBold" pitchFamily="2" charset="0"/>
              </a:defRPr>
            </a:lvl1pPr>
            <a:lvl2pPr>
              <a:lnSpc>
                <a:spcPct val="80000"/>
              </a:lnSpc>
              <a:defRPr sz="20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63290905-EBAE-CD32-316C-B5692367804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73949" y="4593770"/>
            <a:ext cx="2211643" cy="1621973"/>
          </a:xfrm>
        </p:spPr>
        <p:txBody>
          <a:bodyPr anchor="b"/>
          <a:lstStyle>
            <a:lvl1pPr>
              <a:lnSpc>
                <a:spcPct val="80000"/>
              </a:lnSpc>
              <a:defRPr sz="11500">
                <a:solidFill>
                  <a:schemeClr val="accent1"/>
                </a:solidFill>
                <a:latin typeface="Manrope SemiBold" pitchFamily="2" charset="0"/>
              </a:defRPr>
            </a:lvl1pPr>
            <a:lvl2pPr>
              <a:lnSpc>
                <a:spcPct val="80000"/>
              </a:lnSpc>
              <a:defRPr sz="20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20F31D49-C720-AB6E-2077-83E66F82FA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23751" y="4593770"/>
            <a:ext cx="2211643" cy="1621973"/>
          </a:xfrm>
        </p:spPr>
        <p:txBody>
          <a:bodyPr anchor="b"/>
          <a:lstStyle>
            <a:lvl1pPr>
              <a:lnSpc>
                <a:spcPct val="80000"/>
              </a:lnSpc>
              <a:defRPr sz="11500">
                <a:solidFill>
                  <a:schemeClr val="accent1"/>
                </a:solidFill>
                <a:latin typeface="Manrope SemiBold" pitchFamily="2" charset="0"/>
              </a:defRPr>
            </a:lvl1pPr>
            <a:lvl2pPr>
              <a:lnSpc>
                <a:spcPct val="80000"/>
              </a:lnSpc>
              <a:defRPr sz="2000">
                <a:solidFill>
                  <a:schemeClr val="accent1"/>
                </a:solidFill>
              </a:defRPr>
            </a:lvl2pPr>
          </a:lstStyle>
          <a:p>
            <a:pPr lvl="0"/>
            <a:r>
              <a:rPr lang="en-US" dirty="0"/>
              <a:t>00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74607921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4824" y="1628774"/>
            <a:ext cx="4381200" cy="433864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628775"/>
            <a:ext cx="4381200" cy="433864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56FF8-04CD-4145-B00D-EE36E12E8744}" type="datetime1">
              <a:rPr lang="en-GB" smtClean="0"/>
              <a:t>03/07/2026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Metlen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603987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4824" y="2826000"/>
            <a:ext cx="4381200" cy="314141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628775"/>
            <a:ext cx="4381200" cy="433864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A7F130-52B7-458E-9ACC-418ABA4A0503}" type="datetime1">
              <a:rPr lang="en-GB" smtClean="0"/>
              <a:t>03/07/2026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Metlen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2A9DD82-C964-D3DC-22AB-D3B588BE94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4825" y="1628775"/>
            <a:ext cx="4381198" cy="1139992"/>
          </a:xfrm>
          <a:solidFill>
            <a:schemeClr val="bg1"/>
          </a:solidFill>
          <a:effectLst>
            <a:outerShdw dist="19050" dir="10800000" algn="ctr" rotWithShape="0">
              <a:schemeClr val="accent2"/>
            </a:outerShdw>
          </a:effectLst>
        </p:spPr>
        <p:txBody>
          <a:bodyPr lIns="360000">
            <a:spAutoFit/>
          </a:bodyPr>
          <a:lstStyle>
            <a:lvl1pPr>
              <a:defRPr sz="1600"/>
            </a:lvl1pPr>
            <a:lvl2pPr>
              <a:defRPr sz="130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3268500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Intro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4824" y="2826000"/>
            <a:ext cx="4381200" cy="314141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16325E-A8D8-4356-8054-A314C1AF0A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628775"/>
            <a:ext cx="4381200" cy="43386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27CDF13-2457-4D53-A769-ECD8DDAF957D}" type="datetime1">
              <a:rPr lang="en-GB" smtClean="0"/>
              <a:t>03/07/2026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 Metlen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2A9DD82-C964-D3DC-22AB-D3B588BE94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04825" y="1628775"/>
            <a:ext cx="4381198" cy="1139992"/>
          </a:xfrm>
          <a:solidFill>
            <a:schemeClr val="accent1"/>
          </a:solidFill>
          <a:effectLst>
            <a:outerShdw dist="19050" dir="10800000" algn="ctr" rotWithShape="0">
              <a:schemeClr val="accent4"/>
            </a:outerShdw>
          </a:effectLst>
        </p:spPr>
        <p:txBody>
          <a:bodyPr lIns="360000">
            <a:spAutoFit/>
          </a:bodyPr>
          <a:lstStyle>
            <a:lvl1pPr>
              <a:defRPr sz="1600">
                <a:solidFill>
                  <a:schemeClr val="bg1"/>
                </a:solidFill>
              </a:defRPr>
            </a:lvl1pPr>
            <a:lvl2pPr>
              <a:defRPr sz="1300">
                <a:solidFill>
                  <a:schemeClr val="bg1"/>
                </a:solidFill>
              </a:defRPr>
            </a:lvl2pPr>
            <a:lvl3pPr>
              <a:defRPr>
                <a:solidFill>
                  <a:schemeClr val="accent4"/>
                </a:solidFill>
              </a:defRPr>
            </a:lvl3pPr>
            <a:lvl4pPr>
              <a:defRPr>
                <a:solidFill>
                  <a:schemeClr val="accent4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5638803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D8FE2B5-300E-B323-A2C4-8048745CA9E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96800" y="0"/>
            <a:ext cx="6295200" cy="6858000"/>
          </a:xfrm>
          <a:custGeom>
            <a:avLst/>
            <a:gdLst>
              <a:gd name="connsiteX0" fmla="*/ 0 w 6295200"/>
              <a:gd name="connsiteY0" fmla="*/ 0 h 6858000"/>
              <a:gd name="connsiteX1" fmla="*/ 6295200 w 6295200"/>
              <a:gd name="connsiteY1" fmla="*/ 0 h 6858000"/>
              <a:gd name="connsiteX2" fmla="*/ 6295200 w 6295200"/>
              <a:gd name="connsiteY2" fmla="*/ 6858000 h 6858000"/>
              <a:gd name="connsiteX3" fmla="*/ 2491200 w 62952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5200" h="6858000">
                <a:moveTo>
                  <a:pt x="0" y="0"/>
                </a:moveTo>
                <a:lnTo>
                  <a:pt x="6295200" y="0"/>
                </a:lnTo>
                <a:lnTo>
                  <a:pt x="6295200" y="6858000"/>
                </a:lnTo>
                <a:lnTo>
                  <a:pt x="2491200" y="68580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>
            <a:noAutofit/>
          </a:bodyPr>
          <a:lstStyle>
            <a:lvl1pPr algn="r"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504824"/>
            <a:ext cx="4381198" cy="11239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4824" y="1628776"/>
            <a:ext cx="4381200" cy="43386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AA4CD3D-7E55-4823-9780-E8B232E4A606}" type="datetime1">
              <a:rPr lang="en-GB" smtClean="0"/>
              <a:t>03/07/2026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Metlen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07207289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1F5C7150-B424-A091-D546-B72747D4C0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12400" y="3535200"/>
            <a:ext cx="5979600" cy="3322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A2934A7-BB27-0705-778A-9BC1A80F5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504824"/>
            <a:ext cx="4381198" cy="1123951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3D824-2B92-00E0-3B10-2E7351FAE0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4824" y="1628776"/>
            <a:ext cx="4381200" cy="43386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86182C2-1D80-49C5-9C11-FF48C249706A}" type="datetime1">
              <a:rPr lang="en-GB" smtClean="0"/>
              <a:t>03/07/2026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Metlen 2024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23152E5-69BC-A16E-8E71-9526A9770D5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12400" y="0"/>
            <a:ext cx="5979600" cy="33228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588524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 and 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>
            <a:extLst>
              <a:ext uri="{FF2B5EF4-FFF2-40B4-BE49-F238E27FC236}">
                <a16:creationId xmlns:a16="http://schemas.microsoft.com/office/drawing/2014/main" id="{1F5C7150-B424-A091-D546-B72747D4C00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2106000"/>
            <a:ext cx="12193200" cy="4752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109A4F-CF52-ABB2-91FD-CF9C01BF0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10B984C-B0C1-48A1-BCC2-EE7B1B71791F}" type="datetime1">
              <a:rPr lang="en-GB" smtClean="0"/>
              <a:t>03/07/2026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5B9B47-9D04-96FB-8B95-D7BC38470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Copyright Metlen 2024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9D9458-0376-0EC1-BA89-A49552E19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>
                <a:solidFill>
                  <a:schemeClr val="bg1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009504DB-B4F9-7040-3FCB-1DDB7D71A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D2B6A793-AE74-1AC8-B6A6-BEA700A923A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824" y="1350001"/>
            <a:ext cx="4381199" cy="6727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6842F9A2-0040-80D6-7778-A2D65FECE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96000" y="1350001"/>
            <a:ext cx="4381199" cy="67274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890477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Lar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24F791-C01C-68D1-2BD3-5C002C55E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D99FC5B9-0BFF-7577-C420-91E3375B6C4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032000" y="1628775"/>
            <a:ext cx="7618663" cy="43386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8DF00E2E-96A4-E880-DB96-7BDABD30632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6E6BE8-1DBA-4596-B043-FCAF22F57518}" type="datetime1">
              <a:rPr lang="en-GB" smtClean="0"/>
              <a:t>03/07/2026</a:t>
            </a:fld>
            <a:endParaRPr lang="en-GB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5FDEE80-815C-AB62-FD6E-5693DEC6F39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Copyright Metlen 2024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66494C5-CE1B-E76A-D308-DE98D083A23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z="1000"/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FBA872F-6E56-FCD0-65C4-B366596A38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04825" y="1628775"/>
            <a:ext cx="2592388" cy="43386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379936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CBBBA-B749-218C-54ED-3B48437A0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429001"/>
            <a:ext cx="5554662" cy="2922588"/>
          </a:xfrm>
        </p:spPr>
        <p:txBody>
          <a:bodyPr anchor="b"/>
          <a:lstStyle>
            <a:lvl1pPr algn="r">
              <a:lnSpc>
                <a:spcPct val="80000"/>
              </a:lnSpc>
              <a:defRPr sz="1000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4986336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DCB9BB-7F63-2882-5F8D-F7FCE0C163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504825"/>
            <a:ext cx="11145838" cy="1123950"/>
          </a:xfrm>
        </p:spPr>
        <p:txBody>
          <a:bodyPr/>
          <a:lstStyle>
            <a:lvl1pPr>
              <a:lnSpc>
                <a:spcPct val="80000"/>
              </a:lnSpc>
              <a:defRPr sz="1000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E7FCFB-A035-A207-BA58-6DAC1F04437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1463" y="5619229"/>
            <a:ext cx="2329200" cy="733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366278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36668-9440-2FC4-1A20-CEA2160E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156BD-F388-30EA-2720-04061953B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4AF0B0-3AA5-4A4B-A952-6661B00D521E}" type="datetime1">
              <a:rPr lang="en-GB" smtClean="0"/>
              <a:t>03/07/2026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FDBFEE-0509-16B7-5DAE-5E0DB02DD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Metlen 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AB126A-2C1E-4241-BBEB-C3AA6FE6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1818251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B01DE9-7247-71C2-3301-8F43BD947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CFC3E3-74F5-4389-B1B8-0D97671DA55E}" type="datetime1">
              <a:rPr lang="en-GB" smtClean="0"/>
              <a:t>03/07/2026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0F1F649-B08E-D628-15EF-6CAEE985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Copyright Metlen 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0EDFB5-B3BA-ADA8-4600-FCDAFA1A8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446497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0F4440-CEDC-0D92-E0D5-5C1E3B59B1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6" y="504825"/>
            <a:ext cx="11145838" cy="67274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CA021F-8558-9528-DA3D-486CCDBEB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04824" y="1628776"/>
            <a:ext cx="11145839" cy="43386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D1A8F0-AC4B-E4A0-94D0-99C4BFD973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13235" y="6119789"/>
            <a:ext cx="2743200" cy="23179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7D936C3A-CA8B-4BD5-A947-9B8A86CA21EB}" type="datetime1">
              <a:rPr lang="en-GB" smtClean="0"/>
              <a:t>03/07/2026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0FC7A-298A-77A0-6596-56B0B3FD8C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4824" y="6119789"/>
            <a:ext cx="4114800" cy="231799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r>
              <a:rPr lang="en-GB"/>
              <a:t>Copyright Metlen 2024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517C40-7EB7-0CFD-6F6C-54AE57DE17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7116" y="5967415"/>
            <a:ext cx="713547" cy="38417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CBA53E11-492D-48B3-9F9B-09541CA2A39A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F376BBA-342A-3577-DEF4-04007AD95E1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1330325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l-GR" sz="1000">
                <a:solidFill>
                  <a:srgbClr val="008000">
                    <a:alpha val="50000"/>
                  </a:srgbClr>
                </a:solidFill>
                <a:latin typeface="Aptos" panose="020B0004020202020204" pitchFamily="34" charset="0"/>
              </a:rPr>
              <a:t>[EXTERNAL PERMITTED]</a:t>
            </a:r>
          </a:p>
        </p:txBody>
      </p:sp>
    </p:spTree>
    <p:extLst>
      <p:ext uri="{BB962C8B-B14F-4D97-AF65-F5344CB8AC3E}">
        <p14:creationId xmlns:p14="http://schemas.microsoft.com/office/powerpoint/2010/main" val="1145082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56" r:id="rId4"/>
    <p:sldLayoutId id="2147483662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51" r:id="rId11"/>
    <p:sldLayoutId id="2147483663" r:id="rId12"/>
    <p:sldLayoutId id="2147483654" r:id="rId13"/>
    <p:sldLayoutId id="2147483655" r:id="rId14"/>
  </p:sldLayoutIdLst>
  <p:transition>
    <p:fade/>
  </p:transition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5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defRPr sz="1300" kern="1200" cap="all" baseline="0">
          <a:solidFill>
            <a:schemeClr val="accent2"/>
          </a:solidFill>
          <a:latin typeface="Manrope SemiBold" pitchFamily="2" charset="0"/>
          <a:ea typeface="+mn-ea"/>
          <a:cs typeface="+mn-cs"/>
        </a:defRPr>
      </a:lvl3pPr>
      <a:lvl4pPr marL="216000" indent="-21600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1300" kern="1200" cap="all" baseline="0">
          <a:solidFill>
            <a:schemeClr val="accent2"/>
          </a:solidFill>
          <a:latin typeface="Manrope SemiBold" pitchFamily="2" charset="0"/>
          <a:ea typeface="+mn-ea"/>
          <a:cs typeface="+mn-cs"/>
        </a:defRPr>
      </a:lvl4pPr>
      <a:lvl5pPr marL="432000" indent="-216000" algn="l" defTabSz="9144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318" userDrawn="1">
          <p15:clr>
            <a:srgbClr val="F26B43"/>
          </p15:clr>
        </p15:guide>
        <p15:guide id="4" pos="7339" userDrawn="1">
          <p15:clr>
            <a:srgbClr val="F26B43"/>
          </p15:clr>
        </p15:guide>
        <p15:guide id="5" orient="horz" pos="318" userDrawn="1">
          <p15:clr>
            <a:srgbClr val="F26B43"/>
          </p15:clr>
        </p15:guide>
        <p15:guide id="6" orient="horz" pos="4001" userDrawn="1">
          <p15:clr>
            <a:srgbClr val="F26B43"/>
          </p15:clr>
        </p15:guide>
        <p15:guide id="7" orient="horz" pos="3759" userDrawn="1">
          <p15:clr>
            <a:srgbClr val="F26B43"/>
          </p15:clr>
        </p15:guide>
        <p15:guide id="8" orient="horz" pos="102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E2CF6A-CB83-66CE-878F-FCC256C0A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3618777"/>
            <a:ext cx="5894717" cy="1419798"/>
          </a:xfrm>
        </p:spPr>
        <p:txBody>
          <a:bodyPr/>
          <a:lstStyle/>
          <a:p>
            <a:r>
              <a:rPr lang="en-US" sz="2000" dirty="0" err="1"/>
              <a:t>DeReAL</a:t>
            </a:r>
            <a:br>
              <a:rPr lang="el-GR" sz="2000" dirty="0"/>
            </a:br>
            <a:r>
              <a:rPr lang="el-GR" sz="2000" dirty="0"/>
              <a:t>“Σχεδιασμός και Έλεγχος παραγωγής ανακυκλωμένων προϊόντων Αλουμινίου χαμηλού ενεργειακού &amp; περιβαλλοντικού αποτυπώματος”</a:t>
            </a:r>
            <a:endParaRPr lang="en-US" sz="20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6D043F38-5C3D-C6BE-EB44-A4D9509AD1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02801" y="5256811"/>
            <a:ext cx="4580148" cy="515082"/>
          </a:xfrm>
        </p:spPr>
        <p:txBody>
          <a:bodyPr/>
          <a:lstStyle/>
          <a:p>
            <a:r>
              <a:rPr lang="el-GR" dirty="0"/>
              <a:t>Ιούλιος</a:t>
            </a:r>
            <a:r>
              <a:rPr lang="en-US" dirty="0"/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2728557564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s://www.mirtec.gr/Content/img/ebetam_logo.png">
            <a:extLst>
              <a:ext uri="{FF2B5EF4-FFF2-40B4-BE49-F238E27FC236}">
                <a16:creationId xmlns:a16="http://schemas.microsoft.com/office/drawing/2014/main" id="{141A9770-381C-D215-AE8F-B1D7F99ED6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185" y="62438"/>
            <a:ext cx="662503" cy="54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DeReaAL Logo">
            <a:extLst>
              <a:ext uri="{FF2B5EF4-FFF2-40B4-BE49-F238E27FC236}">
                <a16:creationId xmlns:a16="http://schemas.microsoft.com/office/drawing/2014/main" id="{5C143BF3-2D40-9009-585A-F3827AF7C3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746" y="171992"/>
            <a:ext cx="1575110" cy="33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Εικόνα 18">
            <a:extLst>
              <a:ext uri="{FF2B5EF4-FFF2-40B4-BE49-F238E27FC236}">
                <a16:creationId xmlns:a16="http://schemas.microsoft.com/office/drawing/2014/main" id="{397B32A4-E096-F7C3-2D62-ED19345CED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09" t="60585" r="7909" b="18240"/>
          <a:stretch/>
        </p:blipFill>
        <p:spPr>
          <a:xfrm>
            <a:off x="8512282" y="114662"/>
            <a:ext cx="3616457" cy="4454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92C9FA1-2498-9289-F387-8DA35FCADA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251" y="79052"/>
            <a:ext cx="1561752" cy="508269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4A13C32-3B26-2BD5-BA82-4F6331D2AB8B}"/>
              </a:ext>
            </a:extLst>
          </p:cNvPr>
          <p:cNvSpPr txBox="1"/>
          <p:nvPr/>
        </p:nvSpPr>
        <p:spPr>
          <a:xfrm>
            <a:off x="1006187" y="968954"/>
            <a:ext cx="10345304" cy="600164"/>
          </a:xfrm>
          <a:prstGeom prst="rect">
            <a:avLst/>
          </a:prstGeom>
          <a:gradFill>
            <a:gsLst>
              <a:gs pos="50000">
                <a:schemeClr val="tx2">
                  <a:lumMod val="50000"/>
                </a:schemeClr>
              </a:gs>
              <a:gs pos="95000">
                <a:schemeClr val="bg1">
                  <a:shade val="30000"/>
                  <a:satMod val="200000"/>
                </a:schemeClr>
              </a:gs>
            </a:gsLst>
            <a:lin ang="27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l-GR" sz="1650" b="1" dirty="0">
                <a:solidFill>
                  <a:schemeClr val="bg1"/>
                </a:solidFill>
              </a:rPr>
              <a:t>Σχεδιασμός και Έλεγχος παραγωγής ανακυκλωμένων προϊόντων Αλουμινίου χαμηλού ενεργειακού </a:t>
            </a:r>
            <a:r>
              <a:rPr lang="en-US" sz="1650" b="1" dirty="0">
                <a:solidFill>
                  <a:schemeClr val="bg1"/>
                </a:solidFill>
              </a:rPr>
              <a:t>&amp; </a:t>
            </a:r>
            <a:r>
              <a:rPr lang="el-GR" sz="1650" b="1" dirty="0">
                <a:solidFill>
                  <a:schemeClr val="bg1"/>
                </a:solidFill>
              </a:rPr>
              <a:t>περιβαλλοντικού αποτυπώματος – Στοιχεία έργου</a:t>
            </a:r>
            <a:endParaRPr lang="en-US" sz="1650" i="1" dirty="0">
              <a:solidFill>
                <a:schemeClr val="bg1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1EA6883-BF4A-A855-76FB-45117B283DC5}"/>
              </a:ext>
            </a:extLst>
          </p:cNvPr>
          <p:cNvSpPr txBox="1"/>
          <p:nvPr/>
        </p:nvSpPr>
        <p:spPr>
          <a:xfrm>
            <a:off x="1006187" y="2189665"/>
            <a:ext cx="10345304" cy="2190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450"/>
              </a:spcBef>
            </a:pPr>
            <a:r>
              <a:rPr lang="en-US" sz="1600" b="1" dirty="0" err="1"/>
              <a:t>Διάρκει</a:t>
            </a:r>
            <a:r>
              <a:rPr lang="en-US" sz="1600" b="1" dirty="0"/>
              <a:t>α έργου: </a:t>
            </a:r>
            <a:r>
              <a:rPr lang="en-US" sz="1600" dirty="0"/>
              <a:t>16/03/2020 -15/09/2023</a:t>
            </a:r>
            <a:r>
              <a:rPr lang="el-GR" sz="1600" dirty="0"/>
              <a:t> (42Μ)</a:t>
            </a:r>
          </a:p>
          <a:p>
            <a:pPr>
              <a:spcBef>
                <a:spcPts val="450"/>
              </a:spcBef>
            </a:pPr>
            <a:endParaRPr lang="el-GR" sz="1600" dirty="0">
              <a:solidFill>
                <a:srgbClr val="002060"/>
              </a:solidFill>
            </a:endParaRPr>
          </a:p>
          <a:p>
            <a:pPr>
              <a:spcBef>
                <a:spcPts val="450"/>
              </a:spcBef>
            </a:pPr>
            <a:r>
              <a:rPr lang="el-GR" sz="1600" b="1" dirty="0"/>
              <a:t>Προϋπολογισμός /Δημόσια Δαπάνη</a:t>
            </a:r>
            <a:r>
              <a:rPr lang="en-US" sz="1600" b="1" dirty="0"/>
              <a:t>:</a:t>
            </a:r>
            <a:r>
              <a:rPr lang="en-US" sz="1600" dirty="0"/>
              <a:t> 1.296.131,4</a:t>
            </a:r>
            <a:r>
              <a:rPr lang="el-GR" sz="1600" dirty="0"/>
              <a:t>2 €/ </a:t>
            </a:r>
            <a:r>
              <a:rPr lang="en-US" sz="1600" dirty="0"/>
              <a:t>842.485,39</a:t>
            </a:r>
            <a:r>
              <a:rPr lang="el-GR" sz="1600" dirty="0"/>
              <a:t> €</a:t>
            </a:r>
            <a:endParaRPr lang="en-US" sz="1600" dirty="0"/>
          </a:p>
          <a:p>
            <a:endParaRPr lang="en-US" sz="1600" b="1" dirty="0"/>
          </a:p>
          <a:p>
            <a:r>
              <a:rPr lang="en-US" sz="1600" b="1" dirty="0" err="1"/>
              <a:t>Κωδικός</a:t>
            </a:r>
            <a:r>
              <a:rPr lang="en-US" sz="1600" b="1" dirty="0"/>
              <a:t> π</a:t>
            </a:r>
            <a:r>
              <a:rPr lang="en-US" sz="1600" b="1" dirty="0" err="1"/>
              <a:t>ράξης</a:t>
            </a:r>
            <a:r>
              <a:rPr lang="en-US" sz="1600" b="1" dirty="0"/>
              <a:t>: </a:t>
            </a:r>
            <a:r>
              <a:rPr lang="el-GR" sz="1600" dirty="0"/>
              <a:t>ΣΤΕΡ1-0023807</a:t>
            </a:r>
          </a:p>
          <a:p>
            <a:endParaRPr lang="en-US" sz="1600" b="1" dirty="0"/>
          </a:p>
          <a:p>
            <a:r>
              <a:rPr lang="en-US" sz="1600" b="1" dirty="0" err="1"/>
              <a:t>Δράση</a:t>
            </a:r>
            <a:r>
              <a:rPr lang="en-US" sz="1600" b="1" dirty="0"/>
              <a:t>: </a:t>
            </a:r>
            <a:r>
              <a:rPr lang="el-GR" sz="1600" dirty="0"/>
              <a:t>Επιχειρησιακό Πρόγραμμα «ΣΤΕΡΕΑ ΕΛΛΑΔΑ» 2014 – 2020</a:t>
            </a:r>
            <a:r>
              <a:rPr lang="en-US" sz="1600" dirty="0"/>
              <a:t>, </a:t>
            </a:r>
            <a:r>
              <a:rPr lang="el-GR" sz="1600" dirty="0"/>
              <a:t>Ενίσχυση Σχεδίων Έρευνας, Τεχνολογικής Ανάπτυξης και Καινοτομίας</a:t>
            </a:r>
            <a:r>
              <a:rPr lang="en-US" sz="1600" dirty="0"/>
              <a:t> </a:t>
            </a:r>
            <a:r>
              <a:rPr lang="el-GR" sz="1600" dirty="0"/>
              <a:t>σε τομείς της RIS3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22338126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E29CF1-8F11-2EBE-A51D-FE1757A7F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Ορθογώνιο 22">
            <a:extLst>
              <a:ext uri="{FF2B5EF4-FFF2-40B4-BE49-F238E27FC236}">
                <a16:creationId xmlns:a16="http://schemas.microsoft.com/office/drawing/2014/main" id="{9B6B225E-4E70-A9ED-EEFF-30D74BEB5632}"/>
              </a:ext>
            </a:extLst>
          </p:cNvPr>
          <p:cNvSpPr/>
          <p:nvPr/>
        </p:nvSpPr>
        <p:spPr>
          <a:xfrm>
            <a:off x="8991574" y="2587138"/>
            <a:ext cx="300083" cy="2786838"/>
          </a:xfrm>
          <a:prstGeom prst="rect">
            <a:avLst/>
          </a:prstGeom>
          <a:gradFill flip="none" rotWithShape="1">
            <a:gsLst>
              <a:gs pos="0">
                <a:srgbClr val="6590B3"/>
              </a:gs>
              <a:gs pos="50000">
                <a:srgbClr val="668CD0">
                  <a:tint val="44500"/>
                  <a:satMod val="160000"/>
                </a:srgbClr>
              </a:gs>
              <a:gs pos="100000">
                <a:srgbClr val="668CD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4" name="Ορθογώνιο 20">
            <a:extLst>
              <a:ext uri="{FF2B5EF4-FFF2-40B4-BE49-F238E27FC236}">
                <a16:creationId xmlns:a16="http://schemas.microsoft.com/office/drawing/2014/main" id="{D0B543A5-B68C-40DC-6977-D2F390C12779}"/>
              </a:ext>
            </a:extLst>
          </p:cNvPr>
          <p:cNvSpPr/>
          <p:nvPr/>
        </p:nvSpPr>
        <p:spPr>
          <a:xfrm>
            <a:off x="2922554" y="1401157"/>
            <a:ext cx="286944" cy="683644"/>
          </a:xfrm>
          <a:prstGeom prst="rect">
            <a:avLst/>
          </a:prstGeom>
          <a:gradFill flip="none" rotWithShape="1">
            <a:gsLst>
              <a:gs pos="0">
                <a:srgbClr val="6590B3"/>
              </a:gs>
              <a:gs pos="50000">
                <a:srgbClr val="668CD0">
                  <a:tint val="44500"/>
                  <a:satMod val="160000"/>
                </a:srgbClr>
              </a:gs>
              <a:gs pos="100000">
                <a:srgbClr val="668CD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Picture 4" descr="https://www.mirtec.gr/Content/img/ebetam_logo.png">
            <a:extLst>
              <a:ext uri="{FF2B5EF4-FFF2-40B4-BE49-F238E27FC236}">
                <a16:creationId xmlns:a16="http://schemas.microsoft.com/office/drawing/2014/main" id="{730CAC42-9908-3EAC-E0AB-D1247E892C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185" y="62438"/>
            <a:ext cx="662503" cy="54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DeReaAL Logo">
            <a:extLst>
              <a:ext uri="{FF2B5EF4-FFF2-40B4-BE49-F238E27FC236}">
                <a16:creationId xmlns:a16="http://schemas.microsoft.com/office/drawing/2014/main" id="{BCFE5D7C-48AB-802E-0326-59C2F59430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746" y="171992"/>
            <a:ext cx="1575110" cy="33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Εικόνα 18">
            <a:extLst>
              <a:ext uri="{FF2B5EF4-FFF2-40B4-BE49-F238E27FC236}">
                <a16:creationId xmlns:a16="http://schemas.microsoft.com/office/drawing/2014/main" id="{B9D66AF8-69E5-A132-88D7-867C96D066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09" t="60585" r="7909" b="18240"/>
          <a:stretch/>
        </p:blipFill>
        <p:spPr>
          <a:xfrm>
            <a:off x="8512282" y="114662"/>
            <a:ext cx="3616457" cy="4454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2CFD34B-087B-B6A6-4150-CE182F212F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251" y="79052"/>
            <a:ext cx="1561752" cy="508269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6EFB192-7E62-55FF-35CC-AF7D3168A1B1}"/>
              </a:ext>
            </a:extLst>
          </p:cNvPr>
          <p:cNvSpPr txBox="1"/>
          <p:nvPr/>
        </p:nvSpPr>
        <p:spPr>
          <a:xfrm rot="5400000">
            <a:off x="8499241" y="4035009"/>
            <a:ext cx="1313879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50" b="1" dirty="0"/>
              <a:t>Αποτελέσματα</a:t>
            </a:r>
            <a:endParaRPr lang="en-US" sz="1350" b="1" dirty="0"/>
          </a:p>
        </p:txBody>
      </p:sp>
      <p:sp>
        <p:nvSpPr>
          <p:cNvPr id="17" name="Επεξήγηση: Δεξιό βέλος 29">
            <a:extLst>
              <a:ext uri="{FF2B5EF4-FFF2-40B4-BE49-F238E27FC236}">
                <a16:creationId xmlns:a16="http://schemas.microsoft.com/office/drawing/2014/main" id="{FE6666FA-4C9D-F0C7-4CDA-11025FDBD6BC}"/>
              </a:ext>
            </a:extLst>
          </p:cNvPr>
          <p:cNvSpPr/>
          <p:nvPr/>
        </p:nvSpPr>
        <p:spPr>
          <a:xfrm rot="5400000">
            <a:off x="4569802" y="996145"/>
            <a:ext cx="386996" cy="2750783"/>
          </a:xfrm>
          <a:prstGeom prst="rightArrowCallout">
            <a:avLst/>
          </a:prstGeom>
          <a:solidFill>
            <a:srgbClr val="B6C8E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D85234-CC82-30BB-7BA3-7DCB8B3E62C5}"/>
              </a:ext>
            </a:extLst>
          </p:cNvPr>
          <p:cNvSpPr txBox="1"/>
          <p:nvPr/>
        </p:nvSpPr>
        <p:spPr>
          <a:xfrm>
            <a:off x="3387910" y="2587138"/>
            <a:ext cx="2779368" cy="830997"/>
          </a:xfrm>
          <a:prstGeom prst="rect">
            <a:avLst/>
          </a:prstGeom>
          <a:gradFill>
            <a:gsLst>
              <a:gs pos="0">
                <a:srgbClr val="6590B3"/>
              </a:gs>
              <a:gs pos="50000">
                <a:srgbClr val="668CD0">
                  <a:tint val="44500"/>
                  <a:satMod val="160000"/>
                </a:srgbClr>
              </a:gs>
              <a:gs pos="100000">
                <a:srgbClr val="668CD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r>
              <a:rPr lang="el-GR" sz="1200" b="1" dirty="0"/>
              <a:t>Βέλτιστη διαχείριση </a:t>
            </a:r>
            <a:r>
              <a:rPr lang="en-US" sz="1200" b="1" dirty="0"/>
              <a:t>scrap</a:t>
            </a: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l-GR" sz="1200" i="1" dirty="0"/>
              <a:t>Ποιοτική &amp; Ποσοτική. Ανάλυση επί του στερεού </a:t>
            </a:r>
            <a:r>
              <a:rPr lang="en-US" sz="1200" i="1" dirty="0"/>
              <a:t>scrap </a:t>
            </a:r>
            <a:r>
              <a:rPr lang="el-GR" sz="1200" i="1" dirty="0"/>
              <a:t>και ομαδοποίηση με χρήση διαφόρων τεχνικών</a:t>
            </a:r>
            <a:endParaRPr lang="en-US" sz="1200" i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35C988-EEB3-ED4D-2411-616A85B4D9BC}"/>
              </a:ext>
            </a:extLst>
          </p:cNvPr>
          <p:cNvSpPr txBox="1"/>
          <p:nvPr/>
        </p:nvSpPr>
        <p:spPr>
          <a:xfrm>
            <a:off x="3395386" y="3437215"/>
            <a:ext cx="2764805" cy="1015663"/>
          </a:xfrm>
          <a:prstGeom prst="rect">
            <a:avLst/>
          </a:prstGeom>
          <a:gradFill>
            <a:gsLst>
              <a:gs pos="0">
                <a:srgbClr val="6590B3"/>
              </a:gs>
              <a:gs pos="50000">
                <a:srgbClr val="668CD0">
                  <a:tint val="44500"/>
                  <a:satMod val="160000"/>
                </a:srgbClr>
              </a:gs>
              <a:gs pos="100000">
                <a:srgbClr val="668CD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r>
              <a:rPr lang="el-GR" sz="1200" b="1" dirty="0"/>
              <a:t>Ανάλυση επί του υγρού </a:t>
            </a:r>
            <a:r>
              <a:rPr lang="el-GR" sz="1200" b="1" dirty="0" err="1"/>
              <a:t>τήγματος</a:t>
            </a:r>
            <a:r>
              <a:rPr lang="el-GR" sz="1200" b="1" dirty="0"/>
              <a:t> σε βιομηχανικό επίπεδο</a:t>
            </a: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l-GR" sz="1200" i="1" dirty="0"/>
              <a:t>Χημική σύσταση. Έλεγχος καθαρότητας, ποσοτικοποίηση κρίσιμων </a:t>
            </a:r>
            <a:r>
              <a:rPr lang="el-GR" sz="1200" i="1" dirty="0" err="1"/>
              <a:t>κραματικών</a:t>
            </a:r>
            <a:r>
              <a:rPr lang="el-GR" sz="1200" i="1" dirty="0"/>
              <a:t> στοιχείων στο πεδίο με χρήση </a:t>
            </a:r>
            <a:r>
              <a:rPr lang="en-US" sz="1200" i="1" dirty="0"/>
              <a:t>LIMCA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548BFB2-41BA-3AFC-3B50-BD1977C5AF96}"/>
              </a:ext>
            </a:extLst>
          </p:cNvPr>
          <p:cNvSpPr txBox="1"/>
          <p:nvPr/>
        </p:nvSpPr>
        <p:spPr>
          <a:xfrm>
            <a:off x="6578570" y="2589663"/>
            <a:ext cx="2163719" cy="779316"/>
          </a:xfrm>
          <a:prstGeom prst="rect">
            <a:avLst/>
          </a:prstGeom>
          <a:gradFill flip="none" rotWithShape="1">
            <a:gsLst>
              <a:gs pos="0">
                <a:srgbClr val="6590B3"/>
              </a:gs>
              <a:gs pos="50000">
                <a:srgbClr val="668CD0">
                  <a:tint val="44500"/>
                  <a:satMod val="160000"/>
                </a:srgbClr>
              </a:gs>
              <a:gs pos="100000">
                <a:srgbClr val="668CD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spcAft>
                <a:spcPts val="450"/>
              </a:spcAft>
            </a:pPr>
            <a:r>
              <a:rPr lang="el-GR" sz="1200" b="1" dirty="0"/>
              <a:t>Διασφάλιση ποιότητας προϊόντων</a:t>
            </a:r>
            <a:endParaRPr lang="en-US" sz="1200" i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0290CD-648C-DD69-44E8-CF047939AD2C}"/>
              </a:ext>
            </a:extLst>
          </p:cNvPr>
          <p:cNvSpPr txBox="1"/>
          <p:nvPr/>
        </p:nvSpPr>
        <p:spPr>
          <a:xfrm>
            <a:off x="6578571" y="3380524"/>
            <a:ext cx="2174436" cy="779316"/>
          </a:xfrm>
          <a:prstGeom prst="rect">
            <a:avLst/>
          </a:prstGeom>
          <a:gradFill flip="none" rotWithShape="1">
            <a:gsLst>
              <a:gs pos="0">
                <a:srgbClr val="6590B3"/>
              </a:gs>
              <a:gs pos="50000">
                <a:srgbClr val="668CD0">
                  <a:tint val="44500"/>
                  <a:satMod val="160000"/>
                </a:srgbClr>
              </a:gs>
              <a:gs pos="100000">
                <a:srgbClr val="668CD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spcAft>
                <a:spcPts val="450"/>
              </a:spcAft>
            </a:pPr>
            <a:r>
              <a:rPr lang="el-GR" sz="1200" b="1" dirty="0"/>
              <a:t>Μείωση χρόνου παραγωγικής διαδικασίας</a:t>
            </a:r>
            <a:endParaRPr lang="en-US" sz="1200" i="1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1B50AFF-4AA6-B5A7-1334-19086F56659D}"/>
              </a:ext>
            </a:extLst>
          </p:cNvPr>
          <p:cNvSpPr txBox="1"/>
          <p:nvPr/>
        </p:nvSpPr>
        <p:spPr>
          <a:xfrm>
            <a:off x="6578768" y="4164066"/>
            <a:ext cx="2174239" cy="779316"/>
          </a:xfrm>
          <a:prstGeom prst="rect">
            <a:avLst/>
          </a:prstGeom>
          <a:gradFill flip="none" rotWithShape="1">
            <a:gsLst>
              <a:gs pos="0">
                <a:srgbClr val="6590B3"/>
              </a:gs>
              <a:gs pos="50000">
                <a:srgbClr val="668CD0">
                  <a:tint val="44500"/>
                  <a:satMod val="160000"/>
                </a:srgbClr>
              </a:gs>
              <a:gs pos="100000">
                <a:srgbClr val="668CD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spcAft>
                <a:spcPts val="450"/>
              </a:spcAft>
            </a:pPr>
            <a:r>
              <a:rPr lang="el-GR" sz="1200" b="1" dirty="0"/>
              <a:t>Μείωση ενεργειακού αποτυπώματος</a:t>
            </a:r>
            <a:endParaRPr lang="en-US" sz="1200" i="1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A84DF19-F764-448C-D1A8-48D138744C7B}"/>
              </a:ext>
            </a:extLst>
          </p:cNvPr>
          <p:cNvSpPr txBox="1"/>
          <p:nvPr/>
        </p:nvSpPr>
        <p:spPr>
          <a:xfrm>
            <a:off x="6564203" y="4963992"/>
            <a:ext cx="2188804" cy="409984"/>
          </a:xfrm>
          <a:prstGeom prst="rect">
            <a:avLst/>
          </a:prstGeom>
          <a:gradFill flip="none" rotWithShape="1">
            <a:gsLst>
              <a:gs pos="0">
                <a:srgbClr val="6590B3"/>
              </a:gs>
              <a:gs pos="50000">
                <a:srgbClr val="668CD0">
                  <a:tint val="44500"/>
                  <a:satMod val="160000"/>
                </a:srgbClr>
              </a:gs>
              <a:gs pos="100000">
                <a:srgbClr val="668CD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 l="-100000" b="-100000"/>
          </a:gradFill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  <a:spcAft>
                <a:spcPts val="450"/>
              </a:spcAft>
            </a:pPr>
            <a:r>
              <a:rPr lang="el-GR" sz="1200" b="1" dirty="0"/>
              <a:t>Ενίσχυση κυκλικής Οικονομίας</a:t>
            </a:r>
            <a:endParaRPr lang="en-US" sz="1200" i="1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5E79E16-A843-5E46-8628-08729BB1FB6E}"/>
              </a:ext>
            </a:extLst>
          </p:cNvPr>
          <p:cNvSpPr txBox="1"/>
          <p:nvPr/>
        </p:nvSpPr>
        <p:spPr>
          <a:xfrm>
            <a:off x="3387909" y="4471958"/>
            <a:ext cx="2779369" cy="2308324"/>
          </a:xfrm>
          <a:prstGeom prst="rect">
            <a:avLst/>
          </a:prstGeom>
          <a:gradFill>
            <a:gsLst>
              <a:gs pos="0">
                <a:srgbClr val="6590B3"/>
              </a:gs>
              <a:gs pos="50000">
                <a:srgbClr val="668CD0">
                  <a:tint val="44500"/>
                  <a:satMod val="160000"/>
                </a:srgbClr>
              </a:gs>
              <a:gs pos="100000">
                <a:srgbClr val="668CD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r>
              <a:rPr lang="el-GR" sz="1200" b="1" dirty="0"/>
              <a:t>Χαρακτηρισμός </a:t>
            </a:r>
            <a:r>
              <a:rPr lang="el-GR" sz="1200" b="1" dirty="0" err="1"/>
              <a:t>μικροδομής</a:t>
            </a:r>
            <a:r>
              <a:rPr lang="el-GR" sz="1200" b="1" dirty="0"/>
              <a:t> ανακυκλωμένων και </a:t>
            </a:r>
            <a:r>
              <a:rPr lang="el-GR" sz="1200" b="1" dirty="0" err="1"/>
              <a:t>πρωτόχυτων</a:t>
            </a:r>
            <a:r>
              <a:rPr lang="el-GR" sz="1200" b="1" dirty="0"/>
              <a:t> κραμάτων αλουμινίου</a:t>
            </a: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l-GR" sz="1200" i="1" dirty="0"/>
              <a:t>Έλεγχος επίδρασης </a:t>
            </a:r>
            <a:r>
              <a:rPr lang="en-US" sz="1200" dirty="0"/>
              <a:t>Scrap</a:t>
            </a:r>
            <a:r>
              <a:rPr lang="el-GR" sz="1200" dirty="0"/>
              <a:t> στην </a:t>
            </a:r>
            <a:r>
              <a:rPr lang="el-GR" sz="1200" dirty="0" err="1"/>
              <a:t>μικροδομή</a:t>
            </a:r>
            <a:endParaRPr lang="el-GR" sz="1200" dirty="0"/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l-GR" sz="1200" i="1" dirty="0"/>
              <a:t>Χαρτογράφηση </a:t>
            </a:r>
            <a:r>
              <a:rPr lang="el-GR" sz="1200" i="1" dirty="0" err="1"/>
              <a:t>μικροδομής</a:t>
            </a:r>
            <a:endParaRPr lang="el-GR" sz="1200" i="1" dirty="0"/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l-GR" sz="1200" i="1" dirty="0"/>
              <a:t>Εφαρμογή ποσοτικών </a:t>
            </a:r>
            <a:r>
              <a:rPr lang="el-GR" sz="1200" i="1" dirty="0" err="1"/>
              <a:t>μεταλλογραφικών</a:t>
            </a:r>
            <a:r>
              <a:rPr lang="el-GR" sz="1200" i="1" dirty="0"/>
              <a:t> μεθόδων</a:t>
            </a: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l-GR" sz="1200" i="1" dirty="0"/>
              <a:t>Έλεγχος επίδρασης </a:t>
            </a:r>
            <a:r>
              <a:rPr lang="en-US" sz="1200" dirty="0"/>
              <a:t>Scrap</a:t>
            </a:r>
            <a:r>
              <a:rPr lang="en-US" sz="1200" b="1" dirty="0"/>
              <a:t> </a:t>
            </a:r>
            <a:r>
              <a:rPr lang="el-GR" sz="1200" i="1" dirty="0"/>
              <a:t>στις μηχανικές ιδιότητες</a:t>
            </a:r>
          </a:p>
          <a:p>
            <a:pPr marL="64294" indent="-64294">
              <a:buFont typeface="Arial" panose="020B0604020202020204" pitchFamily="34" charset="0"/>
              <a:buChar char="•"/>
            </a:pPr>
            <a:r>
              <a:rPr lang="el-GR" sz="1200" i="1" dirty="0"/>
              <a:t>Σύγκριση ιδιοτήτων </a:t>
            </a:r>
            <a:r>
              <a:rPr lang="el-GR" sz="1200" i="1" dirty="0" err="1"/>
              <a:t>πρωτόχυτων</a:t>
            </a:r>
            <a:r>
              <a:rPr lang="el-GR" sz="1200" i="1" dirty="0"/>
              <a:t> και </a:t>
            </a:r>
            <a:r>
              <a:rPr lang="el-GR" sz="1200" i="1" dirty="0" err="1"/>
              <a:t>δευτερόχυτων</a:t>
            </a:r>
            <a:r>
              <a:rPr lang="el-GR" sz="1200" i="1" dirty="0"/>
              <a:t> (με</a:t>
            </a:r>
            <a:r>
              <a:rPr lang="en-US" sz="1200" i="1" dirty="0"/>
              <a:t> scrap</a:t>
            </a:r>
            <a:r>
              <a:rPr lang="el-GR" sz="1200" i="1" dirty="0"/>
              <a:t>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C8CEFBE-3329-24D4-095E-08C9A3DA713F}"/>
              </a:ext>
            </a:extLst>
          </p:cNvPr>
          <p:cNvSpPr txBox="1"/>
          <p:nvPr/>
        </p:nvSpPr>
        <p:spPr>
          <a:xfrm>
            <a:off x="3916358" y="2154191"/>
            <a:ext cx="17224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50" b="1" dirty="0"/>
              <a:t>Πως θα επιτευχθεί</a:t>
            </a:r>
            <a:endParaRPr lang="en-US" sz="1350" i="1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30A88FB-6A2B-036A-21E7-11FEB820A793}"/>
              </a:ext>
            </a:extLst>
          </p:cNvPr>
          <p:cNvSpPr txBox="1"/>
          <p:nvPr/>
        </p:nvSpPr>
        <p:spPr>
          <a:xfrm rot="16200000">
            <a:off x="2723895" y="1592938"/>
            <a:ext cx="68426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50" b="1" dirty="0"/>
              <a:t>Στόχος</a:t>
            </a:r>
            <a:endParaRPr lang="en-US" sz="1350" b="1" dirty="0"/>
          </a:p>
        </p:txBody>
      </p:sp>
      <p:sp>
        <p:nvSpPr>
          <p:cNvPr id="27" name="Ορθογώνιο 22">
            <a:extLst>
              <a:ext uri="{FF2B5EF4-FFF2-40B4-BE49-F238E27FC236}">
                <a16:creationId xmlns:a16="http://schemas.microsoft.com/office/drawing/2014/main" id="{A09A261B-65DC-C721-9A98-62D72B1B3196}"/>
              </a:ext>
            </a:extLst>
          </p:cNvPr>
          <p:cNvSpPr/>
          <p:nvPr/>
        </p:nvSpPr>
        <p:spPr>
          <a:xfrm>
            <a:off x="2922554" y="2587138"/>
            <a:ext cx="286944" cy="4193144"/>
          </a:xfrm>
          <a:prstGeom prst="rect">
            <a:avLst/>
          </a:prstGeom>
          <a:gradFill flip="none" rotWithShape="1">
            <a:gsLst>
              <a:gs pos="0">
                <a:srgbClr val="6590B3"/>
              </a:gs>
              <a:gs pos="50000">
                <a:srgbClr val="668CD0">
                  <a:tint val="44500"/>
                  <a:satMod val="160000"/>
                </a:srgbClr>
              </a:gs>
              <a:gs pos="100000">
                <a:srgbClr val="668CD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D192A9D-9C9E-3392-7B44-33E5FC86D6AC}"/>
              </a:ext>
            </a:extLst>
          </p:cNvPr>
          <p:cNvSpPr txBox="1"/>
          <p:nvPr/>
        </p:nvSpPr>
        <p:spPr>
          <a:xfrm rot="16200000">
            <a:off x="2425743" y="4321917"/>
            <a:ext cx="131387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350" b="1" dirty="0"/>
              <a:t>Μεθοδολογία</a:t>
            </a:r>
            <a:endParaRPr lang="en-US" sz="1350" b="1" dirty="0"/>
          </a:p>
        </p:txBody>
      </p:sp>
      <p:sp>
        <p:nvSpPr>
          <p:cNvPr id="29" name="Επεξήγηση: Δεξιό βέλος 31">
            <a:extLst>
              <a:ext uri="{FF2B5EF4-FFF2-40B4-BE49-F238E27FC236}">
                <a16:creationId xmlns:a16="http://schemas.microsoft.com/office/drawing/2014/main" id="{8CDF6B21-DF88-CD20-D9FF-D407BB1C4579}"/>
              </a:ext>
            </a:extLst>
          </p:cNvPr>
          <p:cNvSpPr/>
          <p:nvPr/>
        </p:nvSpPr>
        <p:spPr>
          <a:xfrm rot="5400000">
            <a:off x="7488720" y="1280447"/>
            <a:ext cx="354137" cy="2174437"/>
          </a:xfrm>
          <a:prstGeom prst="rightArrowCallout">
            <a:avLst/>
          </a:prstGeom>
          <a:solidFill>
            <a:srgbClr val="B6C8E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B29151D-44E8-03D3-4662-4BDE0DAF4702}"/>
              </a:ext>
            </a:extLst>
          </p:cNvPr>
          <p:cNvSpPr txBox="1"/>
          <p:nvPr/>
        </p:nvSpPr>
        <p:spPr>
          <a:xfrm>
            <a:off x="6939143" y="2169987"/>
            <a:ext cx="143892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350" b="1" dirty="0"/>
              <a:t>Τι θα επιτευχθεί</a:t>
            </a:r>
            <a:endParaRPr lang="en-US" sz="1350" i="1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C947369-51AC-1F8C-5612-CA4A23C1A623}"/>
              </a:ext>
            </a:extLst>
          </p:cNvPr>
          <p:cNvSpPr txBox="1"/>
          <p:nvPr/>
        </p:nvSpPr>
        <p:spPr>
          <a:xfrm>
            <a:off x="923348" y="707757"/>
            <a:ext cx="10345304" cy="600164"/>
          </a:xfrm>
          <a:prstGeom prst="rect">
            <a:avLst/>
          </a:prstGeom>
          <a:gradFill>
            <a:gsLst>
              <a:gs pos="50000">
                <a:schemeClr val="tx2">
                  <a:lumMod val="50000"/>
                </a:schemeClr>
              </a:gs>
              <a:gs pos="95000">
                <a:schemeClr val="bg1">
                  <a:shade val="30000"/>
                  <a:satMod val="200000"/>
                </a:schemeClr>
              </a:gs>
            </a:gsLst>
            <a:lin ang="27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l-GR" sz="1650" b="1" dirty="0">
                <a:solidFill>
                  <a:schemeClr val="bg1"/>
                </a:solidFill>
              </a:rPr>
              <a:t>Σχεδιασμός και Έλεγχος παραγωγής ανακυκλωμένων προϊόντων Αλουμινίου χαμηλού ενεργειακού </a:t>
            </a:r>
            <a:r>
              <a:rPr lang="en-US" sz="1650" b="1" dirty="0">
                <a:solidFill>
                  <a:schemeClr val="bg1"/>
                </a:solidFill>
              </a:rPr>
              <a:t>&amp; </a:t>
            </a:r>
            <a:r>
              <a:rPr lang="el-GR" sz="1650" b="1" dirty="0">
                <a:solidFill>
                  <a:schemeClr val="bg1"/>
                </a:solidFill>
              </a:rPr>
              <a:t>περιβαλλοντικού αποτυπώματος – Γενικά </a:t>
            </a:r>
            <a:endParaRPr lang="en-US" sz="1650" i="1" dirty="0">
              <a:solidFill>
                <a:schemeClr val="bg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97AE59B-7694-EEE2-9815-628E8CEDCA0E}"/>
              </a:ext>
            </a:extLst>
          </p:cNvPr>
          <p:cNvSpPr txBox="1"/>
          <p:nvPr/>
        </p:nvSpPr>
        <p:spPr>
          <a:xfrm>
            <a:off x="3387907" y="1403363"/>
            <a:ext cx="5888107" cy="707886"/>
          </a:xfrm>
          <a:prstGeom prst="rect">
            <a:avLst/>
          </a:prstGeom>
          <a:gradFill>
            <a:gsLst>
              <a:gs pos="0">
                <a:srgbClr val="6590B3"/>
              </a:gs>
              <a:gs pos="50000">
                <a:srgbClr val="668CD0">
                  <a:tint val="44500"/>
                  <a:satMod val="160000"/>
                </a:srgbClr>
              </a:gs>
              <a:gs pos="100000">
                <a:srgbClr val="668CD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</a:gradFill>
        </p:spPr>
        <p:txBody>
          <a:bodyPr wrap="square" rtlCol="0">
            <a:spAutoFit/>
          </a:bodyPr>
          <a:lstStyle/>
          <a:p>
            <a:pPr algn="ctr"/>
            <a:r>
              <a:rPr lang="el-GR" sz="1400" b="1" dirty="0"/>
              <a:t>Ανάπτυξη Μεθοδολογίας Ελέγχου και Αξιολόγησης της επίδρασης του</a:t>
            </a:r>
            <a:r>
              <a:rPr lang="en-US" sz="1400" b="1" dirty="0"/>
              <a:t> Scrap </a:t>
            </a:r>
            <a:r>
              <a:rPr lang="el-GR" sz="1400" b="1" dirty="0"/>
              <a:t>στο πρώτο στάδιο παραγωγής προϊόντων Αλουμινίου (πλάκες/κολόνες)</a:t>
            </a:r>
          </a:p>
          <a:p>
            <a:pPr algn="ctr"/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59755284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3E320-D65A-A1F1-2E06-680DC5A76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s://www.mirtec.gr/Content/img/ebetam_logo.png">
            <a:extLst>
              <a:ext uri="{FF2B5EF4-FFF2-40B4-BE49-F238E27FC236}">
                <a16:creationId xmlns:a16="http://schemas.microsoft.com/office/drawing/2014/main" id="{AF2FCD7D-E980-DE5F-75B4-7B6D80CA30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185" y="62438"/>
            <a:ext cx="662503" cy="54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DeReaAL Logo">
            <a:extLst>
              <a:ext uri="{FF2B5EF4-FFF2-40B4-BE49-F238E27FC236}">
                <a16:creationId xmlns:a16="http://schemas.microsoft.com/office/drawing/2014/main" id="{D82BFBD9-C4FA-4AF7-77E0-11EB61F1C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746" y="171992"/>
            <a:ext cx="1575110" cy="33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Εικόνα 18">
            <a:extLst>
              <a:ext uri="{FF2B5EF4-FFF2-40B4-BE49-F238E27FC236}">
                <a16:creationId xmlns:a16="http://schemas.microsoft.com/office/drawing/2014/main" id="{13A2FF4F-7026-DC88-F6B5-304545B554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09" t="60585" r="7909" b="18240"/>
          <a:stretch/>
        </p:blipFill>
        <p:spPr>
          <a:xfrm>
            <a:off x="8512282" y="114662"/>
            <a:ext cx="3616457" cy="4454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C4C697-61F9-2404-1298-0945B59F14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251" y="79052"/>
            <a:ext cx="1561752" cy="508269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84559FAF-E2B3-1986-8433-B521AC5D7905}"/>
              </a:ext>
            </a:extLst>
          </p:cNvPr>
          <p:cNvSpPr txBox="1"/>
          <p:nvPr/>
        </p:nvSpPr>
        <p:spPr>
          <a:xfrm>
            <a:off x="923348" y="707757"/>
            <a:ext cx="10345304" cy="600164"/>
          </a:xfrm>
          <a:prstGeom prst="rect">
            <a:avLst/>
          </a:prstGeom>
          <a:gradFill>
            <a:gsLst>
              <a:gs pos="50000">
                <a:schemeClr val="tx2">
                  <a:lumMod val="50000"/>
                </a:schemeClr>
              </a:gs>
              <a:gs pos="95000">
                <a:schemeClr val="bg1">
                  <a:shade val="30000"/>
                  <a:satMod val="200000"/>
                </a:schemeClr>
              </a:gs>
            </a:gsLst>
            <a:lin ang="27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l-GR" sz="1650" b="1" dirty="0">
                <a:solidFill>
                  <a:schemeClr val="bg1"/>
                </a:solidFill>
              </a:rPr>
              <a:t>Σχεδιασμός και Έλεγχος παραγωγής ανακυκλωμένων προϊόντων Αλουμινίου χαμηλού ενεργειακού </a:t>
            </a:r>
            <a:r>
              <a:rPr lang="en-US" sz="1650" b="1" dirty="0">
                <a:solidFill>
                  <a:schemeClr val="bg1"/>
                </a:solidFill>
              </a:rPr>
              <a:t>&amp; </a:t>
            </a:r>
            <a:r>
              <a:rPr lang="el-GR" sz="1650" b="1" dirty="0">
                <a:solidFill>
                  <a:schemeClr val="bg1"/>
                </a:solidFill>
              </a:rPr>
              <a:t>περιβαλλοντικού αποτυπώματος – Ενότητες εργασίας</a:t>
            </a:r>
            <a:endParaRPr lang="en-US" sz="1650" i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CA9DEE8-195A-CD1C-B50C-995AC3B3067E}"/>
              </a:ext>
            </a:extLst>
          </p:cNvPr>
          <p:cNvSpPr txBox="1"/>
          <p:nvPr/>
        </p:nvSpPr>
        <p:spPr>
          <a:xfrm>
            <a:off x="925983" y="1449943"/>
            <a:ext cx="8586954" cy="6924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350" b="1" dirty="0">
                <a:solidFill>
                  <a:srgbClr val="000000"/>
                </a:solidFill>
              </a:rPr>
              <a:t>1. Θέσπιση προδιαγραφών χημικών συστάσεων ανακυκλωμένων κραμάτων αλουμινίου και μηχανικών ιδιοτήτων. (</a:t>
            </a:r>
            <a:r>
              <a:rPr lang="en-US" sz="1350" b="1" dirty="0">
                <a:solidFill>
                  <a:srgbClr val="000000"/>
                </a:solidFill>
              </a:rPr>
              <a:t>METLEN</a:t>
            </a:r>
            <a:r>
              <a:rPr lang="el-GR" sz="1350" b="1" dirty="0">
                <a:solidFill>
                  <a:srgbClr val="000000"/>
                </a:solidFill>
              </a:rPr>
              <a:t>, ΕΒΕΤΑΜ) 1-3Μ </a:t>
            </a:r>
          </a:p>
          <a:p>
            <a:r>
              <a:rPr lang="el-GR" sz="1200" b="1" dirty="0">
                <a:solidFill>
                  <a:srgbClr val="0033CC"/>
                </a:solidFill>
              </a:rPr>
              <a:t>Δ1.1 Θέσπιση προδιαγραφών – Προσδιορισμός του εύρους συστάσεων και των μηχανικών ιδιοτήτων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4C7D2AF-D868-1B27-6314-C84439D64AB4}"/>
              </a:ext>
            </a:extLst>
          </p:cNvPr>
          <p:cNvSpPr txBox="1"/>
          <p:nvPr/>
        </p:nvSpPr>
        <p:spPr>
          <a:xfrm>
            <a:off x="925983" y="2553386"/>
            <a:ext cx="8955567" cy="99001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ts val="1400"/>
              </a:lnSpc>
            </a:pPr>
            <a:r>
              <a:rPr lang="el-GR" sz="1350" b="1" dirty="0">
                <a:solidFill>
                  <a:srgbClr val="000000"/>
                </a:solidFill>
                <a:cs typeface="Arial"/>
              </a:rPr>
              <a:t>2. Αξιολόγηση περισυλλογής του </a:t>
            </a:r>
            <a:r>
              <a:rPr lang="el-GR" sz="1350" b="1" dirty="0" err="1">
                <a:solidFill>
                  <a:srgbClr val="000000"/>
                </a:solidFill>
                <a:cs typeface="Arial"/>
              </a:rPr>
              <a:t>Scrap</a:t>
            </a:r>
            <a:r>
              <a:rPr lang="el-GR" sz="1350" b="1" dirty="0">
                <a:solidFill>
                  <a:srgbClr val="000000"/>
                </a:solidFill>
                <a:cs typeface="Arial"/>
              </a:rPr>
              <a:t> – Κατηγοριοποίηση και ομαδοποίηση βάσει της χημικής του σύστασης. </a:t>
            </a:r>
            <a:endParaRPr lang="el-GR" sz="1350" b="1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lnSpc>
                <a:spcPts val="1400"/>
              </a:lnSpc>
            </a:pPr>
            <a:r>
              <a:rPr lang="el-GR" sz="1350" b="1" dirty="0">
                <a:solidFill>
                  <a:srgbClr val="000000"/>
                </a:solidFill>
                <a:cs typeface="Arial" panose="020B0604020202020204" pitchFamily="34" charset="0"/>
              </a:rPr>
              <a:t>(</a:t>
            </a:r>
            <a:r>
              <a:rPr lang="en-US" sz="1350" b="1" dirty="0">
                <a:solidFill>
                  <a:srgbClr val="000000"/>
                </a:solidFill>
              </a:rPr>
              <a:t>METLEN</a:t>
            </a:r>
            <a:r>
              <a:rPr lang="el-GR" sz="1350" b="1" dirty="0">
                <a:solidFill>
                  <a:srgbClr val="000000"/>
                </a:solidFill>
                <a:cs typeface="Arial" panose="020B0604020202020204" pitchFamily="34" charset="0"/>
              </a:rPr>
              <a:t>, ΕΒΕΤΑΜ) 1-34 Μ</a:t>
            </a:r>
          </a:p>
          <a:p>
            <a:pPr>
              <a:lnSpc>
                <a:spcPts val="1400"/>
              </a:lnSpc>
            </a:pPr>
            <a:r>
              <a:rPr lang="el-GR" sz="1200" b="1" dirty="0">
                <a:solidFill>
                  <a:srgbClr val="0033CC"/>
                </a:solidFill>
              </a:rPr>
              <a:t>Δ2.1 Ομαδοποίηση του </a:t>
            </a:r>
            <a:r>
              <a:rPr lang="el-GR" sz="1200" b="1" dirty="0" err="1">
                <a:solidFill>
                  <a:srgbClr val="0033CC"/>
                </a:solidFill>
              </a:rPr>
              <a:t>Scrap</a:t>
            </a:r>
            <a:r>
              <a:rPr lang="el-GR" sz="1200" b="1" dirty="0">
                <a:solidFill>
                  <a:srgbClr val="0033CC"/>
                </a:solidFill>
              </a:rPr>
              <a:t> </a:t>
            </a:r>
          </a:p>
          <a:p>
            <a:pPr>
              <a:lnSpc>
                <a:spcPts val="1400"/>
              </a:lnSpc>
            </a:pPr>
            <a:r>
              <a:rPr lang="el-GR" sz="1200" b="1" dirty="0">
                <a:solidFill>
                  <a:srgbClr val="0033CC"/>
                </a:solidFill>
              </a:rPr>
              <a:t>Δ2.2 Σύστημα αξιολόγησης και επιλογής ποσοστού προσθήκης </a:t>
            </a:r>
            <a:r>
              <a:rPr lang="el-GR" sz="1200" b="1" dirty="0" err="1">
                <a:solidFill>
                  <a:srgbClr val="0033CC"/>
                </a:solidFill>
              </a:rPr>
              <a:t>scrap</a:t>
            </a:r>
            <a:r>
              <a:rPr lang="el-GR" sz="1200" b="1" dirty="0">
                <a:solidFill>
                  <a:srgbClr val="0033CC"/>
                </a:solidFill>
              </a:rPr>
              <a:t> στο </a:t>
            </a:r>
            <a:r>
              <a:rPr lang="el-GR" sz="1200" b="1" dirty="0" err="1">
                <a:solidFill>
                  <a:srgbClr val="0033CC"/>
                </a:solidFill>
              </a:rPr>
              <a:t>πρωτόχυτο</a:t>
            </a:r>
            <a:r>
              <a:rPr lang="el-GR" sz="1200" b="1" dirty="0">
                <a:solidFill>
                  <a:srgbClr val="0033CC"/>
                </a:solidFill>
              </a:rPr>
              <a:t>. </a:t>
            </a:r>
          </a:p>
          <a:p>
            <a:pPr>
              <a:lnSpc>
                <a:spcPts val="1400"/>
              </a:lnSpc>
            </a:pPr>
            <a:r>
              <a:rPr lang="el-GR" sz="1200" b="1" dirty="0">
                <a:solidFill>
                  <a:srgbClr val="0033CC"/>
                </a:solidFill>
              </a:rPr>
              <a:t>Δ2.3 Καθορισμός προδιαγραφών εισαγωγής του </a:t>
            </a:r>
            <a:r>
              <a:rPr lang="el-GR" sz="1200" b="1" dirty="0" err="1">
                <a:solidFill>
                  <a:srgbClr val="0033CC"/>
                </a:solidFill>
              </a:rPr>
              <a:t>scrap</a:t>
            </a:r>
            <a:r>
              <a:rPr lang="el-GR" sz="1200" b="1" dirty="0">
                <a:solidFill>
                  <a:srgbClr val="0033CC"/>
                </a:solidFill>
              </a:rPr>
              <a:t> στους φούρνους διατήρησης αλουμινίου.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0963D0-647A-B1E8-ED38-B674793D3E79}"/>
              </a:ext>
            </a:extLst>
          </p:cNvPr>
          <p:cNvSpPr txBox="1"/>
          <p:nvPr/>
        </p:nvSpPr>
        <p:spPr>
          <a:xfrm>
            <a:off x="925983" y="3866515"/>
            <a:ext cx="8679180" cy="12234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350" b="1" dirty="0">
                <a:solidFill>
                  <a:srgbClr val="000000"/>
                </a:solidFill>
              </a:rPr>
              <a:t>3. Χύτευση κραμάτων αλουμινίου (</a:t>
            </a:r>
            <a:r>
              <a:rPr lang="en-US" sz="1350" b="1" dirty="0">
                <a:solidFill>
                  <a:srgbClr val="000000"/>
                </a:solidFill>
              </a:rPr>
              <a:t>METLEN</a:t>
            </a:r>
            <a:r>
              <a:rPr lang="el-GR" sz="1350" b="1" dirty="0">
                <a:solidFill>
                  <a:srgbClr val="000000"/>
                </a:solidFill>
              </a:rPr>
              <a:t>, ΕΒΕΤΑΜ) 3-38 Μ</a:t>
            </a:r>
          </a:p>
          <a:p>
            <a:r>
              <a:rPr lang="el-GR" sz="1200" b="1" dirty="0">
                <a:solidFill>
                  <a:srgbClr val="0033CC"/>
                </a:solidFill>
              </a:rPr>
              <a:t>Δ3.1 Χύτευση </a:t>
            </a:r>
            <a:r>
              <a:rPr lang="el-GR" sz="1200" b="1" dirty="0" err="1">
                <a:solidFill>
                  <a:srgbClr val="0033CC"/>
                </a:solidFill>
              </a:rPr>
              <a:t>πρωτόχυτων</a:t>
            </a:r>
            <a:r>
              <a:rPr lang="el-GR" sz="1200" b="1" dirty="0">
                <a:solidFill>
                  <a:srgbClr val="0033CC"/>
                </a:solidFill>
              </a:rPr>
              <a:t> κραμάτων</a:t>
            </a:r>
            <a:r>
              <a:rPr lang="el-GR" sz="1200" dirty="0"/>
              <a:t>  </a:t>
            </a:r>
            <a:endParaRPr lang="en-US" sz="1200" dirty="0"/>
          </a:p>
          <a:p>
            <a:r>
              <a:rPr lang="el-GR" sz="1200" b="1" dirty="0">
                <a:solidFill>
                  <a:srgbClr val="0033CC"/>
                </a:solidFill>
              </a:rPr>
              <a:t>Δ3.2 Χύτευση ανακυκλωμένων και έλεγχος της ποιότητάς τους επί του υγρού</a:t>
            </a:r>
          </a:p>
          <a:p>
            <a:r>
              <a:rPr lang="el-GR" sz="1200" b="1" dirty="0">
                <a:solidFill>
                  <a:srgbClr val="0033CC"/>
                </a:solidFill>
              </a:rPr>
              <a:t>Δ3.3 </a:t>
            </a:r>
            <a:r>
              <a:rPr lang="el-GR" sz="1200" b="1" dirty="0" err="1">
                <a:solidFill>
                  <a:srgbClr val="0033CC"/>
                </a:solidFill>
              </a:rPr>
              <a:t>Μεταλλογραφικός</a:t>
            </a:r>
            <a:r>
              <a:rPr lang="el-GR" sz="1200" b="1" dirty="0">
                <a:solidFill>
                  <a:srgbClr val="0033CC"/>
                </a:solidFill>
              </a:rPr>
              <a:t> έλεγχος πλακών αλουμινίου και μηχανικές δοκιμές</a:t>
            </a:r>
            <a:endParaRPr lang="en-US" sz="1200" b="1" dirty="0">
              <a:solidFill>
                <a:srgbClr val="0033CC"/>
              </a:solidFill>
            </a:endParaRPr>
          </a:p>
          <a:p>
            <a:r>
              <a:rPr lang="el-GR" sz="1200" b="1" dirty="0">
                <a:solidFill>
                  <a:srgbClr val="0033CC"/>
                </a:solidFill>
              </a:rPr>
              <a:t>Δ3.4 Μηχανικές δοκιμές σε κράματα </a:t>
            </a:r>
            <a:r>
              <a:rPr lang="el-GR" sz="1200" b="1" dirty="0" err="1">
                <a:solidFill>
                  <a:srgbClr val="0033CC"/>
                </a:solidFill>
              </a:rPr>
              <a:t>πρωτόχυτων</a:t>
            </a:r>
            <a:r>
              <a:rPr lang="el-GR" sz="1200" b="1" dirty="0">
                <a:solidFill>
                  <a:srgbClr val="0033CC"/>
                </a:solidFill>
              </a:rPr>
              <a:t> πλακών καθώς και ανακυκλωμένων. Συγκριτική μελέτη. </a:t>
            </a:r>
            <a:endParaRPr lang="en-US" sz="1200" b="1" dirty="0">
              <a:solidFill>
                <a:srgbClr val="0033CC"/>
              </a:solidFill>
            </a:endParaRPr>
          </a:p>
          <a:p>
            <a:endParaRPr lang="el-GR" sz="1200" b="1" dirty="0">
              <a:solidFill>
                <a:srgbClr val="0033CC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BA4B0A-85D7-09CB-5595-C248820B402B}"/>
              </a:ext>
            </a:extLst>
          </p:cNvPr>
          <p:cNvSpPr txBox="1"/>
          <p:nvPr/>
        </p:nvSpPr>
        <p:spPr>
          <a:xfrm>
            <a:off x="923348" y="5342344"/>
            <a:ext cx="8625840" cy="669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350" b="1" dirty="0">
                <a:solidFill>
                  <a:srgbClr val="000000"/>
                </a:solidFill>
              </a:rPr>
              <a:t>4 Τεχνική και οικονομική αξιοποίηση (</a:t>
            </a:r>
            <a:r>
              <a:rPr lang="en-US" sz="1350" b="1" dirty="0">
                <a:solidFill>
                  <a:srgbClr val="000000"/>
                </a:solidFill>
              </a:rPr>
              <a:t>METLEN</a:t>
            </a:r>
            <a:r>
              <a:rPr lang="el-GR" sz="1350" b="1" dirty="0">
                <a:solidFill>
                  <a:srgbClr val="000000"/>
                </a:solidFill>
              </a:rPr>
              <a:t>, ΕΒΕΤΑΜ) 6-40 Μ </a:t>
            </a:r>
          </a:p>
          <a:p>
            <a:r>
              <a:rPr lang="el-GR" sz="1200" b="1" dirty="0">
                <a:solidFill>
                  <a:srgbClr val="0033CC"/>
                </a:solidFill>
              </a:rPr>
              <a:t>Δ4.1 Τεχνοοικονομική μελέτη αξιοποίησης αποτελεσμάτων </a:t>
            </a:r>
          </a:p>
          <a:p>
            <a:r>
              <a:rPr lang="el-GR" sz="1200" b="1" dirty="0">
                <a:solidFill>
                  <a:srgbClr val="0033CC"/>
                </a:solidFill>
              </a:rPr>
              <a:t>Δ4.2 Χάρτης αξιοποίησης και προώθησης των επιτευγμάτων του έργου</a:t>
            </a:r>
          </a:p>
        </p:txBody>
      </p:sp>
    </p:spTree>
    <p:extLst>
      <p:ext uri="{BB962C8B-B14F-4D97-AF65-F5344CB8AC3E}">
        <p14:creationId xmlns:p14="http://schemas.microsoft.com/office/powerpoint/2010/main" val="3853761413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A3450-05CE-39B1-BB21-418361655F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https://www.mirtec.gr/Content/img/ebetam_logo.png">
            <a:extLst>
              <a:ext uri="{FF2B5EF4-FFF2-40B4-BE49-F238E27FC236}">
                <a16:creationId xmlns:a16="http://schemas.microsoft.com/office/drawing/2014/main" id="{98D0C01D-A893-77B8-EB66-60A8848CD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185" y="62438"/>
            <a:ext cx="662503" cy="549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 descr="DeReaAL Logo">
            <a:extLst>
              <a:ext uri="{FF2B5EF4-FFF2-40B4-BE49-F238E27FC236}">
                <a16:creationId xmlns:a16="http://schemas.microsoft.com/office/drawing/2014/main" id="{F02B9B36-A9C5-7DD7-1751-150F20FA7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746" y="171992"/>
            <a:ext cx="1575110" cy="330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Εικόνα 18">
            <a:extLst>
              <a:ext uri="{FF2B5EF4-FFF2-40B4-BE49-F238E27FC236}">
                <a16:creationId xmlns:a16="http://schemas.microsoft.com/office/drawing/2014/main" id="{CA5906F2-F327-BFAE-1B1A-EDEF3F87F47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909" t="60585" r="7909" b="18240"/>
          <a:stretch/>
        </p:blipFill>
        <p:spPr>
          <a:xfrm>
            <a:off x="8512282" y="114662"/>
            <a:ext cx="3616457" cy="44543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1F13054-CAAD-6518-E042-3016DE3938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251" y="79052"/>
            <a:ext cx="1561752" cy="508269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B09DD1D-F31F-9D04-6D41-9119280D7154}"/>
              </a:ext>
            </a:extLst>
          </p:cNvPr>
          <p:cNvSpPr txBox="1"/>
          <p:nvPr/>
        </p:nvSpPr>
        <p:spPr>
          <a:xfrm>
            <a:off x="923348" y="707757"/>
            <a:ext cx="10345304" cy="600164"/>
          </a:xfrm>
          <a:prstGeom prst="rect">
            <a:avLst/>
          </a:prstGeom>
          <a:gradFill>
            <a:gsLst>
              <a:gs pos="50000">
                <a:schemeClr val="tx2">
                  <a:lumMod val="50000"/>
                </a:schemeClr>
              </a:gs>
              <a:gs pos="95000">
                <a:schemeClr val="bg1">
                  <a:shade val="30000"/>
                  <a:satMod val="200000"/>
                </a:schemeClr>
              </a:gs>
            </a:gsLst>
            <a:lin ang="2700000" scaled="1"/>
          </a:gradFill>
        </p:spPr>
        <p:txBody>
          <a:bodyPr wrap="square" rtlCol="0">
            <a:spAutoFit/>
          </a:bodyPr>
          <a:lstStyle/>
          <a:p>
            <a:pPr algn="ctr"/>
            <a:r>
              <a:rPr lang="el-GR" sz="1650" b="1" dirty="0">
                <a:solidFill>
                  <a:schemeClr val="bg1"/>
                </a:solidFill>
              </a:rPr>
              <a:t>Σχεδιασμός και Έλεγχος παραγωγής ανακυκλωμένων προϊόντων Αλουμινίου χαμηλού ενεργειακού </a:t>
            </a:r>
            <a:r>
              <a:rPr lang="en-US" sz="1650" b="1" dirty="0">
                <a:solidFill>
                  <a:schemeClr val="bg1"/>
                </a:solidFill>
              </a:rPr>
              <a:t>&amp; </a:t>
            </a:r>
            <a:r>
              <a:rPr lang="el-GR" sz="1650" b="1" dirty="0">
                <a:solidFill>
                  <a:schemeClr val="bg1"/>
                </a:solidFill>
              </a:rPr>
              <a:t>περιβαλλοντικού αποτυπώματος – Συμπεράσματα / Οφέλη</a:t>
            </a:r>
            <a:endParaRPr lang="en-US" sz="1650" i="1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93196D-E341-1263-C8C0-484C0535E6C9}"/>
              </a:ext>
            </a:extLst>
          </p:cNvPr>
          <p:cNvSpPr txBox="1"/>
          <p:nvPr/>
        </p:nvSpPr>
        <p:spPr>
          <a:xfrm>
            <a:off x="923347" y="2544448"/>
            <a:ext cx="1034068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350" b="1" dirty="0">
                <a:solidFill>
                  <a:srgbClr val="000000"/>
                </a:solidFill>
              </a:rPr>
              <a:t>Απαιτείται μελέτη σε βάθος ώστε να είναι δυνατή η </a:t>
            </a:r>
            <a:r>
              <a:rPr lang="el-GR" sz="1350" b="1" dirty="0">
                <a:solidFill>
                  <a:srgbClr val="FF0000"/>
                </a:solidFill>
              </a:rPr>
              <a:t>συστηματική</a:t>
            </a:r>
            <a:r>
              <a:rPr lang="el-GR" sz="1350" b="1" dirty="0">
                <a:solidFill>
                  <a:srgbClr val="000000"/>
                </a:solidFill>
              </a:rPr>
              <a:t> χρήση </a:t>
            </a:r>
            <a:r>
              <a:rPr lang="el-GR" sz="1350" b="1" dirty="0" err="1">
                <a:solidFill>
                  <a:srgbClr val="000000"/>
                </a:solidFill>
              </a:rPr>
              <a:t>σκραπ</a:t>
            </a:r>
            <a:endParaRPr lang="el-GR" sz="1200" b="1" dirty="0">
              <a:solidFill>
                <a:srgbClr val="0033CC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A653CA-8791-C2E7-3C10-87E5E84D3366}"/>
              </a:ext>
            </a:extLst>
          </p:cNvPr>
          <p:cNvSpPr txBox="1"/>
          <p:nvPr/>
        </p:nvSpPr>
        <p:spPr>
          <a:xfrm>
            <a:off x="927967" y="3306448"/>
            <a:ext cx="1034068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350" b="1" dirty="0">
                <a:solidFill>
                  <a:srgbClr val="000000"/>
                </a:solidFill>
              </a:rPr>
              <a:t>Η απορρόφηση </a:t>
            </a:r>
            <a:r>
              <a:rPr lang="el-GR" sz="1350" b="1" dirty="0" err="1">
                <a:solidFill>
                  <a:srgbClr val="000000"/>
                </a:solidFill>
              </a:rPr>
              <a:t>σκραπ</a:t>
            </a:r>
            <a:r>
              <a:rPr lang="el-GR" sz="1350" b="1" dirty="0">
                <a:solidFill>
                  <a:srgbClr val="000000"/>
                </a:solidFill>
              </a:rPr>
              <a:t> δεν είναι ίδια σε όλα τα προϊόντα και πρέπει να επιλεχθεί </a:t>
            </a:r>
            <a:r>
              <a:rPr lang="el-GR" sz="1350" b="1" dirty="0">
                <a:solidFill>
                  <a:srgbClr val="FF0000"/>
                </a:solidFill>
              </a:rPr>
              <a:t>συγκεκριμένη</a:t>
            </a:r>
            <a:r>
              <a:rPr lang="el-GR" sz="1350" b="1" dirty="0">
                <a:solidFill>
                  <a:srgbClr val="000000"/>
                </a:solidFill>
              </a:rPr>
              <a:t> ροή </a:t>
            </a:r>
            <a:r>
              <a:rPr lang="el-GR" sz="1350" b="1" dirty="0" err="1">
                <a:solidFill>
                  <a:srgbClr val="000000"/>
                </a:solidFill>
              </a:rPr>
              <a:t>σκραπ</a:t>
            </a:r>
            <a:r>
              <a:rPr lang="el-GR" sz="1350" b="1" dirty="0">
                <a:solidFill>
                  <a:srgbClr val="000000"/>
                </a:solidFill>
              </a:rPr>
              <a:t> ανά προϊόν</a:t>
            </a:r>
            <a:endParaRPr lang="el-GR" sz="1200" b="1" dirty="0">
              <a:solidFill>
                <a:srgbClr val="0033CC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9AAE43-ABA1-F6D1-9A97-B56932A9F124}"/>
              </a:ext>
            </a:extLst>
          </p:cNvPr>
          <p:cNvSpPr txBox="1"/>
          <p:nvPr/>
        </p:nvSpPr>
        <p:spPr>
          <a:xfrm>
            <a:off x="923350" y="4096157"/>
            <a:ext cx="10345301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350" b="1" dirty="0">
                <a:solidFill>
                  <a:srgbClr val="000000"/>
                </a:solidFill>
              </a:rPr>
              <a:t>Το πρόγραμμα συνετέλεσε στην </a:t>
            </a:r>
            <a:r>
              <a:rPr lang="el-GR" sz="1350" b="1" dirty="0">
                <a:solidFill>
                  <a:srgbClr val="FF0000"/>
                </a:solidFill>
              </a:rPr>
              <a:t>καθιέρωση</a:t>
            </a:r>
            <a:r>
              <a:rPr lang="el-GR" sz="1350" b="1" dirty="0">
                <a:solidFill>
                  <a:srgbClr val="000000"/>
                </a:solidFill>
              </a:rPr>
              <a:t> της χρήσης </a:t>
            </a:r>
            <a:r>
              <a:rPr lang="el-GR" sz="1350" b="1" dirty="0" err="1">
                <a:solidFill>
                  <a:srgbClr val="000000"/>
                </a:solidFill>
              </a:rPr>
              <a:t>σκραπ</a:t>
            </a:r>
            <a:r>
              <a:rPr lang="el-GR" sz="1350" b="1" dirty="0">
                <a:solidFill>
                  <a:srgbClr val="000000"/>
                </a:solidFill>
              </a:rPr>
              <a:t> στο </a:t>
            </a:r>
            <a:r>
              <a:rPr lang="el-GR" sz="1350" b="1" dirty="0" err="1">
                <a:solidFill>
                  <a:srgbClr val="000000"/>
                </a:solidFill>
              </a:rPr>
              <a:t>ΑτΕ</a:t>
            </a:r>
            <a:r>
              <a:rPr lang="el-GR" sz="1350" b="1" dirty="0">
                <a:solidFill>
                  <a:srgbClr val="000000"/>
                </a:solidFill>
              </a:rPr>
              <a:t>, αλλά και στην εμβάθυνση στον τομέα του </a:t>
            </a:r>
            <a:r>
              <a:rPr lang="el-GR" sz="1350" b="1" dirty="0" err="1">
                <a:solidFill>
                  <a:srgbClr val="000000"/>
                </a:solidFill>
              </a:rPr>
              <a:t>δευτερόχυτου</a:t>
            </a:r>
            <a:r>
              <a:rPr lang="el-GR" sz="1350" b="1" dirty="0">
                <a:solidFill>
                  <a:srgbClr val="000000"/>
                </a:solidFill>
              </a:rPr>
              <a:t> με αποτέλεσμα την </a:t>
            </a:r>
            <a:r>
              <a:rPr lang="el-GR" sz="1350" b="1" dirty="0">
                <a:solidFill>
                  <a:srgbClr val="FF0000"/>
                </a:solidFill>
              </a:rPr>
              <a:t>επέκταση</a:t>
            </a:r>
            <a:r>
              <a:rPr lang="el-GR" sz="1350" b="1" dirty="0">
                <a:solidFill>
                  <a:srgbClr val="000000"/>
                </a:solidFill>
              </a:rPr>
              <a:t> της εταιρείας στην περιοχή της παραγωγής </a:t>
            </a:r>
            <a:r>
              <a:rPr lang="el-GR" sz="1350" b="1" dirty="0" err="1">
                <a:solidFill>
                  <a:srgbClr val="000000"/>
                </a:solidFill>
              </a:rPr>
              <a:t>δευτερόχυτου</a:t>
            </a:r>
            <a:r>
              <a:rPr lang="el-GR" sz="1350" b="1" dirty="0">
                <a:solidFill>
                  <a:srgbClr val="000000"/>
                </a:solidFill>
              </a:rPr>
              <a:t> </a:t>
            </a:r>
            <a:endParaRPr lang="el-GR" sz="1200" b="1" dirty="0">
              <a:solidFill>
                <a:srgbClr val="0033CC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E5C0868-0084-CD99-C79E-1EBF5F039EA3}"/>
              </a:ext>
            </a:extLst>
          </p:cNvPr>
          <p:cNvSpPr txBox="1"/>
          <p:nvPr/>
        </p:nvSpPr>
        <p:spPr>
          <a:xfrm>
            <a:off x="923346" y="1874614"/>
            <a:ext cx="10340683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350" b="1" dirty="0">
                <a:solidFill>
                  <a:srgbClr val="FF0000"/>
                </a:solidFill>
              </a:rPr>
              <a:t>Είναι δυνατή </a:t>
            </a:r>
            <a:r>
              <a:rPr lang="el-GR" sz="1350" b="1" dirty="0">
                <a:solidFill>
                  <a:srgbClr val="000000"/>
                </a:solidFill>
              </a:rPr>
              <a:t>η χρήση </a:t>
            </a:r>
            <a:r>
              <a:rPr lang="el-GR" sz="1350" b="1" dirty="0" err="1">
                <a:solidFill>
                  <a:srgbClr val="000000"/>
                </a:solidFill>
              </a:rPr>
              <a:t>σκραπ</a:t>
            </a:r>
            <a:r>
              <a:rPr lang="el-GR" sz="1350" b="1" dirty="0">
                <a:solidFill>
                  <a:srgbClr val="000000"/>
                </a:solidFill>
              </a:rPr>
              <a:t> σε </a:t>
            </a:r>
            <a:r>
              <a:rPr lang="el-GR" sz="1350" b="1" dirty="0" err="1">
                <a:solidFill>
                  <a:srgbClr val="000000"/>
                </a:solidFill>
              </a:rPr>
              <a:t>πρωτόχυτο</a:t>
            </a:r>
            <a:r>
              <a:rPr lang="el-GR" sz="1350" b="1" dirty="0">
                <a:solidFill>
                  <a:srgbClr val="000000"/>
                </a:solidFill>
              </a:rPr>
              <a:t> για αύξηση παραγωγής και βελτίωση του περιβαλλοντικού αποτυπώματος</a:t>
            </a:r>
          </a:p>
        </p:txBody>
      </p:sp>
    </p:spTree>
    <p:extLst>
      <p:ext uri="{BB962C8B-B14F-4D97-AF65-F5344CB8AC3E}">
        <p14:creationId xmlns:p14="http://schemas.microsoft.com/office/powerpoint/2010/main" val="1592970210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Metlen PPT Theme">
  <a:themeElements>
    <a:clrScheme name="Metlen colour theme">
      <a:dk1>
        <a:sysClr val="windowText" lastClr="000000"/>
      </a:dk1>
      <a:lt1>
        <a:sysClr val="window" lastClr="FFFFFF"/>
      </a:lt1>
      <a:dk2>
        <a:srgbClr val="1B303A"/>
      </a:dk2>
      <a:lt2>
        <a:srgbClr val="E7E6E6"/>
      </a:lt2>
      <a:accent1>
        <a:srgbClr val="0A2240"/>
      </a:accent1>
      <a:accent2>
        <a:srgbClr val="795AFD"/>
      </a:accent2>
      <a:accent3>
        <a:srgbClr val="00F1F2"/>
      </a:accent3>
      <a:accent4>
        <a:srgbClr val="5FE838"/>
      </a:accent4>
      <a:accent5>
        <a:srgbClr val="4E2589"/>
      </a:accent5>
      <a:accent6>
        <a:srgbClr val="BCACFE"/>
      </a:accent6>
      <a:hlink>
        <a:srgbClr val="795AFD"/>
      </a:hlink>
      <a:folHlink>
        <a:srgbClr val="4E2589"/>
      </a:folHlink>
    </a:clrScheme>
    <a:fontScheme name="Metlen font theme">
      <a:majorFont>
        <a:latin typeface="Manrope Light"/>
        <a:ea typeface=""/>
        <a:cs typeface=""/>
      </a:majorFont>
      <a:minorFont>
        <a:latin typeface="Manrope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60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1600" dirty="0">
            <a:solidFill>
              <a:schemeClr val="tx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CF3F96B0-FD16-9348-B8CD-715868C7B5F2}" vid="{9D19FB5D-E209-1145-95D1-8B0940DCFC8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FA1B87294D41458E70495983327CC9" ma:contentTypeVersion="15" ma:contentTypeDescription="Create a new document." ma:contentTypeScope="" ma:versionID="b1f4ffd15428d02caf8771e0ec46e06b">
  <xsd:schema xmlns:xsd="http://www.w3.org/2001/XMLSchema" xmlns:xs="http://www.w3.org/2001/XMLSchema" xmlns:p="http://schemas.microsoft.com/office/2006/metadata/properties" xmlns:ns1="http://schemas.microsoft.com/sharepoint/v3" xmlns:ns2="afddbc65-d451-4fb4-aa89-3058f52d2f8b" xmlns:ns3="444647a6-e29e-4b69-815e-d21f97520af7" targetNamespace="http://schemas.microsoft.com/office/2006/metadata/properties" ma:root="true" ma:fieldsID="7209d6d2a745494b5c4f6b54b91419e4" ns1:_="" ns2:_="" ns3:_="">
    <xsd:import namespace="http://schemas.microsoft.com/sharepoint/v3"/>
    <xsd:import namespace="afddbc65-d451-4fb4-aa89-3058f52d2f8b"/>
    <xsd:import namespace="444647a6-e29e-4b69-815e-d21f97520af7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ddbc65-d451-4fb4-aa89-3058f52d2f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703f11f-9d24-458e-9e38-4024ad9850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4647a6-e29e-4b69-815e-d21f97520af7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1bff80e-e823-42ad-8e21-3389a76a159f}" ma:internalName="TaxCatchAll" ma:showField="CatchAllData" ma:web="444647a6-e29e-4b69-815e-d21f97520af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44647a6-e29e-4b69-815e-d21f97520af7" xsi:nil="true"/>
    <lcf76f155ced4ddcb4097134ff3c332f xmlns="afddbc65-d451-4fb4-aa89-3058f52d2f8b">
      <Terms xmlns="http://schemas.microsoft.com/office/infopath/2007/PartnerControls"/>
    </lcf76f155ced4ddcb4097134ff3c332f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E83E666-5FEE-4ADF-A46F-EE472C4EF1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fddbc65-d451-4fb4-aa89-3058f52d2f8b"/>
    <ds:schemaRef ds:uri="444647a6-e29e-4b69-815e-d21f97520a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63C51A0-15AF-487D-95CA-7CB7D5E49C2F}">
  <ds:schemaRefs>
    <ds:schemaRef ds:uri="http://schemas.microsoft.com/office/2006/metadata/properties"/>
    <ds:schemaRef ds:uri="http://schemas.microsoft.com/office/infopath/2007/PartnerControls"/>
    <ds:schemaRef ds:uri="444647a6-e29e-4b69-815e-d21f97520af7"/>
    <ds:schemaRef ds:uri="afddbc65-d451-4fb4-aa89-3058f52d2f8b"/>
    <ds:schemaRef ds:uri="http://schemas.microsoft.com/sharepoint/v3"/>
  </ds:schemaRefs>
</ds:datastoreItem>
</file>

<file path=customXml/itemProps3.xml><?xml version="1.0" encoding="utf-8"?>
<ds:datastoreItem xmlns:ds="http://schemas.openxmlformats.org/officeDocument/2006/customXml" ds:itemID="{B238E306-F006-46EB-B282-CF7D3EAC3B3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dfed4a84-6ece-42f1-a191-f615eeb36b8c}" enabled="1" method="Privileged" siteId="{779f4bb4-07c5-4d0f-82a7-8a095110e776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57147</TotalTime>
  <Words>473</Words>
  <Application>Microsoft Office PowerPoint</Application>
  <PresentationFormat>Widescreen</PresentationFormat>
  <Paragraphs>52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Aptos</vt:lpstr>
      <vt:lpstr>Arial</vt:lpstr>
      <vt:lpstr>Manrope Light</vt:lpstr>
      <vt:lpstr>Manrope SemiBold</vt:lpstr>
      <vt:lpstr>Metlen PPT Theme</vt:lpstr>
      <vt:lpstr>DeReAL “Σχεδιασμός και Έλεγχος παραγωγής ανακυκλωμένων προϊόντων Αλουμινίου χαμηλού ενεργειακού &amp; περιβαλλοντικού αποτυπώματος”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 Goes Here</dc:title>
  <dc:creator>Gina Hopkins</dc:creator>
  <cp:lastModifiedBy>KARNACHORITIS, Ioannis</cp:lastModifiedBy>
  <cp:revision>35</cp:revision>
  <dcterms:created xsi:type="dcterms:W3CDTF">2024-06-03T16:38:10Z</dcterms:created>
  <dcterms:modified xsi:type="dcterms:W3CDTF">2026-07-03T06:59:10Z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0x010100A4FA1B87294D41458E70495983327CC9</vt:lpwstr>
  </property>
  <property fmtid="{D5CDD505-2E9C-101B-9397-08002B2CF9AE}" pid="3" name="ClassificationContentMarkingHeaderLocations">
    <vt:lpwstr>Metlen PPT Theme:9</vt:lpwstr>
  </property>
  <property fmtid="{D5CDD505-2E9C-101B-9397-08002B2CF9AE}" pid="4" name="ClassificationContentMarkingHeaderText">
    <vt:lpwstr>[EXTERNAL PERMITTED]</vt:lpwstr>
  </property>
</Properties>
</file>