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8" r:id="rId2"/>
    <p:sldId id="267" r:id="rId3"/>
    <p:sldId id="256" r:id="rId4"/>
    <p:sldId id="257" r:id="rId5"/>
    <p:sldId id="259" r:id="rId6"/>
    <p:sldId id="260" r:id="rId7"/>
    <p:sldId id="261" r:id="rId8"/>
    <p:sldId id="262" r:id="rId9"/>
    <p:sldId id="263" r:id="rId10"/>
    <p:sldId id="264" r:id="rId11"/>
    <p:sldId id="265" r:id="rId12"/>
    <p:sldId id="268"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78208" autoAdjust="0"/>
  </p:normalViewPr>
  <p:slideViewPr>
    <p:cSldViewPr snapToGrid="0" snapToObjects="1">
      <p:cViewPr varScale="1">
        <p:scale>
          <a:sx n="58" d="100"/>
          <a:sy n="58" d="100"/>
        </p:scale>
        <p:origin x="963" y="57"/>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42" d="100"/>
          <a:sy n="42" d="100"/>
        </p:scale>
        <p:origin x="2889" y="5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7038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sz="1200" kern="1200" dirty="0">
                <a:solidFill>
                  <a:schemeClr val="tx1"/>
                </a:solidFill>
                <a:effectLst/>
                <a:latin typeface="+mn-lt"/>
                <a:ea typeface="+mn-ea"/>
                <a:cs typeface="+mn-cs"/>
              </a:rPr>
              <a:t>Καλωσόρισμα.   Ευχαριστίες --- ΚΚ </a:t>
            </a:r>
            <a:r>
              <a:rPr lang="el-GR" sz="1200" kern="1200" dirty="0" err="1">
                <a:solidFill>
                  <a:schemeClr val="tx1"/>
                </a:solidFill>
                <a:effectLst/>
                <a:latin typeface="+mn-lt"/>
                <a:ea typeface="+mn-ea"/>
                <a:cs typeface="+mn-cs"/>
              </a:rPr>
              <a:t>Συμβουλοι</a:t>
            </a:r>
            <a:r>
              <a:rPr lang="el-GR" sz="1200" kern="1200" dirty="0">
                <a:solidFill>
                  <a:schemeClr val="tx1"/>
                </a:solidFill>
                <a:effectLst/>
                <a:latin typeface="+mn-lt"/>
                <a:ea typeface="+mn-ea"/>
                <a:cs typeface="+mn-cs"/>
              </a:rPr>
              <a:t> – </a:t>
            </a:r>
            <a:r>
              <a:rPr lang="el-GR" sz="1200" kern="1200" dirty="0" err="1">
                <a:solidFill>
                  <a:schemeClr val="tx1"/>
                </a:solidFill>
                <a:effectLst/>
                <a:latin typeface="+mn-lt"/>
                <a:ea typeface="+mn-ea"/>
                <a:cs typeface="+mn-cs"/>
              </a:rPr>
              <a:t>Εμπειρ</a:t>
            </a:r>
            <a:r>
              <a:rPr lang="el-GR" sz="1200"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Έχω συμμετάσχει σε πολλές τέτοιου είδους Δ </a:t>
            </a:r>
            <a:r>
              <a:rPr lang="el-GR" sz="1200" kern="1200" dirty="0" err="1">
                <a:solidFill>
                  <a:schemeClr val="tx1"/>
                </a:solidFill>
                <a:effectLst/>
                <a:latin typeface="+mn-lt"/>
                <a:ea typeface="+mn-ea"/>
                <a:cs typeface="+mn-cs"/>
              </a:rPr>
              <a:t>Επ</a:t>
            </a:r>
            <a:r>
              <a:rPr lang="el-GR" sz="1200" kern="1200" dirty="0">
                <a:solidFill>
                  <a:schemeClr val="tx1"/>
                </a:solidFill>
                <a:effectLst/>
                <a:latin typeface="+mn-lt"/>
                <a:ea typeface="+mn-ea"/>
                <a:cs typeface="+mn-cs"/>
              </a:rPr>
              <a:t> Αν --- ειδικά τα </a:t>
            </a:r>
            <a:r>
              <a:rPr lang="el-GR" sz="1200" kern="1200" dirty="0" err="1">
                <a:solidFill>
                  <a:schemeClr val="tx1"/>
                </a:solidFill>
                <a:effectLst/>
                <a:latin typeface="+mn-lt"/>
                <a:ea typeface="+mn-ea"/>
                <a:cs typeface="+mn-cs"/>
              </a:rPr>
              <a:t>Υλικα</a:t>
            </a:r>
            <a:endParaRPr lang="en-US"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Σκοπός της ημερίδας: </a:t>
            </a:r>
            <a:endParaRPr lang="en-US"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να ξεκινήσουμε την Επιχειρηματική Ανακάλυψη όχι από τη διαδικασία, αλλά από το ερώτημα — τι αλλάζει σήμερα στον κόσμο των υλικών, και γιατί αυτό είναι ευκαιρία για τη Στερεά Ελλάδα.</a:t>
            </a:r>
            <a:endParaRPr lang="en-US" sz="1200" kern="1200" dirty="0">
              <a:solidFill>
                <a:schemeClr val="tx1"/>
              </a:solidFill>
              <a:effectLst/>
              <a:latin typeface="+mn-lt"/>
              <a:ea typeface="+mn-ea"/>
              <a:cs typeface="+mn-cs"/>
            </a:endParaRPr>
          </a:p>
          <a:p>
            <a:r>
              <a:rPr lang="el-GR" sz="1200" kern="1200" dirty="0">
                <a:solidFill>
                  <a:schemeClr val="tx1"/>
                </a:solidFill>
                <a:effectLst/>
                <a:latin typeface="+mn-lt"/>
                <a:ea typeface="+mn-ea"/>
                <a:cs typeface="+mn-cs"/>
              </a:rPr>
              <a:t>Θα προσπαθήσω να δώσω το στίγμα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01 — </a:t>
            </a:r>
            <a:r>
              <a:rPr lang="en-US" b="1" dirty="0" err="1"/>
              <a:t>Βιομηχ</a:t>
            </a:r>
            <a:r>
              <a:rPr lang="en-US" b="1" dirty="0"/>
              <a:t>ανική καρδιά χωρίς ερευνητικό σπίτι:</a:t>
            </a:r>
            <a:r>
              <a:rPr lang="en-US" dirty="0"/>
              <a:t> Ισχυρός πυλώνας (Βοιωτία/Οινόφυτα, Εύβοια), αλλά χωρίς δικό της μεγάλο ερευνητικό κέντρο — αντίθετα με Κρήτη (ΙΤΕ), Κεντρική Μακεδονία (ΕΚΕΤΑ), Δυτική Ελλάδα (ΙΕΧΜΗ). </a:t>
            </a:r>
            <a:r>
              <a:rPr lang="en-US" dirty="0" err="1"/>
              <a:t>Εισάγει</a:t>
            </a:r>
            <a:r>
              <a:rPr lang="en-US" dirty="0"/>
              <a:t> κα</a:t>
            </a:r>
            <a:r>
              <a:rPr lang="en-US" dirty="0" err="1"/>
              <a:t>ινοτομί</a:t>
            </a:r>
            <a:r>
              <a:rPr lang="en-US" dirty="0"/>
              <a:t>α, κυρίως από την Αττική.</a:t>
            </a:r>
          </a:p>
          <a:p>
            <a:r>
              <a:rPr lang="en-US" b="1" dirty="0"/>
              <a:t>02 — </a:t>
            </a:r>
            <a:r>
              <a:rPr lang="en-US" b="1" dirty="0" err="1"/>
              <a:t>Το</a:t>
            </a:r>
            <a:r>
              <a:rPr lang="en-US" b="1" dirty="0"/>
              <a:t> </a:t>
            </a:r>
            <a:r>
              <a:rPr lang="en-US" b="1" dirty="0" err="1"/>
              <a:t>μέτ</a:t>
            </a:r>
            <a:r>
              <a:rPr lang="en-US" b="1" dirty="0"/>
              <a:t>αλλο ως πρωταγωνιστής:</a:t>
            </a:r>
            <a:r>
              <a:rPr lang="en-US" dirty="0"/>
              <a:t> Η έρευνα εδώ είναι κυρίως εταιρική (in-house) — υψηλό BERD αναλογικά, αλλά αποκομμένο από τη μικρομεσαία επιχειρηματικότητα.</a:t>
            </a:r>
          </a:p>
          <a:p>
            <a:r>
              <a:rPr lang="en-US" b="1" dirty="0"/>
              <a:t>03 — </a:t>
            </a:r>
            <a:r>
              <a:rPr lang="en-US" b="1" dirty="0" err="1"/>
              <a:t>Το</a:t>
            </a:r>
            <a:r>
              <a:rPr lang="en-US" b="1" dirty="0"/>
              <a:t> </a:t>
            </a:r>
            <a:r>
              <a:rPr lang="en-US" b="1" dirty="0" err="1"/>
              <a:t>χάσμ</a:t>
            </a:r>
            <a:r>
              <a:rPr lang="en-US" b="1" dirty="0"/>
              <a:t>α μεταφοράς τεχνολογίας:</a:t>
            </a:r>
            <a:r>
              <a:rPr lang="en-US" dirty="0"/>
              <a:t> Λείπουν οι ενδιάμεσοι μηχανισμοί Tech Transfer προς τις μικρότερες επιχειρήσεις — εδώ έρχεται να απαντήσει το RIS3.</a:t>
            </a:r>
          </a:p>
          <a:p>
            <a:r>
              <a:rPr lang="en-US" b="1" dirty="0" err="1"/>
              <a:t>το</a:t>
            </a:r>
            <a:r>
              <a:rPr lang="en-US" b="1" dirty="0"/>
              <a:t> διακύβευμα:</a:t>
            </a:r>
            <a:r>
              <a:rPr lang="en-US" dirty="0"/>
              <a:t> Για να παραμείνει το μέταλλο συγκριτικό μας πλεονέκτημα, η έρευνα πρέπει να διαχυθεί σε όλη την αλυσίδα, όχι μόνο στις πολύ μεγάλες επιχειρήσεις. </a:t>
            </a:r>
            <a:r>
              <a:rPr lang="en-US" i="1" dirty="0"/>
              <a:t>"</a:t>
            </a:r>
            <a:r>
              <a:rPr lang="en-US" i="1" dirty="0" err="1"/>
              <a:t>Ας</a:t>
            </a:r>
            <a:r>
              <a:rPr lang="en-US" i="1" dirty="0"/>
              <a:t> </a:t>
            </a:r>
            <a:r>
              <a:rPr lang="en-US" i="1" dirty="0" err="1"/>
              <a:t>δούμε</a:t>
            </a:r>
            <a:r>
              <a:rPr lang="en-US" i="1" dirty="0"/>
              <a:t> π</a:t>
            </a:r>
            <a:r>
              <a:rPr lang="en-US" i="1" dirty="0" err="1"/>
              <a:t>ώς</a:t>
            </a:r>
            <a:r>
              <a:rPr lang="en-US" i="1" dirty="0"/>
              <a:t> </a:t>
            </a:r>
            <a:r>
              <a:rPr lang="en-US" i="1" dirty="0" err="1"/>
              <a:t>το</a:t>
            </a:r>
            <a:r>
              <a:rPr lang="en-US" i="1" dirty="0"/>
              <a:t> π</a:t>
            </a:r>
            <a:r>
              <a:rPr lang="en-US" i="1" dirty="0" err="1"/>
              <a:t>ετυχ</a:t>
            </a:r>
            <a:r>
              <a:rPr lang="en-US" i="1" dirty="0"/>
              <a:t>αίνουν τα υλικά..."</a:t>
            </a:r>
            <a:endParaRPr lang="en-US" dirty="0"/>
          </a:p>
        </p:txBody>
      </p:sp>
      <p:sp>
        <p:nvSpPr>
          <p:cNvPr id="4" name="Slide Number Placeholder 3"/>
          <p:cNvSpPr>
            <a:spLocks noGrp="1"/>
          </p:cNvSpPr>
          <p:nvPr>
            <p:ph type="sldNum" sz="quarter" idx="10"/>
          </p:nvPr>
        </p:nvSpPr>
        <p:spPr/>
        <p:txBody>
          <a:bodyPr/>
          <a:lstStyle/>
          <a:p>
            <a:fld id="{A1021451-1387-4CA6-816F-3879F97B5C02}"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Πριν το κυρίως θέμα, μια γρήγορη εικόνα του ερευνητικού δυναμικού</a:t>
            </a:r>
            <a:r>
              <a:rPr lang="en-US" dirty="0"/>
              <a:t>. Δαπάνες Ε&amp;Α 108,21 εκατ. ευρώ το 2023, με το 83,9% να προέρχεται από επιχειρήσεις </a:t>
            </a:r>
            <a:r>
              <a:rPr lang="el-GR" dirty="0"/>
              <a:t>{εθνικό επίπεδο 49,3%) </a:t>
            </a:r>
            <a:r>
              <a:rPr lang="en-US" dirty="0"/>
              <a:t>— η καινοτομία εδώ γεννιέται μέσα στην παραγωγή, όχι στο πανεπιστήμιο. Ένταση Ε&amp;Α 1,02%, κάτω από τον εθνικό μ.ό. 1,49% — περιθώριο ανάπτυξης, όχι έλλειψη δυναμικού. Και η πιο κρίσιμη αδυναμία: τελευταία θέση στην ΕΕ σε ειδικούς πληροφορικής, 246η στις 246.
Διευκρίνιση για το «1,02% του ΑΕΠ»: πρόκειται για την ένταση Ε&amp;Α (GERD/GDP) σε επίπεδο ΠΕΡΙΦΕΡΕΙΑΚΟΥ ΑΕΠ της Στερεάς Ελλάδας — όχι εθνικού ΑΕΠ. Η Στερεά Ελλάδα έχει σχετικά υψηλό περιφερειακό ΑΕΠ λόγω της βαριάς βιομηχανίας (διυλιστήρια, μέταλλα, ενέργεια), οπότε ο παρονομαστής (ΑΕΠ) είναι μεγάλος σε σχέση με τον αριθμητή (δαπάνες Ε&amp;Α). Δηλαδή το χαμηλό ποσοστό δεν σημαίνει ότι λείπει βιομηχανική δραστηριότητα — σημαίνει ότι η δραστηριότητα αυτή δεν συνοδεύεται (ακόμα) από ανάλογη ένταση επίσημα καταγεγραμμένης έρευνας. Πηγή: ΕΚΤ (2025), Βασικοί Δείκτες Ε&amp;Α ανά περιφέρεια.</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Η εξειδίκευση σε υλικά και μέταλλο αντανακλά την πραγματική ταυτότητα της περιφέρειας. </a:t>
            </a:r>
          </a:p>
          <a:p>
            <a:r>
              <a:rPr lang="en-US" dirty="0"/>
              <a:t>17,27% της απασχόλησης στη μεταποίηση, πάνω από τον εθνικό μ.ό.· ο εξορυκτικός/μεταλλουργικός κλάδος συνεισφέρει ~13% στην προστιθέμενη αξία, και ο ΟΟΣΑ αφιέρωσε φέτος ειδική μελέτη σε αυτό το οικοσύστημα. Κλείνω θετικά: στις πωλήσεις νέων προϊόντων η περιφέρεια είναι στο 107,2% του μ.ό. ΕΕ, 7η θέση πανευρωπαϊκά — η βάση υπάρχει, μένει να τη στηρίξουμε.
Αναλυτικότερα: το 17,27% της απασχόλησης στη μεταποίηση συγκρίνεται με 9,9% εθνικό μ.ό. και 15,6% ευρωπαϊκό μ.ό. — άρα η περιφέρεια είναι πιο «βιομηχανική» ακόμη κι από τον μέσο όρο της ΕΕ. Το ~13% συνεισφοράς του εξορυκτικού/μεταλλουργικού κλάδου στην προστιθέμενη αξία προέρχεται από τη μελέτη του ΟΟΣΑ «Enhancing Regional Mining Ecosystems in Central Greece» (2025), που εξετάζει βιωσιμότητα και καινοτομία γύρω από τις κρίσιμες πρώτες ύλες. Το 107,2% στις πωλήσεις νέων προϊόντων/υπηρεσιών (new-to-market &amp; new-to-firm) δείχνει ότι, παρά τη χαμηλή τυπική ένταση Ε&amp;Α, οι επιχειρήσεις της περιφέρειας καταφέρνουν να εμπορευματοποιούν καινοτομία αποτελεσματικά — αυτό είναι το «θετικό παράδοξο» πάνω στο οποίο χτίζουμε το επιχείρημα της ημερίδας.</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Στερεά Ελλάδα έχει ήδη ισχυρή βιομηχανική βάση σε μέταλλα και υλικά. Η πρόκληση δεν είναι όγκος παραγωγής — είναι μετάβαση σε προηγμένα υλικά, τεχνολογική υπεροχή, και ένα ολοκληρωμένο περιφερειακό οικοσύστημα.</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Γρήγορη ατζέντα — αυτές είναι οι 5 αναδυόμενες τάσεις που θα αναλύσουμε: κρίσιμες πρώτες ύλες, πράσινη μετάβαση, τεχνητή νοημοσύνη, κυκλική οικονομία, και οικοσυστήματα καινοτομίας. </a:t>
            </a:r>
            <a:r>
              <a:rPr lang="en-US" dirty="0"/>
              <a:t>Θα τις δούμε μία-μία στη συνέχεια.
Πώς προέκυψαν αυτές οι 5 τάσεις: δεν είναι μια αφηρημένη λίστα — προέκυψαν από τη σύνθεση τριών πηγών: (1) τις επίσημες προτεραιότητες πολιτικής της ΕΕ για κρίσιμες πρώτες ύλες και βιομηχανική ανθεκτικότητα (CRMA, Green Deal, STEP), (2) τεχνολογικές τάσεις που ήδη καταγράφονται σε κλαδικές εκθέσεις (McKinsey, World Economic Forum, OECD) για την παγκόσμια βιομηχανία υλικών, και (3) το πεδίο έρευνας που βλέπουμε να αναπτύσσεται στη διεθνή ακαδημαϊκή βιβλιογραφία γύρω από AI στα υλικά και κυκλική οικονομία. Η επιλογή αυτών των 5 δεν είναι εξαντλητική, αλλά αντιπροσωπεύει τις τάσεις με τη μεγαλύτερη άμεση συνάφεια για μια βιομηχανική περιφέρεια μετάλλου/υλικών όπως η Στερεά Ελλάδα.</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Η Ευρώπη δεν ψάχνει απλώς πρώτες ύλες — χτίζει νέες βιομηχανικές αλυσίδες αξίας. </a:t>
            </a:r>
          </a:p>
          <a:p>
            <a:r>
              <a:rPr lang="en-US" dirty="0"/>
              <a:t>47 στρατηγικά έργα CRMA, στόχοι 2030 για εξόρυξη/επεξεργασία/ανακύκλωση, και το STEP που κατευθύνει κονδύλια συνοχής σε κρίσιμες τεχνολογίες. Και το πιο σημαντικό για εμάς: το μοναδικό ελληνικό έργο ανάμεσα στα 47 είναι εδώ, στον Άγιο Νικόλαο Βοιωτίας — η επένδυση της METLEN για γάλλιο, που θα καλύψει το 30% της ευρωπαϊκής ζήτησης. Η Στερεά Ελλάδα παίζει ήδη πρωταγωνιστικό ρόλο σε ευρωπαϊκό επίπεδο.</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Η τεχνητή νοημοσύνη πλέον χρησιμοποιείται σε όλο το φάσμα: από τον σχεδιασμό κραμάτων μέχρι τον ποιοτικό έλεγχο</a:t>
            </a:r>
            <a:r>
              <a:rPr lang="en-US" dirty="0"/>
              <a:t>. </a:t>
            </a:r>
          </a:p>
          <a:p>
            <a:r>
              <a:rPr lang="en-US" dirty="0" err="1"/>
              <a:t>Το</a:t>
            </a:r>
            <a:r>
              <a:rPr lang="en-US" dirty="0"/>
              <a:t> μήνυμα που θέλω να μείνει: το ανταγωνιστικό πλεονέκτημα δεν είναι πια ο όγκος παραγωγής — είναι η ταχύτητα μάθησης.
Σημείωση: αρκετές από τις βιομηχανίες της περιφέρειας ήδη ενσωματώνουν αυτές τις τεχνολογίες — δεν μιλάμε για κάτι θεωρητικό ή μελλοντικό. Υπάρχουν ήδη εφαρμογές προγνωστικής συντήρησης και ποιοτικού ελέγχου με όραση υπολογιστών σε μονάδες μετάλλου/υλικών της περιοχής. Το σημείο που θέλω να τονίσω είναι ότι το επόμενο βήμα δεν είναι η υιοθέτηση της τεχνολογίας αυτής καθαυτής, αλλά η συστηματική, συντονισμένη κλιμάκωσή της σε επίπεδο περιφέρειας.</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Δύο τάσεις μαζί εδώ. </a:t>
            </a:r>
          </a:p>
          <a:p>
            <a:r>
              <a:rPr lang="en-US" b="1" dirty="0" err="1"/>
              <a:t>Πρώτον</a:t>
            </a:r>
            <a:r>
              <a:rPr lang="en-US" b="1" dirty="0"/>
              <a:t>, η κυκλική οικονομία δεν είναι πια περιβαλλοντική συμμόρφωση </a:t>
            </a:r>
            <a:r>
              <a:rPr lang="en-US" dirty="0"/>
              <a:t>— είναι νέο επιχειρηματικό μοντέλο, νέες αλυσίδες αξίας, βιομηχανική συμβίωση. </a:t>
            </a:r>
          </a:p>
          <a:p>
            <a:r>
              <a:rPr lang="en-US" b="1" dirty="0" err="1"/>
              <a:t>Δεύτερον</a:t>
            </a:r>
            <a:r>
              <a:rPr lang="en-US" b="1" dirty="0"/>
              <a:t>, η καινοτομία δεν συμβαίνει πια μέσα σε ένα εργοστάσιο </a:t>
            </a:r>
            <a:r>
              <a:rPr lang="en-US" dirty="0"/>
              <a:t>— συμβαίνει σε οικοσυστήματα που συνδέουν βιομηχανία, πανεπιστήμια, startups και πολιτικές. Ανταγωνίζονται οικοσυστήματα, όχι μεμονωμένες επιχειρήσεις.
Αναλυτικότερα, με απλά παραδείγματα ώστε να γίνει πιο κατανοητό: «βιομηχανική συμβίωση» σημαίνει ότι το απόβλητο ή το υποπροϊόν μιας μονάδας γίνεται πρώτη ύλη για μια άλλη — π.χ. σκουριά ή σκόνη μετάλλου που σήμερα πάει σε ΧΥΤΑ θα μπορούσε να τροφοδοτήσει άλλη παραγωγική διαδικασία στην ίδια βιομηχανική ζώνη (Οινόφυτα/Βοιωτία). Αυτό δεν είναι απλώς «πράσινο» — μειώνει κόστος πρώτων υλών και εξάρτηση από εισαγωγές. Για το δεύτερο σημείο, «οικοσύστημα» σημαίνει ότι μια περιοχή που συνδέει βιομηχανία με πανεπιστήμια, ερευνητικά κέντρα και χρηματοδότηση προσελκύει επενδύσεις πιο εύκολα από μια περιοχή με τις ίδιες βιομηχανίες αλλά χωρίς αυτές τις συνδέσεις — αυτό είναι ακριβώς το κενό που καλείται να καλύψει η Επιχειρηματική Ανακάλυψη στη Στερεά Ελλάδα.</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Η Στερεά Ελλάδα έχει ήδη τα θεμέλια </a:t>
            </a:r>
            <a:r>
              <a:rPr lang="en-US" dirty="0"/>
              <a:t>— βιομηχανική βάση, ανθρώπινο δυναμικό, ερευνητικούς φορείς, κρίσιμες αλυσίδες αξίας. Το ερώτημα δεν είναι αν έχουμε δυνατότητες. Είναι πώς θα τις συνδέσουμε ώστε να δημιουργήσουμε το επόμενο ανταγωνιστικό πλεονέκτημα της περιφέρειας — και εδώ μπαίνει η Επιχειρηματική Ανακάλυψη.
Σημείωση για το πλαίσιο χρηματοδότησης: παράλληλα σχεδιάζεται ήδη το επόμενο Πρόγραμμα-Πλαίσιο της ΕΕ, το FP10 (2028-2034), με πρόταση της Επιτροπής από τον Ιούλιο 2025. Μέρος του νέου προϋπολογισμού κατευθύνεται στο νέο European Competitiveness Fund, το οποίο θα λειτουργεί με στενότερη σύνδεση με τις στρατηγικές προτεραιότητες της Επιτροπής και με ενισχυμένη έμφαση σε καινοτομία, ταχύτητα υλοποίησης και μετουσίωση της έρευνας σε οικονομικό αποτέλεσμα — λογική συγγενής με αυτή του STEP. Άρα το μέλλον της χρηματοδότησης έρευνας και καινοτομίας κινείται ακριβώς προς την κατεύθυνση που χρειάζεται η Στερεά Ελλάδα: το μέλλον μας είναι εδώ, δεν χρειάζεται να το περιμένουμε.</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Η Επιχειρηματική Ανακάλυψη δεν είναι μια διαδικασία καταγραφής αναγκών — είναι συλλογικός σχεδιασμός του μέλλοντος της βιομηχανίας της Στερεάς Ελλάδας</a:t>
            </a:r>
            <a:r>
              <a:rPr lang="en-US" dirty="0"/>
              <a:t>. Κλείνω με το ερώτημα που θέλω να μείνει στο ακροατήριο: αν σχεδιάζαμε σήμερα από την αρχή το οικοσύστημα προηγμένων υλικών της περιφέρειας για το 2035, τι θα χτίζαμε διαφορετικά; Αυτό το ερώτημα ανοίγει τη συζήτηση για τη συνέχεια της ημερίδας.</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jpeg"/><Relationship Id="rId7"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8.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3">
    <p:bg>
      <p:bgPr>
        <a:solidFill>
          <a:srgbClr val="07303F"/>
        </a:solidFill>
        <a:effectLst/>
      </p:bgPr>
    </p:bg>
    <p:spTree>
      <p:nvGrpSpPr>
        <p:cNvPr id="1" name=""/>
        <p:cNvGrpSpPr/>
        <p:nvPr/>
      </p:nvGrpSpPr>
      <p:grpSpPr>
        <a:xfrm>
          <a:off x="0" y="0"/>
          <a:ext cx="0" cy="0"/>
          <a:chOff x="0" y="0"/>
          <a:chExt cx="0" cy="0"/>
        </a:xfrm>
      </p:grpSpPr>
      <p:sp>
        <p:nvSpPr>
          <p:cNvPr id="2" name="Shape 0"/>
          <p:cNvSpPr/>
          <p:nvPr/>
        </p:nvSpPr>
        <p:spPr>
          <a:xfrm>
            <a:off x="9418320" y="-1371600"/>
            <a:ext cx="4572000" cy="4572000"/>
          </a:xfrm>
          <a:prstGeom prst="ellipse">
            <a:avLst/>
          </a:prstGeom>
          <a:solidFill>
            <a:srgbClr val="008C99">
              <a:alpha val="12000"/>
            </a:srgbClr>
          </a:solidFill>
          <a:ln/>
        </p:spPr>
        <p:txBody>
          <a:bodyPr/>
          <a:lstStyle/>
          <a:p>
            <a:endParaRPr lang="en-US"/>
          </a:p>
        </p:txBody>
      </p:sp>
      <p:sp>
        <p:nvSpPr>
          <p:cNvPr id="3" name="Shape 1"/>
          <p:cNvSpPr/>
          <p:nvPr/>
        </p:nvSpPr>
        <p:spPr>
          <a:xfrm>
            <a:off x="9418320" y="164592"/>
            <a:ext cx="2419098" cy="868680"/>
          </a:xfrm>
          <a:prstGeom prst="roundRect">
            <a:avLst>
              <a:gd name="adj" fmla="val 6316"/>
            </a:avLst>
          </a:prstGeom>
          <a:solidFill>
            <a:srgbClr val="FFFFFF"/>
          </a:solidFill>
          <a:ln/>
        </p:spPr>
        <p:txBody>
          <a:bodyPr/>
          <a:lstStyle/>
          <a:p>
            <a:endParaRPr lang="en-US"/>
          </a:p>
        </p:txBody>
      </p:sp>
      <p:pic>
        <p:nvPicPr>
          <p:cNvPr id="4" name="Image 0" descr="/home/claude/logo_extract/word/media/image1.jpeg"/>
          <p:cNvPicPr>
            <a:picLocks noChangeAspect="1"/>
          </p:cNvPicPr>
          <p:nvPr/>
        </p:nvPicPr>
        <p:blipFill>
          <a:blip r:embed="rId3"/>
          <a:stretch>
            <a:fillRect/>
          </a:stretch>
        </p:blipFill>
        <p:spPr>
          <a:xfrm>
            <a:off x="9646920" y="365760"/>
            <a:ext cx="812673" cy="457200"/>
          </a:xfrm>
          <a:prstGeom prst="rect">
            <a:avLst/>
          </a:prstGeom>
        </p:spPr>
      </p:pic>
      <p:pic>
        <p:nvPicPr>
          <p:cNvPr id="5" name="Image 1" descr="/home/claude/logo_extract/word/media/image2.png"/>
          <p:cNvPicPr>
            <a:picLocks noChangeAspect="1"/>
          </p:cNvPicPr>
          <p:nvPr/>
        </p:nvPicPr>
        <p:blipFill>
          <a:blip r:embed="rId4"/>
          <a:stretch>
            <a:fillRect/>
          </a:stretch>
        </p:blipFill>
        <p:spPr>
          <a:xfrm>
            <a:off x="10688193" y="274320"/>
            <a:ext cx="920625" cy="621792"/>
          </a:xfrm>
          <a:prstGeom prst="rect">
            <a:avLst/>
          </a:prstGeom>
        </p:spPr>
      </p:pic>
      <p:pic>
        <p:nvPicPr>
          <p:cNvPr id="6" name="Image 2" descr="preencoded.png"/>
          <p:cNvPicPr>
            <a:picLocks noChangeAspect="1"/>
          </p:cNvPicPr>
          <p:nvPr/>
        </p:nvPicPr>
        <p:blipFill>
          <a:blip r:embed="rId5"/>
          <a:stretch>
            <a:fillRect/>
          </a:stretch>
        </p:blipFill>
        <p:spPr>
          <a:xfrm>
            <a:off x="548640" y="1828800"/>
            <a:ext cx="640080" cy="640080"/>
          </a:xfrm>
          <a:prstGeom prst="rect">
            <a:avLst/>
          </a:prstGeom>
        </p:spPr>
      </p:pic>
      <p:sp>
        <p:nvSpPr>
          <p:cNvPr id="7" name="Text 2"/>
          <p:cNvSpPr/>
          <p:nvPr/>
        </p:nvSpPr>
        <p:spPr>
          <a:xfrm>
            <a:off x="548640" y="2316087"/>
            <a:ext cx="10515600" cy="1828800"/>
          </a:xfrm>
          <a:prstGeom prst="rect">
            <a:avLst/>
          </a:prstGeom>
          <a:noFill/>
          <a:ln/>
        </p:spPr>
        <p:txBody>
          <a:bodyPr wrap="square" lIns="0" tIns="0" rIns="0" bIns="0" rtlCol="0" anchor="ctr"/>
          <a:lstStyle/>
          <a:p>
            <a:pPr marL="0" indent="0">
              <a:lnSpc>
                <a:spcPct val="110000"/>
              </a:lnSpc>
              <a:buNone/>
            </a:pPr>
            <a:r>
              <a:rPr lang="en-US" sz="3800" b="1" dirty="0">
                <a:solidFill>
                  <a:srgbClr val="FFFFFF"/>
                </a:solidFill>
                <a:latin typeface="Arial" pitchFamily="34" charset="0"/>
                <a:ea typeface="Arial" pitchFamily="34" charset="-122"/>
                <a:cs typeface="Arial" pitchFamily="34" charset="-120"/>
              </a:rPr>
              <a:t>Σχεδιάζοντας το Μέλλον των</a:t>
            </a:r>
            <a:endParaRPr lang="en-US" sz="3800" dirty="0"/>
          </a:p>
          <a:p>
            <a:pPr marL="0" indent="0">
              <a:lnSpc>
                <a:spcPct val="110000"/>
              </a:lnSpc>
              <a:buNone/>
            </a:pPr>
            <a:r>
              <a:rPr lang="en-US" sz="3800" b="1" dirty="0">
                <a:solidFill>
                  <a:srgbClr val="FFFFFF"/>
                </a:solidFill>
                <a:latin typeface="Arial" pitchFamily="34" charset="0"/>
                <a:ea typeface="Arial" pitchFamily="34" charset="-122"/>
                <a:cs typeface="Arial" pitchFamily="34" charset="-120"/>
              </a:rPr>
              <a:t>Προηγμένων Υλικών στη Στερεά Ελλάδα</a:t>
            </a:r>
            <a:endParaRPr lang="en-US" sz="3800" dirty="0"/>
          </a:p>
        </p:txBody>
      </p:sp>
      <p:sp>
        <p:nvSpPr>
          <p:cNvPr id="30" name="Text Subtitle"/>
          <p:cNvSpPr/>
          <p:nvPr/>
        </p:nvSpPr>
        <p:spPr>
          <a:xfrm>
            <a:off x="548640" y="4179030"/>
            <a:ext cx="10515600" cy="650000"/>
          </a:xfrm>
          <a:prstGeom prst="rect">
            <a:avLst/>
          </a:prstGeom>
          <a:noFill/>
          <a:ln/>
        </p:spPr>
        <p:txBody>
          <a:bodyPr wrap="square" lIns="0" tIns="0" rIns="0" bIns="0" rtlCol="0" anchor="ctr"/>
          <a:lstStyle/>
          <a:p>
            <a:pPr marL="0" indent="0">
              <a:buNone/>
            </a:pPr>
            <a:r>
              <a:rPr lang="en-US" sz="1600" i="1" dirty="0">
                <a:solidFill>
                  <a:srgbClr val="D8E4E8"/>
                </a:solidFill>
                <a:latin typeface="Arial" pitchFamily="34" charset="0"/>
                <a:ea typeface="Arial" pitchFamily="34" charset="-122"/>
                <a:cs typeface="Arial" pitchFamily="34" charset="-120"/>
              </a:rPr>
              <a:t>Διαδικασία Επιχειρηματικής Ανακάλυψης για τα Μέταλλα, τα Προηγμένα Υλικά, την Ενέργεια και την Κυκλική Οικονομία</a:t>
            </a:r>
            <a:endParaRPr lang="en-US" sz="1600" dirty="0"/>
          </a:p>
        </p:txBody>
      </p:sp>
      <p:sp>
        <p:nvSpPr>
          <p:cNvPr id="8" name="Shape 3"/>
          <p:cNvSpPr/>
          <p:nvPr/>
        </p:nvSpPr>
        <p:spPr>
          <a:xfrm>
            <a:off x="594360" y="4932750"/>
            <a:ext cx="2011680" cy="0"/>
          </a:xfrm>
          <a:prstGeom prst="line">
            <a:avLst/>
          </a:prstGeom>
          <a:noFill/>
          <a:ln w="31750">
            <a:solidFill>
              <a:srgbClr val="F7B731"/>
            </a:solidFill>
            <a:prstDash val="solid"/>
          </a:ln>
        </p:spPr>
        <p:txBody>
          <a:bodyPr/>
          <a:lstStyle/>
          <a:p>
            <a:endParaRPr lang="en-US"/>
          </a:p>
        </p:txBody>
      </p:sp>
      <p:sp>
        <p:nvSpPr>
          <p:cNvPr id="9" name="Text 4"/>
          <p:cNvSpPr/>
          <p:nvPr/>
        </p:nvSpPr>
        <p:spPr>
          <a:xfrm>
            <a:off x="594360" y="5167475"/>
            <a:ext cx="8229600" cy="950000"/>
          </a:xfrm>
          <a:prstGeom prst="rect">
            <a:avLst/>
          </a:prstGeom>
          <a:noFill/>
          <a:ln/>
        </p:spPr>
        <p:txBody>
          <a:bodyPr wrap="square" lIns="0" tIns="0" rIns="0" bIns="0" rtlCol="0" anchor="ctr"/>
          <a:lstStyle/>
          <a:p>
            <a:pPr marL="0" indent="0">
              <a:lnSpc>
                <a:spcPct val="110000"/>
              </a:lnSpc>
              <a:buNone/>
            </a:pPr>
            <a:r>
              <a:rPr lang="en-US" sz="1600" b="1" dirty="0">
                <a:solidFill>
                  <a:srgbClr val="FFFFFF"/>
                </a:solidFill>
                <a:latin typeface="Arial" pitchFamily="34" charset="0"/>
                <a:ea typeface="Arial" pitchFamily="34" charset="-122"/>
                <a:cs typeface="Arial" pitchFamily="34" charset="-120"/>
              </a:rPr>
              <a:t>Κωνσταντίνος Κοκκινοπλίτης</a:t>
            </a:r>
            <a:endParaRPr lang="en-US" sz="1600" dirty="0"/>
          </a:p>
          <a:p>
            <a:pPr marL="0" indent="0">
              <a:lnSpc>
                <a:spcPct val="110000"/>
              </a:lnSpc>
              <a:buNone/>
            </a:pPr>
            <a:r>
              <a:rPr lang="en-US" sz="1600" dirty="0">
                <a:solidFill>
                  <a:srgbClr val="D8E4E8"/>
                </a:solidFill>
                <a:latin typeface="Arial" pitchFamily="34" charset="0"/>
                <a:ea typeface="Arial" pitchFamily="34" charset="-122"/>
                <a:cs typeface="Arial" pitchFamily="34" charset="-120"/>
              </a:rPr>
              <a:t>Founder, RISE &amp; Seven Sigma</a:t>
            </a:r>
            <a:endParaRPr lang="en-US" sz="1600" dirty="0"/>
          </a:p>
          <a:p>
            <a:pPr marL="0" indent="0">
              <a:lnSpc>
                <a:spcPct val="110000"/>
              </a:lnSpc>
              <a:buNone/>
            </a:pPr>
            <a:r>
              <a:rPr lang="en-US" sz="1600" dirty="0">
                <a:solidFill>
                  <a:srgbClr val="D8E4E8"/>
                </a:solidFill>
                <a:latin typeface="Arial" pitchFamily="34" charset="0"/>
                <a:ea typeface="Arial" pitchFamily="34" charset="-122"/>
                <a:cs typeface="Arial" pitchFamily="34" charset="-120"/>
              </a:rPr>
              <a:t>Πρώην Γενικός Γραμματέας Έρευνας και Τεχνολογίας</a:t>
            </a:r>
            <a:br>
              <a:rPr lang="el-GR" sz="1600" dirty="0">
                <a:solidFill>
                  <a:srgbClr val="D8E4E8"/>
                </a:solidFill>
                <a:latin typeface="Arial" pitchFamily="34" charset="0"/>
                <a:ea typeface="Arial" pitchFamily="34" charset="-122"/>
                <a:cs typeface="Arial" pitchFamily="34" charset="-120"/>
              </a:rPr>
            </a:br>
            <a:r>
              <a:rPr lang="el-GR" sz="1600" dirty="0">
                <a:solidFill>
                  <a:srgbClr val="FFC000"/>
                </a:solidFill>
                <a:latin typeface="Arial" pitchFamily="34" charset="0"/>
                <a:ea typeface="Arial" pitchFamily="34" charset="-122"/>
                <a:cs typeface="Arial" pitchFamily="34" charset="-120"/>
              </a:rPr>
              <a:t>Εμπειρογνώμονας </a:t>
            </a:r>
            <a:r>
              <a:rPr lang="en-US" sz="1600" dirty="0">
                <a:solidFill>
                  <a:srgbClr val="FFC000"/>
                </a:solidFill>
                <a:latin typeface="Arial" pitchFamily="34" charset="0"/>
                <a:ea typeface="Arial" pitchFamily="34" charset="-122"/>
                <a:cs typeface="Arial" pitchFamily="34" charset="-120"/>
              </a:rPr>
              <a:t>European Commission</a:t>
            </a:r>
            <a:r>
              <a:rPr lang="el-GR" sz="1600" dirty="0">
                <a:solidFill>
                  <a:srgbClr val="FFC000"/>
                </a:solidFill>
                <a:latin typeface="Arial" pitchFamily="34" charset="0"/>
                <a:ea typeface="Arial" pitchFamily="34" charset="-122"/>
                <a:cs typeface="Arial" pitchFamily="34" charset="-120"/>
              </a:rPr>
              <a:t> (</a:t>
            </a:r>
            <a:r>
              <a:rPr lang="en-US" sz="1600" dirty="0">
                <a:solidFill>
                  <a:srgbClr val="FFC000"/>
                </a:solidFill>
                <a:latin typeface="Arial" pitchFamily="34" charset="0"/>
                <a:ea typeface="Arial" pitchFamily="34" charset="-122"/>
                <a:cs typeface="Arial" pitchFamily="34" charset="-120"/>
              </a:rPr>
              <a:t>DG Regio </a:t>
            </a:r>
            <a:r>
              <a:rPr lang="el-GR" sz="1600" dirty="0">
                <a:solidFill>
                  <a:srgbClr val="FFC000"/>
                </a:solidFill>
                <a:latin typeface="Arial" pitchFamily="34" charset="0"/>
                <a:ea typeface="Arial" pitchFamily="34" charset="-122"/>
                <a:cs typeface="Arial" pitchFamily="34" charset="-120"/>
              </a:rPr>
              <a:t>/ </a:t>
            </a:r>
            <a:r>
              <a:rPr lang="en-US" sz="1600" dirty="0">
                <a:solidFill>
                  <a:srgbClr val="FFC000"/>
                </a:solidFill>
                <a:latin typeface="Arial" pitchFamily="34" charset="0"/>
                <a:ea typeface="Arial" pitchFamily="34" charset="-122"/>
                <a:cs typeface="Arial" pitchFamily="34" charset="-120"/>
              </a:rPr>
              <a:t>DG Research and Innovation)</a:t>
            </a:r>
            <a:endParaRPr lang="el-GR" sz="1600" dirty="0">
              <a:solidFill>
                <a:srgbClr val="FFC000"/>
              </a:solidFill>
              <a:latin typeface="Arial" pitchFamily="34" charset="0"/>
              <a:ea typeface="Arial" pitchFamily="34" charset="-122"/>
              <a:cs typeface="Arial" pitchFamily="34" charset="-120"/>
            </a:endParaRPr>
          </a:p>
        </p:txBody>
      </p:sp>
      <p:sp>
        <p:nvSpPr>
          <p:cNvPr id="10" name="Text 5"/>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AFC7CF"/>
                </a:solidFill>
                <a:latin typeface="Arial" pitchFamily="34" charset="0"/>
                <a:ea typeface="Arial" pitchFamily="34" charset="-122"/>
                <a:cs typeface="Arial" pitchFamily="34" charset="-120"/>
              </a:rPr>
              <a:t>© 2026 RISE &amp; Seven Sigma P.C. All rights reserved</a:t>
            </a:r>
            <a:endParaRPr lang="en-US" sz="1100" dirty="0"/>
          </a:p>
        </p:txBody>
      </p:sp>
      <p:sp>
        <p:nvSpPr>
          <p:cNvPr id="11" name="Text 6"/>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F7B731"/>
                </a:solidFill>
                <a:latin typeface="Arial" pitchFamily="34" charset="0"/>
                <a:ea typeface="Arial" pitchFamily="34" charset="-122"/>
                <a:cs typeface="Arial" pitchFamily="34" charset="-120"/>
              </a:rPr>
              <a:t>1</a:t>
            </a:r>
            <a:endParaRPr lang="en-US" sz="1200" dirty="0"/>
          </a:p>
        </p:txBody>
      </p:sp>
      <p:sp>
        <p:nvSpPr>
          <p:cNvPr id="12" name="Shape 7"/>
          <p:cNvSpPr/>
          <p:nvPr/>
        </p:nvSpPr>
        <p:spPr>
          <a:xfrm flipV="1">
            <a:off x="11475720" y="6583680"/>
            <a:ext cx="164592" cy="201168"/>
          </a:xfrm>
          <a:prstGeom prst="line">
            <a:avLst/>
          </a:prstGeom>
          <a:noFill/>
          <a:ln w="12700">
            <a:solidFill>
              <a:srgbClr val="F7B731"/>
            </a:solidFill>
            <a:prstDash val="solid"/>
          </a:ln>
        </p:spPr>
        <p:txBody>
          <a:bodyPr/>
          <a:lstStyle/>
          <a:p>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0"/>
          </a:xfrm>
          <a:custGeom>
            <a:avLst/>
            <a:gdLst/>
            <a:ahLst/>
            <a:cxnLst/>
            <a:rect l="l" t="t" r="r" b="b"/>
            <a:pathLst>
              <a:path w="12191695" h="1371600">
                <a:moveTo>
                  <a:pt x="0" y="0"/>
                </a:moveTo>
                <a:lnTo>
                  <a:pt x="12191695" y="0"/>
                </a:lnTo>
                <a:lnTo>
                  <a:pt x="9905695" y="1371600"/>
                </a:lnTo>
                <a:lnTo>
                  <a:pt x="0" y="1371600"/>
                </a:lnTo>
                <a:close/>
              </a:path>
            </a:pathLst>
          </a:custGeom>
          <a:solidFill>
            <a:srgbClr val="EBECED"/>
          </a:solidFill>
          <a:ln/>
        </p:spPr>
        <p:txBody>
          <a:bodyPr/>
          <a:lstStyle/>
          <a:p>
            <a:endParaRPr lang="en-US"/>
          </a:p>
        </p:txBody>
      </p:sp>
      <p:sp>
        <p:nvSpPr>
          <p:cNvPr id="3" name="Text 1"/>
          <p:cNvSpPr/>
          <p:nvPr/>
        </p:nvSpPr>
        <p:spPr>
          <a:xfrm>
            <a:off x="502920" y="347472"/>
            <a:ext cx="8503920" cy="685800"/>
          </a:xfrm>
          <a:prstGeom prst="rect">
            <a:avLst/>
          </a:prstGeom>
          <a:noFill/>
          <a:ln/>
        </p:spPr>
        <p:txBody>
          <a:bodyPr wrap="square" lIns="0" tIns="0" rIns="0" bIns="0" rtlCol="0" anchor="ctr"/>
          <a:lstStyle/>
          <a:p>
            <a:pPr marL="0" indent="0">
              <a:buNone/>
            </a:pPr>
            <a:r>
              <a:rPr lang="en-US" sz="2600" b="1" dirty="0">
                <a:solidFill>
                  <a:srgbClr val="008C99"/>
                </a:solidFill>
                <a:latin typeface="Arial" pitchFamily="34" charset="0"/>
                <a:ea typeface="Arial" pitchFamily="34" charset="-122"/>
                <a:cs typeface="Arial" pitchFamily="34" charset="-120"/>
              </a:rPr>
              <a:t>Το Παράδοξο της Στερεάς Ελλάδας</a:t>
            </a:r>
            <a:endParaRPr lang="en-US" sz="2600" dirty="0"/>
          </a:p>
        </p:txBody>
      </p:sp>
      <p:sp>
        <p:nvSpPr>
          <p:cNvPr id="4" name="Text 2"/>
          <p:cNvSpPr/>
          <p:nvPr/>
        </p:nvSpPr>
        <p:spPr>
          <a:xfrm>
            <a:off x="502920" y="987552"/>
            <a:ext cx="8503920" cy="365760"/>
          </a:xfrm>
          <a:prstGeom prst="rect">
            <a:avLst/>
          </a:prstGeom>
          <a:noFill/>
          <a:ln/>
        </p:spPr>
        <p:txBody>
          <a:bodyPr wrap="square" lIns="0" tIns="0" rIns="0" bIns="0" rtlCol="0" anchor="ctr"/>
          <a:lstStyle/>
          <a:p>
            <a:pPr marL="0" indent="0">
              <a:buNone/>
            </a:pPr>
            <a:r>
              <a:rPr lang="en-US" sz="1400" i="1" dirty="0">
                <a:solidFill>
                  <a:srgbClr val="4D4D4D"/>
                </a:solidFill>
                <a:latin typeface="Arial" pitchFamily="34" charset="0"/>
                <a:ea typeface="Arial" pitchFamily="34" charset="-122"/>
                <a:cs typeface="Arial" pitchFamily="34" charset="-120"/>
              </a:rPr>
              <a:t>Η ταυτότητα μιας περιφέρειας βιομηχανική, αλλά χωρίς δικό της «ερευνητικό σπίτι»</a:t>
            </a:r>
            <a:endParaRPr lang="en-US" sz="1400" dirty="0"/>
          </a:p>
        </p:txBody>
      </p:sp>
      <p:pic>
        <p:nvPicPr>
          <p:cNvPr id="5" name="Image 0" descr="/home/claude/logo_extract/word/media/image1.jpeg"/>
          <p:cNvPicPr>
            <a:picLocks noChangeAspect="1"/>
          </p:cNvPicPr>
          <p:nvPr/>
        </p:nvPicPr>
        <p:blipFill>
          <a:blip r:embed="rId3"/>
          <a:stretch>
            <a:fillRect/>
          </a:stretch>
        </p:blipFill>
        <p:spPr>
          <a:xfrm>
            <a:off x="9646920" y="384048"/>
            <a:ext cx="812673" cy="457200"/>
          </a:xfrm>
          <a:prstGeom prst="rect">
            <a:avLst/>
          </a:prstGeom>
        </p:spPr>
      </p:pic>
      <p:pic>
        <p:nvPicPr>
          <p:cNvPr id="6" name="Image 1" descr="/home/claude/logo_extract/word/media/image2.png"/>
          <p:cNvPicPr>
            <a:picLocks noChangeAspect="1"/>
          </p:cNvPicPr>
          <p:nvPr/>
        </p:nvPicPr>
        <p:blipFill>
          <a:blip r:embed="rId4"/>
          <a:stretch>
            <a:fillRect/>
          </a:stretch>
        </p:blipFill>
        <p:spPr>
          <a:xfrm>
            <a:off x="10688193" y="292608"/>
            <a:ext cx="920625" cy="621792"/>
          </a:xfrm>
          <a:prstGeom prst="rect">
            <a:avLst/>
          </a:prstGeom>
        </p:spPr>
      </p:pic>
      <p:sp>
        <p:nvSpPr>
          <p:cNvPr id="7" name="Shape 3"/>
          <p:cNvSpPr/>
          <p:nvPr/>
        </p:nvSpPr>
        <p:spPr>
          <a:xfrm>
            <a:off x="457200" y="1691640"/>
            <a:ext cx="6035040" cy="100584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8" name="Image 2" descr="preencoded.png"/>
          <p:cNvPicPr>
            <a:picLocks noChangeAspect="1"/>
          </p:cNvPicPr>
          <p:nvPr/>
        </p:nvPicPr>
        <p:blipFill>
          <a:blip r:embed="rId5"/>
          <a:stretch>
            <a:fillRect/>
          </a:stretch>
        </p:blipFill>
        <p:spPr>
          <a:xfrm>
            <a:off x="640080" y="1988820"/>
            <a:ext cx="411480" cy="411480"/>
          </a:xfrm>
          <a:prstGeom prst="rect">
            <a:avLst/>
          </a:prstGeom>
        </p:spPr>
      </p:pic>
      <p:sp>
        <p:nvSpPr>
          <p:cNvPr id="9" name="Text 4"/>
          <p:cNvSpPr/>
          <p:nvPr/>
        </p:nvSpPr>
        <p:spPr>
          <a:xfrm>
            <a:off x="1188720" y="1764792"/>
            <a:ext cx="1554480" cy="859536"/>
          </a:xfrm>
          <a:prstGeom prst="rect">
            <a:avLst/>
          </a:prstGeom>
          <a:noFill/>
          <a:ln/>
        </p:spPr>
        <p:txBody>
          <a:bodyPr wrap="square" lIns="0" tIns="0" rIns="0" bIns="0" rtlCol="0" anchor="ctr"/>
          <a:lstStyle/>
          <a:p>
            <a:pPr marL="0" indent="0">
              <a:buNone/>
            </a:pPr>
            <a:r>
              <a:rPr lang="en-US" sz="1800" b="1" dirty="0">
                <a:solidFill>
                  <a:srgbClr val="008C99"/>
                </a:solidFill>
                <a:latin typeface="Arial" pitchFamily="34" charset="0"/>
                <a:ea typeface="Arial" pitchFamily="34" charset="-122"/>
                <a:cs typeface="Arial" pitchFamily="34" charset="-120"/>
              </a:rPr>
              <a:t>01</a:t>
            </a:r>
            <a:endParaRPr lang="en-US" sz="1800" dirty="0"/>
          </a:p>
        </p:txBody>
      </p:sp>
      <p:sp>
        <p:nvSpPr>
          <p:cNvPr id="10" name="Text 5"/>
          <p:cNvSpPr/>
          <p:nvPr/>
        </p:nvSpPr>
        <p:spPr>
          <a:xfrm>
            <a:off x="2788920" y="1746504"/>
            <a:ext cx="3520440" cy="896112"/>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Βιομηχανική καρδιά, χωρίς «ερευνητικό σπίτι»</a:t>
            </a:r>
          </a:p>
          <a:p>
            <a:pPr marL="0" indent="0">
              <a:buNone/>
            </a:pPr>
            <a:r>
              <a:rPr lang="en-US" sz="1200" dirty="0">
                <a:solidFill>
                  <a:srgbClr val="4D4D4D"/>
                </a:solidFill>
                <a:latin typeface="Arial" pitchFamily="34" charset="0"/>
                <a:ea typeface="Arial" pitchFamily="34" charset="-122"/>
                <a:cs typeface="Arial" pitchFamily="34" charset="-120"/>
              </a:rPr>
              <a:t>Ισχυρός βιομηχανικός πυλώνας (Βοιωτία/Οινόφυτα, Εύβοια) — χωρίς αυτόνομο μεγάλο ερευνητικό κέντρο στην περιφέρεια</a:t>
            </a:r>
            <a:endParaRPr lang="en-US" sz="1200" dirty="0"/>
          </a:p>
        </p:txBody>
      </p:sp>
      <p:sp>
        <p:nvSpPr>
          <p:cNvPr id="11" name="Shape 6"/>
          <p:cNvSpPr/>
          <p:nvPr/>
        </p:nvSpPr>
        <p:spPr>
          <a:xfrm>
            <a:off x="457200" y="2880360"/>
            <a:ext cx="6035040" cy="100584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2" name="Image 3" descr="preencoded.png"/>
          <p:cNvPicPr>
            <a:picLocks noChangeAspect="1"/>
          </p:cNvPicPr>
          <p:nvPr/>
        </p:nvPicPr>
        <p:blipFill>
          <a:blip r:embed="rId6"/>
          <a:stretch>
            <a:fillRect/>
          </a:stretch>
        </p:blipFill>
        <p:spPr>
          <a:xfrm>
            <a:off x="640080" y="3177540"/>
            <a:ext cx="411480" cy="411480"/>
          </a:xfrm>
          <a:prstGeom prst="rect">
            <a:avLst/>
          </a:prstGeom>
        </p:spPr>
      </p:pic>
      <p:sp>
        <p:nvSpPr>
          <p:cNvPr id="13" name="Text 7"/>
          <p:cNvSpPr/>
          <p:nvPr/>
        </p:nvSpPr>
        <p:spPr>
          <a:xfrm>
            <a:off x="1188720" y="2953512"/>
            <a:ext cx="1554480" cy="859536"/>
          </a:xfrm>
          <a:prstGeom prst="rect">
            <a:avLst/>
          </a:prstGeom>
          <a:noFill/>
          <a:ln/>
        </p:spPr>
        <p:txBody>
          <a:bodyPr wrap="square" lIns="0" tIns="0" rIns="0" bIns="0" rtlCol="0" anchor="ctr"/>
          <a:lstStyle/>
          <a:p>
            <a:pPr marL="0" indent="0">
              <a:buNone/>
            </a:pPr>
            <a:r>
              <a:rPr lang="en-US" sz="1800" b="1" dirty="0">
                <a:solidFill>
                  <a:srgbClr val="008C99"/>
                </a:solidFill>
                <a:latin typeface="Arial" pitchFamily="34" charset="0"/>
                <a:ea typeface="Arial" pitchFamily="34" charset="-122"/>
                <a:cs typeface="Arial" pitchFamily="34" charset="-120"/>
              </a:rPr>
              <a:t>02</a:t>
            </a:r>
            <a:endParaRPr lang="en-US" sz="1800" dirty="0"/>
          </a:p>
        </p:txBody>
      </p:sp>
      <p:sp>
        <p:nvSpPr>
          <p:cNvPr id="14" name="Text 8"/>
          <p:cNvSpPr/>
          <p:nvPr/>
        </p:nvSpPr>
        <p:spPr>
          <a:xfrm>
            <a:off x="2788920" y="2935224"/>
            <a:ext cx="3520440" cy="896112"/>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Το μέταλλο ως πρωταγωνιστής</a:t>
            </a:r>
          </a:p>
          <a:p>
            <a:pPr marL="0" indent="0">
              <a:buNone/>
            </a:pPr>
            <a:r>
              <a:rPr lang="en-US" sz="1200" dirty="0">
                <a:solidFill>
                  <a:srgbClr val="4D4D4D"/>
                </a:solidFill>
                <a:latin typeface="Arial" pitchFamily="34" charset="0"/>
                <a:ea typeface="Arial" pitchFamily="34" charset="-122"/>
                <a:cs typeface="Arial" pitchFamily="34" charset="-120"/>
              </a:rPr>
              <a:t>Αλουμίνιο, σιδηροκράματα, καλώδια — ραχοκοκαλιά της τοπικής οικονομίας, με έρευνα κυρίως εταιρική (in-house)</a:t>
            </a:r>
            <a:endParaRPr lang="en-US" sz="1200" dirty="0"/>
          </a:p>
        </p:txBody>
      </p:sp>
      <p:sp>
        <p:nvSpPr>
          <p:cNvPr id="15" name="Shape 9"/>
          <p:cNvSpPr/>
          <p:nvPr/>
        </p:nvSpPr>
        <p:spPr>
          <a:xfrm>
            <a:off x="457200" y="4069080"/>
            <a:ext cx="6035040" cy="100584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6" name="Image 4" descr="preencoded.png"/>
          <p:cNvPicPr>
            <a:picLocks noChangeAspect="1"/>
          </p:cNvPicPr>
          <p:nvPr/>
        </p:nvPicPr>
        <p:blipFill>
          <a:blip r:embed="rId7"/>
          <a:stretch>
            <a:fillRect/>
          </a:stretch>
        </p:blipFill>
        <p:spPr>
          <a:xfrm>
            <a:off x="640080" y="4366260"/>
            <a:ext cx="411480" cy="411480"/>
          </a:xfrm>
          <a:prstGeom prst="rect">
            <a:avLst/>
          </a:prstGeom>
        </p:spPr>
      </p:pic>
      <p:sp>
        <p:nvSpPr>
          <p:cNvPr id="17" name="Text 10"/>
          <p:cNvSpPr/>
          <p:nvPr/>
        </p:nvSpPr>
        <p:spPr>
          <a:xfrm>
            <a:off x="1188720" y="4142232"/>
            <a:ext cx="1554480" cy="859536"/>
          </a:xfrm>
          <a:prstGeom prst="rect">
            <a:avLst/>
          </a:prstGeom>
          <a:noFill/>
          <a:ln/>
        </p:spPr>
        <p:txBody>
          <a:bodyPr wrap="square" lIns="0" tIns="0" rIns="0" bIns="0" rtlCol="0" anchor="ctr"/>
          <a:lstStyle/>
          <a:p>
            <a:pPr marL="0" indent="0">
              <a:buNone/>
            </a:pPr>
            <a:r>
              <a:rPr lang="en-US" sz="1800" b="1" dirty="0">
                <a:solidFill>
                  <a:srgbClr val="008C99"/>
                </a:solidFill>
                <a:latin typeface="Arial" pitchFamily="34" charset="0"/>
                <a:ea typeface="Arial" pitchFamily="34" charset="-122"/>
                <a:cs typeface="Arial" pitchFamily="34" charset="-120"/>
              </a:rPr>
              <a:t>03</a:t>
            </a:r>
            <a:endParaRPr lang="en-US" sz="1800" dirty="0"/>
          </a:p>
        </p:txBody>
      </p:sp>
      <p:sp>
        <p:nvSpPr>
          <p:cNvPr id="18" name="Text 11"/>
          <p:cNvSpPr/>
          <p:nvPr/>
        </p:nvSpPr>
        <p:spPr>
          <a:xfrm>
            <a:off x="2788920" y="4123944"/>
            <a:ext cx="3520440" cy="896112"/>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Το χάσμα μεταφοράς τεχνολογίας</a:t>
            </a:r>
          </a:p>
          <a:p>
            <a:pPr marL="0" indent="0">
              <a:buNone/>
            </a:pPr>
            <a:r>
              <a:rPr lang="en-US" sz="1200" dirty="0">
                <a:solidFill>
                  <a:srgbClr val="4D4D4D"/>
                </a:solidFill>
                <a:latin typeface="Arial" pitchFamily="34" charset="0"/>
                <a:ea typeface="Arial" pitchFamily="34" charset="-122"/>
                <a:cs typeface="Arial" pitchFamily="34" charset="-120"/>
              </a:rPr>
              <a:t>Λείπουν οι ενδιάμεσοι μηχανισμοί Tech Transfer προς τις μικρότερες επιχειρήσεις — εδώ απαντά ο μηχανισμός RIS3</a:t>
            </a:r>
            <a:endParaRPr lang="en-US" sz="1200" dirty="0"/>
          </a:p>
        </p:txBody>
      </p:sp>
      <p:sp>
        <p:nvSpPr>
          <p:cNvPr id="19" name="Shape 12"/>
          <p:cNvSpPr/>
          <p:nvPr/>
        </p:nvSpPr>
        <p:spPr>
          <a:xfrm>
            <a:off x="6720840" y="1691640"/>
            <a:ext cx="4983480" cy="3383280"/>
          </a:xfrm>
          <a:prstGeom prst="rect">
            <a:avLst/>
          </a:prstGeom>
          <a:solidFill>
            <a:srgbClr val="0B4E69"/>
          </a:solidFill>
          <a:ln/>
        </p:spPr>
        <p:txBody>
          <a:bodyPr/>
          <a:lstStyle/>
          <a:p>
            <a:endParaRPr lang="en-US"/>
          </a:p>
        </p:txBody>
      </p:sp>
      <p:pic>
        <p:nvPicPr>
          <p:cNvPr id="20" name="Image 5" descr="preencoded.png"/>
          <p:cNvPicPr>
            <a:picLocks noChangeAspect="1"/>
          </p:cNvPicPr>
          <p:nvPr/>
        </p:nvPicPr>
        <p:blipFill>
          <a:blip r:embed="rId8"/>
          <a:stretch>
            <a:fillRect/>
          </a:stretch>
        </p:blipFill>
        <p:spPr>
          <a:xfrm>
            <a:off x="6995160" y="1920240"/>
            <a:ext cx="457200" cy="457200"/>
          </a:xfrm>
          <a:prstGeom prst="rect">
            <a:avLst/>
          </a:prstGeom>
        </p:spPr>
      </p:pic>
      <p:sp>
        <p:nvSpPr>
          <p:cNvPr id="21" name="Text 13"/>
          <p:cNvSpPr/>
          <p:nvPr/>
        </p:nvSpPr>
        <p:spPr>
          <a:xfrm>
            <a:off x="7589520" y="1920240"/>
            <a:ext cx="3886200" cy="502920"/>
          </a:xfrm>
          <a:prstGeom prst="rect">
            <a:avLst/>
          </a:prstGeom>
          <a:noFill/>
          <a:ln/>
        </p:spPr>
        <p:txBody>
          <a:bodyPr wrap="square" lIns="0" tIns="0" rIns="0" bIns="0" rtlCol="0" anchor="ctr"/>
          <a:lstStyle/>
          <a:p>
            <a:pPr marL="0" indent="0">
              <a:buNone/>
            </a:pPr>
            <a:r>
              <a:rPr lang="en-US" sz="1350" b="1" dirty="0">
                <a:solidFill>
                  <a:srgbClr val="D8E4E8"/>
                </a:solidFill>
                <a:latin typeface="Arial" pitchFamily="34" charset="0"/>
                <a:ea typeface="Arial" pitchFamily="34" charset="-122"/>
                <a:cs typeface="Arial" pitchFamily="34" charset="-120"/>
              </a:rPr>
              <a:t>Το διακύβευμα</a:t>
            </a:r>
            <a:endParaRPr lang="en-US" sz="1350" dirty="0"/>
          </a:p>
        </p:txBody>
      </p:sp>
      <p:sp>
        <p:nvSpPr>
          <p:cNvPr id="22" name="Text 14"/>
          <p:cNvSpPr/>
          <p:nvPr/>
        </p:nvSpPr>
        <p:spPr>
          <a:xfrm>
            <a:off x="6995160" y="2514600"/>
            <a:ext cx="4434840" cy="457200"/>
          </a:xfrm>
          <a:prstGeom prst="rect">
            <a:avLst/>
          </a:prstGeom>
          <a:noFill/>
          <a:ln/>
        </p:spPr>
        <p:txBody>
          <a:bodyPr wrap="square" lIns="0" tIns="0" rIns="0" bIns="0" rtlCol="0" anchor="ctr"/>
          <a:lstStyle/>
          <a:p>
            <a:pPr marL="0" indent="0">
              <a:buNone/>
            </a:pPr>
            <a:r>
              <a:rPr lang="en-US" sz="2000" b="1" dirty="0">
                <a:solidFill>
                  <a:srgbClr val="FFFFFF"/>
                </a:solidFill>
                <a:latin typeface="Arial" pitchFamily="34" charset="0"/>
                <a:ea typeface="Arial" pitchFamily="34" charset="-122"/>
                <a:cs typeface="Arial" pitchFamily="34" charset="-120"/>
              </a:rPr>
              <a:t>Η έρευνα πρέπει να διαχυθεί</a:t>
            </a:r>
            <a:endParaRPr lang="en-US" sz="2000" dirty="0"/>
          </a:p>
        </p:txBody>
      </p:sp>
      <p:sp>
        <p:nvSpPr>
          <p:cNvPr id="23" name="Text 15"/>
          <p:cNvSpPr/>
          <p:nvPr/>
        </p:nvSpPr>
        <p:spPr>
          <a:xfrm>
            <a:off x="6995160" y="3017520"/>
            <a:ext cx="4434840" cy="640080"/>
          </a:xfrm>
          <a:prstGeom prst="rect">
            <a:avLst/>
          </a:prstGeom>
          <a:noFill/>
          <a:ln/>
        </p:spPr>
        <p:txBody>
          <a:bodyPr wrap="square" lIns="0" tIns="0" rIns="0" bIns="0" rtlCol="0" anchor="ctr"/>
          <a:lstStyle/>
          <a:p>
            <a:pPr marL="0" indent="0">
              <a:buNone/>
            </a:pPr>
            <a:r>
              <a:rPr lang="en-US" sz="1200" dirty="0">
                <a:solidFill>
                  <a:srgbClr val="D8E4E8"/>
                </a:solidFill>
                <a:latin typeface="Arial" pitchFamily="34" charset="0"/>
                <a:ea typeface="Arial" pitchFamily="34" charset="-122"/>
                <a:cs typeface="Arial" pitchFamily="34" charset="-120"/>
              </a:rPr>
              <a:t>σε όλη την παραγωγική αλυσίδα — όχι μόνο στις πολύ μεγάλες επιχειρήσεις</a:t>
            </a:r>
            <a:endParaRPr lang="en-US" sz="1200" dirty="0"/>
          </a:p>
        </p:txBody>
      </p:sp>
      <p:sp>
        <p:nvSpPr>
          <p:cNvPr id="24" name="Shape 16"/>
          <p:cNvSpPr/>
          <p:nvPr/>
        </p:nvSpPr>
        <p:spPr>
          <a:xfrm>
            <a:off x="6995160" y="3749040"/>
            <a:ext cx="4434840" cy="0"/>
          </a:xfrm>
          <a:prstGeom prst="line">
            <a:avLst/>
          </a:prstGeom>
          <a:noFill/>
          <a:ln w="12700">
            <a:solidFill>
              <a:srgbClr val="3E7A8C"/>
            </a:solidFill>
            <a:prstDash val="solid"/>
          </a:ln>
        </p:spPr>
        <p:txBody>
          <a:bodyPr/>
          <a:lstStyle/>
          <a:p>
            <a:endParaRPr lang="en-US"/>
          </a:p>
        </p:txBody>
      </p:sp>
      <p:sp>
        <p:nvSpPr>
          <p:cNvPr id="25" name="Text 17"/>
          <p:cNvSpPr/>
          <p:nvPr/>
        </p:nvSpPr>
        <p:spPr>
          <a:xfrm>
            <a:off x="6995160" y="3886200"/>
            <a:ext cx="4434840" cy="365760"/>
          </a:xfrm>
          <a:prstGeom prst="rect">
            <a:avLst/>
          </a:prstGeom>
          <a:noFill/>
          <a:ln/>
        </p:spPr>
        <p:txBody>
          <a:bodyPr wrap="square" lIns="0" tIns="0" rIns="0" bIns="0" rtlCol="0" anchor="ctr"/>
          <a:lstStyle/>
          <a:p>
            <a:pPr marL="0" indent="0">
              <a:buNone/>
            </a:pPr>
            <a:r>
              <a:rPr lang="en-US" sz="1450" b="1" dirty="0">
                <a:solidFill>
                  <a:srgbClr val="F7B731"/>
                </a:solidFill>
                <a:latin typeface="Arial" pitchFamily="34" charset="0"/>
                <a:ea typeface="Arial" pitchFamily="34" charset="-122"/>
                <a:cs typeface="Arial" pitchFamily="34" charset="-120"/>
              </a:rPr>
              <a:t>Ας δούμε πώς το πετυχαίνουν τα υλικά</a:t>
            </a:r>
            <a:endParaRPr lang="en-US" sz="1450" dirty="0"/>
          </a:p>
        </p:txBody>
      </p:sp>
      <p:sp>
        <p:nvSpPr>
          <p:cNvPr id="26" name="Text 18"/>
          <p:cNvSpPr/>
          <p:nvPr/>
        </p:nvSpPr>
        <p:spPr>
          <a:xfrm>
            <a:off x="6995160" y="4251960"/>
            <a:ext cx="4434840" cy="594360"/>
          </a:xfrm>
          <a:prstGeom prst="rect">
            <a:avLst/>
          </a:prstGeom>
          <a:noFill/>
          <a:ln/>
        </p:spPr>
        <p:txBody>
          <a:bodyPr wrap="square" lIns="0" tIns="0" rIns="0" bIns="0" rtlCol="0" anchor="ctr"/>
          <a:lstStyle/>
          <a:p>
            <a:pPr marL="0" indent="0">
              <a:buNone/>
            </a:pPr>
            <a:r>
              <a:rPr lang="en-US" sz="1200" i="1" dirty="0">
                <a:solidFill>
                  <a:srgbClr val="AFC7CF"/>
                </a:solidFill>
                <a:latin typeface="Arial" pitchFamily="34" charset="0"/>
                <a:ea typeface="Arial" pitchFamily="34" charset="-122"/>
                <a:cs typeface="Arial" pitchFamily="34" charset="-120"/>
              </a:rPr>
              <a:t>Ο μηχανισμός RIS3 της Περιφέρειας ενεργοποιείται ακριβώς για αυτό</a:t>
            </a:r>
            <a:endParaRPr lang="en-US" sz="1200" dirty="0"/>
          </a:p>
        </p:txBody>
      </p:sp>
      <p:sp>
        <p:nvSpPr>
          <p:cNvPr id="27" name="Text 19"/>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8A94A0"/>
                </a:solidFill>
                <a:latin typeface="Arial" pitchFamily="34" charset="0"/>
                <a:ea typeface="Arial" pitchFamily="34" charset="-122"/>
                <a:cs typeface="Arial" pitchFamily="34" charset="-120"/>
              </a:rPr>
              <a:t>© 2026 RISE &amp; Seven Sigma P.C. All rights reserved</a:t>
            </a:r>
            <a:endParaRPr lang="en-US" sz="1100" dirty="0"/>
          </a:p>
        </p:txBody>
      </p:sp>
      <p:sp>
        <p:nvSpPr>
          <p:cNvPr id="28" name="Text 20"/>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008C99"/>
                </a:solidFill>
                <a:latin typeface="Arial" pitchFamily="34" charset="0"/>
                <a:ea typeface="Arial" pitchFamily="34" charset="-122"/>
                <a:cs typeface="Arial" pitchFamily="34" charset="-120"/>
              </a:rPr>
              <a:t>2</a:t>
            </a:r>
            <a:endParaRPr lang="en-US" sz="1200" dirty="0"/>
          </a:p>
        </p:txBody>
      </p:sp>
      <p:sp>
        <p:nvSpPr>
          <p:cNvPr id="29" name="Shape 21"/>
          <p:cNvSpPr/>
          <p:nvPr/>
        </p:nvSpPr>
        <p:spPr>
          <a:xfrm flipV="1">
            <a:off x="11475720" y="6583680"/>
            <a:ext cx="164592" cy="201168"/>
          </a:xfrm>
          <a:prstGeom prst="line">
            <a:avLst/>
          </a:prstGeom>
          <a:noFill/>
          <a:ln w="12700">
            <a:solidFill>
              <a:srgbClr val="008C99"/>
            </a:solidFill>
            <a:prstDash val="solid"/>
          </a:ln>
        </p:spPr>
        <p:txBody>
          <a:bodyPr/>
          <a:lstStyle/>
          <a:p>
            <a:endParaRPr lang="en-US"/>
          </a:p>
        </p:txBody>
      </p:sp>
      <p:sp>
        <p:nvSpPr>
          <p:cNvPr id="31" name="TextBox 30">
            <a:extLst>
              <a:ext uri="{FF2B5EF4-FFF2-40B4-BE49-F238E27FC236}">
                <a16:creationId xmlns:a16="http://schemas.microsoft.com/office/drawing/2014/main" id="{9D1A1514-4FA7-2392-C754-C59FD5ECA4BE}"/>
              </a:ext>
            </a:extLst>
          </p:cNvPr>
          <p:cNvSpPr txBox="1"/>
          <p:nvPr/>
        </p:nvSpPr>
        <p:spPr>
          <a:xfrm>
            <a:off x="502920" y="5469558"/>
            <a:ext cx="11105897" cy="523220"/>
          </a:xfrm>
          <a:prstGeom prst="rect">
            <a:avLst/>
          </a:prstGeom>
          <a:noFill/>
          <a:ln/>
        </p:spPr>
        <p:txBody>
          <a:bodyPr wrap="square" lIns="0" tIns="0" rIns="0" bIns="0" rtlCol="0" anchor="ctr"/>
          <a:lstStyle>
            <a:lvl1pPr indent="0">
              <a:buNone/>
              <a:defRPr sz="1400" i="1">
                <a:solidFill>
                  <a:srgbClr val="4D4D4D"/>
                </a:solidFill>
                <a:latin typeface="Arial" pitchFamily="34" charset="0"/>
                <a:ea typeface="Arial" pitchFamily="34" charset="-122"/>
                <a:cs typeface="Arial" pitchFamily="34" charset="-120"/>
              </a:defRPr>
            </a:lvl1pPr>
          </a:lstStyle>
          <a:p>
            <a:r>
              <a:rPr lang="en-US" dirty="0"/>
              <a:t>“Πα</a:t>
            </a:r>
            <a:r>
              <a:rPr lang="en-US" dirty="0" err="1"/>
              <a:t>ράγουμε</a:t>
            </a:r>
            <a:r>
              <a:rPr lang="el-GR" dirty="0"/>
              <a:t> – Επεξεργαζόμαστε </a:t>
            </a:r>
            <a:r>
              <a:rPr lang="en-US" dirty="0" err="1"/>
              <a:t>το</a:t>
            </a:r>
            <a:r>
              <a:rPr lang="en-US" dirty="0"/>
              <a:t> </a:t>
            </a:r>
            <a:r>
              <a:rPr lang="en-US" dirty="0" err="1"/>
              <a:t>μέτ</a:t>
            </a:r>
            <a:r>
              <a:rPr lang="en-US" dirty="0"/>
              <a:t>αλλο της χώρας, αλλά η γνώση για το μέταλλο συχνά παράγεται εκτός των συνόρων μας.”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0"/>
          </a:xfrm>
          <a:custGeom>
            <a:avLst/>
            <a:gdLst/>
            <a:ahLst/>
            <a:cxnLst/>
            <a:rect l="l" t="t" r="r" b="b"/>
            <a:pathLst>
              <a:path w="12191695" h="1371600">
                <a:moveTo>
                  <a:pt x="0" y="0"/>
                </a:moveTo>
                <a:lnTo>
                  <a:pt x="12191695" y="0"/>
                </a:lnTo>
                <a:lnTo>
                  <a:pt x="9905695" y="1371600"/>
                </a:lnTo>
                <a:lnTo>
                  <a:pt x="0" y="1371600"/>
                </a:lnTo>
                <a:close/>
              </a:path>
            </a:pathLst>
          </a:custGeom>
          <a:solidFill>
            <a:srgbClr val="EBECED"/>
          </a:solidFill>
          <a:ln/>
        </p:spPr>
        <p:txBody>
          <a:bodyPr/>
          <a:lstStyle/>
          <a:p>
            <a:endParaRPr lang="en-US"/>
          </a:p>
        </p:txBody>
      </p:sp>
      <p:sp>
        <p:nvSpPr>
          <p:cNvPr id="3" name="Text 1"/>
          <p:cNvSpPr/>
          <p:nvPr/>
        </p:nvSpPr>
        <p:spPr>
          <a:xfrm>
            <a:off x="502920" y="347472"/>
            <a:ext cx="8503920" cy="685800"/>
          </a:xfrm>
          <a:prstGeom prst="rect">
            <a:avLst/>
          </a:prstGeom>
          <a:noFill/>
          <a:ln/>
        </p:spPr>
        <p:txBody>
          <a:bodyPr wrap="square" lIns="0" tIns="0" rIns="0" bIns="0" rtlCol="0" anchor="ctr"/>
          <a:lstStyle/>
          <a:p>
            <a:pPr marL="0" indent="0">
              <a:buNone/>
            </a:pPr>
            <a:r>
              <a:rPr lang="en-US" sz="2600" b="1" dirty="0">
                <a:solidFill>
                  <a:srgbClr val="008C99"/>
                </a:solidFill>
                <a:latin typeface="Arial" pitchFamily="34" charset="0"/>
                <a:ea typeface="Arial" pitchFamily="34" charset="-122"/>
                <a:cs typeface="Arial" pitchFamily="34" charset="-120"/>
              </a:rPr>
              <a:t>Έρευνα &amp; Ανάπτυξη στη Στερεά Ελλάδα</a:t>
            </a:r>
            <a:endParaRPr lang="en-US" sz="2600" dirty="0"/>
          </a:p>
        </p:txBody>
      </p:sp>
      <p:sp>
        <p:nvSpPr>
          <p:cNvPr id="4" name="Text 2"/>
          <p:cNvSpPr/>
          <p:nvPr/>
        </p:nvSpPr>
        <p:spPr>
          <a:xfrm>
            <a:off x="502920" y="987552"/>
            <a:ext cx="8503920" cy="365760"/>
          </a:xfrm>
          <a:prstGeom prst="rect">
            <a:avLst/>
          </a:prstGeom>
          <a:noFill/>
          <a:ln/>
        </p:spPr>
        <p:txBody>
          <a:bodyPr wrap="square" lIns="0" tIns="0" rIns="0" bIns="0" rtlCol="0" anchor="ctr"/>
          <a:lstStyle/>
          <a:p>
            <a:pPr marL="0" indent="0">
              <a:buNone/>
            </a:pPr>
            <a:r>
              <a:rPr lang="en-US" sz="1400" i="1" dirty="0">
                <a:solidFill>
                  <a:srgbClr val="4D4D4D"/>
                </a:solidFill>
                <a:latin typeface="Arial" pitchFamily="34" charset="0"/>
                <a:ea typeface="Arial" pitchFamily="34" charset="-122"/>
                <a:cs typeface="Arial" pitchFamily="34" charset="-120"/>
              </a:rPr>
              <a:t>Βασικοί δείκτες δαπανών, προσωπικού και ψηφιακής ετοιμότητας (2023-2025)</a:t>
            </a:r>
            <a:endParaRPr lang="en-US" sz="1400" dirty="0"/>
          </a:p>
        </p:txBody>
      </p:sp>
      <p:pic>
        <p:nvPicPr>
          <p:cNvPr id="5" name="Image 0" descr="/home/claude/logo_extract/word/media/image1.jpeg"/>
          <p:cNvPicPr>
            <a:picLocks noChangeAspect="1"/>
          </p:cNvPicPr>
          <p:nvPr/>
        </p:nvPicPr>
        <p:blipFill>
          <a:blip r:embed="rId3"/>
          <a:stretch>
            <a:fillRect/>
          </a:stretch>
        </p:blipFill>
        <p:spPr>
          <a:xfrm>
            <a:off x="9646920" y="384048"/>
            <a:ext cx="812673" cy="457200"/>
          </a:xfrm>
          <a:prstGeom prst="rect">
            <a:avLst/>
          </a:prstGeom>
        </p:spPr>
      </p:pic>
      <p:pic>
        <p:nvPicPr>
          <p:cNvPr id="6" name="Image 1" descr="/home/claude/logo_extract/word/media/image2.png"/>
          <p:cNvPicPr>
            <a:picLocks noChangeAspect="1"/>
          </p:cNvPicPr>
          <p:nvPr/>
        </p:nvPicPr>
        <p:blipFill>
          <a:blip r:embed="rId4"/>
          <a:stretch>
            <a:fillRect/>
          </a:stretch>
        </p:blipFill>
        <p:spPr>
          <a:xfrm>
            <a:off x="10688193" y="292608"/>
            <a:ext cx="920625" cy="621792"/>
          </a:xfrm>
          <a:prstGeom prst="rect">
            <a:avLst/>
          </a:prstGeom>
        </p:spPr>
      </p:pic>
      <p:sp>
        <p:nvSpPr>
          <p:cNvPr id="7" name="Shape 3"/>
          <p:cNvSpPr/>
          <p:nvPr/>
        </p:nvSpPr>
        <p:spPr>
          <a:xfrm>
            <a:off x="457200" y="1691640"/>
            <a:ext cx="2606040" cy="22860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8" name="Image 2" descr="preencoded.png"/>
          <p:cNvPicPr>
            <a:picLocks noChangeAspect="1"/>
          </p:cNvPicPr>
          <p:nvPr/>
        </p:nvPicPr>
        <p:blipFill>
          <a:blip r:embed="rId5"/>
          <a:stretch>
            <a:fillRect/>
          </a:stretch>
        </p:blipFill>
        <p:spPr>
          <a:xfrm>
            <a:off x="658368" y="1892808"/>
            <a:ext cx="438912" cy="438912"/>
          </a:xfrm>
          <a:prstGeom prst="rect">
            <a:avLst/>
          </a:prstGeom>
        </p:spPr>
      </p:pic>
      <p:sp>
        <p:nvSpPr>
          <p:cNvPr id="9" name="Text 4"/>
          <p:cNvSpPr/>
          <p:nvPr/>
        </p:nvSpPr>
        <p:spPr>
          <a:xfrm>
            <a:off x="594360" y="2468880"/>
            <a:ext cx="2331720" cy="594360"/>
          </a:xfrm>
          <a:prstGeom prst="rect">
            <a:avLst/>
          </a:prstGeom>
          <a:noFill/>
          <a:ln/>
        </p:spPr>
        <p:txBody>
          <a:bodyPr wrap="square" lIns="0" tIns="0" rIns="0" bIns="0" rtlCol="0" anchor="ctr"/>
          <a:lstStyle/>
          <a:p>
            <a:pPr marL="0" indent="0">
              <a:buNone/>
            </a:pPr>
            <a:r>
              <a:rPr lang="en-US" sz="3000" b="1" dirty="0">
                <a:solidFill>
                  <a:srgbClr val="231F20"/>
                </a:solidFill>
                <a:latin typeface="Arial" pitchFamily="34" charset="0"/>
                <a:ea typeface="Arial" pitchFamily="34" charset="-122"/>
                <a:cs typeface="Arial" pitchFamily="34" charset="-120"/>
              </a:rPr>
              <a:t>108,21</a:t>
            </a:r>
            <a:endParaRPr lang="en-US" sz="3000" dirty="0"/>
          </a:p>
        </p:txBody>
      </p:sp>
      <p:sp>
        <p:nvSpPr>
          <p:cNvPr id="10" name="Text 5"/>
          <p:cNvSpPr/>
          <p:nvPr/>
        </p:nvSpPr>
        <p:spPr>
          <a:xfrm>
            <a:off x="594360" y="2990088"/>
            <a:ext cx="2331720" cy="274320"/>
          </a:xfrm>
          <a:prstGeom prst="rect">
            <a:avLst/>
          </a:prstGeom>
          <a:noFill/>
          <a:ln/>
        </p:spPr>
        <p:txBody>
          <a:bodyPr wrap="square" lIns="0" tIns="0" rIns="0" bIns="0" rtlCol="0" anchor="ctr"/>
          <a:lstStyle/>
          <a:p>
            <a:pPr marL="0" indent="0">
              <a:buNone/>
            </a:pPr>
            <a:r>
              <a:rPr lang="en-US" sz="1400" dirty="0">
                <a:solidFill>
                  <a:srgbClr val="008C99"/>
                </a:solidFill>
                <a:latin typeface="Arial" pitchFamily="34" charset="0"/>
                <a:ea typeface="Arial" pitchFamily="34" charset="-122"/>
                <a:cs typeface="Arial" pitchFamily="34" charset="-120"/>
              </a:rPr>
              <a:t>εκατ. €</a:t>
            </a:r>
            <a:endParaRPr lang="en-US" sz="1400" dirty="0"/>
          </a:p>
        </p:txBody>
      </p:sp>
      <p:sp>
        <p:nvSpPr>
          <p:cNvPr id="11" name="Text 6"/>
          <p:cNvSpPr/>
          <p:nvPr/>
        </p:nvSpPr>
        <p:spPr>
          <a:xfrm>
            <a:off x="594360" y="3291840"/>
            <a:ext cx="2331720" cy="594360"/>
          </a:xfrm>
          <a:prstGeom prst="rect">
            <a:avLst/>
          </a:prstGeom>
          <a:noFill/>
          <a:ln/>
        </p:spPr>
        <p:txBody>
          <a:bodyPr wrap="square" lIns="0" tIns="0" rIns="0" bIns="0" rtlCol="0" anchor="t"/>
          <a:lstStyle/>
          <a:p>
            <a:pPr marL="0" indent="0">
              <a:buNone/>
            </a:pPr>
            <a:r>
              <a:rPr lang="en-US" sz="1350" dirty="0">
                <a:solidFill>
                  <a:srgbClr val="4D4D4D"/>
                </a:solidFill>
                <a:latin typeface="Arial" pitchFamily="34" charset="0"/>
                <a:ea typeface="Arial" pitchFamily="34" charset="-122"/>
                <a:cs typeface="Arial" pitchFamily="34" charset="-120"/>
              </a:rPr>
              <a:t>Συνολικές δαπάνες Ε&amp;Α (2023)</a:t>
            </a:r>
            <a:endParaRPr lang="en-US" sz="1350" dirty="0"/>
          </a:p>
        </p:txBody>
      </p:sp>
      <p:sp>
        <p:nvSpPr>
          <p:cNvPr id="12" name="Shape 7"/>
          <p:cNvSpPr/>
          <p:nvPr/>
        </p:nvSpPr>
        <p:spPr>
          <a:xfrm>
            <a:off x="3291840" y="1691640"/>
            <a:ext cx="2606040" cy="22860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3" name="Image 3" descr="preencoded.png"/>
          <p:cNvPicPr>
            <a:picLocks noChangeAspect="1"/>
          </p:cNvPicPr>
          <p:nvPr/>
        </p:nvPicPr>
        <p:blipFill>
          <a:blip r:embed="rId6"/>
          <a:stretch>
            <a:fillRect/>
          </a:stretch>
        </p:blipFill>
        <p:spPr>
          <a:xfrm>
            <a:off x="3493008" y="1892808"/>
            <a:ext cx="438912" cy="438912"/>
          </a:xfrm>
          <a:prstGeom prst="rect">
            <a:avLst/>
          </a:prstGeom>
        </p:spPr>
      </p:pic>
      <p:sp>
        <p:nvSpPr>
          <p:cNvPr id="14" name="Text 8"/>
          <p:cNvSpPr/>
          <p:nvPr/>
        </p:nvSpPr>
        <p:spPr>
          <a:xfrm>
            <a:off x="3429000" y="2468880"/>
            <a:ext cx="2331720" cy="594360"/>
          </a:xfrm>
          <a:prstGeom prst="rect">
            <a:avLst/>
          </a:prstGeom>
          <a:noFill/>
          <a:ln/>
        </p:spPr>
        <p:txBody>
          <a:bodyPr wrap="square" lIns="0" tIns="0" rIns="0" bIns="0" rtlCol="0" anchor="ctr"/>
          <a:lstStyle/>
          <a:p>
            <a:pPr marL="0" indent="0">
              <a:buNone/>
            </a:pPr>
            <a:r>
              <a:rPr lang="en-US" sz="3000" b="1" dirty="0">
                <a:solidFill>
                  <a:srgbClr val="231F20"/>
                </a:solidFill>
                <a:latin typeface="Arial" pitchFamily="34" charset="0"/>
                <a:ea typeface="Arial" pitchFamily="34" charset="-122"/>
                <a:cs typeface="Arial" pitchFamily="34" charset="-120"/>
              </a:rPr>
              <a:t>83,9%</a:t>
            </a:r>
            <a:endParaRPr lang="en-US" sz="3000" dirty="0"/>
          </a:p>
        </p:txBody>
      </p:sp>
      <p:sp>
        <p:nvSpPr>
          <p:cNvPr id="15" name="Text 9"/>
          <p:cNvSpPr/>
          <p:nvPr/>
        </p:nvSpPr>
        <p:spPr>
          <a:xfrm>
            <a:off x="3429000" y="3291840"/>
            <a:ext cx="2331720" cy="594360"/>
          </a:xfrm>
          <a:prstGeom prst="rect">
            <a:avLst/>
          </a:prstGeom>
          <a:noFill/>
          <a:ln/>
        </p:spPr>
        <p:txBody>
          <a:bodyPr wrap="square" lIns="0" tIns="0" rIns="0" bIns="0" rtlCol="0" anchor="t"/>
          <a:lstStyle/>
          <a:p>
            <a:pPr marL="0" indent="0">
              <a:buNone/>
            </a:pPr>
            <a:r>
              <a:rPr lang="en-US" sz="1350" dirty="0">
                <a:solidFill>
                  <a:srgbClr val="4D4D4D"/>
                </a:solidFill>
                <a:latin typeface="Arial" pitchFamily="34" charset="0"/>
                <a:ea typeface="Arial" pitchFamily="34" charset="-122"/>
                <a:cs typeface="Arial" pitchFamily="34" charset="-120"/>
              </a:rPr>
              <a:t>Δαπανών Ε&amp;Α από επιχειρήσεις (τομέας BES)</a:t>
            </a:r>
            <a:endParaRPr lang="en-US" sz="1350" dirty="0"/>
          </a:p>
        </p:txBody>
      </p:sp>
      <p:sp>
        <p:nvSpPr>
          <p:cNvPr id="16" name="Shape 10"/>
          <p:cNvSpPr/>
          <p:nvPr/>
        </p:nvSpPr>
        <p:spPr>
          <a:xfrm>
            <a:off x="6126480" y="1691640"/>
            <a:ext cx="2606040" cy="22860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7" name="Image 4" descr="preencoded.png"/>
          <p:cNvPicPr>
            <a:picLocks noChangeAspect="1"/>
          </p:cNvPicPr>
          <p:nvPr/>
        </p:nvPicPr>
        <p:blipFill>
          <a:blip r:embed="rId7"/>
          <a:stretch>
            <a:fillRect/>
          </a:stretch>
        </p:blipFill>
        <p:spPr>
          <a:xfrm>
            <a:off x="6327648" y="1892808"/>
            <a:ext cx="438912" cy="438912"/>
          </a:xfrm>
          <a:prstGeom prst="rect">
            <a:avLst/>
          </a:prstGeom>
        </p:spPr>
      </p:pic>
      <p:sp>
        <p:nvSpPr>
          <p:cNvPr id="18" name="Text 11"/>
          <p:cNvSpPr/>
          <p:nvPr/>
        </p:nvSpPr>
        <p:spPr>
          <a:xfrm>
            <a:off x="6263640" y="2468880"/>
            <a:ext cx="2331720" cy="594360"/>
          </a:xfrm>
          <a:prstGeom prst="rect">
            <a:avLst/>
          </a:prstGeom>
          <a:noFill/>
          <a:ln/>
        </p:spPr>
        <p:txBody>
          <a:bodyPr wrap="square" lIns="0" tIns="0" rIns="0" bIns="0" rtlCol="0" anchor="ctr"/>
          <a:lstStyle/>
          <a:p>
            <a:pPr marL="0" indent="0">
              <a:buNone/>
            </a:pPr>
            <a:r>
              <a:rPr lang="en-US" sz="3000" b="1" dirty="0">
                <a:solidFill>
                  <a:srgbClr val="231F20"/>
                </a:solidFill>
                <a:latin typeface="Arial" pitchFamily="34" charset="0"/>
                <a:ea typeface="Arial" pitchFamily="34" charset="-122"/>
                <a:cs typeface="Arial" pitchFamily="34" charset="-120"/>
              </a:rPr>
              <a:t>1,02%</a:t>
            </a:r>
            <a:endParaRPr lang="en-US" sz="3000" dirty="0"/>
          </a:p>
        </p:txBody>
      </p:sp>
      <p:sp>
        <p:nvSpPr>
          <p:cNvPr id="19" name="Text 12"/>
          <p:cNvSpPr/>
          <p:nvPr/>
        </p:nvSpPr>
        <p:spPr>
          <a:xfrm>
            <a:off x="6263640" y="2990088"/>
            <a:ext cx="2331720" cy="274320"/>
          </a:xfrm>
          <a:prstGeom prst="rect">
            <a:avLst/>
          </a:prstGeom>
          <a:noFill/>
          <a:ln/>
        </p:spPr>
        <p:txBody>
          <a:bodyPr wrap="square" lIns="0" tIns="0" rIns="0" bIns="0" rtlCol="0" anchor="ctr"/>
          <a:lstStyle/>
          <a:p>
            <a:pPr marL="0" indent="0">
              <a:buNone/>
            </a:pPr>
            <a:r>
              <a:rPr lang="en-US" sz="1400" dirty="0">
                <a:solidFill>
                  <a:srgbClr val="008C99"/>
                </a:solidFill>
                <a:latin typeface="Arial" pitchFamily="34" charset="0"/>
                <a:ea typeface="Arial" pitchFamily="34" charset="-122"/>
                <a:cs typeface="Arial" pitchFamily="34" charset="-120"/>
              </a:rPr>
              <a:t>του ΑΕΠ</a:t>
            </a:r>
            <a:endParaRPr lang="en-US" sz="1400" dirty="0"/>
          </a:p>
        </p:txBody>
      </p:sp>
      <p:sp>
        <p:nvSpPr>
          <p:cNvPr id="20" name="Text 13"/>
          <p:cNvSpPr/>
          <p:nvPr/>
        </p:nvSpPr>
        <p:spPr>
          <a:xfrm>
            <a:off x="6263640" y="3291840"/>
            <a:ext cx="2331720" cy="594360"/>
          </a:xfrm>
          <a:prstGeom prst="rect">
            <a:avLst/>
          </a:prstGeom>
          <a:noFill/>
          <a:ln/>
        </p:spPr>
        <p:txBody>
          <a:bodyPr wrap="square" lIns="0" tIns="0" rIns="0" bIns="0" rtlCol="0" anchor="t"/>
          <a:lstStyle/>
          <a:p>
            <a:pPr marL="0" indent="0">
              <a:buNone/>
            </a:pPr>
            <a:r>
              <a:rPr lang="en-US" sz="1350" dirty="0">
                <a:solidFill>
                  <a:srgbClr val="4D4D4D"/>
                </a:solidFill>
                <a:latin typeface="Arial" pitchFamily="34" charset="0"/>
                <a:ea typeface="Arial" pitchFamily="34" charset="-122"/>
                <a:cs typeface="Arial" pitchFamily="34" charset="-120"/>
              </a:rPr>
              <a:t>Ένταση Ε&amp;Α — έναντι 1,49% εθνικού μ.ό.</a:t>
            </a:r>
            <a:endParaRPr lang="en-US" sz="1350" dirty="0"/>
          </a:p>
        </p:txBody>
      </p:sp>
      <p:sp>
        <p:nvSpPr>
          <p:cNvPr id="21" name="Shape 14"/>
          <p:cNvSpPr/>
          <p:nvPr/>
        </p:nvSpPr>
        <p:spPr>
          <a:xfrm>
            <a:off x="8883918" y="1691640"/>
            <a:ext cx="2606040" cy="22860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dirty="0"/>
          </a:p>
        </p:txBody>
      </p:sp>
      <p:pic>
        <p:nvPicPr>
          <p:cNvPr id="22" name="Image 5" descr="preencoded.png"/>
          <p:cNvPicPr>
            <a:picLocks noChangeAspect="1"/>
          </p:cNvPicPr>
          <p:nvPr/>
        </p:nvPicPr>
        <p:blipFill>
          <a:blip r:embed="rId8"/>
          <a:stretch>
            <a:fillRect/>
          </a:stretch>
        </p:blipFill>
        <p:spPr>
          <a:xfrm>
            <a:off x="9162288" y="1892808"/>
            <a:ext cx="438912" cy="438912"/>
          </a:xfrm>
          <a:prstGeom prst="rect">
            <a:avLst/>
          </a:prstGeom>
        </p:spPr>
      </p:pic>
      <p:sp>
        <p:nvSpPr>
          <p:cNvPr id="23" name="Text 15"/>
          <p:cNvSpPr/>
          <p:nvPr/>
        </p:nvSpPr>
        <p:spPr>
          <a:xfrm>
            <a:off x="9098280" y="2468880"/>
            <a:ext cx="2331720" cy="594360"/>
          </a:xfrm>
          <a:prstGeom prst="rect">
            <a:avLst/>
          </a:prstGeom>
          <a:noFill/>
          <a:ln/>
        </p:spPr>
        <p:txBody>
          <a:bodyPr wrap="square" lIns="0" tIns="0" rIns="0" bIns="0" rtlCol="0" anchor="ctr"/>
          <a:lstStyle/>
          <a:p>
            <a:pPr marL="0" indent="0">
              <a:buNone/>
            </a:pPr>
            <a:r>
              <a:rPr lang="en-US" sz="3000" b="1" dirty="0">
                <a:solidFill>
                  <a:srgbClr val="231F20"/>
                </a:solidFill>
                <a:latin typeface="Arial" pitchFamily="34" charset="0"/>
                <a:ea typeface="Arial" pitchFamily="34" charset="-122"/>
                <a:cs typeface="Arial" pitchFamily="34" charset="-120"/>
              </a:rPr>
              <a:t>2</a:t>
            </a:r>
            <a:r>
              <a:rPr lang="el-GR" sz="3000" b="1" dirty="0">
                <a:solidFill>
                  <a:srgbClr val="231F20"/>
                </a:solidFill>
                <a:latin typeface="Arial" pitchFamily="34" charset="0"/>
                <a:ea typeface="Arial" pitchFamily="34" charset="-122"/>
                <a:cs typeface="Arial" pitchFamily="34" charset="-120"/>
              </a:rPr>
              <a:t>,</a:t>
            </a:r>
            <a:r>
              <a:rPr lang="en-US" sz="3000" b="1" dirty="0">
                <a:solidFill>
                  <a:srgbClr val="231F20"/>
                </a:solidFill>
                <a:latin typeface="Arial" pitchFamily="34" charset="0"/>
                <a:ea typeface="Arial" pitchFamily="34" charset="-122"/>
                <a:cs typeface="Arial" pitchFamily="34" charset="-120"/>
              </a:rPr>
              <a:t>4</a:t>
            </a:r>
            <a:r>
              <a:rPr lang="el-GR" sz="3000" b="1" dirty="0">
                <a:solidFill>
                  <a:srgbClr val="231F20"/>
                </a:solidFill>
                <a:latin typeface="Arial" pitchFamily="34" charset="0"/>
                <a:ea typeface="Arial" pitchFamily="34" charset="-122"/>
                <a:cs typeface="Arial" pitchFamily="34" charset="-120"/>
              </a:rPr>
              <a:t>%</a:t>
            </a:r>
            <a:endParaRPr lang="en-US" sz="3000" dirty="0"/>
          </a:p>
        </p:txBody>
      </p:sp>
      <p:sp>
        <p:nvSpPr>
          <p:cNvPr id="24" name="Text 16"/>
          <p:cNvSpPr/>
          <p:nvPr/>
        </p:nvSpPr>
        <p:spPr>
          <a:xfrm>
            <a:off x="9021078" y="3200400"/>
            <a:ext cx="2331720" cy="594360"/>
          </a:xfrm>
          <a:prstGeom prst="rect">
            <a:avLst/>
          </a:prstGeom>
          <a:noFill/>
          <a:ln/>
        </p:spPr>
        <p:txBody>
          <a:bodyPr wrap="square" lIns="0" tIns="0" rIns="0" bIns="0" rtlCol="0" anchor="t"/>
          <a:lstStyle/>
          <a:p>
            <a:r>
              <a:rPr lang="en-US" sz="1350" dirty="0" err="1">
                <a:solidFill>
                  <a:srgbClr val="4D4D4D"/>
                </a:solidFill>
                <a:latin typeface="Arial" pitchFamily="34" charset="0"/>
                <a:cs typeface="Arial" pitchFamily="34" charset="-120"/>
              </a:rPr>
              <a:t>Ειδικοί</a:t>
            </a:r>
            <a:r>
              <a:rPr lang="en-US" sz="1350" dirty="0">
                <a:solidFill>
                  <a:srgbClr val="4D4D4D"/>
                </a:solidFill>
                <a:latin typeface="Arial" pitchFamily="34" charset="0"/>
                <a:cs typeface="Arial" pitchFamily="34" charset="-120"/>
              </a:rPr>
              <a:t> ΤΠΕ </a:t>
            </a:r>
            <a:r>
              <a:rPr lang="en-US" sz="1350" dirty="0" err="1">
                <a:solidFill>
                  <a:srgbClr val="4D4D4D"/>
                </a:solidFill>
                <a:latin typeface="Arial" pitchFamily="34" charset="0"/>
                <a:cs typeface="Arial" pitchFamily="34" charset="-120"/>
              </a:rPr>
              <a:t>στην</a:t>
            </a:r>
            <a:r>
              <a:rPr lang="en-US" sz="1350" dirty="0">
                <a:solidFill>
                  <a:srgbClr val="4D4D4D"/>
                </a:solidFill>
                <a:latin typeface="Arial" pitchFamily="34" charset="0"/>
                <a:cs typeface="Arial" pitchFamily="34" charset="-120"/>
              </a:rPr>
              <a:t> </a:t>
            </a:r>
            <a:r>
              <a:rPr lang="en-US" sz="1350" dirty="0" err="1">
                <a:solidFill>
                  <a:srgbClr val="4D4D4D"/>
                </a:solidFill>
                <a:latin typeface="Arial" pitchFamily="34" charset="0"/>
                <a:cs typeface="Arial" pitchFamily="34" charset="-120"/>
              </a:rPr>
              <a:t>Ελλάδ</a:t>
            </a:r>
            <a:r>
              <a:rPr lang="en-US" sz="1350" dirty="0">
                <a:solidFill>
                  <a:srgbClr val="4D4D4D"/>
                </a:solidFill>
                <a:latin typeface="Arial" pitchFamily="34" charset="0"/>
                <a:cs typeface="Arial" pitchFamily="34" charset="-120"/>
              </a:rPr>
              <a:t>α — χαμηλότερο ποσοστό στην ΕΕ (μ.ό. ΕΕ: 4,8%</a:t>
            </a:r>
            <a:r>
              <a:rPr lang="el-GR" sz="1350" dirty="0">
                <a:solidFill>
                  <a:srgbClr val="4D4D4D"/>
                </a:solidFill>
                <a:latin typeface="Arial" pitchFamily="34" charset="0"/>
                <a:cs typeface="Arial" pitchFamily="34" charset="-120"/>
              </a:rPr>
              <a:t>)</a:t>
            </a:r>
            <a:endParaRPr lang="en-US" sz="1350" dirty="0">
              <a:solidFill>
                <a:srgbClr val="4D4D4D"/>
              </a:solidFill>
              <a:latin typeface="Arial" pitchFamily="34" charset="0"/>
              <a:cs typeface="Arial" pitchFamily="34" charset="-120"/>
            </a:endParaRPr>
          </a:p>
        </p:txBody>
      </p:sp>
      <p:sp>
        <p:nvSpPr>
          <p:cNvPr id="25" name="Shape 17"/>
          <p:cNvSpPr/>
          <p:nvPr/>
        </p:nvSpPr>
        <p:spPr>
          <a:xfrm>
            <a:off x="457200" y="4251960"/>
            <a:ext cx="11109960" cy="1097280"/>
          </a:xfrm>
          <a:prstGeom prst="rect">
            <a:avLst/>
          </a:prstGeom>
          <a:solidFill>
            <a:srgbClr val="0B4E69"/>
          </a:solidFill>
          <a:ln/>
        </p:spPr>
        <p:txBody>
          <a:bodyPr/>
          <a:lstStyle/>
          <a:p>
            <a:endParaRPr lang="en-US"/>
          </a:p>
        </p:txBody>
      </p:sp>
      <p:sp>
        <p:nvSpPr>
          <p:cNvPr id="26" name="Text 18"/>
          <p:cNvSpPr/>
          <p:nvPr/>
        </p:nvSpPr>
        <p:spPr>
          <a:xfrm>
            <a:off x="777240" y="4389120"/>
            <a:ext cx="10469880" cy="411480"/>
          </a:xfrm>
          <a:prstGeom prst="rect">
            <a:avLst/>
          </a:prstGeom>
          <a:noFill/>
          <a:ln/>
        </p:spPr>
        <p:txBody>
          <a:bodyPr wrap="square" lIns="0" tIns="0" rIns="0" bIns="0" rtlCol="0" anchor="ctr"/>
          <a:lstStyle/>
          <a:p>
            <a:pPr marL="0" indent="0">
              <a:buNone/>
            </a:pPr>
            <a:r>
              <a:rPr lang="en-US" sz="1700" b="1" dirty="0">
                <a:solidFill>
                  <a:srgbClr val="FFFFFF"/>
                </a:solidFill>
                <a:latin typeface="Arial" pitchFamily="34" charset="0"/>
                <a:ea typeface="Arial" pitchFamily="34" charset="-122"/>
                <a:cs typeface="Arial" pitchFamily="34" charset="-120"/>
              </a:rPr>
              <a:t>Προσωπικό Ε&amp;Α (2023): </a:t>
            </a:r>
            <a:r>
              <a:rPr lang="en-US" sz="1700" dirty="0">
                <a:solidFill>
                  <a:srgbClr val="D8E4E8"/>
                </a:solidFill>
                <a:latin typeface="Arial" pitchFamily="34" charset="0"/>
                <a:ea typeface="Arial" pitchFamily="34" charset="-122"/>
                <a:cs typeface="Arial" pitchFamily="34" charset="-120"/>
              </a:rPr>
              <a:t>2.752 άτομα  /  1.630 Ισοδύναμα Πλήρους Απασχόλησης (ΙΠΑ)</a:t>
            </a:r>
            <a:endParaRPr lang="en-US" sz="1700" dirty="0"/>
          </a:p>
        </p:txBody>
      </p:sp>
      <p:sp>
        <p:nvSpPr>
          <p:cNvPr id="27" name="Text 19"/>
          <p:cNvSpPr/>
          <p:nvPr/>
        </p:nvSpPr>
        <p:spPr>
          <a:xfrm>
            <a:off x="777240" y="4782312"/>
            <a:ext cx="10469880" cy="457200"/>
          </a:xfrm>
          <a:prstGeom prst="rect">
            <a:avLst/>
          </a:prstGeom>
          <a:noFill/>
          <a:ln/>
        </p:spPr>
        <p:txBody>
          <a:bodyPr wrap="square" lIns="0" tIns="0" rIns="0" bIns="0" rtlCol="0" anchor="ctr"/>
          <a:lstStyle/>
          <a:p>
            <a:pPr marL="0" indent="0">
              <a:buNone/>
            </a:pPr>
            <a:r>
              <a:rPr lang="en-US" sz="1250" i="1" dirty="0">
                <a:solidFill>
                  <a:srgbClr val="AFC7CF"/>
                </a:solidFill>
                <a:latin typeface="Arial" pitchFamily="34" charset="0"/>
                <a:ea typeface="Arial" pitchFamily="34" charset="-122"/>
                <a:cs typeface="Arial" pitchFamily="34" charset="-120"/>
              </a:rPr>
              <a:t>Μικρό απόλυτο ερευνητικό δυναμικό — επιχειρηματικά κεντρικό μοντέλο Ε&amp;Α, χωρίς μεγάλες κρατικές/πανεπιστημιακές υποδομές.</a:t>
            </a:r>
            <a:endParaRPr lang="en-US" sz="1250" dirty="0"/>
          </a:p>
        </p:txBody>
      </p:sp>
      <p:sp>
        <p:nvSpPr>
          <p:cNvPr id="40" name="Text Sources"/>
          <p:cNvSpPr/>
          <p:nvPr/>
        </p:nvSpPr>
        <p:spPr>
          <a:xfrm>
            <a:off x="777240" y="5450000"/>
            <a:ext cx="10469880" cy="365760"/>
          </a:xfrm>
          <a:prstGeom prst="rect">
            <a:avLst/>
          </a:prstGeom>
          <a:noFill/>
          <a:ln/>
        </p:spPr>
        <p:txBody>
          <a:bodyPr wrap="square" lIns="0" tIns="0" rIns="0" bIns="0" rtlCol="0" anchor="ctr"/>
          <a:lstStyle/>
          <a:p>
            <a:pPr marL="0" indent="0">
              <a:buNone/>
            </a:pPr>
            <a:r>
              <a:rPr lang="en-US" sz="1000" i="1" dirty="0">
                <a:solidFill>
                  <a:srgbClr val="8A94A0"/>
                </a:solidFill>
                <a:latin typeface="Arial" pitchFamily="34" charset="0"/>
                <a:ea typeface="Arial" pitchFamily="34" charset="-122"/>
                <a:cs typeface="Arial" pitchFamily="34" charset="-120"/>
              </a:rPr>
              <a:t>Πηγές: ΕΚΤ (2025), «Βασικοί Δείκτες Έρευνας και Ανάπτυξης» · European Commission, Regional Innovation Scoreboard 2025 — Greece</a:t>
            </a:r>
            <a:endParaRPr lang="en-US" sz="1000" dirty="0"/>
          </a:p>
        </p:txBody>
      </p:sp>
      <p:sp>
        <p:nvSpPr>
          <p:cNvPr id="28" name="Text 20"/>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8A94A0"/>
                </a:solidFill>
                <a:latin typeface="Arial" pitchFamily="34" charset="0"/>
                <a:ea typeface="Arial" pitchFamily="34" charset="-122"/>
                <a:cs typeface="Arial" pitchFamily="34" charset="-120"/>
              </a:rPr>
              <a:t>© 2026 RISE &amp; Seven Sigma P.C. All rights reserved</a:t>
            </a:r>
            <a:endParaRPr lang="en-US" sz="1100" dirty="0"/>
          </a:p>
        </p:txBody>
      </p:sp>
      <p:sp>
        <p:nvSpPr>
          <p:cNvPr id="29" name="Text 21"/>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008C99"/>
                </a:solidFill>
                <a:latin typeface="Arial" pitchFamily="34" charset="0"/>
                <a:ea typeface="Arial" pitchFamily="34" charset="-122"/>
                <a:cs typeface="Arial" pitchFamily="34" charset="-120"/>
              </a:rPr>
              <a:t>3</a:t>
            </a:r>
            <a:endParaRPr lang="en-US" sz="1200" dirty="0"/>
          </a:p>
        </p:txBody>
      </p:sp>
      <p:sp>
        <p:nvSpPr>
          <p:cNvPr id="30" name="Shape 22"/>
          <p:cNvSpPr/>
          <p:nvPr/>
        </p:nvSpPr>
        <p:spPr>
          <a:xfrm flipV="1">
            <a:off x="11475720" y="6583680"/>
            <a:ext cx="164592" cy="201168"/>
          </a:xfrm>
          <a:prstGeom prst="line">
            <a:avLst/>
          </a:prstGeom>
          <a:noFill/>
          <a:ln w="12700">
            <a:solidFill>
              <a:srgbClr val="008C99"/>
            </a:solidFill>
            <a:prstDash val="solid"/>
          </a:ln>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0"/>
          </a:xfrm>
          <a:custGeom>
            <a:avLst/>
            <a:gdLst/>
            <a:ahLst/>
            <a:cxnLst/>
            <a:rect l="l" t="t" r="r" b="b"/>
            <a:pathLst>
              <a:path w="12191695" h="1371600">
                <a:moveTo>
                  <a:pt x="0" y="0"/>
                </a:moveTo>
                <a:lnTo>
                  <a:pt x="12191695" y="0"/>
                </a:lnTo>
                <a:lnTo>
                  <a:pt x="9905695" y="1371600"/>
                </a:lnTo>
                <a:lnTo>
                  <a:pt x="0" y="1371600"/>
                </a:lnTo>
                <a:close/>
              </a:path>
            </a:pathLst>
          </a:custGeom>
          <a:solidFill>
            <a:srgbClr val="EBECED"/>
          </a:solidFill>
          <a:ln/>
        </p:spPr>
        <p:txBody>
          <a:bodyPr/>
          <a:lstStyle/>
          <a:p>
            <a:endParaRPr lang="en-US"/>
          </a:p>
        </p:txBody>
      </p:sp>
      <p:sp>
        <p:nvSpPr>
          <p:cNvPr id="3" name="Text 1"/>
          <p:cNvSpPr/>
          <p:nvPr/>
        </p:nvSpPr>
        <p:spPr>
          <a:xfrm>
            <a:off x="502920" y="347472"/>
            <a:ext cx="8503920" cy="685800"/>
          </a:xfrm>
          <a:prstGeom prst="rect">
            <a:avLst/>
          </a:prstGeom>
          <a:noFill/>
          <a:ln/>
        </p:spPr>
        <p:txBody>
          <a:bodyPr wrap="square" lIns="0" tIns="0" rIns="0" bIns="0" rtlCol="0" anchor="ctr"/>
          <a:lstStyle/>
          <a:p>
            <a:pPr marL="0" indent="0">
              <a:buNone/>
            </a:pPr>
            <a:r>
              <a:rPr lang="en-US" sz="2600" b="1" dirty="0">
                <a:solidFill>
                  <a:srgbClr val="008C99"/>
                </a:solidFill>
                <a:latin typeface="Arial" pitchFamily="34" charset="0"/>
                <a:ea typeface="Arial" pitchFamily="34" charset="-122"/>
                <a:cs typeface="Arial" pitchFamily="34" charset="-120"/>
              </a:rPr>
              <a:t>Βιομηχανικό, Μεταλλευτικό Προφίλ &amp; Καινοτομία</a:t>
            </a:r>
            <a:endParaRPr lang="en-US" sz="2600" dirty="0"/>
          </a:p>
        </p:txBody>
      </p:sp>
      <p:sp>
        <p:nvSpPr>
          <p:cNvPr id="4" name="Text 2"/>
          <p:cNvSpPr/>
          <p:nvPr/>
        </p:nvSpPr>
        <p:spPr>
          <a:xfrm>
            <a:off x="502920" y="987552"/>
            <a:ext cx="8503920" cy="365760"/>
          </a:xfrm>
          <a:prstGeom prst="rect">
            <a:avLst/>
          </a:prstGeom>
          <a:noFill/>
          <a:ln/>
        </p:spPr>
        <p:txBody>
          <a:bodyPr wrap="square" lIns="0" tIns="0" rIns="0" bIns="0" rtlCol="0" anchor="ctr"/>
          <a:lstStyle/>
          <a:p>
            <a:pPr marL="0" indent="0">
              <a:buNone/>
            </a:pPr>
            <a:r>
              <a:rPr lang="en-US" sz="1400" i="1" dirty="0">
                <a:solidFill>
                  <a:srgbClr val="4D4D4D"/>
                </a:solidFill>
                <a:latin typeface="Arial" pitchFamily="34" charset="0"/>
                <a:ea typeface="Arial" pitchFamily="34" charset="-122"/>
                <a:cs typeface="Arial" pitchFamily="34" charset="-120"/>
              </a:rPr>
              <a:t>Γιατί η εξειδίκευση σε υλικά/μέταλλο έχει νόημα για την περιφέρεια</a:t>
            </a:r>
            <a:endParaRPr lang="en-US" sz="1400" dirty="0"/>
          </a:p>
        </p:txBody>
      </p:sp>
      <p:pic>
        <p:nvPicPr>
          <p:cNvPr id="5" name="Image 0" descr="/home/claude/logo_extract/word/media/image1.jpeg"/>
          <p:cNvPicPr>
            <a:picLocks noChangeAspect="1"/>
          </p:cNvPicPr>
          <p:nvPr/>
        </p:nvPicPr>
        <p:blipFill>
          <a:blip r:embed="rId3"/>
          <a:stretch>
            <a:fillRect/>
          </a:stretch>
        </p:blipFill>
        <p:spPr>
          <a:xfrm>
            <a:off x="9646920" y="384048"/>
            <a:ext cx="812673" cy="457200"/>
          </a:xfrm>
          <a:prstGeom prst="rect">
            <a:avLst/>
          </a:prstGeom>
        </p:spPr>
      </p:pic>
      <p:pic>
        <p:nvPicPr>
          <p:cNvPr id="6" name="Image 1" descr="/home/claude/logo_extract/word/media/image2.png"/>
          <p:cNvPicPr>
            <a:picLocks noChangeAspect="1"/>
          </p:cNvPicPr>
          <p:nvPr/>
        </p:nvPicPr>
        <p:blipFill>
          <a:blip r:embed="rId4"/>
          <a:stretch>
            <a:fillRect/>
          </a:stretch>
        </p:blipFill>
        <p:spPr>
          <a:xfrm>
            <a:off x="10688193" y="292608"/>
            <a:ext cx="920625" cy="621792"/>
          </a:xfrm>
          <a:prstGeom prst="rect">
            <a:avLst/>
          </a:prstGeom>
        </p:spPr>
      </p:pic>
      <p:sp>
        <p:nvSpPr>
          <p:cNvPr id="7" name="Shape 3"/>
          <p:cNvSpPr/>
          <p:nvPr/>
        </p:nvSpPr>
        <p:spPr>
          <a:xfrm>
            <a:off x="457200" y="1691640"/>
            <a:ext cx="6309360" cy="141732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8" name="Image 2" descr="preencoded.png"/>
          <p:cNvPicPr>
            <a:picLocks noChangeAspect="1"/>
          </p:cNvPicPr>
          <p:nvPr/>
        </p:nvPicPr>
        <p:blipFill>
          <a:blip r:embed="rId5"/>
          <a:stretch>
            <a:fillRect/>
          </a:stretch>
        </p:blipFill>
        <p:spPr>
          <a:xfrm>
            <a:off x="685800" y="2148840"/>
            <a:ext cx="502920" cy="502920"/>
          </a:xfrm>
          <a:prstGeom prst="rect">
            <a:avLst/>
          </a:prstGeom>
        </p:spPr>
      </p:pic>
      <p:sp>
        <p:nvSpPr>
          <p:cNvPr id="9" name="Text 4"/>
          <p:cNvSpPr/>
          <p:nvPr/>
        </p:nvSpPr>
        <p:spPr>
          <a:xfrm>
            <a:off x="1371600" y="1801368"/>
            <a:ext cx="1828800" cy="1197864"/>
          </a:xfrm>
          <a:prstGeom prst="rect">
            <a:avLst/>
          </a:prstGeom>
          <a:noFill/>
          <a:ln/>
        </p:spPr>
        <p:txBody>
          <a:bodyPr wrap="square" lIns="0" tIns="0" rIns="0" bIns="0" rtlCol="0" anchor="ctr"/>
          <a:lstStyle/>
          <a:p>
            <a:pPr marL="0" indent="0">
              <a:buNone/>
            </a:pPr>
            <a:r>
              <a:rPr lang="en-US" sz="2100" b="1" dirty="0">
                <a:solidFill>
                  <a:srgbClr val="008C99"/>
                </a:solidFill>
                <a:latin typeface="Arial" pitchFamily="34" charset="0"/>
                <a:ea typeface="Arial" pitchFamily="34" charset="-122"/>
                <a:cs typeface="Arial" pitchFamily="34" charset="-120"/>
              </a:rPr>
              <a:t>17,27%</a:t>
            </a:r>
            <a:endParaRPr lang="en-US" sz="2100" dirty="0"/>
          </a:p>
        </p:txBody>
      </p:sp>
      <p:sp>
        <p:nvSpPr>
          <p:cNvPr id="10" name="Text 5"/>
          <p:cNvSpPr/>
          <p:nvPr/>
        </p:nvSpPr>
        <p:spPr>
          <a:xfrm>
            <a:off x="3246120" y="1783080"/>
            <a:ext cx="2834640" cy="1234440"/>
          </a:xfrm>
          <a:prstGeom prst="rect">
            <a:avLst/>
          </a:prstGeom>
          <a:noFill/>
          <a:ln/>
        </p:spPr>
        <p:txBody>
          <a:bodyPr wrap="square" lIns="0" tIns="0" rIns="0" bIns="0" rtlCol="0" anchor="ctr"/>
          <a:lstStyle/>
          <a:p>
            <a:pPr marL="0" indent="0">
              <a:buNone/>
            </a:pPr>
            <a:r>
              <a:rPr lang="en-US" sz="1400" dirty="0">
                <a:solidFill>
                  <a:srgbClr val="4D4D4D"/>
                </a:solidFill>
                <a:latin typeface="Arial" pitchFamily="34" charset="0"/>
                <a:ea typeface="Arial" pitchFamily="34" charset="-122"/>
                <a:cs typeface="Arial" pitchFamily="34" charset="-120"/>
              </a:rPr>
              <a:t>Απασχόληση στη Μεταποίηση — υψηλότερο από τον εθνικό μ.ό. (9,9%), κοντά στον ευρωπαϊκό (15,6%)</a:t>
            </a:r>
            <a:endParaRPr lang="en-US" sz="1400" dirty="0"/>
          </a:p>
        </p:txBody>
      </p:sp>
      <p:sp>
        <p:nvSpPr>
          <p:cNvPr id="11" name="Shape 6"/>
          <p:cNvSpPr/>
          <p:nvPr/>
        </p:nvSpPr>
        <p:spPr>
          <a:xfrm>
            <a:off x="457200" y="3337560"/>
            <a:ext cx="6309360" cy="141732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2" name="Image 3" descr="preencoded.png"/>
          <p:cNvPicPr>
            <a:picLocks noChangeAspect="1"/>
          </p:cNvPicPr>
          <p:nvPr/>
        </p:nvPicPr>
        <p:blipFill>
          <a:blip r:embed="rId6"/>
          <a:stretch>
            <a:fillRect/>
          </a:stretch>
        </p:blipFill>
        <p:spPr>
          <a:xfrm>
            <a:off x="685800" y="3794760"/>
            <a:ext cx="502920" cy="502920"/>
          </a:xfrm>
          <a:prstGeom prst="rect">
            <a:avLst/>
          </a:prstGeom>
        </p:spPr>
      </p:pic>
      <p:sp>
        <p:nvSpPr>
          <p:cNvPr id="13" name="Text 7"/>
          <p:cNvSpPr/>
          <p:nvPr/>
        </p:nvSpPr>
        <p:spPr>
          <a:xfrm>
            <a:off x="1371600" y="3447288"/>
            <a:ext cx="1828800" cy="1197864"/>
          </a:xfrm>
          <a:prstGeom prst="rect">
            <a:avLst/>
          </a:prstGeom>
          <a:noFill/>
          <a:ln/>
        </p:spPr>
        <p:txBody>
          <a:bodyPr wrap="square" lIns="0" tIns="0" rIns="0" bIns="0" rtlCol="0" anchor="ctr"/>
          <a:lstStyle/>
          <a:p>
            <a:pPr marL="0" indent="0">
              <a:buNone/>
            </a:pPr>
            <a:r>
              <a:rPr lang="en-US" sz="2100" b="1" dirty="0">
                <a:solidFill>
                  <a:srgbClr val="008C99"/>
                </a:solidFill>
                <a:latin typeface="Arial" pitchFamily="34" charset="0"/>
                <a:ea typeface="Arial" pitchFamily="34" charset="-122"/>
                <a:cs typeface="Arial" pitchFamily="34" charset="-120"/>
              </a:rPr>
              <a:t>~13%</a:t>
            </a:r>
            <a:endParaRPr lang="en-US" sz="2100" dirty="0"/>
          </a:p>
        </p:txBody>
      </p:sp>
      <p:sp>
        <p:nvSpPr>
          <p:cNvPr id="14" name="Text 8"/>
          <p:cNvSpPr/>
          <p:nvPr/>
        </p:nvSpPr>
        <p:spPr>
          <a:xfrm>
            <a:off x="3246120" y="3429000"/>
            <a:ext cx="2834640" cy="1234440"/>
          </a:xfrm>
          <a:prstGeom prst="rect">
            <a:avLst/>
          </a:prstGeom>
          <a:noFill/>
          <a:ln/>
        </p:spPr>
        <p:txBody>
          <a:bodyPr wrap="square" lIns="0" tIns="0" rIns="0" bIns="0" rtlCol="0" anchor="ctr"/>
          <a:lstStyle/>
          <a:p>
            <a:r>
              <a:rPr lang="en-US" sz="1400" dirty="0">
                <a:solidFill>
                  <a:srgbClr val="4D4D4D"/>
                </a:solidFill>
                <a:latin typeface="Arial" pitchFamily="34" charset="0"/>
                <a:ea typeface="Arial" pitchFamily="34" charset="-122"/>
                <a:cs typeface="Arial" pitchFamily="34" charset="-120"/>
              </a:rPr>
              <a:t>Συνεισφορά εξορυκτικού/μεταλλουργικού κλάδου στην προστιθέμενη αξία της τοπικής οικονομίας </a:t>
            </a:r>
            <a:endParaRPr lang="el-GR" sz="1400" dirty="0">
              <a:solidFill>
                <a:srgbClr val="4D4D4D"/>
              </a:solidFill>
              <a:latin typeface="Arial" pitchFamily="34" charset="0"/>
              <a:ea typeface="Arial" pitchFamily="34" charset="-122"/>
              <a:cs typeface="Arial" pitchFamily="34" charset="-120"/>
            </a:endParaRPr>
          </a:p>
          <a:p>
            <a:r>
              <a:rPr lang="en-US" sz="1400" dirty="0">
                <a:solidFill>
                  <a:srgbClr val="4D4D4D"/>
                </a:solidFill>
                <a:latin typeface="Arial" pitchFamily="34" charset="0"/>
                <a:ea typeface="Arial" pitchFamily="34" charset="-122"/>
                <a:cs typeface="Arial" pitchFamily="34" charset="-120"/>
              </a:rPr>
              <a:t>(</a:t>
            </a:r>
            <a:r>
              <a:rPr lang="en-US" sz="1050" dirty="0" err="1"/>
              <a:t>Ελληνικός</a:t>
            </a:r>
            <a:r>
              <a:rPr lang="en-US" sz="1050" dirty="0"/>
              <a:t> </a:t>
            </a:r>
            <a:r>
              <a:rPr lang="en-US" sz="1050" dirty="0" err="1"/>
              <a:t>Ορυκτός</a:t>
            </a:r>
            <a:r>
              <a:rPr lang="en-US" sz="1050" dirty="0"/>
              <a:t> </a:t>
            </a:r>
            <a:r>
              <a:rPr lang="en-US" sz="1050" dirty="0" err="1"/>
              <a:t>Πλούτος</a:t>
            </a:r>
            <a:r>
              <a:rPr lang="en-US" sz="1050" dirty="0"/>
              <a:t> (</a:t>
            </a:r>
            <a:r>
              <a:rPr lang="en-US" sz="1050" dirty="0" err="1"/>
              <a:t>κλ</a:t>
            </a:r>
            <a:r>
              <a:rPr lang="en-US" sz="1050" dirty="0"/>
              <a:t>αδικά στοιχεία)»</a:t>
            </a:r>
            <a:r>
              <a:rPr lang="en-US" sz="1050" dirty="0">
                <a:solidFill>
                  <a:srgbClr val="4D4D4D"/>
                </a:solidFill>
                <a:latin typeface="Arial" pitchFamily="34" charset="0"/>
                <a:ea typeface="Arial" pitchFamily="34" charset="-122"/>
                <a:cs typeface="Arial" pitchFamily="34" charset="-120"/>
              </a:rPr>
              <a:t>)</a:t>
            </a:r>
            <a:endParaRPr lang="en-US" sz="1400" dirty="0"/>
          </a:p>
        </p:txBody>
      </p:sp>
      <p:sp>
        <p:nvSpPr>
          <p:cNvPr id="15" name="Shape 9"/>
          <p:cNvSpPr/>
          <p:nvPr/>
        </p:nvSpPr>
        <p:spPr>
          <a:xfrm>
            <a:off x="457200" y="4983480"/>
            <a:ext cx="6309360" cy="141732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6" name="Image 4" descr="preencoded.png"/>
          <p:cNvPicPr>
            <a:picLocks noChangeAspect="1"/>
          </p:cNvPicPr>
          <p:nvPr/>
        </p:nvPicPr>
        <p:blipFill>
          <a:blip r:embed="rId7"/>
          <a:stretch>
            <a:fillRect/>
          </a:stretch>
        </p:blipFill>
        <p:spPr>
          <a:xfrm>
            <a:off x="685800" y="5440680"/>
            <a:ext cx="502920" cy="502920"/>
          </a:xfrm>
          <a:prstGeom prst="rect">
            <a:avLst/>
          </a:prstGeom>
        </p:spPr>
      </p:pic>
      <p:sp>
        <p:nvSpPr>
          <p:cNvPr id="17" name="Text 10"/>
          <p:cNvSpPr/>
          <p:nvPr/>
        </p:nvSpPr>
        <p:spPr>
          <a:xfrm>
            <a:off x="1371600" y="5093208"/>
            <a:ext cx="1828800" cy="1197864"/>
          </a:xfrm>
          <a:prstGeom prst="rect">
            <a:avLst/>
          </a:prstGeom>
          <a:noFill/>
          <a:ln/>
        </p:spPr>
        <p:txBody>
          <a:bodyPr wrap="square" lIns="0" tIns="0" rIns="0" bIns="0" rtlCol="0" anchor="ctr"/>
          <a:lstStyle/>
          <a:p>
            <a:pPr marL="0" indent="0">
              <a:buNone/>
            </a:pPr>
            <a:r>
              <a:rPr lang="en-US" sz="2100" b="1" dirty="0">
                <a:solidFill>
                  <a:srgbClr val="008C99"/>
                </a:solidFill>
                <a:latin typeface="Arial" pitchFamily="34" charset="0"/>
                <a:ea typeface="Arial" pitchFamily="34" charset="-122"/>
                <a:cs typeface="Arial" pitchFamily="34" charset="-120"/>
              </a:rPr>
              <a:t>OECD 2025</a:t>
            </a:r>
            <a:endParaRPr lang="en-US" sz="2100" dirty="0"/>
          </a:p>
        </p:txBody>
      </p:sp>
      <p:sp>
        <p:nvSpPr>
          <p:cNvPr id="18" name="Text 11"/>
          <p:cNvSpPr/>
          <p:nvPr/>
        </p:nvSpPr>
        <p:spPr>
          <a:xfrm>
            <a:off x="3246120" y="5074920"/>
            <a:ext cx="2834640" cy="1234440"/>
          </a:xfrm>
          <a:prstGeom prst="rect">
            <a:avLst/>
          </a:prstGeom>
          <a:noFill/>
          <a:ln/>
        </p:spPr>
        <p:txBody>
          <a:bodyPr wrap="square" lIns="0" tIns="0" rIns="0" bIns="0" rtlCol="0" anchor="ctr"/>
          <a:lstStyle/>
          <a:p>
            <a:pPr marL="0" indent="0">
              <a:buNone/>
            </a:pPr>
            <a:r>
              <a:rPr lang="en-US" sz="1400" dirty="0">
                <a:solidFill>
                  <a:srgbClr val="4D4D4D"/>
                </a:solidFill>
                <a:latin typeface="Arial" pitchFamily="34" charset="0"/>
                <a:ea typeface="Arial" pitchFamily="34" charset="-122"/>
                <a:cs typeface="Arial" pitchFamily="34" charset="-120"/>
              </a:rPr>
              <a:t>Ειδική μελέτη ΟΟΣΑ: «Enhancing regional mining ecosystems in Central Greece» — βιωσιμότητα &amp; καινοτομία στις κρίσιμες πρώτες ύλες</a:t>
            </a:r>
            <a:endParaRPr lang="en-US" sz="1400" dirty="0"/>
          </a:p>
        </p:txBody>
      </p:sp>
      <p:sp>
        <p:nvSpPr>
          <p:cNvPr id="19" name="Shape 12"/>
          <p:cNvSpPr/>
          <p:nvPr/>
        </p:nvSpPr>
        <p:spPr>
          <a:xfrm>
            <a:off x="6995160" y="1691640"/>
            <a:ext cx="4709160" cy="4709160"/>
          </a:xfrm>
          <a:prstGeom prst="rect">
            <a:avLst/>
          </a:prstGeom>
          <a:solidFill>
            <a:srgbClr val="0B4E69"/>
          </a:solidFill>
          <a:ln/>
        </p:spPr>
        <p:txBody>
          <a:bodyPr/>
          <a:lstStyle/>
          <a:p>
            <a:endParaRPr lang="en-US"/>
          </a:p>
        </p:txBody>
      </p:sp>
      <p:pic>
        <p:nvPicPr>
          <p:cNvPr id="20" name="Image 5" descr="preencoded.png"/>
          <p:cNvPicPr>
            <a:picLocks noChangeAspect="1"/>
          </p:cNvPicPr>
          <p:nvPr/>
        </p:nvPicPr>
        <p:blipFill>
          <a:blip r:embed="rId8"/>
          <a:stretch>
            <a:fillRect/>
          </a:stretch>
        </p:blipFill>
        <p:spPr>
          <a:xfrm>
            <a:off x="7315200" y="1965960"/>
            <a:ext cx="502920" cy="502920"/>
          </a:xfrm>
          <a:prstGeom prst="rect">
            <a:avLst/>
          </a:prstGeom>
        </p:spPr>
      </p:pic>
      <p:sp>
        <p:nvSpPr>
          <p:cNvPr id="21" name="Text 13"/>
          <p:cNvSpPr/>
          <p:nvPr/>
        </p:nvSpPr>
        <p:spPr>
          <a:xfrm>
            <a:off x="7955280" y="1965960"/>
            <a:ext cx="3520440" cy="502920"/>
          </a:xfrm>
          <a:prstGeom prst="rect">
            <a:avLst/>
          </a:prstGeom>
          <a:noFill/>
          <a:ln/>
        </p:spPr>
        <p:txBody>
          <a:bodyPr wrap="square" lIns="0" tIns="0" rIns="0" bIns="0" rtlCol="0" anchor="ctr"/>
          <a:lstStyle/>
          <a:p>
            <a:pPr marL="0" indent="0">
              <a:buNone/>
            </a:pPr>
            <a:r>
              <a:rPr lang="en-US" sz="1500" b="1" dirty="0">
                <a:solidFill>
                  <a:srgbClr val="D8E4E8"/>
                </a:solidFill>
                <a:latin typeface="Arial" pitchFamily="34" charset="0"/>
                <a:ea typeface="Arial" pitchFamily="34" charset="-122"/>
                <a:cs typeface="Arial" pitchFamily="34" charset="-120"/>
              </a:rPr>
              <a:t>Θετικό στοιχείο</a:t>
            </a:r>
            <a:endParaRPr lang="en-US" sz="1500" dirty="0"/>
          </a:p>
        </p:txBody>
      </p:sp>
      <p:sp>
        <p:nvSpPr>
          <p:cNvPr id="22" name="Text 14"/>
          <p:cNvSpPr/>
          <p:nvPr/>
        </p:nvSpPr>
        <p:spPr>
          <a:xfrm>
            <a:off x="7315200" y="2651760"/>
            <a:ext cx="4069080" cy="777240"/>
          </a:xfrm>
          <a:prstGeom prst="rect">
            <a:avLst/>
          </a:prstGeom>
          <a:noFill/>
          <a:ln/>
        </p:spPr>
        <p:txBody>
          <a:bodyPr wrap="square" lIns="0" tIns="0" rIns="0" bIns="0" rtlCol="0" anchor="ctr"/>
          <a:lstStyle/>
          <a:p>
            <a:pPr marL="0" indent="0">
              <a:buNone/>
            </a:pPr>
            <a:r>
              <a:rPr lang="en-US" sz="4400" b="1" dirty="0">
                <a:solidFill>
                  <a:srgbClr val="F7B731"/>
                </a:solidFill>
                <a:latin typeface="Arial" pitchFamily="34" charset="0"/>
                <a:ea typeface="Arial" pitchFamily="34" charset="-122"/>
                <a:cs typeface="Arial" pitchFamily="34" charset="-120"/>
              </a:rPr>
              <a:t>1</a:t>
            </a:r>
            <a:r>
              <a:rPr lang="el-GR" sz="4400" b="1" dirty="0">
                <a:solidFill>
                  <a:srgbClr val="F7B731"/>
                </a:solidFill>
                <a:latin typeface="Arial" pitchFamily="34" charset="0"/>
                <a:ea typeface="Arial" pitchFamily="34" charset="-122"/>
                <a:cs typeface="Arial" pitchFamily="34" charset="-120"/>
              </a:rPr>
              <a:t>99</a:t>
            </a:r>
            <a:r>
              <a:rPr lang="en-US" sz="4400" b="1" dirty="0">
                <a:solidFill>
                  <a:srgbClr val="F7B731"/>
                </a:solidFill>
                <a:latin typeface="Arial" pitchFamily="34" charset="0"/>
                <a:ea typeface="Arial" pitchFamily="34" charset="-122"/>
                <a:cs typeface="Arial" pitchFamily="34" charset="-120"/>
              </a:rPr>
              <a:t>,</a:t>
            </a:r>
            <a:r>
              <a:rPr lang="el-GR" sz="4400" b="1" dirty="0">
                <a:solidFill>
                  <a:srgbClr val="F7B731"/>
                </a:solidFill>
                <a:latin typeface="Arial" pitchFamily="34" charset="0"/>
                <a:ea typeface="Arial" pitchFamily="34" charset="-122"/>
                <a:cs typeface="Arial" pitchFamily="34" charset="-120"/>
              </a:rPr>
              <a:t>7</a:t>
            </a:r>
            <a:r>
              <a:rPr lang="en-US" sz="4400" b="1" dirty="0">
                <a:solidFill>
                  <a:srgbClr val="F7B731"/>
                </a:solidFill>
                <a:latin typeface="Arial" pitchFamily="34" charset="0"/>
                <a:ea typeface="Arial" pitchFamily="34" charset="-122"/>
                <a:cs typeface="Arial" pitchFamily="34" charset="-120"/>
              </a:rPr>
              <a:t>%</a:t>
            </a:r>
            <a:endParaRPr lang="en-US" sz="4400" dirty="0"/>
          </a:p>
        </p:txBody>
      </p:sp>
      <p:sp>
        <p:nvSpPr>
          <p:cNvPr id="23" name="Text 15"/>
          <p:cNvSpPr/>
          <p:nvPr/>
        </p:nvSpPr>
        <p:spPr>
          <a:xfrm>
            <a:off x="7315200" y="3429000"/>
            <a:ext cx="4069080" cy="685800"/>
          </a:xfrm>
          <a:prstGeom prst="rect">
            <a:avLst/>
          </a:prstGeom>
          <a:noFill/>
          <a:ln/>
        </p:spPr>
        <p:txBody>
          <a:bodyPr wrap="square" lIns="0" tIns="0" rIns="0" bIns="0" rtlCol="0" anchor="ctr"/>
          <a:lstStyle/>
          <a:p>
            <a:pPr marL="0" indent="0">
              <a:buNone/>
            </a:pPr>
            <a:r>
              <a:rPr lang="en-US" sz="1400" dirty="0">
                <a:solidFill>
                  <a:srgbClr val="D8E4E8"/>
                </a:solidFill>
                <a:latin typeface="Arial" pitchFamily="34" charset="0"/>
                <a:ea typeface="Arial" pitchFamily="34" charset="-122"/>
                <a:cs typeface="Arial" pitchFamily="34" charset="-120"/>
              </a:rPr>
              <a:t>του μέσου όρου ΕΕ σε πωλήσεις νέων προϊόντων/υπηρεσιών (new-to-market &amp; new-to-firm)</a:t>
            </a:r>
            <a:endParaRPr lang="en-US" sz="1400" dirty="0"/>
          </a:p>
        </p:txBody>
      </p:sp>
      <p:sp>
        <p:nvSpPr>
          <p:cNvPr id="24" name="Shape 16"/>
          <p:cNvSpPr/>
          <p:nvPr/>
        </p:nvSpPr>
        <p:spPr>
          <a:xfrm>
            <a:off x="7315200" y="4206240"/>
            <a:ext cx="4069080" cy="0"/>
          </a:xfrm>
          <a:prstGeom prst="line">
            <a:avLst/>
          </a:prstGeom>
          <a:noFill/>
          <a:ln w="12700">
            <a:solidFill>
              <a:srgbClr val="3E7A8C"/>
            </a:solidFill>
            <a:prstDash val="solid"/>
          </a:ln>
        </p:spPr>
        <p:txBody>
          <a:bodyPr/>
          <a:lstStyle/>
          <a:p>
            <a:endParaRPr lang="en-US"/>
          </a:p>
        </p:txBody>
      </p:sp>
      <p:sp>
        <p:nvSpPr>
          <p:cNvPr id="25" name="Text 17"/>
          <p:cNvSpPr/>
          <p:nvPr/>
        </p:nvSpPr>
        <p:spPr>
          <a:xfrm>
            <a:off x="7315200" y="4343400"/>
            <a:ext cx="4069080" cy="457200"/>
          </a:xfrm>
          <a:prstGeom prst="rect">
            <a:avLst/>
          </a:prstGeom>
          <a:noFill/>
          <a:ln/>
        </p:spPr>
        <p:txBody>
          <a:bodyPr wrap="square" lIns="0" tIns="0" rIns="0" bIns="0" rtlCol="0" anchor="ctr"/>
          <a:lstStyle/>
          <a:p>
            <a:pPr marL="0" indent="0">
              <a:buNone/>
            </a:pPr>
            <a:r>
              <a:rPr lang="en-US" sz="2200" b="1" dirty="0">
                <a:solidFill>
                  <a:srgbClr val="FFFFFF"/>
                </a:solidFill>
                <a:latin typeface="Arial" pitchFamily="34" charset="0"/>
                <a:ea typeface="Arial" pitchFamily="34" charset="-122"/>
                <a:cs typeface="Arial" pitchFamily="34" charset="-120"/>
              </a:rPr>
              <a:t>7η θέση</a:t>
            </a:r>
            <a:endParaRPr lang="en-US" sz="2200" dirty="0"/>
          </a:p>
        </p:txBody>
      </p:sp>
      <p:sp>
        <p:nvSpPr>
          <p:cNvPr id="26" name="Text 18"/>
          <p:cNvSpPr/>
          <p:nvPr/>
        </p:nvSpPr>
        <p:spPr>
          <a:xfrm>
            <a:off x="7315200" y="4846320"/>
            <a:ext cx="4069080" cy="640080"/>
          </a:xfrm>
          <a:prstGeom prst="rect">
            <a:avLst/>
          </a:prstGeom>
          <a:noFill/>
          <a:ln/>
        </p:spPr>
        <p:txBody>
          <a:bodyPr wrap="square" lIns="0" tIns="0" rIns="0" bIns="0" rtlCol="0" anchor="ctr"/>
          <a:lstStyle/>
          <a:p>
            <a:pPr marL="0" indent="0">
              <a:buNone/>
            </a:pPr>
            <a:r>
              <a:rPr lang="en-US" sz="1600" i="1" dirty="0">
                <a:solidFill>
                  <a:srgbClr val="AFC7CF"/>
                </a:solidFill>
                <a:latin typeface="Arial" pitchFamily="34" charset="0"/>
                <a:ea typeface="Arial" pitchFamily="34" charset="-122"/>
                <a:cs typeface="Arial" pitchFamily="34" charset="-120"/>
              </a:rPr>
              <a:t>ανάμεσα σε όλες τις περιφέρειες της ΕΕ σε αυτόν τον δείκτη καινοτομίας</a:t>
            </a:r>
            <a:endParaRPr lang="en-US" sz="1600" dirty="0"/>
          </a:p>
        </p:txBody>
      </p:sp>
      <p:sp>
        <p:nvSpPr>
          <p:cNvPr id="40" name="Text Sources"/>
          <p:cNvSpPr/>
          <p:nvPr/>
        </p:nvSpPr>
        <p:spPr>
          <a:xfrm>
            <a:off x="6858000" y="6510528"/>
            <a:ext cx="4389120" cy="292608"/>
          </a:xfrm>
          <a:prstGeom prst="rect">
            <a:avLst/>
          </a:prstGeom>
          <a:noFill/>
          <a:ln/>
        </p:spPr>
        <p:txBody>
          <a:bodyPr wrap="square" lIns="0" tIns="0" rIns="0" bIns="0" rtlCol="0" anchor="ctr"/>
          <a:lstStyle/>
          <a:p>
            <a:pPr marL="0" indent="0" algn="r">
              <a:buNone/>
            </a:pPr>
            <a:r>
              <a:rPr lang="en-US" sz="900" i="1" dirty="0">
                <a:solidFill>
                  <a:srgbClr val="8A94A0"/>
                </a:solidFill>
                <a:latin typeface="Arial" pitchFamily="34" charset="0"/>
                <a:ea typeface="Arial" pitchFamily="34" charset="-122"/>
                <a:cs typeface="Arial" pitchFamily="34" charset="-120"/>
              </a:rPr>
              <a:t>Πηγές: OECD (2025) · European Commission RIS 2025</a:t>
            </a:r>
            <a:endParaRPr lang="en-US" sz="900" dirty="0"/>
          </a:p>
        </p:txBody>
      </p:sp>
      <p:sp>
        <p:nvSpPr>
          <p:cNvPr id="27" name="Text 19"/>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8A94A0"/>
                </a:solidFill>
                <a:latin typeface="Arial" pitchFamily="34" charset="0"/>
                <a:ea typeface="Arial" pitchFamily="34" charset="-122"/>
                <a:cs typeface="Arial" pitchFamily="34" charset="-120"/>
              </a:rPr>
              <a:t>© 2026 RISE &amp; Seven Sigma P.C. All rights reserved</a:t>
            </a:r>
            <a:endParaRPr lang="en-US" sz="1100" dirty="0"/>
          </a:p>
        </p:txBody>
      </p:sp>
      <p:sp>
        <p:nvSpPr>
          <p:cNvPr id="28" name="Text 20"/>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008C99"/>
                </a:solidFill>
                <a:latin typeface="Arial" pitchFamily="34" charset="0"/>
                <a:ea typeface="Arial" pitchFamily="34" charset="-122"/>
                <a:cs typeface="Arial" pitchFamily="34" charset="-120"/>
              </a:rPr>
              <a:t>4</a:t>
            </a:r>
            <a:endParaRPr lang="en-US" sz="1200" dirty="0"/>
          </a:p>
        </p:txBody>
      </p:sp>
      <p:sp>
        <p:nvSpPr>
          <p:cNvPr id="29" name="Shape 21"/>
          <p:cNvSpPr/>
          <p:nvPr/>
        </p:nvSpPr>
        <p:spPr>
          <a:xfrm flipV="1">
            <a:off x="11475720" y="6583680"/>
            <a:ext cx="164592" cy="201168"/>
          </a:xfrm>
          <a:prstGeom prst="line">
            <a:avLst/>
          </a:prstGeom>
          <a:noFill/>
          <a:ln w="12700">
            <a:solidFill>
              <a:srgbClr val="008C99"/>
            </a:solidFill>
            <a:prstDash val="solid"/>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0"/>
          </a:xfrm>
          <a:custGeom>
            <a:avLst/>
            <a:gdLst/>
            <a:ahLst/>
            <a:cxnLst/>
            <a:rect l="l" t="t" r="r" b="b"/>
            <a:pathLst>
              <a:path w="12191695" h="1371600">
                <a:moveTo>
                  <a:pt x="0" y="0"/>
                </a:moveTo>
                <a:lnTo>
                  <a:pt x="12191695" y="0"/>
                </a:lnTo>
                <a:lnTo>
                  <a:pt x="9905695" y="1371600"/>
                </a:lnTo>
                <a:lnTo>
                  <a:pt x="0" y="1371600"/>
                </a:lnTo>
                <a:close/>
              </a:path>
            </a:pathLst>
          </a:custGeom>
          <a:solidFill>
            <a:srgbClr val="EBECED"/>
          </a:solidFill>
          <a:ln/>
        </p:spPr>
        <p:txBody>
          <a:bodyPr/>
          <a:lstStyle/>
          <a:p>
            <a:endParaRPr lang="en-US"/>
          </a:p>
        </p:txBody>
      </p:sp>
      <p:sp>
        <p:nvSpPr>
          <p:cNvPr id="3" name="Text 1"/>
          <p:cNvSpPr/>
          <p:nvPr/>
        </p:nvSpPr>
        <p:spPr>
          <a:xfrm>
            <a:off x="502920" y="347472"/>
            <a:ext cx="8503920" cy="685800"/>
          </a:xfrm>
          <a:prstGeom prst="rect">
            <a:avLst/>
          </a:prstGeom>
          <a:noFill/>
          <a:ln/>
        </p:spPr>
        <p:txBody>
          <a:bodyPr wrap="square" lIns="0" tIns="0" rIns="0" bIns="0" rtlCol="0" anchor="ctr"/>
          <a:lstStyle/>
          <a:p>
            <a:pPr marL="0" indent="0">
              <a:buNone/>
            </a:pPr>
            <a:r>
              <a:rPr lang="en-US" sz="2600" b="1" dirty="0">
                <a:solidFill>
                  <a:srgbClr val="008C99"/>
                </a:solidFill>
                <a:latin typeface="Arial" pitchFamily="34" charset="0"/>
                <a:ea typeface="Arial" pitchFamily="34" charset="-122"/>
                <a:cs typeface="Arial" pitchFamily="34" charset="-120"/>
              </a:rPr>
              <a:t>Γιατί αυτή η ημερίδα</a:t>
            </a:r>
            <a:endParaRPr lang="en-US" sz="2600" dirty="0"/>
          </a:p>
        </p:txBody>
      </p:sp>
      <p:sp>
        <p:nvSpPr>
          <p:cNvPr id="4" name="Text 2"/>
          <p:cNvSpPr/>
          <p:nvPr/>
        </p:nvSpPr>
        <p:spPr>
          <a:xfrm>
            <a:off x="502920" y="987552"/>
            <a:ext cx="8503920" cy="365760"/>
          </a:xfrm>
          <a:prstGeom prst="rect">
            <a:avLst/>
          </a:prstGeom>
          <a:noFill/>
          <a:ln/>
        </p:spPr>
        <p:txBody>
          <a:bodyPr wrap="square" lIns="0" tIns="0" rIns="0" bIns="0" rtlCol="0" anchor="ctr"/>
          <a:lstStyle/>
          <a:p>
            <a:pPr marL="0" indent="0">
              <a:buNone/>
            </a:pPr>
            <a:r>
              <a:rPr lang="en-US" sz="1400" i="1" dirty="0">
                <a:solidFill>
                  <a:srgbClr val="4D4D4D"/>
                </a:solidFill>
                <a:latin typeface="Arial" pitchFamily="34" charset="0"/>
                <a:ea typeface="Arial" pitchFamily="34" charset="-122"/>
                <a:cs typeface="Arial" pitchFamily="34" charset="-120"/>
              </a:rPr>
              <a:t>Μία από τις ισχυρότερες βιομηχανικές συγκεντρώσεις της χώρας</a:t>
            </a:r>
            <a:endParaRPr lang="en-US" sz="1400" dirty="0"/>
          </a:p>
        </p:txBody>
      </p:sp>
      <p:pic>
        <p:nvPicPr>
          <p:cNvPr id="5" name="Image 0" descr="/home/claude/logo_extract/word/media/image1.jpeg"/>
          <p:cNvPicPr>
            <a:picLocks noChangeAspect="1"/>
          </p:cNvPicPr>
          <p:nvPr/>
        </p:nvPicPr>
        <p:blipFill>
          <a:blip r:embed="rId3"/>
          <a:stretch>
            <a:fillRect/>
          </a:stretch>
        </p:blipFill>
        <p:spPr>
          <a:xfrm>
            <a:off x="9646920" y="384048"/>
            <a:ext cx="812673" cy="457200"/>
          </a:xfrm>
          <a:prstGeom prst="rect">
            <a:avLst/>
          </a:prstGeom>
        </p:spPr>
      </p:pic>
      <p:pic>
        <p:nvPicPr>
          <p:cNvPr id="6" name="Image 1" descr="/home/claude/logo_extract/word/media/image2.png"/>
          <p:cNvPicPr>
            <a:picLocks noChangeAspect="1"/>
          </p:cNvPicPr>
          <p:nvPr/>
        </p:nvPicPr>
        <p:blipFill>
          <a:blip r:embed="rId4"/>
          <a:stretch>
            <a:fillRect/>
          </a:stretch>
        </p:blipFill>
        <p:spPr>
          <a:xfrm>
            <a:off x="10688193" y="292608"/>
            <a:ext cx="920625" cy="621792"/>
          </a:xfrm>
          <a:prstGeom prst="rect">
            <a:avLst/>
          </a:prstGeom>
        </p:spPr>
      </p:pic>
      <p:sp>
        <p:nvSpPr>
          <p:cNvPr id="7" name="Shape 3"/>
          <p:cNvSpPr/>
          <p:nvPr/>
        </p:nvSpPr>
        <p:spPr>
          <a:xfrm>
            <a:off x="457200" y="1600200"/>
            <a:ext cx="2606040" cy="594360"/>
          </a:xfrm>
          <a:prstGeom prst="roundRect">
            <a:avLst>
              <a:gd name="adj" fmla="val 76923"/>
            </a:avLst>
          </a:prstGeom>
          <a:solidFill>
            <a:srgbClr val="EBECED"/>
          </a:solidFill>
          <a:ln/>
        </p:spPr>
        <p:txBody>
          <a:bodyPr/>
          <a:lstStyle/>
          <a:p>
            <a:endParaRPr lang="en-US"/>
          </a:p>
        </p:txBody>
      </p:sp>
      <p:sp>
        <p:nvSpPr>
          <p:cNvPr id="8" name="Text 4"/>
          <p:cNvSpPr/>
          <p:nvPr/>
        </p:nvSpPr>
        <p:spPr>
          <a:xfrm>
            <a:off x="457200" y="1600200"/>
            <a:ext cx="2606040" cy="594360"/>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Μέταλλα</a:t>
            </a:r>
            <a:endParaRPr lang="en-US" sz="1450" dirty="0"/>
          </a:p>
        </p:txBody>
      </p:sp>
      <p:sp>
        <p:nvSpPr>
          <p:cNvPr id="9" name="Shape 5"/>
          <p:cNvSpPr/>
          <p:nvPr/>
        </p:nvSpPr>
        <p:spPr>
          <a:xfrm>
            <a:off x="3246120" y="1600200"/>
            <a:ext cx="2606040" cy="594360"/>
          </a:xfrm>
          <a:prstGeom prst="roundRect">
            <a:avLst>
              <a:gd name="adj" fmla="val 76923"/>
            </a:avLst>
          </a:prstGeom>
          <a:solidFill>
            <a:srgbClr val="EBECED"/>
          </a:solidFill>
          <a:ln/>
        </p:spPr>
        <p:txBody>
          <a:bodyPr/>
          <a:lstStyle/>
          <a:p>
            <a:endParaRPr lang="en-US"/>
          </a:p>
        </p:txBody>
      </p:sp>
      <p:sp>
        <p:nvSpPr>
          <p:cNvPr id="10" name="Text 6"/>
          <p:cNvSpPr/>
          <p:nvPr/>
        </p:nvSpPr>
        <p:spPr>
          <a:xfrm>
            <a:off x="3246120" y="1600200"/>
            <a:ext cx="2606040" cy="594360"/>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Αλουμίνιο</a:t>
            </a:r>
            <a:endParaRPr lang="en-US" sz="1450" dirty="0"/>
          </a:p>
        </p:txBody>
      </p:sp>
      <p:sp>
        <p:nvSpPr>
          <p:cNvPr id="11" name="Shape 7"/>
          <p:cNvSpPr/>
          <p:nvPr/>
        </p:nvSpPr>
        <p:spPr>
          <a:xfrm>
            <a:off x="6035040" y="1600200"/>
            <a:ext cx="2606040" cy="594360"/>
          </a:xfrm>
          <a:prstGeom prst="roundRect">
            <a:avLst>
              <a:gd name="adj" fmla="val 76923"/>
            </a:avLst>
          </a:prstGeom>
          <a:solidFill>
            <a:srgbClr val="EBECED"/>
          </a:solidFill>
          <a:ln/>
        </p:spPr>
        <p:txBody>
          <a:bodyPr/>
          <a:lstStyle/>
          <a:p>
            <a:endParaRPr lang="en-US"/>
          </a:p>
        </p:txBody>
      </p:sp>
      <p:sp>
        <p:nvSpPr>
          <p:cNvPr id="12" name="Text 8"/>
          <p:cNvSpPr/>
          <p:nvPr/>
        </p:nvSpPr>
        <p:spPr>
          <a:xfrm>
            <a:off x="6035040" y="1600200"/>
            <a:ext cx="2606040" cy="594360"/>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Χαλκός</a:t>
            </a:r>
            <a:endParaRPr lang="en-US" sz="1450" dirty="0"/>
          </a:p>
        </p:txBody>
      </p:sp>
      <p:sp>
        <p:nvSpPr>
          <p:cNvPr id="13" name="Shape 9"/>
          <p:cNvSpPr/>
          <p:nvPr/>
        </p:nvSpPr>
        <p:spPr>
          <a:xfrm>
            <a:off x="8823960" y="1600200"/>
            <a:ext cx="2606040" cy="594360"/>
          </a:xfrm>
          <a:prstGeom prst="roundRect">
            <a:avLst>
              <a:gd name="adj" fmla="val 76923"/>
            </a:avLst>
          </a:prstGeom>
          <a:solidFill>
            <a:srgbClr val="EBECED"/>
          </a:solidFill>
          <a:ln/>
        </p:spPr>
        <p:txBody>
          <a:bodyPr/>
          <a:lstStyle/>
          <a:p>
            <a:endParaRPr lang="en-US"/>
          </a:p>
        </p:txBody>
      </p:sp>
      <p:sp>
        <p:nvSpPr>
          <p:cNvPr id="14" name="Text 10"/>
          <p:cNvSpPr/>
          <p:nvPr/>
        </p:nvSpPr>
        <p:spPr>
          <a:xfrm>
            <a:off x="8823960" y="1600200"/>
            <a:ext cx="2606040" cy="594360"/>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Χάλυβας</a:t>
            </a:r>
            <a:endParaRPr lang="en-US" sz="1450" dirty="0"/>
          </a:p>
        </p:txBody>
      </p:sp>
      <p:sp>
        <p:nvSpPr>
          <p:cNvPr id="15" name="Shape 11"/>
          <p:cNvSpPr/>
          <p:nvPr/>
        </p:nvSpPr>
        <p:spPr>
          <a:xfrm>
            <a:off x="457200" y="2377440"/>
            <a:ext cx="2606040" cy="594360"/>
          </a:xfrm>
          <a:prstGeom prst="roundRect">
            <a:avLst>
              <a:gd name="adj" fmla="val 76923"/>
            </a:avLst>
          </a:prstGeom>
          <a:solidFill>
            <a:srgbClr val="EBECED"/>
          </a:solidFill>
          <a:ln/>
        </p:spPr>
        <p:txBody>
          <a:bodyPr/>
          <a:lstStyle/>
          <a:p>
            <a:endParaRPr lang="en-US"/>
          </a:p>
        </p:txBody>
      </p:sp>
      <p:sp>
        <p:nvSpPr>
          <p:cNvPr id="16" name="Text 12"/>
          <p:cNvSpPr/>
          <p:nvPr/>
        </p:nvSpPr>
        <p:spPr>
          <a:xfrm>
            <a:off x="457200" y="2377440"/>
            <a:ext cx="2606040" cy="594360"/>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Καλώδια</a:t>
            </a:r>
            <a:endParaRPr lang="en-US" sz="1450" dirty="0"/>
          </a:p>
        </p:txBody>
      </p:sp>
      <p:sp>
        <p:nvSpPr>
          <p:cNvPr id="17" name="Shape 13"/>
          <p:cNvSpPr/>
          <p:nvPr/>
        </p:nvSpPr>
        <p:spPr>
          <a:xfrm>
            <a:off x="3246120" y="2377440"/>
            <a:ext cx="2606040" cy="594360"/>
          </a:xfrm>
          <a:prstGeom prst="roundRect">
            <a:avLst>
              <a:gd name="adj" fmla="val 76923"/>
            </a:avLst>
          </a:prstGeom>
          <a:solidFill>
            <a:srgbClr val="EBECED"/>
          </a:solidFill>
          <a:ln/>
        </p:spPr>
        <p:txBody>
          <a:bodyPr/>
          <a:lstStyle/>
          <a:p>
            <a:endParaRPr lang="en-US"/>
          </a:p>
        </p:txBody>
      </p:sp>
      <p:sp>
        <p:nvSpPr>
          <p:cNvPr id="18" name="Text 14"/>
          <p:cNvSpPr/>
          <p:nvPr/>
        </p:nvSpPr>
        <p:spPr>
          <a:xfrm>
            <a:off x="3246120" y="2377440"/>
            <a:ext cx="2606040" cy="594360"/>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Βιομηχανικά ορυκτά</a:t>
            </a:r>
            <a:endParaRPr lang="en-US" sz="1450" dirty="0"/>
          </a:p>
        </p:txBody>
      </p:sp>
      <p:sp>
        <p:nvSpPr>
          <p:cNvPr id="19" name="Shape 15"/>
          <p:cNvSpPr/>
          <p:nvPr/>
        </p:nvSpPr>
        <p:spPr>
          <a:xfrm>
            <a:off x="6035040" y="2377440"/>
            <a:ext cx="2606040" cy="594360"/>
          </a:xfrm>
          <a:prstGeom prst="roundRect">
            <a:avLst>
              <a:gd name="adj" fmla="val 76923"/>
            </a:avLst>
          </a:prstGeom>
          <a:solidFill>
            <a:srgbClr val="EBECED"/>
          </a:solidFill>
          <a:ln/>
        </p:spPr>
        <p:txBody>
          <a:bodyPr/>
          <a:lstStyle/>
          <a:p>
            <a:endParaRPr lang="en-US"/>
          </a:p>
        </p:txBody>
      </p:sp>
      <p:sp>
        <p:nvSpPr>
          <p:cNvPr id="20" name="Text 16"/>
          <p:cNvSpPr/>
          <p:nvPr/>
        </p:nvSpPr>
        <p:spPr>
          <a:xfrm>
            <a:off x="6035040" y="2377440"/>
            <a:ext cx="2606040" cy="594360"/>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Ενέργεια</a:t>
            </a:r>
            <a:endParaRPr lang="en-US" sz="1450" dirty="0"/>
          </a:p>
        </p:txBody>
      </p:sp>
      <p:sp>
        <p:nvSpPr>
          <p:cNvPr id="21" name="Shape 17"/>
          <p:cNvSpPr/>
          <p:nvPr/>
        </p:nvSpPr>
        <p:spPr>
          <a:xfrm>
            <a:off x="8823960" y="2377440"/>
            <a:ext cx="2606040" cy="594360"/>
          </a:xfrm>
          <a:prstGeom prst="roundRect">
            <a:avLst>
              <a:gd name="adj" fmla="val 76923"/>
            </a:avLst>
          </a:prstGeom>
          <a:solidFill>
            <a:srgbClr val="EBECED"/>
          </a:solidFill>
          <a:ln/>
        </p:spPr>
        <p:txBody>
          <a:bodyPr/>
          <a:lstStyle/>
          <a:p>
            <a:endParaRPr lang="en-US"/>
          </a:p>
        </p:txBody>
      </p:sp>
      <p:sp>
        <p:nvSpPr>
          <p:cNvPr id="22" name="Text 18"/>
          <p:cNvSpPr/>
          <p:nvPr/>
        </p:nvSpPr>
        <p:spPr>
          <a:xfrm>
            <a:off x="8823960" y="2377440"/>
            <a:ext cx="2606040" cy="594360"/>
          </a:xfrm>
          <a:prstGeom prst="rect">
            <a:avLst/>
          </a:prstGeom>
          <a:noFill/>
          <a:ln/>
        </p:spPr>
        <p:txBody>
          <a:bodyPr wrap="square" lIns="0" tIns="0" rIns="0" bIns="0" rtlCol="0" anchor="ctr"/>
          <a:lstStyle/>
          <a:p>
            <a:pPr marL="0" indent="0" algn="ctr">
              <a:buNone/>
            </a:pPr>
            <a:r>
              <a:rPr lang="en-US" sz="1450" b="1" dirty="0">
                <a:solidFill>
                  <a:srgbClr val="231F20"/>
                </a:solidFill>
                <a:latin typeface="Arial" pitchFamily="34" charset="0"/>
                <a:ea typeface="Arial" pitchFamily="34" charset="-122"/>
                <a:cs typeface="Arial" pitchFamily="34" charset="-120"/>
              </a:rPr>
              <a:t>Μεταποίηση</a:t>
            </a:r>
            <a:endParaRPr lang="en-US" sz="1450" dirty="0"/>
          </a:p>
        </p:txBody>
      </p:sp>
      <p:sp>
        <p:nvSpPr>
          <p:cNvPr id="23" name="Text 19"/>
          <p:cNvSpPr/>
          <p:nvPr/>
        </p:nvSpPr>
        <p:spPr>
          <a:xfrm>
            <a:off x="457200" y="3154680"/>
            <a:ext cx="11247120" cy="411480"/>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Η επόμενη πρόκληση δεν είναι να παράγουμε περισσότερα προϊόντα. Είναι η μετάβαση:</a:t>
            </a:r>
            <a:endParaRPr lang="en-US" sz="1600" dirty="0"/>
          </a:p>
        </p:txBody>
      </p:sp>
      <p:sp>
        <p:nvSpPr>
          <p:cNvPr id="24" name="Shape 20"/>
          <p:cNvSpPr/>
          <p:nvPr/>
        </p:nvSpPr>
        <p:spPr>
          <a:xfrm>
            <a:off x="457200" y="3657600"/>
            <a:ext cx="11247120" cy="82296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sp>
        <p:nvSpPr>
          <p:cNvPr id="25" name="Text 21"/>
          <p:cNvSpPr/>
          <p:nvPr/>
        </p:nvSpPr>
        <p:spPr>
          <a:xfrm>
            <a:off x="731520" y="3657600"/>
            <a:ext cx="4114800" cy="822960"/>
          </a:xfrm>
          <a:prstGeom prst="rect">
            <a:avLst/>
          </a:prstGeom>
          <a:noFill/>
          <a:ln/>
        </p:spPr>
        <p:txBody>
          <a:bodyPr wrap="square" lIns="0" tIns="0" rIns="0" bIns="0" rtlCol="0" anchor="ctr"/>
          <a:lstStyle/>
          <a:p>
            <a:pPr marL="0" indent="0">
              <a:buNone/>
            </a:pPr>
            <a:r>
              <a:rPr lang="en-US" sz="1600" dirty="0">
                <a:solidFill>
                  <a:srgbClr val="4D4D4D"/>
                </a:solidFill>
                <a:latin typeface="Arial" pitchFamily="34" charset="0"/>
                <a:ea typeface="Arial" pitchFamily="34" charset="-122"/>
                <a:cs typeface="Arial" pitchFamily="34" charset="-120"/>
              </a:rPr>
              <a:t>Μεταποίηση</a:t>
            </a:r>
            <a:endParaRPr lang="en-US" sz="1600" dirty="0"/>
          </a:p>
        </p:txBody>
      </p:sp>
      <p:sp>
        <p:nvSpPr>
          <p:cNvPr id="26" name="Text 22"/>
          <p:cNvSpPr/>
          <p:nvPr/>
        </p:nvSpPr>
        <p:spPr>
          <a:xfrm>
            <a:off x="4937760" y="3657600"/>
            <a:ext cx="731520" cy="822960"/>
          </a:xfrm>
          <a:prstGeom prst="rect">
            <a:avLst/>
          </a:prstGeom>
          <a:noFill/>
          <a:ln/>
        </p:spPr>
        <p:txBody>
          <a:bodyPr wrap="square" lIns="0" tIns="0" rIns="0" bIns="0" rtlCol="0" anchor="ctr"/>
          <a:lstStyle/>
          <a:p>
            <a:pPr marL="0" indent="0" algn="ctr">
              <a:buNone/>
            </a:pPr>
            <a:r>
              <a:rPr lang="en-US" sz="2200" b="1" dirty="0">
                <a:solidFill>
                  <a:srgbClr val="008C99"/>
                </a:solidFill>
                <a:latin typeface="Arial" pitchFamily="34" charset="0"/>
                <a:ea typeface="Arial" pitchFamily="34" charset="-122"/>
                <a:cs typeface="Arial" pitchFamily="34" charset="-120"/>
              </a:rPr>
              <a:t>→</a:t>
            </a:r>
            <a:endParaRPr lang="en-US" sz="2200" dirty="0"/>
          </a:p>
        </p:txBody>
      </p:sp>
      <p:sp>
        <p:nvSpPr>
          <p:cNvPr id="27" name="Text 23"/>
          <p:cNvSpPr/>
          <p:nvPr/>
        </p:nvSpPr>
        <p:spPr>
          <a:xfrm>
            <a:off x="5760720" y="3657600"/>
            <a:ext cx="5669280" cy="822960"/>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Προηγμένα υλικά</a:t>
            </a:r>
            <a:endParaRPr lang="en-US" sz="1600" dirty="0"/>
          </a:p>
        </p:txBody>
      </p:sp>
      <p:sp>
        <p:nvSpPr>
          <p:cNvPr id="28" name="Shape 24"/>
          <p:cNvSpPr/>
          <p:nvPr/>
        </p:nvSpPr>
        <p:spPr>
          <a:xfrm>
            <a:off x="457200" y="4645152"/>
            <a:ext cx="11247120" cy="82296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sp>
        <p:nvSpPr>
          <p:cNvPr id="29" name="Text 25"/>
          <p:cNvSpPr/>
          <p:nvPr/>
        </p:nvSpPr>
        <p:spPr>
          <a:xfrm>
            <a:off x="731520" y="4645152"/>
            <a:ext cx="4114800" cy="822960"/>
          </a:xfrm>
          <a:prstGeom prst="rect">
            <a:avLst/>
          </a:prstGeom>
          <a:noFill/>
          <a:ln/>
        </p:spPr>
        <p:txBody>
          <a:bodyPr wrap="square" lIns="0" tIns="0" rIns="0" bIns="0" rtlCol="0" anchor="ctr"/>
          <a:lstStyle/>
          <a:p>
            <a:pPr marL="0" indent="0">
              <a:buNone/>
            </a:pPr>
            <a:r>
              <a:rPr lang="en-US" sz="1600" dirty="0">
                <a:solidFill>
                  <a:srgbClr val="4D4D4D"/>
                </a:solidFill>
                <a:latin typeface="Arial" pitchFamily="34" charset="0"/>
                <a:ea typeface="Arial" pitchFamily="34" charset="-122"/>
                <a:cs typeface="Arial" pitchFamily="34" charset="-120"/>
              </a:rPr>
              <a:t>Παραγωγή</a:t>
            </a:r>
            <a:endParaRPr lang="en-US" sz="1600" dirty="0"/>
          </a:p>
        </p:txBody>
      </p:sp>
      <p:sp>
        <p:nvSpPr>
          <p:cNvPr id="30" name="Text 26"/>
          <p:cNvSpPr/>
          <p:nvPr/>
        </p:nvSpPr>
        <p:spPr>
          <a:xfrm>
            <a:off x="4937760" y="4645152"/>
            <a:ext cx="731520" cy="822960"/>
          </a:xfrm>
          <a:prstGeom prst="rect">
            <a:avLst/>
          </a:prstGeom>
          <a:noFill/>
          <a:ln/>
        </p:spPr>
        <p:txBody>
          <a:bodyPr wrap="square" lIns="0" tIns="0" rIns="0" bIns="0" rtlCol="0" anchor="ctr"/>
          <a:lstStyle/>
          <a:p>
            <a:pPr marL="0" indent="0" algn="ctr">
              <a:buNone/>
            </a:pPr>
            <a:r>
              <a:rPr lang="en-US" sz="2200" b="1" dirty="0">
                <a:solidFill>
                  <a:srgbClr val="008C99"/>
                </a:solidFill>
                <a:latin typeface="Arial" pitchFamily="34" charset="0"/>
                <a:ea typeface="Arial" pitchFamily="34" charset="-122"/>
                <a:cs typeface="Arial" pitchFamily="34" charset="-120"/>
              </a:rPr>
              <a:t>→</a:t>
            </a:r>
            <a:endParaRPr lang="en-US" sz="2200" dirty="0"/>
          </a:p>
        </p:txBody>
      </p:sp>
      <p:sp>
        <p:nvSpPr>
          <p:cNvPr id="31" name="Text 27"/>
          <p:cNvSpPr/>
          <p:nvPr/>
        </p:nvSpPr>
        <p:spPr>
          <a:xfrm>
            <a:off x="5760720" y="4645152"/>
            <a:ext cx="5669280" cy="822960"/>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Τεχνολογική υπεροχή</a:t>
            </a:r>
            <a:endParaRPr lang="en-US" sz="1600" dirty="0"/>
          </a:p>
        </p:txBody>
      </p:sp>
      <p:sp>
        <p:nvSpPr>
          <p:cNvPr id="32" name="Shape 28"/>
          <p:cNvSpPr/>
          <p:nvPr/>
        </p:nvSpPr>
        <p:spPr>
          <a:xfrm>
            <a:off x="457200" y="5632704"/>
            <a:ext cx="11247120" cy="82296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sp>
        <p:nvSpPr>
          <p:cNvPr id="33" name="Text 29"/>
          <p:cNvSpPr/>
          <p:nvPr/>
        </p:nvSpPr>
        <p:spPr>
          <a:xfrm>
            <a:off x="731520" y="5632704"/>
            <a:ext cx="4114800" cy="822960"/>
          </a:xfrm>
          <a:prstGeom prst="rect">
            <a:avLst/>
          </a:prstGeom>
          <a:noFill/>
          <a:ln/>
        </p:spPr>
        <p:txBody>
          <a:bodyPr wrap="square" lIns="0" tIns="0" rIns="0" bIns="0" rtlCol="0" anchor="ctr"/>
          <a:lstStyle/>
          <a:p>
            <a:pPr marL="0" indent="0">
              <a:buNone/>
            </a:pPr>
            <a:r>
              <a:rPr lang="en-US" sz="1600" dirty="0">
                <a:solidFill>
                  <a:srgbClr val="4D4D4D"/>
                </a:solidFill>
                <a:latin typeface="Arial" pitchFamily="34" charset="0"/>
                <a:ea typeface="Arial" pitchFamily="34" charset="-122"/>
                <a:cs typeface="Arial" pitchFamily="34" charset="-120"/>
              </a:rPr>
              <a:t>Μεμονωμένες επιχειρήσεις</a:t>
            </a:r>
            <a:endParaRPr lang="en-US" sz="1600" dirty="0"/>
          </a:p>
        </p:txBody>
      </p:sp>
      <p:sp>
        <p:nvSpPr>
          <p:cNvPr id="34" name="Text 30"/>
          <p:cNvSpPr/>
          <p:nvPr/>
        </p:nvSpPr>
        <p:spPr>
          <a:xfrm>
            <a:off x="4937760" y="5632704"/>
            <a:ext cx="731520" cy="822960"/>
          </a:xfrm>
          <a:prstGeom prst="rect">
            <a:avLst/>
          </a:prstGeom>
          <a:noFill/>
          <a:ln/>
        </p:spPr>
        <p:txBody>
          <a:bodyPr wrap="square" lIns="0" tIns="0" rIns="0" bIns="0" rtlCol="0" anchor="ctr"/>
          <a:lstStyle/>
          <a:p>
            <a:pPr marL="0" indent="0" algn="ctr">
              <a:buNone/>
            </a:pPr>
            <a:r>
              <a:rPr lang="en-US" sz="2200" b="1" dirty="0">
                <a:solidFill>
                  <a:srgbClr val="008C99"/>
                </a:solidFill>
                <a:latin typeface="Arial" pitchFamily="34" charset="0"/>
                <a:ea typeface="Arial" pitchFamily="34" charset="-122"/>
                <a:cs typeface="Arial" pitchFamily="34" charset="-120"/>
              </a:rPr>
              <a:t>→</a:t>
            </a:r>
            <a:endParaRPr lang="en-US" sz="2200" dirty="0"/>
          </a:p>
        </p:txBody>
      </p:sp>
      <p:sp>
        <p:nvSpPr>
          <p:cNvPr id="35" name="Text 31"/>
          <p:cNvSpPr/>
          <p:nvPr/>
        </p:nvSpPr>
        <p:spPr>
          <a:xfrm>
            <a:off x="5760720" y="5632704"/>
            <a:ext cx="5669280" cy="822960"/>
          </a:xfrm>
          <a:prstGeom prst="rect">
            <a:avLst/>
          </a:prstGeom>
          <a:noFill/>
          <a:ln/>
        </p:spPr>
        <p:txBody>
          <a:bodyPr wrap="square" lIns="0" tIns="0" rIns="0" bIns="0" rtlCol="0" anchor="ctr"/>
          <a:lstStyle/>
          <a:p>
            <a:pPr marL="0" indent="0">
              <a:buNone/>
            </a:pPr>
            <a:r>
              <a:rPr lang="en-US" sz="1600" b="1" dirty="0">
                <a:solidFill>
                  <a:srgbClr val="231F20"/>
                </a:solidFill>
                <a:latin typeface="Arial" pitchFamily="34" charset="0"/>
                <a:ea typeface="Arial" pitchFamily="34" charset="-122"/>
                <a:cs typeface="Arial" pitchFamily="34" charset="-120"/>
              </a:rPr>
              <a:t>Περιφερειακό οικοσύστημα καινοτομίας</a:t>
            </a:r>
            <a:endParaRPr lang="en-US" sz="1600" dirty="0"/>
          </a:p>
        </p:txBody>
      </p:sp>
      <p:sp>
        <p:nvSpPr>
          <p:cNvPr id="36" name="Text 32"/>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8A94A0"/>
                </a:solidFill>
                <a:latin typeface="Arial" pitchFamily="34" charset="0"/>
                <a:ea typeface="Arial" pitchFamily="34" charset="-122"/>
                <a:cs typeface="Arial" pitchFamily="34" charset="-120"/>
              </a:rPr>
              <a:t>© 2026 RISE &amp; Seven Sigma P.C. All rights reserved</a:t>
            </a:r>
            <a:endParaRPr lang="en-US" sz="1100" dirty="0"/>
          </a:p>
        </p:txBody>
      </p:sp>
      <p:sp>
        <p:nvSpPr>
          <p:cNvPr id="37" name="Text 3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008C99"/>
                </a:solidFill>
                <a:latin typeface="Arial" pitchFamily="34" charset="0"/>
                <a:ea typeface="Arial" pitchFamily="34" charset="-122"/>
                <a:cs typeface="Arial" pitchFamily="34" charset="-120"/>
              </a:rPr>
              <a:t>5</a:t>
            </a:r>
            <a:endParaRPr lang="en-US" sz="1200" dirty="0"/>
          </a:p>
        </p:txBody>
      </p:sp>
      <p:sp>
        <p:nvSpPr>
          <p:cNvPr id="38" name="Shape 34"/>
          <p:cNvSpPr/>
          <p:nvPr/>
        </p:nvSpPr>
        <p:spPr>
          <a:xfrm flipV="1">
            <a:off x="11475720" y="6583680"/>
            <a:ext cx="164592" cy="201168"/>
          </a:xfrm>
          <a:prstGeom prst="line">
            <a:avLst/>
          </a:prstGeom>
          <a:noFill/>
          <a:ln w="12700">
            <a:solidFill>
              <a:srgbClr val="008C99"/>
            </a:solidFill>
            <a:prstDash val="solid"/>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07303F"/>
        </a:solidFill>
        <a:effectLst/>
      </p:bgPr>
    </p:bg>
    <p:spTree>
      <p:nvGrpSpPr>
        <p:cNvPr id="1" name=""/>
        <p:cNvGrpSpPr/>
        <p:nvPr/>
      </p:nvGrpSpPr>
      <p:grpSpPr>
        <a:xfrm>
          <a:off x="0" y="0"/>
          <a:ext cx="0" cy="0"/>
          <a:chOff x="0" y="0"/>
          <a:chExt cx="0" cy="0"/>
        </a:xfrm>
      </p:grpSpPr>
      <p:sp>
        <p:nvSpPr>
          <p:cNvPr id="2" name="Shape 0"/>
          <p:cNvSpPr/>
          <p:nvPr/>
        </p:nvSpPr>
        <p:spPr>
          <a:xfrm>
            <a:off x="9418320" y="164592"/>
            <a:ext cx="2419098" cy="868680"/>
          </a:xfrm>
          <a:prstGeom prst="roundRect">
            <a:avLst>
              <a:gd name="adj" fmla="val 6316"/>
            </a:avLst>
          </a:prstGeom>
          <a:solidFill>
            <a:srgbClr val="FFFFFF"/>
          </a:solidFill>
          <a:ln/>
        </p:spPr>
        <p:txBody>
          <a:bodyPr/>
          <a:lstStyle/>
          <a:p>
            <a:endParaRPr lang="en-US"/>
          </a:p>
        </p:txBody>
      </p:sp>
      <p:pic>
        <p:nvPicPr>
          <p:cNvPr id="3" name="Image 0" descr="/home/claude/logo_extract/word/media/image1.jpeg"/>
          <p:cNvPicPr>
            <a:picLocks noChangeAspect="1"/>
          </p:cNvPicPr>
          <p:nvPr/>
        </p:nvPicPr>
        <p:blipFill>
          <a:blip r:embed="rId3"/>
          <a:stretch>
            <a:fillRect/>
          </a:stretch>
        </p:blipFill>
        <p:spPr>
          <a:xfrm>
            <a:off x="9646920" y="365760"/>
            <a:ext cx="812673" cy="457200"/>
          </a:xfrm>
          <a:prstGeom prst="rect">
            <a:avLst/>
          </a:prstGeom>
        </p:spPr>
      </p:pic>
      <p:pic>
        <p:nvPicPr>
          <p:cNvPr id="4" name="Image 1" descr="/home/claude/logo_extract/word/media/image2.png"/>
          <p:cNvPicPr>
            <a:picLocks noChangeAspect="1"/>
          </p:cNvPicPr>
          <p:nvPr/>
        </p:nvPicPr>
        <p:blipFill>
          <a:blip r:embed="rId4"/>
          <a:stretch>
            <a:fillRect/>
          </a:stretch>
        </p:blipFill>
        <p:spPr>
          <a:xfrm>
            <a:off x="10688193" y="274320"/>
            <a:ext cx="920625" cy="621792"/>
          </a:xfrm>
          <a:prstGeom prst="rect">
            <a:avLst/>
          </a:prstGeom>
        </p:spPr>
      </p:pic>
      <p:sp>
        <p:nvSpPr>
          <p:cNvPr id="5" name="Text 1"/>
          <p:cNvSpPr/>
          <p:nvPr/>
        </p:nvSpPr>
        <p:spPr>
          <a:xfrm>
            <a:off x="457200" y="457200"/>
            <a:ext cx="8229600" cy="640080"/>
          </a:xfrm>
          <a:prstGeom prst="rect">
            <a:avLst/>
          </a:prstGeom>
          <a:noFill/>
          <a:ln/>
        </p:spPr>
        <p:txBody>
          <a:bodyPr wrap="square" lIns="0" tIns="0" rIns="0" bIns="0" rtlCol="0" anchor="ctr"/>
          <a:lstStyle/>
          <a:p>
            <a:pPr marL="0" indent="0">
              <a:buNone/>
            </a:pPr>
            <a:r>
              <a:rPr lang="en-US" sz="2800" b="1" dirty="0">
                <a:solidFill>
                  <a:srgbClr val="FFFFFF"/>
                </a:solidFill>
                <a:latin typeface="Arial" pitchFamily="34" charset="0"/>
                <a:ea typeface="Arial" pitchFamily="34" charset="-122"/>
                <a:cs typeface="Arial" pitchFamily="34" charset="-120"/>
              </a:rPr>
              <a:t>Τι αλλάζει σήμερα στον κόσμο;</a:t>
            </a:r>
            <a:endParaRPr lang="en-US" sz="2800" dirty="0"/>
          </a:p>
        </p:txBody>
      </p:sp>
      <p:sp>
        <p:nvSpPr>
          <p:cNvPr id="6" name="Text 2"/>
          <p:cNvSpPr/>
          <p:nvPr/>
        </p:nvSpPr>
        <p:spPr>
          <a:xfrm>
            <a:off x="457200" y="1051560"/>
            <a:ext cx="8229600" cy="365760"/>
          </a:xfrm>
          <a:prstGeom prst="rect">
            <a:avLst/>
          </a:prstGeom>
          <a:noFill/>
          <a:ln/>
        </p:spPr>
        <p:txBody>
          <a:bodyPr wrap="square" lIns="0" tIns="0" rIns="0" bIns="0" rtlCol="0" anchor="ctr"/>
          <a:lstStyle/>
          <a:p>
            <a:pPr marL="0" indent="0">
              <a:buNone/>
            </a:pPr>
            <a:r>
              <a:rPr lang="en-US" sz="1500" i="1" dirty="0">
                <a:solidFill>
                  <a:srgbClr val="D8E4E8"/>
                </a:solidFill>
                <a:latin typeface="Arial" pitchFamily="34" charset="0"/>
                <a:ea typeface="Arial" pitchFamily="34" charset="-122"/>
                <a:cs typeface="Arial" pitchFamily="34" charset="-120"/>
              </a:rPr>
              <a:t>Οι 5 μεγάλες αναδυόμενες τάσεις που αναδιαμορφώνουν τη βιομηχανία υλικών</a:t>
            </a:r>
            <a:endParaRPr lang="en-US" sz="1500" dirty="0"/>
          </a:p>
        </p:txBody>
      </p:sp>
      <p:sp>
        <p:nvSpPr>
          <p:cNvPr id="7" name="Shape 3"/>
          <p:cNvSpPr/>
          <p:nvPr/>
        </p:nvSpPr>
        <p:spPr>
          <a:xfrm>
            <a:off x="457200" y="1783080"/>
            <a:ext cx="11247120" cy="841248"/>
          </a:xfrm>
          <a:prstGeom prst="rect">
            <a:avLst/>
          </a:prstGeom>
          <a:solidFill>
            <a:srgbClr val="0B4E69"/>
          </a:solidFill>
          <a:ln/>
        </p:spPr>
        <p:txBody>
          <a:bodyPr/>
          <a:lstStyle/>
          <a:p>
            <a:endParaRPr lang="en-US"/>
          </a:p>
        </p:txBody>
      </p:sp>
      <p:sp>
        <p:nvSpPr>
          <p:cNvPr id="8" name="Text 4"/>
          <p:cNvSpPr/>
          <p:nvPr/>
        </p:nvSpPr>
        <p:spPr>
          <a:xfrm>
            <a:off x="640080" y="1783080"/>
            <a:ext cx="1005840" cy="841248"/>
          </a:xfrm>
          <a:prstGeom prst="rect">
            <a:avLst/>
          </a:prstGeom>
          <a:noFill/>
          <a:ln/>
        </p:spPr>
        <p:txBody>
          <a:bodyPr wrap="square" lIns="0" tIns="0" rIns="0" bIns="0" rtlCol="0" anchor="ctr"/>
          <a:lstStyle/>
          <a:p>
            <a:pPr marL="0" indent="0">
              <a:buNone/>
            </a:pPr>
            <a:r>
              <a:rPr lang="en-US" sz="2600" b="1" dirty="0">
                <a:solidFill>
                  <a:srgbClr val="F7B731"/>
                </a:solidFill>
                <a:latin typeface="Arial" pitchFamily="34" charset="0"/>
                <a:ea typeface="Arial" pitchFamily="34" charset="-122"/>
                <a:cs typeface="Arial" pitchFamily="34" charset="-120"/>
              </a:rPr>
              <a:t>01</a:t>
            </a:r>
            <a:endParaRPr lang="en-US" sz="2600" dirty="0"/>
          </a:p>
        </p:txBody>
      </p:sp>
      <p:sp>
        <p:nvSpPr>
          <p:cNvPr id="9" name="Text 5"/>
          <p:cNvSpPr/>
          <p:nvPr/>
        </p:nvSpPr>
        <p:spPr>
          <a:xfrm>
            <a:off x="1783080" y="1783080"/>
            <a:ext cx="9601200" cy="841248"/>
          </a:xfrm>
          <a:prstGeom prst="rect">
            <a:avLst/>
          </a:prstGeom>
          <a:noFill/>
          <a:ln/>
        </p:spPr>
        <p:txBody>
          <a:bodyPr wrap="square" lIns="0" tIns="0" rIns="0" bIns="0" rtlCol="0" anchor="ctr"/>
          <a:lstStyle/>
          <a:p>
            <a:pPr marL="0" indent="0">
              <a:buNone/>
            </a:pPr>
            <a:r>
              <a:rPr lang="en-US" sz="1600" dirty="0">
                <a:solidFill>
                  <a:srgbClr val="FFFFFF"/>
                </a:solidFill>
                <a:latin typeface="Arial" pitchFamily="34" charset="0"/>
                <a:ea typeface="Arial" pitchFamily="34" charset="-122"/>
                <a:cs typeface="Arial" pitchFamily="34" charset="-120"/>
              </a:rPr>
              <a:t>Η Ευρώπη επανασχεδιάζει τις αλυσίδες αξίας των κρίσιμων πρώτων ύλων</a:t>
            </a:r>
            <a:endParaRPr lang="en-US" sz="1600" dirty="0"/>
          </a:p>
        </p:txBody>
      </p:sp>
      <p:sp>
        <p:nvSpPr>
          <p:cNvPr id="10" name="Shape 6"/>
          <p:cNvSpPr/>
          <p:nvPr/>
        </p:nvSpPr>
        <p:spPr>
          <a:xfrm>
            <a:off x="457200" y="2734056"/>
            <a:ext cx="11247120" cy="841248"/>
          </a:xfrm>
          <a:prstGeom prst="rect">
            <a:avLst/>
          </a:prstGeom>
          <a:solidFill>
            <a:srgbClr val="0B4E69"/>
          </a:solidFill>
          <a:ln/>
        </p:spPr>
        <p:txBody>
          <a:bodyPr/>
          <a:lstStyle/>
          <a:p>
            <a:endParaRPr lang="en-US"/>
          </a:p>
        </p:txBody>
      </p:sp>
      <p:sp>
        <p:nvSpPr>
          <p:cNvPr id="11" name="Text 7"/>
          <p:cNvSpPr/>
          <p:nvPr/>
        </p:nvSpPr>
        <p:spPr>
          <a:xfrm>
            <a:off x="640080" y="2734056"/>
            <a:ext cx="1005840" cy="841248"/>
          </a:xfrm>
          <a:prstGeom prst="rect">
            <a:avLst/>
          </a:prstGeom>
          <a:noFill/>
          <a:ln/>
        </p:spPr>
        <p:txBody>
          <a:bodyPr wrap="square" lIns="0" tIns="0" rIns="0" bIns="0" rtlCol="0" anchor="ctr"/>
          <a:lstStyle/>
          <a:p>
            <a:pPr marL="0" indent="0">
              <a:buNone/>
            </a:pPr>
            <a:r>
              <a:rPr lang="en-US" sz="2600" b="1" dirty="0">
                <a:solidFill>
                  <a:srgbClr val="F7B731"/>
                </a:solidFill>
                <a:latin typeface="Arial" pitchFamily="34" charset="0"/>
                <a:ea typeface="Arial" pitchFamily="34" charset="-122"/>
                <a:cs typeface="Arial" pitchFamily="34" charset="-120"/>
              </a:rPr>
              <a:t>02</a:t>
            </a:r>
            <a:endParaRPr lang="en-US" sz="2600" dirty="0"/>
          </a:p>
        </p:txBody>
      </p:sp>
      <p:sp>
        <p:nvSpPr>
          <p:cNvPr id="12" name="Text 8"/>
          <p:cNvSpPr/>
          <p:nvPr/>
        </p:nvSpPr>
        <p:spPr>
          <a:xfrm>
            <a:off x="1783080" y="2734056"/>
            <a:ext cx="9601200" cy="841248"/>
          </a:xfrm>
          <a:prstGeom prst="rect">
            <a:avLst/>
          </a:prstGeom>
          <a:noFill/>
          <a:ln/>
        </p:spPr>
        <p:txBody>
          <a:bodyPr wrap="square" lIns="0" tIns="0" rIns="0" bIns="0" rtlCol="0" anchor="ctr"/>
          <a:lstStyle/>
          <a:p>
            <a:pPr marL="0" indent="0">
              <a:buNone/>
            </a:pPr>
            <a:r>
              <a:rPr lang="en-US" sz="1600" dirty="0">
                <a:solidFill>
                  <a:srgbClr val="FFFFFF"/>
                </a:solidFill>
                <a:latin typeface="Arial" pitchFamily="34" charset="0"/>
                <a:ea typeface="Arial" pitchFamily="34" charset="-122"/>
                <a:cs typeface="Arial" pitchFamily="34" charset="-120"/>
              </a:rPr>
              <a:t>Η πράσινη μετάβαση δημιουργεί τεράστια ζήτηση για νέα υλικά</a:t>
            </a:r>
            <a:endParaRPr lang="en-US" sz="1600" dirty="0"/>
          </a:p>
        </p:txBody>
      </p:sp>
      <p:sp>
        <p:nvSpPr>
          <p:cNvPr id="13" name="Shape 9"/>
          <p:cNvSpPr/>
          <p:nvPr/>
        </p:nvSpPr>
        <p:spPr>
          <a:xfrm>
            <a:off x="457200" y="3685032"/>
            <a:ext cx="11247120" cy="841248"/>
          </a:xfrm>
          <a:prstGeom prst="rect">
            <a:avLst/>
          </a:prstGeom>
          <a:solidFill>
            <a:srgbClr val="0B4E69"/>
          </a:solidFill>
          <a:ln/>
        </p:spPr>
        <p:txBody>
          <a:bodyPr/>
          <a:lstStyle/>
          <a:p>
            <a:endParaRPr lang="en-US"/>
          </a:p>
        </p:txBody>
      </p:sp>
      <p:sp>
        <p:nvSpPr>
          <p:cNvPr id="14" name="Text 10"/>
          <p:cNvSpPr/>
          <p:nvPr/>
        </p:nvSpPr>
        <p:spPr>
          <a:xfrm>
            <a:off x="640080" y="3685032"/>
            <a:ext cx="1005840" cy="841248"/>
          </a:xfrm>
          <a:prstGeom prst="rect">
            <a:avLst/>
          </a:prstGeom>
          <a:noFill/>
          <a:ln/>
        </p:spPr>
        <p:txBody>
          <a:bodyPr wrap="square" lIns="0" tIns="0" rIns="0" bIns="0" rtlCol="0" anchor="ctr"/>
          <a:lstStyle/>
          <a:p>
            <a:pPr marL="0" indent="0">
              <a:buNone/>
            </a:pPr>
            <a:r>
              <a:rPr lang="en-US" sz="2600" b="1" dirty="0">
                <a:solidFill>
                  <a:srgbClr val="F7B731"/>
                </a:solidFill>
                <a:latin typeface="Arial" pitchFamily="34" charset="0"/>
                <a:ea typeface="Arial" pitchFamily="34" charset="-122"/>
                <a:cs typeface="Arial" pitchFamily="34" charset="-120"/>
              </a:rPr>
              <a:t>03</a:t>
            </a:r>
            <a:endParaRPr lang="en-US" sz="2600" dirty="0"/>
          </a:p>
        </p:txBody>
      </p:sp>
      <p:sp>
        <p:nvSpPr>
          <p:cNvPr id="15" name="Text 11"/>
          <p:cNvSpPr/>
          <p:nvPr/>
        </p:nvSpPr>
        <p:spPr>
          <a:xfrm>
            <a:off x="1783080" y="3685032"/>
            <a:ext cx="9601200" cy="841248"/>
          </a:xfrm>
          <a:prstGeom prst="rect">
            <a:avLst/>
          </a:prstGeom>
          <a:noFill/>
          <a:ln/>
        </p:spPr>
        <p:txBody>
          <a:bodyPr wrap="square" lIns="0" tIns="0" rIns="0" bIns="0" rtlCol="0" anchor="ctr"/>
          <a:lstStyle/>
          <a:p>
            <a:pPr marL="0" indent="0">
              <a:buNone/>
            </a:pPr>
            <a:r>
              <a:rPr lang="en-US" sz="1600" dirty="0">
                <a:solidFill>
                  <a:srgbClr val="FFFFFF"/>
                </a:solidFill>
                <a:latin typeface="Arial" pitchFamily="34" charset="0"/>
                <a:ea typeface="Arial" pitchFamily="34" charset="-122"/>
                <a:cs typeface="Arial" pitchFamily="34" charset="-120"/>
              </a:rPr>
              <a:t>Η τεχνητή νοημοσύνη αλλάζει τον σχεδιασμό και την παραγωγή υλικών</a:t>
            </a:r>
            <a:endParaRPr lang="en-US" sz="1600" dirty="0"/>
          </a:p>
        </p:txBody>
      </p:sp>
      <p:sp>
        <p:nvSpPr>
          <p:cNvPr id="16" name="Shape 12"/>
          <p:cNvSpPr/>
          <p:nvPr/>
        </p:nvSpPr>
        <p:spPr>
          <a:xfrm>
            <a:off x="457200" y="4636008"/>
            <a:ext cx="11247120" cy="841248"/>
          </a:xfrm>
          <a:prstGeom prst="rect">
            <a:avLst/>
          </a:prstGeom>
          <a:solidFill>
            <a:srgbClr val="0B4E69"/>
          </a:solidFill>
          <a:ln/>
        </p:spPr>
        <p:txBody>
          <a:bodyPr/>
          <a:lstStyle/>
          <a:p>
            <a:endParaRPr lang="en-US"/>
          </a:p>
        </p:txBody>
      </p:sp>
      <p:sp>
        <p:nvSpPr>
          <p:cNvPr id="17" name="Text 13"/>
          <p:cNvSpPr/>
          <p:nvPr/>
        </p:nvSpPr>
        <p:spPr>
          <a:xfrm>
            <a:off x="640080" y="4636008"/>
            <a:ext cx="1005840" cy="841248"/>
          </a:xfrm>
          <a:prstGeom prst="rect">
            <a:avLst/>
          </a:prstGeom>
          <a:noFill/>
          <a:ln/>
        </p:spPr>
        <p:txBody>
          <a:bodyPr wrap="square" lIns="0" tIns="0" rIns="0" bIns="0" rtlCol="0" anchor="ctr"/>
          <a:lstStyle/>
          <a:p>
            <a:pPr marL="0" indent="0">
              <a:buNone/>
            </a:pPr>
            <a:r>
              <a:rPr lang="en-US" sz="2600" b="1" dirty="0">
                <a:solidFill>
                  <a:srgbClr val="F7B731"/>
                </a:solidFill>
                <a:latin typeface="Arial" pitchFamily="34" charset="0"/>
                <a:ea typeface="Arial" pitchFamily="34" charset="-122"/>
                <a:cs typeface="Arial" pitchFamily="34" charset="-120"/>
              </a:rPr>
              <a:t>04</a:t>
            </a:r>
            <a:endParaRPr lang="en-US" sz="2600" dirty="0"/>
          </a:p>
        </p:txBody>
      </p:sp>
      <p:sp>
        <p:nvSpPr>
          <p:cNvPr id="18" name="Text 14"/>
          <p:cNvSpPr/>
          <p:nvPr/>
        </p:nvSpPr>
        <p:spPr>
          <a:xfrm>
            <a:off x="1783080" y="4636008"/>
            <a:ext cx="9601200" cy="841248"/>
          </a:xfrm>
          <a:prstGeom prst="rect">
            <a:avLst/>
          </a:prstGeom>
          <a:noFill/>
          <a:ln/>
        </p:spPr>
        <p:txBody>
          <a:bodyPr wrap="square" lIns="0" tIns="0" rIns="0" bIns="0" rtlCol="0" anchor="ctr"/>
          <a:lstStyle/>
          <a:p>
            <a:pPr marL="0" indent="0">
              <a:buNone/>
            </a:pPr>
            <a:r>
              <a:rPr lang="en-US" sz="1600" dirty="0">
                <a:solidFill>
                  <a:srgbClr val="FFFFFF"/>
                </a:solidFill>
                <a:latin typeface="Arial" pitchFamily="34" charset="0"/>
                <a:ea typeface="Arial" pitchFamily="34" charset="-122"/>
                <a:cs typeface="Arial" pitchFamily="34" charset="-120"/>
              </a:rPr>
              <a:t>Η κυκλική οικονομία μετατρέπεται σε νέο επιχειρηματικό μοντέλο</a:t>
            </a:r>
            <a:endParaRPr lang="en-US" sz="1600" dirty="0"/>
          </a:p>
        </p:txBody>
      </p:sp>
      <p:sp>
        <p:nvSpPr>
          <p:cNvPr id="19" name="Shape 15"/>
          <p:cNvSpPr/>
          <p:nvPr/>
        </p:nvSpPr>
        <p:spPr>
          <a:xfrm>
            <a:off x="457200" y="5586984"/>
            <a:ext cx="11247120" cy="841248"/>
          </a:xfrm>
          <a:prstGeom prst="rect">
            <a:avLst/>
          </a:prstGeom>
          <a:solidFill>
            <a:srgbClr val="0B4E69"/>
          </a:solidFill>
          <a:ln/>
        </p:spPr>
        <p:txBody>
          <a:bodyPr/>
          <a:lstStyle/>
          <a:p>
            <a:endParaRPr lang="en-US"/>
          </a:p>
        </p:txBody>
      </p:sp>
      <p:sp>
        <p:nvSpPr>
          <p:cNvPr id="20" name="Text 16"/>
          <p:cNvSpPr/>
          <p:nvPr/>
        </p:nvSpPr>
        <p:spPr>
          <a:xfrm>
            <a:off x="640080" y="5586984"/>
            <a:ext cx="1005840" cy="841248"/>
          </a:xfrm>
          <a:prstGeom prst="rect">
            <a:avLst/>
          </a:prstGeom>
          <a:noFill/>
          <a:ln/>
        </p:spPr>
        <p:txBody>
          <a:bodyPr wrap="square" lIns="0" tIns="0" rIns="0" bIns="0" rtlCol="0" anchor="ctr"/>
          <a:lstStyle/>
          <a:p>
            <a:pPr marL="0" indent="0">
              <a:buNone/>
            </a:pPr>
            <a:r>
              <a:rPr lang="en-US" sz="2600" b="1" dirty="0">
                <a:solidFill>
                  <a:srgbClr val="F7B731"/>
                </a:solidFill>
                <a:latin typeface="Arial" pitchFamily="34" charset="0"/>
                <a:ea typeface="Arial" pitchFamily="34" charset="-122"/>
                <a:cs typeface="Arial" pitchFamily="34" charset="-120"/>
              </a:rPr>
              <a:t>05</a:t>
            </a:r>
            <a:endParaRPr lang="en-US" sz="2600" dirty="0"/>
          </a:p>
        </p:txBody>
      </p:sp>
      <p:sp>
        <p:nvSpPr>
          <p:cNvPr id="21" name="Text 17"/>
          <p:cNvSpPr/>
          <p:nvPr/>
        </p:nvSpPr>
        <p:spPr>
          <a:xfrm>
            <a:off x="1783080" y="5586984"/>
            <a:ext cx="9601200" cy="841248"/>
          </a:xfrm>
          <a:prstGeom prst="rect">
            <a:avLst/>
          </a:prstGeom>
          <a:noFill/>
          <a:ln/>
        </p:spPr>
        <p:txBody>
          <a:bodyPr wrap="square" lIns="0" tIns="0" rIns="0" bIns="0" rtlCol="0" anchor="ctr"/>
          <a:lstStyle/>
          <a:p>
            <a:pPr marL="0" indent="0">
              <a:buNone/>
            </a:pPr>
            <a:r>
              <a:rPr lang="en-US" sz="1600" dirty="0">
                <a:solidFill>
                  <a:srgbClr val="FFFFFF"/>
                </a:solidFill>
                <a:latin typeface="Arial" pitchFamily="34" charset="0"/>
                <a:ea typeface="Arial" pitchFamily="34" charset="-122"/>
                <a:cs typeface="Arial" pitchFamily="34" charset="-120"/>
              </a:rPr>
              <a:t>Η καινοτομία μετακινείται στα οικοσυστήματα συνεργασίας</a:t>
            </a:r>
            <a:endParaRPr lang="en-US" sz="1600" dirty="0"/>
          </a:p>
        </p:txBody>
      </p:sp>
      <p:sp>
        <p:nvSpPr>
          <p:cNvPr id="22" name="Text 18"/>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AFC7CF"/>
                </a:solidFill>
                <a:latin typeface="Arial" pitchFamily="34" charset="0"/>
                <a:ea typeface="Arial" pitchFamily="34" charset="-122"/>
                <a:cs typeface="Arial" pitchFamily="34" charset="-120"/>
              </a:rPr>
              <a:t>© 2026 RISE &amp; Seven Sigma P.C. All rights reserved</a:t>
            </a:r>
            <a:endParaRPr lang="en-US" sz="1100" dirty="0"/>
          </a:p>
        </p:txBody>
      </p:sp>
      <p:sp>
        <p:nvSpPr>
          <p:cNvPr id="23" name="Text 19"/>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F7B731"/>
                </a:solidFill>
                <a:latin typeface="Arial" pitchFamily="34" charset="0"/>
                <a:ea typeface="Arial" pitchFamily="34" charset="-122"/>
                <a:cs typeface="Arial" pitchFamily="34" charset="-120"/>
              </a:rPr>
              <a:t>6</a:t>
            </a:r>
            <a:endParaRPr lang="en-US" sz="1200" dirty="0"/>
          </a:p>
        </p:txBody>
      </p:sp>
      <p:sp>
        <p:nvSpPr>
          <p:cNvPr id="24" name="Shape 20"/>
          <p:cNvSpPr/>
          <p:nvPr/>
        </p:nvSpPr>
        <p:spPr>
          <a:xfrm flipV="1">
            <a:off x="11475720" y="6583680"/>
            <a:ext cx="164592" cy="201168"/>
          </a:xfrm>
          <a:prstGeom prst="line">
            <a:avLst/>
          </a:prstGeom>
          <a:noFill/>
          <a:ln w="12700">
            <a:solidFill>
              <a:srgbClr val="F7B731"/>
            </a:solidFill>
            <a:prstDash val="solid"/>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0"/>
          </a:xfrm>
          <a:custGeom>
            <a:avLst/>
            <a:gdLst/>
            <a:ahLst/>
            <a:cxnLst/>
            <a:rect l="l" t="t" r="r" b="b"/>
            <a:pathLst>
              <a:path w="12191695" h="1371600">
                <a:moveTo>
                  <a:pt x="0" y="0"/>
                </a:moveTo>
                <a:lnTo>
                  <a:pt x="12191695" y="0"/>
                </a:lnTo>
                <a:lnTo>
                  <a:pt x="9905695" y="1371600"/>
                </a:lnTo>
                <a:lnTo>
                  <a:pt x="0" y="1371600"/>
                </a:lnTo>
                <a:close/>
              </a:path>
            </a:pathLst>
          </a:custGeom>
          <a:solidFill>
            <a:srgbClr val="EBECED"/>
          </a:solidFill>
          <a:ln/>
        </p:spPr>
        <p:txBody>
          <a:bodyPr/>
          <a:lstStyle/>
          <a:p>
            <a:endParaRPr lang="en-US"/>
          </a:p>
        </p:txBody>
      </p:sp>
      <p:sp>
        <p:nvSpPr>
          <p:cNvPr id="3" name="Text 1"/>
          <p:cNvSpPr/>
          <p:nvPr/>
        </p:nvSpPr>
        <p:spPr>
          <a:xfrm>
            <a:off x="502920" y="347472"/>
            <a:ext cx="8503920" cy="685800"/>
          </a:xfrm>
          <a:prstGeom prst="rect">
            <a:avLst/>
          </a:prstGeom>
          <a:noFill/>
          <a:ln/>
        </p:spPr>
        <p:txBody>
          <a:bodyPr wrap="square" lIns="0" tIns="0" rIns="0" bIns="0" rtlCol="0" anchor="ctr"/>
          <a:lstStyle/>
          <a:p>
            <a:pPr marL="0" indent="0">
              <a:buNone/>
            </a:pPr>
            <a:r>
              <a:rPr lang="en-US" sz="2600" b="1" dirty="0">
                <a:solidFill>
                  <a:srgbClr val="008C99"/>
                </a:solidFill>
                <a:latin typeface="Arial" pitchFamily="34" charset="0"/>
                <a:ea typeface="Arial" pitchFamily="34" charset="-122"/>
                <a:cs typeface="Arial" pitchFamily="34" charset="-120"/>
              </a:rPr>
              <a:t>Η Ευρώπη επενδύει στα υλικά</a:t>
            </a:r>
            <a:endParaRPr lang="en-US" sz="2600" dirty="0"/>
          </a:p>
        </p:txBody>
      </p:sp>
      <p:sp>
        <p:nvSpPr>
          <p:cNvPr id="4" name="Text 2"/>
          <p:cNvSpPr/>
          <p:nvPr/>
        </p:nvSpPr>
        <p:spPr>
          <a:xfrm>
            <a:off x="502920" y="987552"/>
            <a:ext cx="8503920" cy="365760"/>
          </a:xfrm>
          <a:prstGeom prst="rect">
            <a:avLst/>
          </a:prstGeom>
          <a:noFill/>
          <a:ln/>
        </p:spPr>
        <p:txBody>
          <a:bodyPr wrap="square" lIns="0" tIns="0" rIns="0" bIns="0" rtlCol="0" anchor="ctr"/>
          <a:lstStyle/>
          <a:p>
            <a:pPr marL="0" indent="0">
              <a:buNone/>
            </a:pPr>
            <a:r>
              <a:rPr lang="en-US" sz="1400" i="1" dirty="0">
                <a:solidFill>
                  <a:srgbClr val="4D4D4D"/>
                </a:solidFill>
                <a:latin typeface="Arial" pitchFamily="34" charset="0"/>
                <a:ea typeface="Arial" pitchFamily="34" charset="-122"/>
                <a:cs typeface="Arial" pitchFamily="34" charset="-120"/>
              </a:rPr>
              <a:t>Trend 1 — </a:t>
            </a:r>
            <a:r>
              <a:rPr lang="en-US" sz="1600" i="1" dirty="0">
                <a:solidFill>
                  <a:srgbClr val="4D4D4D"/>
                </a:solidFill>
                <a:latin typeface="Arial" pitchFamily="34" charset="0"/>
                <a:ea typeface="Arial" pitchFamily="34" charset="-122"/>
                <a:cs typeface="Arial" pitchFamily="34" charset="-120"/>
              </a:rPr>
              <a:t>Νέες</a:t>
            </a:r>
            <a:r>
              <a:rPr lang="en-US" sz="1400" i="1" dirty="0">
                <a:solidFill>
                  <a:srgbClr val="4D4D4D"/>
                </a:solidFill>
                <a:latin typeface="Arial" pitchFamily="34" charset="0"/>
                <a:ea typeface="Arial" pitchFamily="34" charset="-122"/>
                <a:cs typeface="Arial" pitchFamily="34" charset="-120"/>
              </a:rPr>
              <a:t> αλυσίδες αξίας για τις κρίσιμες πρώτες ύλες</a:t>
            </a:r>
            <a:endParaRPr lang="en-US" sz="1400" dirty="0"/>
          </a:p>
        </p:txBody>
      </p:sp>
      <p:pic>
        <p:nvPicPr>
          <p:cNvPr id="5" name="Image 0" descr="/home/claude/logo_extract/word/media/image1.jpeg"/>
          <p:cNvPicPr>
            <a:picLocks noChangeAspect="1"/>
          </p:cNvPicPr>
          <p:nvPr/>
        </p:nvPicPr>
        <p:blipFill>
          <a:blip r:embed="rId3"/>
          <a:stretch>
            <a:fillRect/>
          </a:stretch>
        </p:blipFill>
        <p:spPr>
          <a:xfrm>
            <a:off x="9646920" y="384048"/>
            <a:ext cx="812673" cy="457200"/>
          </a:xfrm>
          <a:prstGeom prst="rect">
            <a:avLst/>
          </a:prstGeom>
        </p:spPr>
      </p:pic>
      <p:pic>
        <p:nvPicPr>
          <p:cNvPr id="6" name="Image 1" descr="/home/claude/logo_extract/word/media/image2.png"/>
          <p:cNvPicPr>
            <a:picLocks noChangeAspect="1"/>
          </p:cNvPicPr>
          <p:nvPr/>
        </p:nvPicPr>
        <p:blipFill>
          <a:blip r:embed="rId4"/>
          <a:stretch>
            <a:fillRect/>
          </a:stretch>
        </p:blipFill>
        <p:spPr>
          <a:xfrm>
            <a:off x="10688193" y="292608"/>
            <a:ext cx="920625" cy="621792"/>
          </a:xfrm>
          <a:prstGeom prst="rect">
            <a:avLst/>
          </a:prstGeom>
        </p:spPr>
      </p:pic>
      <p:sp>
        <p:nvSpPr>
          <p:cNvPr id="7" name="Shape 3"/>
          <p:cNvSpPr/>
          <p:nvPr/>
        </p:nvSpPr>
        <p:spPr>
          <a:xfrm>
            <a:off x="457200" y="1691640"/>
            <a:ext cx="6035040" cy="100584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8" name="Image 2" descr="preencoded.png"/>
          <p:cNvPicPr>
            <a:picLocks noChangeAspect="1"/>
          </p:cNvPicPr>
          <p:nvPr/>
        </p:nvPicPr>
        <p:blipFill>
          <a:blip r:embed="rId5"/>
          <a:stretch>
            <a:fillRect/>
          </a:stretch>
        </p:blipFill>
        <p:spPr>
          <a:xfrm>
            <a:off x="640080" y="1988820"/>
            <a:ext cx="411480" cy="411480"/>
          </a:xfrm>
          <a:prstGeom prst="rect">
            <a:avLst/>
          </a:prstGeom>
        </p:spPr>
      </p:pic>
      <p:sp>
        <p:nvSpPr>
          <p:cNvPr id="9" name="Text 4"/>
          <p:cNvSpPr/>
          <p:nvPr/>
        </p:nvSpPr>
        <p:spPr>
          <a:xfrm>
            <a:off x="1188720" y="1764792"/>
            <a:ext cx="1554480" cy="859536"/>
          </a:xfrm>
          <a:prstGeom prst="rect">
            <a:avLst/>
          </a:prstGeom>
          <a:noFill/>
          <a:ln/>
        </p:spPr>
        <p:txBody>
          <a:bodyPr wrap="square" lIns="0" tIns="0" rIns="0" bIns="0" rtlCol="0" anchor="ctr"/>
          <a:lstStyle/>
          <a:p>
            <a:pPr marL="0" indent="0">
              <a:buNone/>
            </a:pPr>
            <a:r>
              <a:rPr lang="en-US" sz="1800" b="1" dirty="0">
                <a:solidFill>
                  <a:srgbClr val="008C99"/>
                </a:solidFill>
                <a:latin typeface="Arial" pitchFamily="34" charset="0"/>
                <a:ea typeface="Arial" pitchFamily="34" charset="-122"/>
                <a:cs typeface="Arial" pitchFamily="34" charset="-120"/>
              </a:rPr>
              <a:t>47</a:t>
            </a:r>
            <a:endParaRPr lang="en-US" sz="1800" dirty="0"/>
          </a:p>
        </p:txBody>
      </p:sp>
      <p:sp>
        <p:nvSpPr>
          <p:cNvPr id="10" name="Text 5"/>
          <p:cNvSpPr/>
          <p:nvPr/>
        </p:nvSpPr>
        <p:spPr>
          <a:xfrm>
            <a:off x="2788920" y="1746504"/>
            <a:ext cx="3520440" cy="896112"/>
          </a:xfrm>
          <a:prstGeom prst="rect">
            <a:avLst/>
          </a:prstGeom>
          <a:noFill/>
          <a:ln/>
        </p:spPr>
        <p:txBody>
          <a:bodyPr wrap="square" lIns="0" tIns="0" rIns="0" bIns="0" rtlCol="0" anchor="ctr"/>
          <a:lstStyle/>
          <a:p>
            <a:pPr marL="0" indent="0">
              <a:buNone/>
            </a:pPr>
            <a:r>
              <a:rPr lang="en-US" sz="1400" dirty="0">
                <a:solidFill>
                  <a:srgbClr val="4D4D4D"/>
                </a:solidFill>
                <a:latin typeface="Arial" pitchFamily="34" charset="0"/>
                <a:ea typeface="Arial" pitchFamily="34" charset="-122"/>
                <a:cs typeface="Arial" pitchFamily="34" charset="-120"/>
              </a:rPr>
              <a:t>Στρατηγικά Έργα CRMA εγκρίθηκαν τον Μάρτιο 2025 σε 13 κράτη-μέλη</a:t>
            </a:r>
            <a:endParaRPr lang="en-US" sz="1400" dirty="0"/>
          </a:p>
        </p:txBody>
      </p:sp>
      <p:sp>
        <p:nvSpPr>
          <p:cNvPr id="11" name="Shape 6"/>
          <p:cNvSpPr/>
          <p:nvPr/>
        </p:nvSpPr>
        <p:spPr>
          <a:xfrm>
            <a:off x="457200" y="2880360"/>
            <a:ext cx="6035040" cy="100584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2" name="Image 3" descr="preencoded.png"/>
          <p:cNvPicPr>
            <a:picLocks noChangeAspect="1"/>
          </p:cNvPicPr>
          <p:nvPr/>
        </p:nvPicPr>
        <p:blipFill>
          <a:blip r:embed="rId6"/>
          <a:stretch>
            <a:fillRect/>
          </a:stretch>
        </p:blipFill>
        <p:spPr>
          <a:xfrm>
            <a:off x="640080" y="3177540"/>
            <a:ext cx="411480" cy="411480"/>
          </a:xfrm>
          <a:prstGeom prst="rect">
            <a:avLst/>
          </a:prstGeom>
        </p:spPr>
      </p:pic>
      <p:sp>
        <p:nvSpPr>
          <p:cNvPr id="13" name="Text 7"/>
          <p:cNvSpPr/>
          <p:nvPr/>
        </p:nvSpPr>
        <p:spPr>
          <a:xfrm>
            <a:off x="1188720" y="2953512"/>
            <a:ext cx="1554480" cy="859536"/>
          </a:xfrm>
          <a:prstGeom prst="rect">
            <a:avLst/>
          </a:prstGeom>
          <a:noFill/>
          <a:ln/>
        </p:spPr>
        <p:txBody>
          <a:bodyPr wrap="square" lIns="0" tIns="0" rIns="0" bIns="0" rtlCol="0" anchor="ctr"/>
          <a:lstStyle/>
          <a:p>
            <a:pPr marL="0" indent="0">
              <a:buNone/>
            </a:pPr>
            <a:r>
              <a:rPr lang="en-US" sz="1800" b="1" dirty="0">
                <a:solidFill>
                  <a:srgbClr val="008C99"/>
                </a:solidFill>
                <a:latin typeface="Arial" pitchFamily="34" charset="0"/>
                <a:ea typeface="Arial" pitchFamily="34" charset="-122"/>
                <a:cs typeface="Arial" pitchFamily="34" charset="-120"/>
              </a:rPr>
              <a:t>10 / 40 / 25%</a:t>
            </a:r>
            <a:endParaRPr lang="en-US" sz="1800" dirty="0"/>
          </a:p>
        </p:txBody>
      </p:sp>
      <p:sp>
        <p:nvSpPr>
          <p:cNvPr id="14" name="Text 8"/>
          <p:cNvSpPr/>
          <p:nvPr/>
        </p:nvSpPr>
        <p:spPr>
          <a:xfrm>
            <a:off x="2788920" y="2935224"/>
            <a:ext cx="3520440" cy="896112"/>
          </a:xfrm>
          <a:prstGeom prst="rect">
            <a:avLst/>
          </a:prstGeom>
          <a:noFill/>
          <a:ln/>
        </p:spPr>
        <p:txBody>
          <a:bodyPr wrap="square" lIns="0" tIns="0" rIns="0" bIns="0" rtlCol="0" anchor="ctr"/>
          <a:lstStyle/>
          <a:p>
            <a:pPr marL="0" indent="0">
              <a:buNone/>
            </a:pPr>
            <a:r>
              <a:rPr lang="en-US" sz="1400" dirty="0">
                <a:solidFill>
                  <a:srgbClr val="4D4D4D"/>
                </a:solidFill>
                <a:latin typeface="Arial" pitchFamily="34" charset="0"/>
                <a:ea typeface="Arial" pitchFamily="34" charset="-122"/>
                <a:cs typeface="Arial" pitchFamily="34" charset="-120"/>
              </a:rPr>
              <a:t>Στόχοι 2030: εξόρυξη / επεξεργασία / ανακύκλωση εντός ΕΕ — καμία τρίτη χώρα &gt;65%</a:t>
            </a:r>
            <a:endParaRPr lang="en-US" sz="1400" dirty="0"/>
          </a:p>
        </p:txBody>
      </p:sp>
      <p:sp>
        <p:nvSpPr>
          <p:cNvPr id="15" name="Shape 9"/>
          <p:cNvSpPr/>
          <p:nvPr/>
        </p:nvSpPr>
        <p:spPr>
          <a:xfrm>
            <a:off x="457200" y="4069080"/>
            <a:ext cx="6035040" cy="100584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6" name="Image 4" descr="preencoded.png"/>
          <p:cNvPicPr>
            <a:picLocks noChangeAspect="1"/>
          </p:cNvPicPr>
          <p:nvPr/>
        </p:nvPicPr>
        <p:blipFill>
          <a:blip r:embed="rId7"/>
          <a:stretch>
            <a:fillRect/>
          </a:stretch>
        </p:blipFill>
        <p:spPr>
          <a:xfrm>
            <a:off x="640080" y="4366260"/>
            <a:ext cx="411480" cy="411480"/>
          </a:xfrm>
          <a:prstGeom prst="rect">
            <a:avLst/>
          </a:prstGeom>
        </p:spPr>
      </p:pic>
      <p:sp>
        <p:nvSpPr>
          <p:cNvPr id="17" name="Text 10"/>
          <p:cNvSpPr/>
          <p:nvPr/>
        </p:nvSpPr>
        <p:spPr>
          <a:xfrm>
            <a:off x="1188720" y="4142232"/>
            <a:ext cx="1554480" cy="859536"/>
          </a:xfrm>
          <a:prstGeom prst="rect">
            <a:avLst/>
          </a:prstGeom>
          <a:noFill/>
          <a:ln/>
        </p:spPr>
        <p:txBody>
          <a:bodyPr wrap="square" lIns="0" tIns="0" rIns="0" bIns="0" rtlCol="0" anchor="ctr"/>
          <a:lstStyle/>
          <a:p>
            <a:pPr marL="0" indent="0">
              <a:buNone/>
            </a:pPr>
            <a:r>
              <a:rPr lang="en-US" sz="1800" b="1" dirty="0">
                <a:solidFill>
                  <a:srgbClr val="008C99"/>
                </a:solidFill>
                <a:latin typeface="Arial" pitchFamily="34" charset="0"/>
                <a:ea typeface="Arial" pitchFamily="34" charset="-122"/>
                <a:cs typeface="Arial" pitchFamily="34" charset="-120"/>
              </a:rPr>
              <a:t>STEP</a:t>
            </a:r>
            <a:endParaRPr lang="en-US" sz="1800" dirty="0"/>
          </a:p>
        </p:txBody>
      </p:sp>
      <p:sp>
        <p:nvSpPr>
          <p:cNvPr id="18" name="Text 11"/>
          <p:cNvSpPr/>
          <p:nvPr/>
        </p:nvSpPr>
        <p:spPr>
          <a:xfrm>
            <a:off x="2788920" y="4123944"/>
            <a:ext cx="3520440" cy="896112"/>
          </a:xfrm>
          <a:prstGeom prst="rect">
            <a:avLst/>
          </a:prstGeom>
          <a:noFill/>
          <a:ln/>
        </p:spPr>
        <p:txBody>
          <a:bodyPr wrap="square" lIns="0" tIns="0" rIns="0" bIns="0" rtlCol="0" anchor="ctr"/>
          <a:lstStyle/>
          <a:p>
            <a:pPr marL="0" indent="0">
              <a:buNone/>
            </a:pPr>
            <a:r>
              <a:rPr lang="en-US" sz="1400" dirty="0">
                <a:solidFill>
                  <a:srgbClr val="4D4D4D"/>
                </a:solidFill>
                <a:latin typeface="Arial" pitchFamily="34" charset="0"/>
                <a:ea typeface="Arial" pitchFamily="34" charset="-122"/>
                <a:cs typeface="Arial" pitchFamily="34" charset="-120"/>
              </a:rPr>
              <a:t>Strategic Technologies for Europe Platform: κατευθύνει κονδύλια ΕΣΠΑ/συνοχής σε κρίσιμες τεχνολογίες</a:t>
            </a:r>
            <a:endParaRPr lang="en-US" sz="1400" dirty="0"/>
          </a:p>
        </p:txBody>
      </p:sp>
      <p:sp>
        <p:nvSpPr>
          <p:cNvPr id="19" name="Shape 12"/>
          <p:cNvSpPr/>
          <p:nvPr/>
        </p:nvSpPr>
        <p:spPr>
          <a:xfrm>
            <a:off x="6720840" y="1764793"/>
            <a:ext cx="4983480" cy="1664208"/>
          </a:xfrm>
          <a:prstGeom prst="rect">
            <a:avLst/>
          </a:prstGeom>
          <a:solidFill>
            <a:srgbClr val="0B4E69"/>
          </a:solidFill>
          <a:ln/>
        </p:spPr>
        <p:txBody>
          <a:bodyPr/>
          <a:lstStyle/>
          <a:p>
            <a:endParaRPr lang="en-US"/>
          </a:p>
        </p:txBody>
      </p:sp>
      <p:pic>
        <p:nvPicPr>
          <p:cNvPr id="20" name="Image 5" descr="preencoded.png"/>
          <p:cNvPicPr>
            <a:picLocks noChangeAspect="1"/>
          </p:cNvPicPr>
          <p:nvPr/>
        </p:nvPicPr>
        <p:blipFill>
          <a:blip r:embed="rId8"/>
          <a:stretch>
            <a:fillRect/>
          </a:stretch>
        </p:blipFill>
        <p:spPr>
          <a:xfrm>
            <a:off x="6995160" y="1920240"/>
            <a:ext cx="457200" cy="457200"/>
          </a:xfrm>
          <a:prstGeom prst="rect">
            <a:avLst/>
          </a:prstGeom>
        </p:spPr>
      </p:pic>
      <p:sp>
        <p:nvSpPr>
          <p:cNvPr id="21" name="Text 13"/>
          <p:cNvSpPr/>
          <p:nvPr/>
        </p:nvSpPr>
        <p:spPr>
          <a:xfrm>
            <a:off x="7589520" y="1920240"/>
            <a:ext cx="3886200" cy="502920"/>
          </a:xfrm>
          <a:prstGeom prst="rect">
            <a:avLst/>
          </a:prstGeom>
          <a:noFill/>
          <a:ln/>
        </p:spPr>
        <p:txBody>
          <a:bodyPr wrap="square" lIns="0" tIns="0" rIns="0" bIns="0" rtlCol="0" anchor="ctr"/>
          <a:lstStyle/>
          <a:p>
            <a:pPr marL="0" indent="0">
              <a:buNone/>
            </a:pPr>
            <a:r>
              <a:rPr lang="en-US" sz="1350" b="1" dirty="0">
                <a:solidFill>
                  <a:srgbClr val="D8E4E8"/>
                </a:solidFill>
                <a:latin typeface="Arial" pitchFamily="34" charset="0"/>
                <a:ea typeface="Arial" pitchFamily="34" charset="-122"/>
                <a:cs typeface="Arial" pitchFamily="34" charset="-120"/>
              </a:rPr>
              <a:t>Το μοναδικό ελληνικό έργο ανάμεσα στα 47</a:t>
            </a:r>
            <a:endParaRPr lang="en-US" sz="1350" dirty="0"/>
          </a:p>
        </p:txBody>
      </p:sp>
      <p:sp>
        <p:nvSpPr>
          <p:cNvPr id="22" name="Text 14"/>
          <p:cNvSpPr/>
          <p:nvPr/>
        </p:nvSpPr>
        <p:spPr>
          <a:xfrm>
            <a:off x="6995160" y="2326588"/>
            <a:ext cx="4434840" cy="457200"/>
          </a:xfrm>
          <a:prstGeom prst="rect">
            <a:avLst/>
          </a:prstGeom>
          <a:noFill/>
          <a:ln/>
        </p:spPr>
        <p:txBody>
          <a:bodyPr wrap="square" lIns="0" tIns="0" rIns="0" bIns="0" rtlCol="0" anchor="ctr"/>
          <a:lstStyle/>
          <a:p>
            <a:r>
              <a:rPr lang="en-US" sz="2400" b="1" dirty="0" err="1">
                <a:solidFill>
                  <a:srgbClr val="D8E4E8"/>
                </a:solidFill>
                <a:latin typeface="Arial" pitchFamily="34" charset="0"/>
                <a:ea typeface="Arial" pitchFamily="34" charset="-122"/>
                <a:cs typeface="Arial" pitchFamily="34" charset="-120"/>
              </a:rPr>
              <a:t>Αλουμίνιον</a:t>
            </a:r>
            <a:r>
              <a:rPr lang="en-US" sz="2400" b="1" dirty="0">
                <a:solidFill>
                  <a:srgbClr val="D8E4E8"/>
                </a:solidFill>
                <a:latin typeface="Arial" pitchFamily="34" charset="0"/>
                <a:ea typeface="Arial" pitchFamily="34" charset="-122"/>
                <a:cs typeface="Arial" pitchFamily="34" charset="-120"/>
              </a:rPr>
              <a:t> </a:t>
            </a:r>
            <a:r>
              <a:rPr lang="en-US" sz="2400" b="1" dirty="0" err="1">
                <a:solidFill>
                  <a:srgbClr val="D8E4E8"/>
                </a:solidFill>
                <a:latin typeface="Arial" pitchFamily="34" charset="0"/>
                <a:ea typeface="Arial" pitchFamily="34" charset="-122"/>
                <a:cs typeface="Arial" pitchFamily="34" charset="-120"/>
              </a:rPr>
              <a:t>της</a:t>
            </a:r>
            <a:r>
              <a:rPr lang="en-US" sz="2400" b="1" dirty="0">
                <a:solidFill>
                  <a:srgbClr val="D8E4E8"/>
                </a:solidFill>
                <a:latin typeface="Arial" pitchFamily="34" charset="0"/>
                <a:ea typeface="Arial" pitchFamily="34" charset="-122"/>
                <a:cs typeface="Arial" pitchFamily="34" charset="-120"/>
              </a:rPr>
              <a:t> </a:t>
            </a:r>
            <a:r>
              <a:rPr lang="en-US" sz="2400" b="1" dirty="0" err="1">
                <a:solidFill>
                  <a:srgbClr val="D8E4E8"/>
                </a:solidFill>
                <a:latin typeface="Arial" pitchFamily="34" charset="0"/>
                <a:ea typeface="Arial" pitchFamily="34" charset="-122"/>
                <a:cs typeface="Arial" pitchFamily="34" charset="-120"/>
              </a:rPr>
              <a:t>Ελλάδος</a:t>
            </a:r>
            <a:endParaRPr lang="en-US" sz="2200" b="1" dirty="0"/>
          </a:p>
        </p:txBody>
      </p:sp>
      <p:sp>
        <p:nvSpPr>
          <p:cNvPr id="23" name="Text 15"/>
          <p:cNvSpPr/>
          <p:nvPr/>
        </p:nvSpPr>
        <p:spPr>
          <a:xfrm>
            <a:off x="6995160" y="2698335"/>
            <a:ext cx="4434840" cy="457200"/>
          </a:xfrm>
          <a:prstGeom prst="rect">
            <a:avLst/>
          </a:prstGeom>
          <a:noFill/>
          <a:ln/>
        </p:spPr>
        <p:txBody>
          <a:bodyPr wrap="square" lIns="0" tIns="0" rIns="0" bIns="0" rtlCol="0" anchor="ctr"/>
          <a:lstStyle/>
          <a:p>
            <a:pPr marL="0" indent="0">
              <a:buNone/>
            </a:pPr>
            <a:r>
              <a:rPr lang="en-US" sz="1200" dirty="0">
                <a:solidFill>
                  <a:srgbClr val="D8E4E8"/>
                </a:solidFill>
                <a:latin typeface="Arial" pitchFamily="34" charset="0"/>
                <a:ea typeface="Arial" pitchFamily="34" charset="-122"/>
                <a:cs typeface="Arial" pitchFamily="34" charset="-120"/>
              </a:rPr>
              <a:t> </a:t>
            </a:r>
            <a:r>
              <a:rPr lang="en-US" sz="1200" dirty="0" err="1">
                <a:solidFill>
                  <a:srgbClr val="D8E4E8"/>
                </a:solidFill>
                <a:latin typeface="Arial" pitchFamily="34" charset="0"/>
                <a:ea typeface="Arial" pitchFamily="34" charset="-122"/>
                <a:cs typeface="Arial" pitchFamily="34" charset="-120"/>
              </a:rPr>
              <a:t>μον</a:t>
            </a:r>
            <a:r>
              <a:rPr lang="en-US" sz="1200" dirty="0">
                <a:solidFill>
                  <a:srgbClr val="D8E4E8"/>
                </a:solidFill>
                <a:latin typeface="Arial" pitchFamily="34" charset="0"/>
                <a:ea typeface="Arial" pitchFamily="34" charset="-122"/>
                <a:cs typeface="Arial" pitchFamily="34" charset="-120"/>
              </a:rPr>
              <a:t>αδική μονάδα στην Ευρώπη</a:t>
            </a:r>
            <a:r>
              <a:rPr lang="el-GR" sz="1200" dirty="0">
                <a:solidFill>
                  <a:srgbClr val="D8E4E8"/>
                </a:solidFill>
                <a:latin typeface="Arial" pitchFamily="34" charset="0"/>
                <a:ea typeface="Arial" pitchFamily="34" charset="-122"/>
                <a:cs typeface="Arial" pitchFamily="34" charset="-120"/>
              </a:rPr>
              <a:t>  (Γάλλιο)</a:t>
            </a:r>
            <a:endParaRPr lang="en-US" sz="1200" dirty="0"/>
          </a:p>
        </p:txBody>
      </p:sp>
      <p:sp>
        <p:nvSpPr>
          <p:cNvPr id="25" name="Text 17"/>
          <p:cNvSpPr/>
          <p:nvPr/>
        </p:nvSpPr>
        <p:spPr>
          <a:xfrm>
            <a:off x="7040880" y="3032757"/>
            <a:ext cx="4434840" cy="365760"/>
          </a:xfrm>
          <a:prstGeom prst="rect">
            <a:avLst/>
          </a:prstGeom>
          <a:noFill/>
          <a:ln/>
        </p:spPr>
        <p:txBody>
          <a:bodyPr wrap="square" lIns="0" tIns="0" rIns="0" bIns="0" rtlCol="0" anchor="ctr"/>
          <a:lstStyle/>
          <a:p>
            <a:pPr marL="0" indent="0">
              <a:buNone/>
            </a:pPr>
            <a:r>
              <a:rPr lang="en-US" sz="1450" b="1" dirty="0">
                <a:solidFill>
                  <a:srgbClr val="F7B731"/>
                </a:solidFill>
                <a:latin typeface="Arial" pitchFamily="34" charset="0"/>
                <a:ea typeface="Arial" pitchFamily="34" charset="-122"/>
                <a:cs typeface="Arial" pitchFamily="34" charset="-120"/>
              </a:rPr>
              <a:t>295,5 εκατ. € επένδυση για γάλλιο</a:t>
            </a:r>
            <a:endParaRPr lang="en-US" sz="1450" dirty="0"/>
          </a:p>
        </p:txBody>
      </p:sp>
      <p:sp>
        <p:nvSpPr>
          <p:cNvPr id="27" name="Text 19"/>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8A94A0"/>
                </a:solidFill>
                <a:latin typeface="Arial" pitchFamily="34" charset="0"/>
                <a:ea typeface="Arial" pitchFamily="34" charset="-122"/>
                <a:cs typeface="Arial" pitchFamily="34" charset="-120"/>
              </a:rPr>
              <a:t>© 2026 RISE &amp; Seven Sigma P.C. All rights reserved</a:t>
            </a:r>
            <a:endParaRPr lang="en-US" sz="1100" dirty="0"/>
          </a:p>
        </p:txBody>
      </p:sp>
      <p:sp>
        <p:nvSpPr>
          <p:cNvPr id="28" name="Text 20"/>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008C99"/>
                </a:solidFill>
                <a:latin typeface="Arial" pitchFamily="34" charset="0"/>
                <a:ea typeface="Arial" pitchFamily="34" charset="-122"/>
                <a:cs typeface="Arial" pitchFamily="34" charset="-120"/>
              </a:rPr>
              <a:t>7</a:t>
            </a:r>
            <a:endParaRPr lang="en-US" sz="1200" dirty="0"/>
          </a:p>
        </p:txBody>
      </p:sp>
      <p:sp>
        <p:nvSpPr>
          <p:cNvPr id="29" name="Shape 21"/>
          <p:cNvSpPr/>
          <p:nvPr/>
        </p:nvSpPr>
        <p:spPr>
          <a:xfrm flipV="1">
            <a:off x="11475720" y="6583680"/>
            <a:ext cx="164592" cy="201168"/>
          </a:xfrm>
          <a:prstGeom prst="line">
            <a:avLst/>
          </a:prstGeom>
          <a:noFill/>
          <a:ln w="12700">
            <a:solidFill>
              <a:srgbClr val="008C99"/>
            </a:solidFill>
            <a:prstDash val="solid"/>
          </a:ln>
        </p:spPr>
        <p:txBody>
          <a:bodyPr/>
          <a:lstStyle/>
          <a:p>
            <a:endParaRPr lang="en-US"/>
          </a:p>
        </p:txBody>
      </p:sp>
      <p:sp>
        <p:nvSpPr>
          <p:cNvPr id="45" name="Shape 12">
            <a:extLst>
              <a:ext uri="{FF2B5EF4-FFF2-40B4-BE49-F238E27FC236}">
                <a16:creationId xmlns:a16="http://schemas.microsoft.com/office/drawing/2014/main" id="{27668A1F-EAE4-EB4B-EC78-8B0A1AFDA7A7}"/>
              </a:ext>
            </a:extLst>
          </p:cNvPr>
          <p:cNvSpPr/>
          <p:nvPr/>
        </p:nvSpPr>
        <p:spPr>
          <a:xfrm>
            <a:off x="6762142" y="3549435"/>
            <a:ext cx="4983480" cy="1769321"/>
          </a:xfrm>
          <a:prstGeom prst="rect">
            <a:avLst/>
          </a:prstGeom>
          <a:solidFill>
            <a:srgbClr val="0B4E69"/>
          </a:solidFill>
          <a:ln/>
        </p:spPr>
        <p:txBody>
          <a:bodyPr/>
          <a:lstStyle/>
          <a:p>
            <a:endParaRPr lang="en-US" dirty="0"/>
          </a:p>
        </p:txBody>
      </p:sp>
      <p:pic>
        <p:nvPicPr>
          <p:cNvPr id="47" name="Image 5" descr="preencoded.png">
            <a:extLst>
              <a:ext uri="{FF2B5EF4-FFF2-40B4-BE49-F238E27FC236}">
                <a16:creationId xmlns:a16="http://schemas.microsoft.com/office/drawing/2014/main" id="{3DD90A67-B829-49F7-4942-94BE10C7D9B4}"/>
              </a:ext>
            </a:extLst>
          </p:cNvPr>
          <p:cNvPicPr>
            <a:picLocks noChangeAspect="1"/>
          </p:cNvPicPr>
          <p:nvPr/>
        </p:nvPicPr>
        <p:blipFill>
          <a:blip r:embed="rId8"/>
          <a:stretch>
            <a:fillRect/>
          </a:stretch>
        </p:blipFill>
        <p:spPr>
          <a:xfrm>
            <a:off x="7036462" y="3704883"/>
            <a:ext cx="457200" cy="457200"/>
          </a:xfrm>
          <a:prstGeom prst="rect">
            <a:avLst/>
          </a:prstGeom>
        </p:spPr>
      </p:pic>
      <p:sp>
        <p:nvSpPr>
          <p:cNvPr id="49" name="Text 13">
            <a:extLst>
              <a:ext uri="{FF2B5EF4-FFF2-40B4-BE49-F238E27FC236}">
                <a16:creationId xmlns:a16="http://schemas.microsoft.com/office/drawing/2014/main" id="{2F1B9E69-766B-4D25-7CA2-393AED990939}"/>
              </a:ext>
            </a:extLst>
          </p:cNvPr>
          <p:cNvSpPr/>
          <p:nvPr/>
        </p:nvSpPr>
        <p:spPr>
          <a:xfrm>
            <a:off x="7630822" y="3704883"/>
            <a:ext cx="3886200" cy="502920"/>
          </a:xfrm>
          <a:prstGeom prst="rect">
            <a:avLst/>
          </a:prstGeom>
          <a:noFill/>
          <a:ln/>
        </p:spPr>
        <p:txBody>
          <a:bodyPr wrap="square" lIns="0" tIns="0" rIns="0" bIns="0" rtlCol="0" anchor="ctr"/>
          <a:lstStyle/>
          <a:p>
            <a:r>
              <a:rPr lang="en-US" sz="1350" b="1" dirty="0" err="1">
                <a:solidFill>
                  <a:srgbClr val="D8E4E8"/>
                </a:solidFill>
                <a:latin typeface="Arial" pitchFamily="34" charset="0"/>
                <a:ea typeface="Arial" pitchFamily="34" charset="-122"/>
                <a:cs typeface="Arial" pitchFamily="34" charset="-120"/>
              </a:rPr>
              <a:t>Πρώτο</a:t>
            </a:r>
            <a:r>
              <a:rPr lang="en-US" sz="1350" b="1" dirty="0">
                <a:solidFill>
                  <a:srgbClr val="D8E4E8"/>
                </a:solidFill>
                <a:latin typeface="Arial" pitchFamily="34" charset="0"/>
                <a:ea typeface="Arial" pitchFamily="34" charset="-122"/>
                <a:cs typeface="Arial" pitchFamily="34" charset="-120"/>
              </a:rPr>
              <a:t> </a:t>
            </a:r>
            <a:r>
              <a:rPr lang="en-US" sz="1350" b="1" dirty="0" err="1">
                <a:solidFill>
                  <a:srgbClr val="D8E4E8"/>
                </a:solidFill>
                <a:latin typeface="Arial" pitchFamily="34" charset="0"/>
                <a:ea typeface="Arial" pitchFamily="34" charset="-122"/>
                <a:cs typeface="Arial" pitchFamily="34" charset="-120"/>
              </a:rPr>
              <a:t>έργο</a:t>
            </a:r>
            <a:r>
              <a:rPr lang="en-US" sz="1350" b="1" dirty="0">
                <a:solidFill>
                  <a:srgbClr val="D8E4E8"/>
                </a:solidFill>
                <a:latin typeface="Arial" pitchFamily="34" charset="0"/>
                <a:ea typeface="Arial" pitchFamily="34" charset="-122"/>
                <a:cs typeface="Arial" pitchFamily="34" charset="-120"/>
              </a:rPr>
              <a:t> </a:t>
            </a:r>
            <a:r>
              <a:rPr lang="en-US" sz="1350" b="1" dirty="0" err="1">
                <a:solidFill>
                  <a:srgbClr val="D8E4E8"/>
                </a:solidFill>
                <a:latin typeface="Arial" pitchFamily="34" charset="0"/>
                <a:ea typeface="Arial" pitchFamily="34" charset="-122"/>
                <a:cs typeface="Arial" pitchFamily="34" charset="-120"/>
              </a:rPr>
              <a:t>μετάλλου</a:t>
            </a:r>
            <a:r>
              <a:rPr lang="en-US" sz="1350" b="1" dirty="0">
                <a:solidFill>
                  <a:srgbClr val="D8E4E8"/>
                </a:solidFill>
                <a:latin typeface="Arial" pitchFamily="34" charset="0"/>
                <a:ea typeface="Arial" pitchFamily="34" charset="-122"/>
                <a:cs typeface="Arial" pitchFamily="34" charset="-120"/>
              </a:rPr>
              <a:t> </a:t>
            </a:r>
            <a:r>
              <a:rPr lang="en-US" sz="1350" b="1" dirty="0" err="1">
                <a:solidFill>
                  <a:srgbClr val="D8E4E8"/>
                </a:solidFill>
                <a:latin typeface="Arial" pitchFamily="34" charset="0"/>
                <a:ea typeface="Arial" pitchFamily="34" charset="-122"/>
                <a:cs typeface="Arial" pitchFamily="34" charset="-120"/>
              </a:rPr>
              <a:t>στην</a:t>
            </a:r>
            <a:r>
              <a:rPr lang="en-US" sz="1350" b="1" dirty="0">
                <a:solidFill>
                  <a:srgbClr val="D8E4E8"/>
                </a:solidFill>
                <a:latin typeface="Arial" pitchFamily="34" charset="0"/>
                <a:ea typeface="Arial" pitchFamily="34" charset="-122"/>
                <a:cs typeface="Arial" pitchFamily="34" charset="-120"/>
              </a:rPr>
              <a:t> π</a:t>
            </a:r>
            <a:r>
              <a:rPr lang="en-US" sz="1350" b="1" dirty="0" err="1">
                <a:solidFill>
                  <a:srgbClr val="D8E4E8"/>
                </a:solidFill>
                <a:latin typeface="Arial" pitchFamily="34" charset="0"/>
                <a:ea typeface="Arial" pitchFamily="34" charset="-122"/>
                <a:cs typeface="Arial" pitchFamily="34" charset="-120"/>
              </a:rPr>
              <a:t>εριφέρει</a:t>
            </a:r>
            <a:r>
              <a:rPr lang="en-US" sz="1350" b="1" dirty="0">
                <a:solidFill>
                  <a:srgbClr val="D8E4E8"/>
                </a:solidFill>
                <a:latin typeface="Arial" pitchFamily="34" charset="0"/>
                <a:ea typeface="Arial" pitchFamily="34" charset="-122"/>
                <a:cs typeface="Arial" pitchFamily="34" charset="-120"/>
              </a:rPr>
              <a:t>α με STEP Seal</a:t>
            </a:r>
            <a:endParaRPr lang="en-US" sz="1350" dirty="0"/>
          </a:p>
          <a:p>
            <a:pPr marL="0" indent="0">
              <a:buNone/>
            </a:pPr>
            <a:endParaRPr lang="en-US" sz="1350" dirty="0"/>
          </a:p>
        </p:txBody>
      </p:sp>
      <p:sp>
        <p:nvSpPr>
          <p:cNvPr id="51" name="Text 14">
            <a:extLst>
              <a:ext uri="{FF2B5EF4-FFF2-40B4-BE49-F238E27FC236}">
                <a16:creationId xmlns:a16="http://schemas.microsoft.com/office/drawing/2014/main" id="{038C6477-C057-8E3D-F824-BD4D3C16C4E2}"/>
              </a:ext>
            </a:extLst>
          </p:cNvPr>
          <p:cNvSpPr/>
          <p:nvPr/>
        </p:nvSpPr>
        <p:spPr>
          <a:xfrm>
            <a:off x="7036462" y="4111231"/>
            <a:ext cx="4434840" cy="457200"/>
          </a:xfrm>
          <a:prstGeom prst="rect">
            <a:avLst/>
          </a:prstGeom>
          <a:noFill/>
          <a:ln/>
        </p:spPr>
        <p:txBody>
          <a:bodyPr wrap="square" lIns="0" tIns="0" rIns="0" bIns="0" rtlCol="0" anchor="ctr"/>
          <a:lstStyle/>
          <a:p>
            <a:r>
              <a:rPr lang="en-US" sz="2400" b="1" dirty="0">
                <a:solidFill>
                  <a:srgbClr val="FFFFFF"/>
                </a:solidFill>
                <a:latin typeface="Arial" pitchFamily="34" charset="0"/>
                <a:ea typeface="Arial" pitchFamily="34" charset="-122"/>
                <a:cs typeface="Arial" pitchFamily="34" charset="-120"/>
              </a:rPr>
              <a:t>ELVAL COLOUR</a:t>
            </a:r>
            <a:endParaRPr lang="en-US" sz="2400" dirty="0"/>
          </a:p>
        </p:txBody>
      </p:sp>
      <p:sp>
        <p:nvSpPr>
          <p:cNvPr id="53" name="Text 15">
            <a:extLst>
              <a:ext uri="{FF2B5EF4-FFF2-40B4-BE49-F238E27FC236}">
                <a16:creationId xmlns:a16="http://schemas.microsoft.com/office/drawing/2014/main" id="{CAB8EC04-1B6C-B961-554C-CBA691CEBF28}"/>
              </a:ext>
            </a:extLst>
          </p:cNvPr>
          <p:cNvSpPr/>
          <p:nvPr/>
        </p:nvSpPr>
        <p:spPr>
          <a:xfrm>
            <a:off x="7036462" y="4482978"/>
            <a:ext cx="4434840" cy="457200"/>
          </a:xfrm>
          <a:prstGeom prst="rect">
            <a:avLst/>
          </a:prstGeom>
          <a:noFill/>
          <a:ln/>
        </p:spPr>
        <p:txBody>
          <a:bodyPr wrap="square" lIns="0" tIns="0" rIns="0" bIns="0" rtlCol="0" anchor="ctr"/>
          <a:lstStyle/>
          <a:p>
            <a:pPr marL="0" indent="0">
              <a:buNone/>
            </a:pPr>
            <a:r>
              <a:rPr lang="en-US" sz="1200" dirty="0">
                <a:solidFill>
                  <a:srgbClr val="D8E4E8"/>
                </a:solidFill>
                <a:latin typeface="Arial" pitchFamily="34" charset="0"/>
                <a:ea typeface="Arial" pitchFamily="34" charset="-122"/>
                <a:cs typeface="Arial" pitchFamily="34" charset="-120"/>
              </a:rPr>
              <a:t> </a:t>
            </a:r>
            <a:r>
              <a:rPr lang="el-GR" sz="1200" dirty="0">
                <a:solidFill>
                  <a:srgbClr val="D8E4E8"/>
                </a:solidFill>
                <a:latin typeface="Arial" pitchFamily="34" charset="0"/>
                <a:ea typeface="Arial" pitchFamily="34" charset="-122"/>
                <a:cs typeface="Arial" pitchFamily="34" charset="-120"/>
              </a:rPr>
              <a:t>Ειδική </a:t>
            </a:r>
            <a:r>
              <a:rPr lang="el-GR" sz="1200" dirty="0" err="1">
                <a:solidFill>
                  <a:srgbClr val="D8E4E8"/>
                </a:solidFill>
                <a:latin typeface="Arial" pitchFamily="34" charset="0"/>
                <a:ea typeface="Arial" pitchFamily="34" charset="-122"/>
                <a:cs typeface="Arial" pitchFamily="34" charset="-120"/>
              </a:rPr>
              <a:t>επενδυση</a:t>
            </a:r>
            <a:r>
              <a:rPr lang="el-GR" sz="1200" dirty="0">
                <a:solidFill>
                  <a:srgbClr val="D8E4E8"/>
                </a:solidFill>
                <a:latin typeface="Arial" pitchFamily="34" charset="0"/>
                <a:ea typeface="Arial" pitchFamily="34" charset="-122"/>
                <a:cs typeface="Arial" pitchFamily="34" charset="-120"/>
              </a:rPr>
              <a:t> βαφής Αλ</a:t>
            </a:r>
            <a:endParaRPr lang="en-US" sz="1200" dirty="0"/>
          </a:p>
        </p:txBody>
      </p:sp>
      <p:sp>
        <p:nvSpPr>
          <p:cNvPr id="55" name="Text 17">
            <a:extLst>
              <a:ext uri="{FF2B5EF4-FFF2-40B4-BE49-F238E27FC236}">
                <a16:creationId xmlns:a16="http://schemas.microsoft.com/office/drawing/2014/main" id="{D23CBCC4-A7AF-BB85-91E6-60616D98F8D7}"/>
              </a:ext>
            </a:extLst>
          </p:cNvPr>
          <p:cNvSpPr/>
          <p:nvPr/>
        </p:nvSpPr>
        <p:spPr>
          <a:xfrm>
            <a:off x="7082182" y="4817400"/>
            <a:ext cx="4434840" cy="365760"/>
          </a:xfrm>
          <a:prstGeom prst="rect">
            <a:avLst/>
          </a:prstGeom>
          <a:noFill/>
          <a:ln/>
        </p:spPr>
        <p:txBody>
          <a:bodyPr wrap="square" lIns="0" tIns="0" rIns="0" bIns="0" rtlCol="0" anchor="ctr"/>
          <a:lstStyle/>
          <a:p>
            <a:r>
              <a:rPr lang="el-GR" sz="1450" b="1" dirty="0">
                <a:solidFill>
                  <a:srgbClr val="F7B731"/>
                </a:solidFill>
                <a:latin typeface="Arial" pitchFamily="34" charset="0"/>
                <a:ea typeface="Arial" pitchFamily="34" charset="-122"/>
                <a:cs typeface="Arial" pitchFamily="34" charset="-120"/>
              </a:rPr>
              <a:t>58</a:t>
            </a:r>
            <a:r>
              <a:rPr lang="en-US" sz="1450" b="1" dirty="0">
                <a:solidFill>
                  <a:srgbClr val="F7B731"/>
                </a:solidFill>
                <a:latin typeface="Arial" pitchFamily="34" charset="0"/>
                <a:ea typeface="Arial" pitchFamily="34" charset="-122"/>
                <a:cs typeface="Arial" pitchFamily="34" charset="-120"/>
              </a:rPr>
              <a:t> </a:t>
            </a:r>
            <a:r>
              <a:rPr lang="en-US" sz="1450" b="1" dirty="0" err="1">
                <a:solidFill>
                  <a:srgbClr val="F7B731"/>
                </a:solidFill>
                <a:latin typeface="Arial" pitchFamily="34" charset="0"/>
                <a:ea typeface="Arial" pitchFamily="34" charset="-122"/>
                <a:cs typeface="Arial" pitchFamily="34" charset="-120"/>
              </a:rPr>
              <a:t>εκ</a:t>
            </a:r>
            <a:r>
              <a:rPr lang="en-US" sz="1450" b="1" dirty="0">
                <a:solidFill>
                  <a:srgbClr val="F7B731"/>
                </a:solidFill>
                <a:latin typeface="Arial" pitchFamily="34" charset="0"/>
                <a:ea typeface="Arial" pitchFamily="34" charset="-122"/>
                <a:cs typeface="Arial" pitchFamily="34" charset="-120"/>
              </a:rPr>
              <a:t>ατ. € </a:t>
            </a:r>
            <a:r>
              <a:rPr lang="en-US" sz="1450" b="1" dirty="0">
                <a:solidFill>
                  <a:srgbClr val="F7B731"/>
                </a:solidFill>
                <a:latin typeface="Arial" pitchFamily="34" charset="0"/>
                <a:cs typeface="Arial" pitchFamily="34" charset="-120"/>
              </a:rPr>
              <a:t>radiation curing coil coating line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0"/>
          </a:xfrm>
          <a:custGeom>
            <a:avLst/>
            <a:gdLst/>
            <a:ahLst/>
            <a:cxnLst/>
            <a:rect l="l" t="t" r="r" b="b"/>
            <a:pathLst>
              <a:path w="12191695" h="1371600">
                <a:moveTo>
                  <a:pt x="0" y="0"/>
                </a:moveTo>
                <a:lnTo>
                  <a:pt x="12191695" y="0"/>
                </a:lnTo>
                <a:lnTo>
                  <a:pt x="9905695" y="1371600"/>
                </a:lnTo>
                <a:lnTo>
                  <a:pt x="0" y="1371600"/>
                </a:lnTo>
                <a:close/>
              </a:path>
            </a:pathLst>
          </a:custGeom>
          <a:solidFill>
            <a:srgbClr val="EBECED"/>
          </a:solidFill>
          <a:ln/>
        </p:spPr>
        <p:txBody>
          <a:bodyPr/>
          <a:lstStyle/>
          <a:p>
            <a:endParaRPr lang="en-US"/>
          </a:p>
        </p:txBody>
      </p:sp>
      <p:sp>
        <p:nvSpPr>
          <p:cNvPr id="3" name="Text 1"/>
          <p:cNvSpPr/>
          <p:nvPr/>
        </p:nvSpPr>
        <p:spPr>
          <a:xfrm>
            <a:off x="502920" y="347472"/>
            <a:ext cx="8503920" cy="685800"/>
          </a:xfrm>
          <a:prstGeom prst="rect">
            <a:avLst/>
          </a:prstGeom>
          <a:noFill/>
          <a:ln/>
        </p:spPr>
        <p:txBody>
          <a:bodyPr wrap="square" lIns="0" tIns="0" rIns="0" bIns="0" rtlCol="0" anchor="ctr"/>
          <a:lstStyle/>
          <a:p>
            <a:pPr marL="0" indent="0">
              <a:buNone/>
            </a:pPr>
            <a:r>
              <a:rPr lang="en-US" sz="2600" b="1" dirty="0">
                <a:solidFill>
                  <a:srgbClr val="008C99"/>
                </a:solidFill>
                <a:latin typeface="Arial" pitchFamily="34" charset="0"/>
                <a:ea typeface="Arial" pitchFamily="34" charset="-122"/>
                <a:cs typeface="Arial" pitchFamily="34" charset="-120"/>
              </a:rPr>
              <a:t>AI + Υλικά: το νέο ανταγωνιστικό πλεονέκτημα</a:t>
            </a:r>
            <a:endParaRPr lang="en-US" sz="2600" dirty="0"/>
          </a:p>
        </p:txBody>
      </p:sp>
      <p:sp>
        <p:nvSpPr>
          <p:cNvPr id="4" name="Text 2"/>
          <p:cNvSpPr/>
          <p:nvPr/>
        </p:nvSpPr>
        <p:spPr>
          <a:xfrm>
            <a:off x="502920" y="987552"/>
            <a:ext cx="8503920" cy="365760"/>
          </a:xfrm>
          <a:prstGeom prst="rect">
            <a:avLst/>
          </a:prstGeom>
          <a:noFill/>
          <a:ln/>
        </p:spPr>
        <p:txBody>
          <a:bodyPr wrap="square" lIns="0" tIns="0" rIns="0" bIns="0" rtlCol="0" anchor="ctr"/>
          <a:lstStyle/>
          <a:p>
            <a:pPr marL="0" indent="0">
              <a:buNone/>
            </a:pPr>
            <a:r>
              <a:rPr lang="en-US" sz="1400" i="1" dirty="0">
                <a:solidFill>
                  <a:srgbClr val="4D4D4D"/>
                </a:solidFill>
                <a:latin typeface="Arial" pitchFamily="34" charset="0"/>
                <a:ea typeface="Arial" pitchFamily="34" charset="-122"/>
                <a:cs typeface="Arial" pitchFamily="34" charset="-120"/>
              </a:rPr>
              <a:t>Trend 3 — Η τεχνητή νοημοσύνη αλλάζει τον σχεδιασμό και την παραγωγή</a:t>
            </a:r>
            <a:endParaRPr lang="en-US" sz="1400" dirty="0"/>
          </a:p>
        </p:txBody>
      </p:sp>
      <p:pic>
        <p:nvPicPr>
          <p:cNvPr id="5" name="Image 0" descr="/home/claude/logo_extract/word/media/image1.jpeg"/>
          <p:cNvPicPr>
            <a:picLocks noChangeAspect="1"/>
          </p:cNvPicPr>
          <p:nvPr/>
        </p:nvPicPr>
        <p:blipFill>
          <a:blip r:embed="rId3"/>
          <a:stretch>
            <a:fillRect/>
          </a:stretch>
        </p:blipFill>
        <p:spPr>
          <a:xfrm>
            <a:off x="9646920" y="384048"/>
            <a:ext cx="812673" cy="457200"/>
          </a:xfrm>
          <a:prstGeom prst="rect">
            <a:avLst/>
          </a:prstGeom>
        </p:spPr>
      </p:pic>
      <p:pic>
        <p:nvPicPr>
          <p:cNvPr id="6" name="Image 1" descr="/home/claude/logo_extract/word/media/image2.png"/>
          <p:cNvPicPr>
            <a:picLocks noChangeAspect="1"/>
          </p:cNvPicPr>
          <p:nvPr/>
        </p:nvPicPr>
        <p:blipFill>
          <a:blip r:embed="rId4"/>
          <a:stretch>
            <a:fillRect/>
          </a:stretch>
        </p:blipFill>
        <p:spPr>
          <a:xfrm>
            <a:off x="10688193" y="292608"/>
            <a:ext cx="920625" cy="621792"/>
          </a:xfrm>
          <a:prstGeom prst="rect">
            <a:avLst/>
          </a:prstGeom>
        </p:spPr>
      </p:pic>
      <p:sp>
        <p:nvSpPr>
          <p:cNvPr id="7" name="Shape 3"/>
          <p:cNvSpPr/>
          <p:nvPr/>
        </p:nvSpPr>
        <p:spPr>
          <a:xfrm>
            <a:off x="457200" y="1600200"/>
            <a:ext cx="3566160" cy="13716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8" name="Image 2" descr="preencoded.png"/>
          <p:cNvPicPr>
            <a:picLocks noChangeAspect="1"/>
          </p:cNvPicPr>
          <p:nvPr/>
        </p:nvPicPr>
        <p:blipFill>
          <a:blip r:embed="rId5"/>
          <a:stretch>
            <a:fillRect/>
          </a:stretch>
        </p:blipFill>
        <p:spPr>
          <a:xfrm>
            <a:off x="685800" y="1828800"/>
            <a:ext cx="457200" cy="457200"/>
          </a:xfrm>
          <a:prstGeom prst="rect">
            <a:avLst/>
          </a:prstGeom>
        </p:spPr>
      </p:pic>
      <p:sp>
        <p:nvSpPr>
          <p:cNvPr id="9" name="Text 4"/>
          <p:cNvSpPr/>
          <p:nvPr/>
        </p:nvSpPr>
        <p:spPr>
          <a:xfrm>
            <a:off x="685800" y="2377440"/>
            <a:ext cx="3108960" cy="502920"/>
          </a:xfrm>
          <a:prstGeom prst="rect">
            <a:avLst/>
          </a:prstGeom>
          <a:noFill/>
          <a:ln/>
        </p:spPr>
        <p:txBody>
          <a:bodyPr wrap="square" lIns="0" tIns="0" rIns="0" bIns="0" rtlCol="0" anchor="ctr"/>
          <a:lstStyle/>
          <a:p>
            <a:pPr marL="0" indent="0">
              <a:buNone/>
            </a:pPr>
            <a:r>
              <a:rPr lang="en-US" sz="1400" b="1" dirty="0">
                <a:solidFill>
                  <a:srgbClr val="231F20"/>
                </a:solidFill>
                <a:latin typeface="Arial" pitchFamily="34" charset="0"/>
                <a:ea typeface="Arial" pitchFamily="34" charset="-122"/>
                <a:cs typeface="Arial" pitchFamily="34" charset="-120"/>
              </a:rPr>
              <a:t>Σχεδιασμός νέων κραμάτων</a:t>
            </a:r>
            <a:endParaRPr lang="en-US" sz="1400" dirty="0"/>
          </a:p>
        </p:txBody>
      </p:sp>
      <p:sp>
        <p:nvSpPr>
          <p:cNvPr id="10" name="Shape 5"/>
          <p:cNvSpPr/>
          <p:nvPr/>
        </p:nvSpPr>
        <p:spPr>
          <a:xfrm>
            <a:off x="4251960" y="1600200"/>
            <a:ext cx="3566160" cy="13716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1" name="Image 3" descr="preencoded.png"/>
          <p:cNvPicPr>
            <a:picLocks noChangeAspect="1"/>
          </p:cNvPicPr>
          <p:nvPr/>
        </p:nvPicPr>
        <p:blipFill>
          <a:blip r:embed="rId5"/>
          <a:stretch>
            <a:fillRect/>
          </a:stretch>
        </p:blipFill>
        <p:spPr>
          <a:xfrm>
            <a:off x="4480560" y="1828800"/>
            <a:ext cx="457200" cy="457200"/>
          </a:xfrm>
          <a:prstGeom prst="rect">
            <a:avLst/>
          </a:prstGeom>
        </p:spPr>
      </p:pic>
      <p:sp>
        <p:nvSpPr>
          <p:cNvPr id="12" name="Text 6"/>
          <p:cNvSpPr/>
          <p:nvPr/>
        </p:nvSpPr>
        <p:spPr>
          <a:xfrm>
            <a:off x="4480560" y="2377440"/>
            <a:ext cx="3108960" cy="502920"/>
          </a:xfrm>
          <a:prstGeom prst="rect">
            <a:avLst/>
          </a:prstGeom>
          <a:noFill/>
          <a:ln/>
        </p:spPr>
        <p:txBody>
          <a:bodyPr wrap="square" lIns="0" tIns="0" rIns="0" bIns="0" rtlCol="0" anchor="ctr"/>
          <a:lstStyle/>
          <a:p>
            <a:pPr marL="0" indent="0">
              <a:buNone/>
            </a:pPr>
            <a:r>
              <a:rPr lang="en-US" sz="1400" b="1" dirty="0">
                <a:solidFill>
                  <a:srgbClr val="231F20"/>
                </a:solidFill>
                <a:latin typeface="Arial" pitchFamily="34" charset="0"/>
                <a:ea typeface="Arial" pitchFamily="34" charset="-122"/>
                <a:cs typeface="Arial" pitchFamily="34" charset="-120"/>
              </a:rPr>
              <a:t>Ανακάλυψη νέων υλικών</a:t>
            </a:r>
            <a:endParaRPr lang="en-US" sz="1400" dirty="0"/>
          </a:p>
        </p:txBody>
      </p:sp>
      <p:sp>
        <p:nvSpPr>
          <p:cNvPr id="13" name="Shape 7"/>
          <p:cNvSpPr/>
          <p:nvPr/>
        </p:nvSpPr>
        <p:spPr>
          <a:xfrm>
            <a:off x="8046720" y="1600200"/>
            <a:ext cx="3566160" cy="13716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4" name="Image 4" descr="preencoded.png"/>
          <p:cNvPicPr>
            <a:picLocks noChangeAspect="1"/>
          </p:cNvPicPr>
          <p:nvPr/>
        </p:nvPicPr>
        <p:blipFill>
          <a:blip r:embed="rId5"/>
          <a:stretch>
            <a:fillRect/>
          </a:stretch>
        </p:blipFill>
        <p:spPr>
          <a:xfrm>
            <a:off x="8275320" y="1828800"/>
            <a:ext cx="457200" cy="457200"/>
          </a:xfrm>
          <a:prstGeom prst="rect">
            <a:avLst/>
          </a:prstGeom>
        </p:spPr>
      </p:pic>
      <p:sp>
        <p:nvSpPr>
          <p:cNvPr id="15" name="Text 8"/>
          <p:cNvSpPr/>
          <p:nvPr/>
        </p:nvSpPr>
        <p:spPr>
          <a:xfrm>
            <a:off x="8275320" y="2377440"/>
            <a:ext cx="3108960" cy="502920"/>
          </a:xfrm>
          <a:prstGeom prst="rect">
            <a:avLst/>
          </a:prstGeom>
          <a:noFill/>
          <a:ln/>
        </p:spPr>
        <p:txBody>
          <a:bodyPr wrap="square" lIns="0" tIns="0" rIns="0" bIns="0" rtlCol="0" anchor="ctr"/>
          <a:lstStyle/>
          <a:p>
            <a:pPr marL="0" indent="0">
              <a:buNone/>
            </a:pPr>
            <a:r>
              <a:rPr lang="en-US" sz="1400" b="1" dirty="0">
                <a:solidFill>
                  <a:srgbClr val="231F20"/>
                </a:solidFill>
                <a:latin typeface="Arial" pitchFamily="34" charset="0"/>
                <a:ea typeface="Arial" pitchFamily="34" charset="-122"/>
                <a:cs typeface="Arial" pitchFamily="34" charset="-120"/>
              </a:rPr>
              <a:t>Ψηφιακά δίδυμα παραγωγής</a:t>
            </a:r>
            <a:endParaRPr lang="en-US" sz="1400" dirty="0"/>
          </a:p>
        </p:txBody>
      </p:sp>
      <p:sp>
        <p:nvSpPr>
          <p:cNvPr id="16" name="Shape 9"/>
          <p:cNvSpPr/>
          <p:nvPr/>
        </p:nvSpPr>
        <p:spPr>
          <a:xfrm>
            <a:off x="457200" y="3200400"/>
            <a:ext cx="3566160" cy="13716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17" name="Image 5" descr="preencoded.png"/>
          <p:cNvPicPr>
            <a:picLocks noChangeAspect="1"/>
          </p:cNvPicPr>
          <p:nvPr/>
        </p:nvPicPr>
        <p:blipFill>
          <a:blip r:embed="rId5"/>
          <a:stretch>
            <a:fillRect/>
          </a:stretch>
        </p:blipFill>
        <p:spPr>
          <a:xfrm>
            <a:off x="685800" y="3429000"/>
            <a:ext cx="457200" cy="457200"/>
          </a:xfrm>
          <a:prstGeom prst="rect">
            <a:avLst/>
          </a:prstGeom>
        </p:spPr>
      </p:pic>
      <p:sp>
        <p:nvSpPr>
          <p:cNvPr id="18" name="Text 10"/>
          <p:cNvSpPr/>
          <p:nvPr/>
        </p:nvSpPr>
        <p:spPr>
          <a:xfrm>
            <a:off x="685800" y="3977640"/>
            <a:ext cx="3108960" cy="502920"/>
          </a:xfrm>
          <a:prstGeom prst="rect">
            <a:avLst/>
          </a:prstGeom>
          <a:noFill/>
          <a:ln/>
        </p:spPr>
        <p:txBody>
          <a:bodyPr wrap="square" lIns="0" tIns="0" rIns="0" bIns="0" rtlCol="0" anchor="ctr"/>
          <a:lstStyle/>
          <a:p>
            <a:pPr marL="0" indent="0">
              <a:buNone/>
            </a:pPr>
            <a:r>
              <a:rPr lang="en-US" sz="1400" b="1" dirty="0">
                <a:solidFill>
                  <a:srgbClr val="231F20"/>
                </a:solidFill>
                <a:latin typeface="Arial" pitchFamily="34" charset="0"/>
                <a:ea typeface="Arial" pitchFamily="34" charset="-122"/>
                <a:cs typeface="Arial" pitchFamily="34" charset="-120"/>
              </a:rPr>
              <a:t>Βελτιστοποίηση παραγωγικών διεργασιών</a:t>
            </a:r>
            <a:endParaRPr lang="en-US" sz="1400" dirty="0"/>
          </a:p>
        </p:txBody>
      </p:sp>
      <p:sp>
        <p:nvSpPr>
          <p:cNvPr id="19" name="Shape 11"/>
          <p:cNvSpPr/>
          <p:nvPr/>
        </p:nvSpPr>
        <p:spPr>
          <a:xfrm>
            <a:off x="4251960" y="3200400"/>
            <a:ext cx="3566160" cy="13716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20" name="Image 6" descr="preencoded.png"/>
          <p:cNvPicPr>
            <a:picLocks noChangeAspect="1"/>
          </p:cNvPicPr>
          <p:nvPr/>
        </p:nvPicPr>
        <p:blipFill>
          <a:blip r:embed="rId5"/>
          <a:stretch>
            <a:fillRect/>
          </a:stretch>
        </p:blipFill>
        <p:spPr>
          <a:xfrm>
            <a:off x="4480560" y="3429000"/>
            <a:ext cx="457200" cy="457200"/>
          </a:xfrm>
          <a:prstGeom prst="rect">
            <a:avLst/>
          </a:prstGeom>
        </p:spPr>
      </p:pic>
      <p:sp>
        <p:nvSpPr>
          <p:cNvPr id="21" name="Text 12"/>
          <p:cNvSpPr/>
          <p:nvPr/>
        </p:nvSpPr>
        <p:spPr>
          <a:xfrm>
            <a:off x="4480560" y="3977640"/>
            <a:ext cx="3108960" cy="502920"/>
          </a:xfrm>
          <a:prstGeom prst="rect">
            <a:avLst/>
          </a:prstGeom>
          <a:noFill/>
          <a:ln/>
        </p:spPr>
        <p:txBody>
          <a:bodyPr wrap="square" lIns="0" tIns="0" rIns="0" bIns="0" rtlCol="0" anchor="ctr"/>
          <a:lstStyle/>
          <a:p>
            <a:pPr marL="0" indent="0">
              <a:buNone/>
            </a:pPr>
            <a:r>
              <a:rPr lang="en-US" sz="1400" b="1" dirty="0">
                <a:solidFill>
                  <a:srgbClr val="231F20"/>
                </a:solidFill>
                <a:latin typeface="Arial" pitchFamily="34" charset="0"/>
                <a:ea typeface="Arial" pitchFamily="34" charset="-122"/>
                <a:cs typeface="Arial" pitchFamily="34" charset="-120"/>
              </a:rPr>
              <a:t>Προγνωστική συντήρηση</a:t>
            </a:r>
            <a:endParaRPr lang="en-US" sz="1400" dirty="0"/>
          </a:p>
        </p:txBody>
      </p:sp>
      <p:sp>
        <p:nvSpPr>
          <p:cNvPr id="22" name="Shape 13"/>
          <p:cNvSpPr/>
          <p:nvPr/>
        </p:nvSpPr>
        <p:spPr>
          <a:xfrm>
            <a:off x="8046720" y="3200400"/>
            <a:ext cx="3566160" cy="13716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23" name="Image 7" descr="preencoded.png"/>
          <p:cNvPicPr>
            <a:picLocks noChangeAspect="1"/>
          </p:cNvPicPr>
          <p:nvPr/>
        </p:nvPicPr>
        <p:blipFill>
          <a:blip r:embed="rId5"/>
          <a:stretch>
            <a:fillRect/>
          </a:stretch>
        </p:blipFill>
        <p:spPr>
          <a:xfrm>
            <a:off x="8275320" y="3429000"/>
            <a:ext cx="457200" cy="457200"/>
          </a:xfrm>
          <a:prstGeom prst="rect">
            <a:avLst/>
          </a:prstGeom>
        </p:spPr>
      </p:pic>
      <p:sp>
        <p:nvSpPr>
          <p:cNvPr id="24" name="Text 14"/>
          <p:cNvSpPr/>
          <p:nvPr/>
        </p:nvSpPr>
        <p:spPr>
          <a:xfrm>
            <a:off x="8275320" y="3977640"/>
            <a:ext cx="3108960" cy="502920"/>
          </a:xfrm>
          <a:prstGeom prst="rect">
            <a:avLst/>
          </a:prstGeom>
          <a:noFill/>
          <a:ln/>
        </p:spPr>
        <p:txBody>
          <a:bodyPr wrap="square" lIns="0" tIns="0" rIns="0" bIns="0" rtlCol="0" anchor="ctr"/>
          <a:lstStyle/>
          <a:p>
            <a:pPr marL="0" indent="0">
              <a:buNone/>
            </a:pPr>
            <a:r>
              <a:rPr lang="en-US" sz="1400" b="1" dirty="0">
                <a:solidFill>
                  <a:srgbClr val="231F20"/>
                </a:solidFill>
                <a:latin typeface="Arial" pitchFamily="34" charset="0"/>
                <a:ea typeface="Arial" pitchFamily="34" charset="-122"/>
                <a:cs typeface="Arial" pitchFamily="34" charset="-120"/>
              </a:rPr>
              <a:t>Ποιοτικός έλεγχος</a:t>
            </a:r>
            <a:endParaRPr lang="en-US" sz="1400" dirty="0"/>
          </a:p>
        </p:txBody>
      </p:sp>
      <p:sp>
        <p:nvSpPr>
          <p:cNvPr id="25" name="Shape 15"/>
          <p:cNvSpPr/>
          <p:nvPr/>
        </p:nvSpPr>
        <p:spPr>
          <a:xfrm>
            <a:off x="457200" y="5074920"/>
            <a:ext cx="11247120" cy="914400"/>
          </a:xfrm>
          <a:prstGeom prst="rect">
            <a:avLst/>
          </a:prstGeom>
          <a:solidFill>
            <a:srgbClr val="0B4E69"/>
          </a:solidFill>
          <a:ln/>
        </p:spPr>
        <p:txBody>
          <a:bodyPr/>
          <a:lstStyle/>
          <a:p>
            <a:endParaRPr lang="en-US"/>
          </a:p>
        </p:txBody>
      </p:sp>
      <p:sp>
        <p:nvSpPr>
          <p:cNvPr id="26" name="Text 16"/>
          <p:cNvSpPr/>
          <p:nvPr/>
        </p:nvSpPr>
        <p:spPr>
          <a:xfrm>
            <a:off x="777240" y="5074920"/>
            <a:ext cx="10607040" cy="914400"/>
          </a:xfrm>
          <a:prstGeom prst="rect">
            <a:avLst/>
          </a:prstGeom>
          <a:noFill/>
          <a:ln/>
        </p:spPr>
        <p:txBody>
          <a:bodyPr wrap="square" lIns="0" tIns="0" rIns="0" bIns="0" rtlCol="0" anchor="ctr"/>
          <a:lstStyle/>
          <a:p>
            <a:pPr marL="0" indent="0">
              <a:buNone/>
            </a:pPr>
            <a:r>
              <a:rPr lang="en-US" sz="1700" dirty="0">
                <a:solidFill>
                  <a:srgbClr val="D8E4E8"/>
                </a:solidFill>
                <a:latin typeface="Arial" pitchFamily="34" charset="0"/>
                <a:ea typeface="Arial" pitchFamily="34" charset="-122"/>
                <a:cs typeface="Arial" pitchFamily="34" charset="-120"/>
              </a:rPr>
              <a:t>Το ανταγωνιστικό πλεονέκτημα μετατοπίζεται: </a:t>
            </a:r>
            <a:r>
              <a:rPr lang="en-US" sz="1700" b="1" dirty="0">
                <a:solidFill>
                  <a:srgbClr val="FFFFFF"/>
                </a:solidFill>
                <a:latin typeface="Arial" pitchFamily="34" charset="0"/>
                <a:ea typeface="Arial" pitchFamily="34" charset="-122"/>
                <a:cs typeface="Arial" pitchFamily="34" charset="-120"/>
              </a:rPr>
              <a:t>από το "ποιος παράγει" στο "ποιος μαθαίνει γρηγορότερα"</a:t>
            </a:r>
            <a:endParaRPr lang="en-US" sz="1700" dirty="0"/>
          </a:p>
        </p:txBody>
      </p:sp>
      <p:sp>
        <p:nvSpPr>
          <p:cNvPr id="27" name="Text 17"/>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8A94A0"/>
                </a:solidFill>
                <a:latin typeface="Arial" pitchFamily="34" charset="0"/>
                <a:ea typeface="Arial" pitchFamily="34" charset="-122"/>
                <a:cs typeface="Arial" pitchFamily="34" charset="-120"/>
              </a:rPr>
              <a:t>© 2026 RISE &amp; Seven Sigma P.C. All rights reserved</a:t>
            </a:r>
            <a:endParaRPr lang="en-US" sz="1100" dirty="0"/>
          </a:p>
        </p:txBody>
      </p:sp>
      <p:sp>
        <p:nvSpPr>
          <p:cNvPr id="28" name="Text 18"/>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008C99"/>
                </a:solidFill>
                <a:latin typeface="Arial" pitchFamily="34" charset="0"/>
                <a:ea typeface="Arial" pitchFamily="34" charset="-122"/>
                <a:cs typeface="Arial" pitchFamily="34" charset="-120"/>
              </a:rPr>
              <a:t>9</a:t>
            </a:r>
            <a:endParaRPr lang="en-US" sz="1200" dirty="0"/>
          </a:p>
        </p:txBody>
      </p:sp>
      <p:sp>
        <p:nvSpPr>
          <p:cNvPr id="29" name="Shape 19"/>
          <p:cNvSpPr/>
          <p:nvPr/>
        </p:nvSpPr>
        <p:spPr>
          <a:xfrm flipV="1">
            <a:off x="11475720" y="6583680"/>
            <a:ext cx="164592" cy="201168"/>
          </a:xfrm>
          <a:prstGeom prst="line">
            <a:avLst/>
          </a:prstGeom>
          <a:noFill/>
          <a:ln w="12700">
            <a:solidFill>
              <a:srgbClr val="008C99"/>
            </a:solidFill>
            <a:prstDash val="solid"/>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0"/>
          </a:xfrm>
          <a:custGeom>
            <a:avLst/>
            <a:gdLst/>
            <a:ahLst/>
            <a:cxnLst/>
            <a:rect l="l" t="t" r="r" b="b"/>
            <a:pathLst>
              <a:path w="12191695" h="1371600">
                <a:moveTo>
                  <a:pt x="0" y="0"/>
                </a:moveTo>
                <a:lnTo>
                  <a:pt x="12191695" y="0"/>
                </a:lnTo>
                <a:lnTo>
                  <a:pt x="9905695" y="1371600"/>
                </a:lnTo>
                <a:lnTo>
                  <a:pt x="0" y="1371600"/>
                </a:lnTo>
                <a:close/>
              </a:path>
            </a:pathLst>
          </a:custGeom>
          <a:solidFill>
            <a:srgbClr val="EBECED"/>
          </a:solidFill>
          <a:ln/>
        </p:spPr>
        <p:txBody>
          <a:bodyPr/>
          <a:lstStyle/>
          <a:p>
            <a:endParaRPr lang="en-US"/>
          </a:p>
        </p:txBody>
      </p:sp>
      <p:sp>
        <p:nvSpPr>
          <p:cNvPr id="3" name="Text 1"/>
          <p:cNvSpPr/>
          <p:nvPr/>
        </p:nvSpPr>
        <p:spPr>
          <a:xfrm>
            <a:off x="502920" y="347472"/>
            <a:ext cx="8503920" cy="685800"/>
          </a:xfrm>
          <a:prstGeom prst="rect">
            <a:avLst/>
          </a:prstGeom>
          <a:noFill/>
          <a:ln/>
        </p:spPr>
        <p:txBody>
          <a:bodyPr wrap="square" lIns="0" tIns="0" rIns="0" bIns="0" rtlCol="0" anchor="ctr"/>
          <a:lstStyle/>
          <a:p>
            <a:pPr marL="0" indent="0">
              <a:buNone/>
            </a:pPr>
            <a:r>
              <a:rPr lang="en-US" sz="2600" b="1" dirty="0">
                <a:solidFill>
                  <a:srgbClr val="008C99"/>
                </a:solidFill>
                <a:latin typeface="Arial" pitchFamily="34" charset="0"/>
                <a:ea typeface="Arial" pitchFamily="34" charset="-122"/>
                <a:cs typeface="Arial" pitchFamily="34" charset="-120"/>
              </a:rPr>
              <a:t>Κυκλική Οικονομία &amp; Οικοσυστήματα Καινοτομίας</a:t>
            </a:r>
            <a:endParaRPr lang="en-US" sz="2600" dirty="0"/>
          </a:p>
        </p:txBody>
      </p:sp>
      <p:sp>
        <p:nvSpPr>
          <p:cNvPr id="4" name="Text 2"/>
          <p:cNvSpPr/>
          <p:nvPr/>
        </p:nvSpPr>
        <p:spPr>
          <a:xfrm>
            <a:off x="502920" y="987552"/>
            <a:ext cx="8503920" cy="365760"/>
          </a:xfrm>
          <a:prstGeom prst="rect">
            <a:avLst/>
          </a:prstGeom>
          <a:noFill/>
          <a:ln/>
        </p:spPr>
        <p:txBody>
          <a:bodyPr wrap="square" lIns="0" tIns="0" rIns="0" bIns="0" rtlCol="0" anchor="ctr"/>
          <a:lstStyle/>
          <a:p>
            <a:pPr marL="0" indent="0">
              <a:buNone/>
            </a:pPr>
            <a:r>
              <a:rPr lang="en-US" sz="1400" i="1" dirty="0">
                <a:solidFill>
                  <a:srgbClr val="4D4D4D"/>
                </a:solidFill>
                <a:latin typeface="Arial" pitchFamily="34" charset="0"/>
                <a:ea typeface="Arial" pitchFamily="34" charset="-122"/>
                <a:cs typeface="Arial" pitchFamily="34" charset="-120"/>
              </a:rPr>
              <a:t>Trends 4 &amp; 5 — Νέα επιχειρηματικά μοντέλα, νέα λογική ανταγωνισμού</a:t>
            </a:r>
            <a:endParaRPr lang="en-US" sz="1400" dirty="0"/>
          </a:p>
        </p:txBody>
      </p:sp>
      <p:pic>
        <p:nvPicPr>
          <p:cNvPr id="5" name="Image 0" descr="/home/claude/logo_extract/word/media/image1.jpeg"/>
          <p:cNvPicPr>
            <a:picLocks noChangeAspect="1"/>
          </p:cNvPicPr>
          <p:nvPr/>
        </p:nvPicPr>
        <p:blipFill>
          <a:blip r:embed="rId3"/>
          <a:stretch>
            <a:fillRect/>
          </a:stretch>
        </p:blipFill>
        <p:spPr>
          <a:xfrm>
            <a:off x="9646920" y="384048"/>
            <a:ext cx="812673" cy="457200"/>
          </a:xfrm>
          <a:prstGeom prst="rect">
            <a:avLst/>
          </a:prstGeom>
        </p:spPr>
      </p:pic>
      <p:pic>
        <p:nvPicPr>
          <p:cNvPr id="6" name="Image 1" descr="/home/claude/logo_extract/word/media/image2.png"/>
          <p:cNvPicPr>
            <a:picLocks noChangeAspect="1"/>
          </p:cNvPicPr>
          <p:nvPr/>
        </p:nvPicPr>
        <p:blipFill>
          <a:blip r:embed="rId4"/>
          <a:stretch>
            <a:fillRect/>
          </a:stretch>
        </p:blipFill>
        <p:spPr>
          <a:xfrm>
            <a:off x="10688193" y="292608"/>
            <a:ext cx="920625" cy="621792"/>
          </a:xfrm>
          <a:prstGeom prst="rect">
            <a:avLst/>
          </a:prstGeom>
        </p:spPr>
      </p:pic>
      <p:sp>
        <p:nvSpPr>
          <p:cNvPr id="7" name="Shape 3"/>
          <p:cNvSpPr/>
          <p:nvPr/>
        </p:nvSpPr>
        <p:spPr>
          <a:xfrm>
            <a:off x="457200" y="1600200"/>
            <a:ext cx="5440680" cy="4572000"/>
          </a:xfrm>
          <a:prstGeom prst="rect">
            <a:avLst/>
          </a:prstGeom>
          <a:solidFill>
            <a:srgbClr val="F2F3F4"/>
          </a:solidFill>
          <a:ln/>
          <a:effectLst>
            <a:outerShdw blurRad="88900" dist="25400" dir="5400000" algn="bl" rotWithShape="0">
              <a:srgbClr val="000000">
                <a:alpha val="10000"/>
              </a:srgbClr>
            </a:outerShdw>
          </a:effectLst>
        </p:spPr>
        <p:txBody>
          <a:bodyPr/>
          <a:lstStyle/>
          <a:p>
            <a:endParaRPr lang="en-US"/>
          </a:p>
        </p:txBody>
      </p:sp>
      <p:pic>
        <p:nvPicPr>
          <p:cNvPr id="8" name="Image 2" descr="preencoded.png"/>
          <p:cNvPicPr>
            <a:picLocks noChangeAspect="1"/>
          </p:cNvPicPr>
          <p:nvPr/>
        </p:nvPicPr>
        <p:blipFill>
          <a:blip r:embed="rId5"/>
          <a:stretch>
            <a:fillRect/>
          </a:stretch>
        </p:blipFill>
        <p:spPr>
          <a:xfrm>
            <a:off x="777240" y="1874520"/>
            <a:ext cx="502920" cy="502920"/>
          </a:xfrm>
          <a:prstGeom prst="rect">
            <a:avLst/>
          </a:prstGeom>
        </p:spPr>
      </p:pic>
      <p:sp>
        <p:nvSpPr>
          <p:cNvPr id="9" name="Text 4"/>
          <p:cNvSpPr/>
          <p:nvPr/>
        </p:nvSpPr>
        <p:spPr>
          <a:xfrm>
            <a:off x="1417320" y="1874520"/>
            <a:ext cx="4343400" cy="548640"/>
          </a:xfrm>
          <a:prstGeom prst="rect">
            <a:avLst/>
          </a:prstGeom>
          <a:noFill/>
          <a:ln/>
        </p:spPr>
        <p:txBody>
          <a:bodyPr wrap="square" lIns="0" tIns="0" rIns="0" bIns="0" rtlCol="0" anchor="ctr"/>
          <a:lstStyle/>
          <a:p>
            <a:pPr marL="0" indent="0">
              <a:buNone/>
            </a:pPr>
            <a:r>
              <a:rPr lang="en-US" sz="1650" b="1" dirty="0">
                <a:solidFill>
                  <a:srgbClr val="231F20"/>
                </a:solidFill>
                <a:latin typeface="Arial" pitchFamily="34" charset="0"/>
                <a:ea typeface="Arial" pitchFamily="34" charset="-122"/>
                <a:cs typeface="Arial" pitchFamily="34" charset="-120"/>
              </a:rPr>
              <a:t>Η κυκλική οικονομία αλλάζει επίπεδο</a:t>
            </a:r>
            <a:endParaRPr lang="en-US" sz="1650" dirty="0"/>
          </a:p>
        </p:txBody>
      </p:sp>
      <p:sp>
        <p:nvSpPr>
          <p:cNvPr id="10" name="Text 5"/>
          <p:cNvSpPr/>
          <p:nvPr/>
        </p:nvSpPr>
        <p:spPr>
          <a:xfrm>
            <a:off x="777240" y="2560320"/>
            <a:ext cx="4800600" cy="457200"/>
          </a:xfrm>
          <a:prstGeom prst="rect">
            <a:avLst/>
          </a:prstGeom>
          <a:noFill/>
          <a:ln/>
        </p:spPr>
        <p:txBody>
          <a:bodyPr wrap="square" lIns="0" tIns="0" rIns="0" bIns="0" rtlCol="0" anchor="ctr"/>
          <a:lstStyle/>
          <a:p>
            <a:pPr marL="0" indent="0">
              <a:buNone/>
            </a:pPr>
            <a:r>
              <a:rPr lang="en-US" sz="1300" i="1" dirty="0">
                <a:solidFill>
                  <a:srgbClr val="008C99"/>
                </a:solidFill>
                <a:latin typeface="Arial" pitchFamily="34" charset="0"/>
                <a:ea typeface="Arial" pitchFamily="34" charset="-122"/>
                <a:cs typeface="Arial" pitchFamily="34" charset="-120"/>
              </a:rPr>
              <a:t>Δεν αφορά πλέον μόνο ανακύκλωση, συμμόρφωση, περιβάλλον.</a:t>
            </a:r>
            <a:endParaRPr lang="en-US" sz="1300" dirty="0"/>
          </a:p>
        </p:txBody>
      </p:sp>
      <p:sp>
        <p:nvSpPr>
          <p:cNvPr id="11" name="Text 6"/>
          <p:cNvSpPr/>
          <p:nvPr/>
        </p:nvSpPr>
        <p:spPr>
          <a:xfrm>
            <a:off x="868680" y="3108960"/>
            <a:ext cx="4251960" cy="411480"/>
          </a:xfrm>
          <a:prstGeom prst="rect">
            <a:avLst/>
          </a:prstGeom>
          <a:noFill/>
          <a:ln/>
        </p:spPr>
        <p:txBody>
          <a:bodyPr wrap="square" lIns="0" tIns="0" rIns="0" bIns="0" rtlCol="0" anchor="ctr"/>
          <a:lstStyle/>
          <a:p>
            <a:pPr marL="342900" indent="-342900">
              <a:buSzPct val="100000"/>
              <a:buChar char="•"/>
            </a:pPr>
            <a:r>
              <a:rPr lang="en-US" sz="1450" dirty="0">
                <a:solidFill>
                  <a:srgbClr val="231F20"/>
                </a:solidFill>
                <a:latin typeface="Arial" pitchFamily="34" charset="0"/>
                <a:ea typeface="Arial" pitchFamily="34" charset="-122"/>
                <a:cs typeface="Arial" pitchFamily="34" charset="-120"/>
              </a:rPr>
              <a:t>Νέες επιχειρήσεις</a:t>
            </a:r>
            <a:endParaRPr lang="en-US" sz="1450" dirty="0"/>
          </a:p>
        </p:txBody>
      </p:sp>
      <p:sp>
        <p:nvSpPr>
          <p:cNvPr id="12" name="Text 7"/>
          <p:cNvSpPr/>
          <p:nvPr/>
        </p:nvSpPr>
        <p:spPr>
          <a:xfrm>
            <a:off x="868680" y="3566160"/>
            <a:ext cx="4251960" cy="411480"/>
          </a:xfrm>
          <a:prstGeom prst="rect">
            <a:avLst/>
          </a:prstGeom>
          <a:noFill/>
          <a:ln/>
        </p:spPr>
        <p:txBody>
          <a:bodyPr wrap="square" lIns="0" tIns="0" rIns="0" bIns="0" rtlCol="0" anchor="ctr"/>
          <a:lstStyle/>
          <a:p>
            <a:pPr marL="342900" indent="-342900">
              <a:buSzPct val="100000"/>
              <a:buChar char="•"/>
            </a:pPr>
            <a:r>
              <a:rPr lang="en-US" sz="1450" dirty="0">
                <a:solidFill>
                  <a:srgbClr val="231F20"/>
                </a:solidFill>
                <a:latin typeface="Arial" pitchFamily="34" charset="0"/>
                <a:ea typeface="Arial" pitchFamily="34" charset="-122"/>
                <a:cs typeface="Arial" pitchFamily="34" charset="-120"/>
              </a:rPr>
              <a:t>Νέα επιχειρηματικά μοντέλα</a:t>
            </a:r>
            <a:endParaRPr lang="en-US" sz="1450" dirty="0"/>
          </a:p>
        </p:txBody>
      </p:sp>
      <p:sp>
        <p:nvSpPr>
          <p:cNvPr id="13" name="Text 8"/>
          <p:cNvSpPr/>
          <p:nvPr/>
        </p:nvSpPr>
        <p:spPr>
          <a:xfrm>
            <a:off x="868680" y="4023360"/>
            <a:ext cx="4251960" cy="411480"/>
          </a:xfrm>
          <a:prstGeom prst="rect">
            <a:avLst/>
          </a:prstGeom>
          <a:noFill/>
          <a:ln/>
        </p:spPr>
        <p:txBody>
          <a:bodyPr wrap="square" lIns="0" tIns="0" rIns="0" bIns="0" rtlCol="0" anchor="ctr"/>
          <a:lstStyle/>
          <a:p>
            <a:pPr marL="342900" indent="-342900">
              <a:buSzPct val="100000"/>
              <a:buChar char="•"/>
            </a:pPr>
            <a:r>
              <a:rPr lang="en-US" sz="1450" dirty="0">
                <a:solidFill>
                  <a:srgbClr val="231F20"/>
                </a:solidFill>
                <a:latin typeface="Arial" pitchFamily="34" charset="0"/>
                <a:ea typeface="Arial" pitchFamily="34" charset="-122"/>
                <a:cs typeface="Arial" pitchFamily="34" charset="-120"/>
              </a:rPr>
              <a:t>Νέα προϊόντα</a:t>
            </a:r>
            <a:endParaRPr lang="en-US" sz="1450" dirty="0"/>
          </a:p>
        </p:txBody>
      </p:sp>
      <p:sp>
        <p:nvSpPr>
          <p:cNvPr id="14" name="Text 9"/>
          <p:cNvSpPr/>
          <p:nvPr/>
        </p:nvSpPr>
        <p:spPr>
          <a:xfrm>
            <a:off x="868680" y="4480560"/>
            <a:ext cx="4251960" cy="411480"/>
          </a:xfrm>
          <a:prstGeom prst="rect">
            <a:avLst/>
          </a:prstGeom>
          <a:noFill/>
          <a:ln/>
        </p:spPr>
        <p:txBody>
          <a:bodyPr wrap="square" lIns="0" tIns="0" rIns="0" bIns="0" rtlCol="0" anchor="ctr"/>
          <a:lstStyle/>
          <a:p>
            <a:pPr marL="342900" indent="-342900">
              <a:buSzPct val="100000"/>
              <a:buChar char="•"/>
            </a:pPr>
            <a:r>
              <a:rPr lang="en-US" sz="1450" dirty="0">
                <a:solidFill>
                  <a:srgbClr val="231F20"/>
                </a:solidFill>
                <a:latin typeface="Arial" pitchFamily="34" charset="0"/>
                <a:ea typeface="Arial" pitchFamily="34" charset="-122"/>
                <a:cs typeface="Arial" pitchFamily="34" charset="-120"/>
              </a:rPr>
              <a:t>Νέες αλυσίδες αξίας</a:t>
            </a:r>
            <a:endParaRPr lang="en-US" sz="1450" dirty="0"/>
          </a:p>
        </p:txBody>
      </p:sp>
      <p:sp>
        <p:nvSpPr>
          <p:cNvPr id="15" name="Text 10"/>
          <p:cNvSpPr/>
          <p:nvPr/>
        </p:nvSpPr>
        <p:spPr>
          <a:xfrm>
            <a:off x="868680" y="4937760"/>
            <a:ext cx="4251960" cy="411480"/>
          </a:xfrm>
          <a:prstGeom prst="rect">
            <a:avLst/>
          </a:prstGeom>
          <a:noFill/>
          <a:ln/>
        </p:spPr>
        <p:txBody>
          <a:bodyPr wrap="square" lIns="0" tIns="0" rIns="0" bIns="0" rtlCol="0" anchor="ctr"/>
          <a:lstStyle/>
          <a:p>
            <a:pPr marL="342900" indent="-342900">
              <a:buSzPct val="100000"/>
              <a:buChar char="•"/>
            </a:pPr>
            <a:r>
              <a:rPr lang="en-US" sz="1450" dirty="0">
                <a:solidFill>
                  <a:srgbClr val="231F20"/>
                </a:solidFill>
                <a:latin typeface="Arial" pitchFamily="34" charset="0"/>
                <a:ea typeface="Arial" pitchFamily="34" charset="-122"/>
                <a:cs typeface="Arial" pitchFamily="34" charset="-120"/>
              </a:rPr>
              <a:t>Βιομηχανική συμβίωση</a:t>
            </a:r>
            <a:endParaRPr lang="en-US" sz="1450" dirty="0"/>
          </a:p>
        </p:txBody>
      </p:sp>
      <p:sp>
        <p:nvSpPr>
          <p:cNvPr id="16" name="Shape 11"/>
          <p:cNvSpPr/>
          <p:nvPr/>
        </p:nvSpPr>
        <p:spPr>
          <a:xfrm>
            <a:off x="6263640" y="1600200"/>
            <a:ext cx="5440680" cy="4572000"/>
          </a:xfrm>
          <a:prstGeom prst="rect">
            <a:avLst/>
          </a:prstGeom>
          <a:solidFill>
            <a:srgbClr val="0B4E69"/>
          </a:solidFill>
          <a:ln/>
        </p:spPr>
        <p:txBody>
          <a:bodyPr/>
          <a:lstStyle/>
          <a:p>
            <a:endParaRPr lang="en-US"/>
          </a:p>
        </p:txBody>
      </p:sp>
      <p:pic>
        <p:nvPicPr>
          <p:cNvPr id="17" name="Image 3" descr="preencoded.png"/>
          <p:cNvPicPr>
            <a:picLocks noChangeAspect="1"/>
          </p:cNvPicPr>
          <p:nvPr/>
        </p:nvPicPr>
        <p:blipFill>
          <a:blip r:embed="rId6"/>
          <a:stretch>
            <a:fillRect/>
          </a:stretch>
        </p:blipFill>
        <p:spPr>
          <a:xfrm>
            <a:off x="6583680" y="1874520"/>
            <a:ext cx="502920" cy="502920"/>
          </a:xfrm>
          <a:prstGeom prst="rect">
            <a:avLst/>
          </a:prstGeom>
        </p:spPr>
      </p:pic>
      <p:sp>
        <p:nvSpPr>
          <p:cNvPr id="18" name="Text 12"/>
          <p:cNvSpPr/>
          <p:nvPr/>
        </p:nvSpPr>
        <p:spPr>
          <a:xfrm>
            <a:off x="7223760" y="1874520"/>
            <a:ext cx="4343400" cy="548640"/>
          </a:xfrm>
          <a:prstGeom prst="rect">
            <a:avLst/>
          </a:prstGeom>
          <a:noFill/>
          <a:ln/>
        </p:spPr>
        <p:txBody>
          <a:bodyPr wrap="square" lIns="0" tIns="0" rIns="0" bIns="0" rtlCol="0" anchor="ctr"/>
          <a:lstStyle/>
          <a:p>
            <a:pPr marL="0" indent="0">
              <a:buNone/>
            </a:pPr>
            <a:r>
              <a:rPr lang="en-US" sz="1650" b="1" dirty="0">
                <a:solidFill>
                  <a:srgbClr val="FFFFFF"/>
                </a:solidFill>
                <a:latin typeface="Arial" pitchFamily="34" charset="0"/>
                <a:ea typeface="Arial" pitchFamily="34" charset="-122"/>
                <a:cs typeface="Arial" pitchFamily="34" charset="-120"/>
              </a:rPr>
              <a:t>Η καινοτομία γίνεται οικοσύστημα</a:t>
            </a:r>
            <a:endParaRPr lang="en-US" sz="1650" dirty="0"/>
          </a:p>
        </p:txBody>
      </p:sp>
      <p:sp>
        <p:nvSpPr>
          <p:cNvPr id="19" name="Text 13"/>
          <p:cNvSpPr/>
          <p:nvPr/>
        </p:nvSpPr>
        <p:spPr>
          <a:xfrm>
            <a:off x="6583680" y="2560320"/>
            <a:ext cx="4800600" cy="457200"/>
          </a:xfrm>
          <a:prstGeom prst="rect">
            <a:avLst/>
          </a:prstGeom>
          <a:noFill/>
          <a:ln/>
        </p:spPr>
        <p:txBody>
          <a:bodyPr wrap="square" lIns="0" tIns="0" rIns="0" bIns="0" rtlCol="0" anchor="ctr"/>
          <a:lstStyle/>
          <a:p>
            <a:pPr marL="0" indent="0">
              <a:buNone/>
            </a:pPr>
            <a:r>
              <a:rPr lang="en-US" sz="1300" i="1" dirty="0">
                <a:solidFill>
                  <a:srgbClr val="D8E4E8"/>
                </a:solidFill>
                <a:latin typeface="Arial" pitchFamily="34" charset="0"/>
                <a:ea typeface="Arial" pitchFamily="34" charset="-122"/>
                <a:cs typeface="Arial" pitchFamily="34" charset="-120"/>
              </a:rPr>
              <a:t>Οι πιο επιτυχημένες περιοχές διεθνώς συνδέουν:</a:t>
            </a:r>
            <a:endParaRPr lang="en-US" sz="1300" dirty="0"/>
          </a:p>
        </p:txBody>
      </p:sp>
      <p:sp>
        <p:nvSpPr>
          <p:cNvPr id="20" name="Text 14"/>
          <p:cNvSpPr/>
          <p:nvPr/>
        </p:nvSpPr>
        <p:spPr>
          <a:xfrm>
            <a:off x="6675120" y="3108960"/>
            <a:ext cx="2377440" cy="457200"/>
          </a:xfrm>
          <a:prstGeom prst="rect">
            <a:avLst/>
          </a:prstGeom>
          <a:noFill/>
          <a:ln/>
        </p:spPr>
        <p:txBody>
          <a:bodyPr wrap="square" lIns="0" tIns="0" rIns="0" bIns="0" rtlCol="0" anchor="ctr"/>
          <a:lstStyle/>
          <a:p>
            <a:pPr marL="342900" indent="-342900">
              <a:buSzPct val="100000"/>
              <a:buChar char="•"/>
            </a:pPr>
            <a:r>
              <a:rPr lang="en-US" sz="1350" dirty="0">
                <a:solidFill>
                  <a:srgbClr val="FFFFFF"/>
                </a:solidFill>
                <a:latin typeface="Arial" pitchFamily="34" charset="0"/>
                <a:ea typeface="Arial" pitchFamily="34" charset="-122"/>
                <a:cs typeface="Arial" pitchFamily="34" charset="-120"/>
              </a:rPr>
              <a:t>Βιομηχανία</a:t>
            </a:r>
            <a:endParaRPr lang="en-US" sz="1350" dirty="0"/>
          </a:p>
        </p:txBody>
      </p:sp>
      <p:sp>
        <p:nvSpPr>
          <p:cNvPr id="21" name="Text 15"/>
          <p:cNvSpPr/>
          <p:nvPr/>
        </p:nvSpPr>
        <p:spPr>
          <a:xfrm>
            <a:off x="9144000" y="3108960"/>
            <a:ext cx="2377440" cy="457200"/>
          </a:xfrm>
          <a:prstGeom prst="rect">
            <a:avLst/>
          </a:prstGeom>
          <a:noFill/>
          <a:ln/>
        </p:spPr>
        <p:txBody>
          <a:bodyPr wrap="square" lIns="0" tIns="0" rIns="0" bIns="0" rtlCol="0" anchor="ctr"/>
          <a:lstStyle/>
          <a:p>
            <a:pPr marL="342900" indent="-342900">
              <a:buSzPct val="100000"/>
              <a:buChar char="•"/>
            </a:pPr>
            <a:r>
              <a:rPr lang="en-US" sz="1350" dirty="0">
                <a:solidFill>
                  <a:srgbClr val="FFFFFF"/>
                </a:solidFill>
                <a:latin typeface="Arial" pitchFamily="34" charset="0"/>
                <a:ea typeface="Arial" pitchFamily="34" charset="-122"/>
                <a:cs typeface="Arial" pitchFamily="34" charset="-120"/>
              </a:rPr>
              <a:t>Πανεπιστήμια</a:t>
            </a:r>
            <a:endParaRPr lang="en-US" sz="1350" dirty="0"/>
          </a:p>
        </p:txBody>
      </p:sp>
      <p:sp>
        <p:nvSpPr>
          <p:cNvPr id="22" name="Text 16"/>
          <p:cNvSpPr/>
          <p:nvPr/>
        </p:nvSpPr>
        <p:spPr>
          <a:xfrm>
            <a:off x="6675120" y="3611880"/>
            <a:ext cx="2377440" cy="457200"/>
          </a:xfrm>
          <a:prstGeom prst="rect">
            <a:avLst/>
          </a:prstGeom>
          <a:noFill/>
          <a:ln/>
        </p:spPr>
        <p:txBody>
          <a:bodyPr wrap="square" lIns="0" tIns="0" rIns="0" bIns="0" rtlCol="0" anchor="ctr"/>
          <a:lstStyle/>
          <a:p>
            <a:pPr marL="342900" indent="-342900">
              <a:buSzPct val="100000"/>
              <a:buChar char="•"/>
            </a:pPr>
            <a:r>
              <a:rPr lang="en-US" sz="1350" dirty="0">
                <a:solidFill>
                  <a:srgbClr val="FFFFFF"/>
                </a:solidFill>
                <a:latin typeface="Arial" pitchFamily="34" charset="0"/>
                <a:ea typeface="Arial" pitchFamily="34" charset="-122"/>
                <a:cs typeface="Arial" pitchFamily="34" charset="-120"/>
              </a:rPr>
              <a:t>Ερευνητικά κέντρα</a:t>
            </a:r>
            <a:endParaRPr lang="en-US" sz="1350" dirty="0"/>
          </a:p>
        </p:txBody>
      </p:sp>
      <p:sp>
        <p:nvSpPr>
          <p:cNvPr id="23" name="Text 17"/>
          <p:cNvSpPr/>
          <p:nvPr/>
        </p:nvSpPr>
        <p:spPr>
          <a:xfrm>
            <a:off x="9144000" y="3611880"/>
            <a:ext cx="2377440" cy="457200"/>
          </a:xfrm>
          <a:prstGeom prst="rect">
            <a:avLst/>
          </a:prstGeom>
          <a:noFill/>
          <a:ln/>
        </p:spPr>
        <p:txBody>
          <a:bodyPr wrap="square" lIns="0" tIns="0" rIns="0" bIns="0" rtlCol="0" anchor="ctr"/>
          <a:lstStyle/>
          <a:p>
            <a:pPr marL="342900" indent="-342900">
              <a:buSzPct val="100000"/>
              <a:buChar char="•"/>
            </a:pPr>
            <a:r>
              <a:rPr lang="en-US" sz="1350" dirty="0">
                <a:solidFill>
                  <a:srgbClr val="FFFFFF"/>
                </a:solidFill>
                <a:latin typeface="Arial" pitchFamily="34" charset="0"/>
                <a:ea typeface="Arial" pitchFamily="34" charset="-122"/>
                <a:cs typeface="Arial" pitchFamily="34" charset="-120"/>
              </a:rPr>
              <a:t>Startups</a:t>
            </a:r>
            <a:endParaRPr lang="en-US" sz="1350" dirty="0"/>
          </a:p>
        </p:txBody>
      </p:sp>
      <p:sp>
        <p:nvSpPr>
          <p:cNvPr id="24" name="Text 18"/>
          <p:cNvSpPr/>
          <p:nvPr/>
        </p:nvSpPr>
        <p:spPr>
          <a:xfrm>
            <a:off x="6675120" y="4114800"/>
            <a:ext cx="2377440" cy="457200"/>
          </a:xfrm>
          <a:prstGeom prst="rect">
            <a:avLst/>
          </a:prstGeom>
          <a:noFill/>
          <a:ln/>
        </p:spPr>
        <p:txBody>
          <a:bodyPr wrap="square" lIns="0" tIns="0" rIns="0" bIns="0" rtlCol="0" anchor="ctr"/>
          <a:lstStyle/>
          <a:p>
            <a:pPr marL="342900" indent="-342900">
              <a:buSzPct val="100000"/>
              <a:buChar char="•"/>
            </a:pPr>
            <a:r>
              <a:rPr lang="en-US" sz="1350" dirty="0">
                <a:solidFill>
                  <a:srgbClr val="FFFFFF"/>
                </a:solidFill>
                <a:latin typeface="Arial" pitchFamily="34" charset="0"/>
                <a:ea typeface="Arial" pitchFamily="34" charset="-122"/>
                <a:cs typeface="Arial" pitchFamily="34" charset="-120"/>
              </a:rPr>
              <a:t>Χρηματοδότηση</a:t>
            </a:r>
            <a:endParaRPr lang="en-US" sz="1350" dirty="0"/>
          </a:p>
        </p:txBody>
      </p:sp>
      <p:sp>
        <p:nvSpPr>
          <p:cNvPr id="25" name="Text 19"/>
          <p:cNvSpPr/>
          <p:nvPr/>
        </p:nvSpPr>
        <p:spPr>
          <a:xfrm>
            <a:off x="9144000" y="4114800"/>
            <a:ext cx="2377440" cy="457200"/>
          </a:xfrm>
          <a:prstGeom prst="rect">
            <a:avLst/>
          </a:prstGeom>
          <a:noFill/>
          <a:ln/>
        </p:spPr>
        <p:txBody>
          <a:bodyPr wrap="square" lIns="0" tIns="0" rIns="0" bIns="0" rtlCol="0" anchor="ctr"/>
          <a:lstStyle/>
          <a:p>
            <a:pPr marL="342900" indent="-342900">
              <a:buSzPct val="100000"/>
              <a:buChar char="•"/>
            </a:pPr>
            <a:r>
              <a:rPr lang="en-US" sz="1350" dirty="0">
                <a:solidFill>
                  <a:srgbClr val="FFFFFF"/>
                </a:solidFill>
                <a:latin typeface="Arial" pitchFamily="34" charset="0"/>
                <a:ea typeface="Arial" pitchFamily="34" charset="-122"/>
                <a:cs typeface="Arial" pitchFamily="34" charset="-120"/>
              </a:rPr>
              <a:t>Δημόσιες πολιτικές</a:t>
            </a:r>
            <a:endParaRPr lang="en-US" sz="1350" dirty="0"/>
          </a:p>
        </p:txBody>
      </p:sp>
      <p:sp>
        <p:nvSpPr>
          <p:cNvPr id="26" name="Text 20"/>
          <p:cNvSpPr/>
          <p:nvPr/>
        </p:nvSpPr>
        <p:spPr>
          <a:xfrm>
            <a:off x="6583680" y="5166360"/>
            <a:ext cx="4800600" cy="822960"/>
          </a:xfrm>
          <a:prstGeom prst="rect">
            <a:avLst/>
          </a:prstGeom>
          <a:noFill/>
          <a:ln/>
        </p:spPr>
        <p:txBody>
          <a:bodyPr wrap="square" lIns="0" tIns="0" rIns="0" bIns="0" rtlCol="0" anchor="ctr"/>
          <a:lstStyle/>
          <a:p>
            <a:pPr marL="0" indent="0">
              <a:buNone/>
            </a:pPr>
            <a:r>
              <a:rPr lang="en-US" sz="1350" b="1" i="1" dirty="0">
                <a:solidFill>
                  <a:srgbClr val="F7B731"/>
                </a:solidFill>
                <a:latin typeface="Arial" pitchFamily="34" charset="0"/>
                <a:ea typeface="Arial" pitchFamily="34" charset="-122"/>
                <a:cs typeface="Arial" pitchFamily="34" charset="-120"/>
              </a:rPr>
              <a:t>Δεν ανταγωνίζονται μεμονωμένες επιχειρήσεις. Ανταγωνίζονται ολόκληρα οικοσυστήματα.</a:t>
            </a:r>
            <a:endParaRPr lang="en-US" sz="1350" dirty="0"/>
          </a:p>
        </p:txBody>
      </p:sp>
      <p:sp>
        <p:nvSpPr>
          <p:cNvPr id="27" name="Text 21"/>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8A94A0"/>
                </a:solidFill>
                <a:latin typeface="Arial" pitchFamily="34" charset="0"/>
                <a:ea typeface="Arial" pitchFamily="34" charset="-122"/>
                <a:cs typeface="Arial" pitchFamily="34" charset="-120"/>
              </a:rPr>
              <a:t>© 2026 RISE &amp; Seven Sigma P.C. All rights reserved</a:t>
            </a:r>
            <a:endParaRPr lang="en-US" sz="1100" dirty="0"/>
          </a:p>
        </p:txBody>
      </p:sp>
      <p:sp>
        <p:nvSpPr>
          <p:cNvPr id="28" name="Text 22"/>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008C99"/>
                </a:solidFill>
                <a:latin typeface="Arial" pitchFamily="34" charset="0"/>
                <a:ea typeface="Arial" pitchFamily="34" charset="-122"/>
                <a:cs typeface="Arial" pitchFamily="34" charset="-120"/>
              </a:rPr>
              <a:t>10</a:t>
            </a:r>
            <a:endParaRPr lang="en-US" sz="1200" dirty="0"/>
          </a:p>
        </p:txBody>
      </p:sp>
      <p:sp>
        <p:nvSpPr>
          <p:cNvPr id="29" name="Shape 23"/>
          <p:cNvSpPr/>
          <p:nvPr/>
        </p:nvSpPr>
        <p:spPr>
          <a:xfrm flipV="1">
            <a:off x="11475720" y="6583680"/>
            <a:ext cx="164592" cy="201168"/>
          </a:xfrm>
          <a:prstGeom prst="line">
            <a:avLst/>
          </a:prstGeom>
          <a:noFill/>
          <a:ln w="12700">
            <a:solidFill>
              <a:srgbClr val="008C99"/>
            </a:solidFill>
            <a:prstDash val="solid"/>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371600"/>
          </a:xfrm>
          <a:custGeom>
            <a:avLst/>
            <a:gdLst/>
            <a:ahLst/>
            <a:cxnLst/>
            <a:rect l="l" t="t" r="r" b="b"/>
            <a:pathLst>
              <a:path w="12191695" h="1371600">
                <a:moveTo>
                  <a:pt x="0" y="0"/>
                </a:moveTo>
                <a:lnTo>
                  <a:pt x="12191695" y="0"/>
                </a:lnTo>
                <a:lnTo>
                  <a:pt x="9905695" y="1371600"/>
                </a:lnTo>
                <a:lnTo>
                  <a:pt x="0" y="1371600"/>
                </a:lnTo>
                <a:close/>
              </a:path>
            </a:pathLst>
          </a:custGeom>
          <a:solidFill>
            <a:srgbClr val="EBECED"/>
          </a:solidFill>
          <a:ln/>
        </p:spPr>
        <p:txBody>
          <a:bodyPr/>
          <a:lstStyle/>
          <a:p>
            <a:endParaRPr lang="en-US"/>
          </a:p>
        </p:txBody>
      </p:sp>
      <p:sp>
        <p:nvSpPr>
          <p:cNvPr id="3" name="Text 1"/>
          <p:cNvSpPr/>
          <p:nvPr/>
        </p:nvSpPr>
        <p:spPr>
          <a:xfrm>
            <a:off x="502920" y="347472"/>
            <a:ext cx="8503920" cy="685800"/>
          </a:xfrm>
          <a:prstGeom prst="rect">
            <a:avLst/>
          </a:prstGeom>
          <a:noFill/>
          <a:ln/>
        </p:spPr>
        <p:txBody>
          <a:bodyPr wrap="square" lIns="0" tIns="0" rIns="0" bIns="0" rtlCol="0" anchor="ctr"/>
          <a:lstStyle/>
          <a:p>
            <a:pPr marL="0" indent="0">
              <a:buNone/>
            </a:pPr>
            <a:r>
              <a:rPr lang="en-US" sz="2600" b="1" dirty="0">
                <a:solidFill>
                  <a:srgbClr val="008C99"/>
                </a:solidFill>
                <a:latin typeface="Arial" pitchFamily="34" charset="0"/>
                <a:ea typeface="Arial" pitchFamily="34" charset="-122"/>
                <a:cs typeface="Arial" pitchFamily="34" charset="-120"/>
              </a:rPr>
              <a:t>Τι σημαίνουν όλα αυτά για τη Στερεά Ελλάδα;</a:t>
            </a:r>
            <a:endParaRPr lang="en-US" sz="2600" dirty="0"/>
          </a:p>
        </p:txBody>
      </p:sp>
      <p:sp>
        <p:nvSpPr>
          <p:cNvPr id="4" name="Text 2"/>
          <p:cNvSpPr/>
          <p:nvPr/>
        </p:nvSpPr>
        <p:spPr>
          <a:xfrm>
            <a:off x="502920" y="987552"/>
            <a:ext cx="8503920" cy="365760"/>
          </a:xfrm>
          <a:prstGeom prst="rect">
            <a:avLst/>
          </a:prstGeom>
          <a:noFill/>
          <a:ln/>
        </p:spPr>
        <p:txBody>
          <a:bodyPr wrap="square" lIns="0" tIns="0" rIns="0" bIns="0" rtlCol="0" anchor="ctr"/>
          <a:lstStyle/>
          <a:p>
            <a:pPr marL="0" indent="0">
              <a:buNone/>
            </a:pPr>
            <a:r>
              <a:rPr lang="en-US" sz="1400" i="1" dirty="0">
                <a:solidFill>
                  <a:srgbClr val="4D4D4D"/>
                </a:solidFill>
                <a:latin typeface="Arial" pitchFamily="34" charset="0"/>
                <a:ea typeface="Arial" pitchFamily="34" charset="-122"/>
                <a:cs typeface="Arial" pitchFamily="34" charset="-120"/>
              </a:rPr>
              <a:t>Η περιφέρεια διαθέτει ήδη τα θεμέλια</a:t>
            </a:r>
            <a:endParaRPr lang="en-US" sz="1400" dirty="0"/>
          </a:p>
        </p:txBody>
      </p:sp>
      <p:pic>
        <p:nvPicPr>
          <p:cNvPr id="5" name="Image 0" descr="/home/claude/logo_extract/word/media/image1.jpeg"/>
          <p:cNvPicPr>
            <a:picLocks noChangeAspect="1"/>
          </p:cNvPicPr>
          <p:nvPr/>
        </p:nvPicPr>
        <p:blipFill>
          <a:blip r:embed="rId3"/>
          <a:stretch>
            <a:fillRect/>
          </a:stretch>
        </p:blipFill>
        <p:spPr>
          <a:xfrm>
            <a:off x="9646920" y="384048"/>
            <a:ext cx="812673" cy="457200"/>
          </a:xfrm>
          <a:prstGeom prst="rect">
            <a:avLst/>
          </a:prstGeom>
        </p:spPr>
      </p:pic>
      <p:pic>
        <p:nvPicPr>
          <p:cNvPr id="6" name="Image 1" descr="/home/claude/logo_extract/word/media/image2.png"/>
          <p:cNvPicPr>
            <a:picLocks noChangeAspect="1"/>
          </p:cNvPicPr>
          <p:nvPr/>
        </p:nvPicPr>
        <p:blipFill>
          <a:blip r:embed="rId4"/>
          <a:stretch>
            <a:fillRect/>
          </a:stretch>
        </p:blipFill>
        <p:spPr>
          <a:xfrm>
            <a:off x="10688193" y="292608"/>
            <a:ext cx="920625" cy="621792"/>
          </a:xfrm>
          <a:prstGeom prst="rect">
            <a:avLst/>
          </a:prstGeom>
        </p:spPr>
      </p:pic>
      <p:pic>
        <p:nvPicPr>
          <p:cNvPr id="7" name="Image 2" descr="preencoded.png"/>
          <p:cNvPicPr>
            <a:picLocks noChangeAspect="1"/>
          </p:cNvPicPr>
          <p:nvPr/>
        </p:nvPicPr>
        <p:blipFill>
          <a:blip r:embed="rId5"/>
          <a:stretch>
            <a:fillRect/>
          </a:stretch>
        </p:blipFill>
        <p:spPr>
          <a:xfrm>
            <a:off x="548640" y="1783080"/>
            <a:ext cx="365760" cy="365760"/>
          </a:xfrm>
          <a:prstGeom prst="rect">
            <a:avLst/>
          </a:prstGeom>
        </p:spPr>
      </p:pic>
      <p:sp>
        <p:nvSpPr>
          <p:cNvPr id="8" name="Text 3"/>
          <p:cNvSpPr/>
          <p:nvPr/>
        </p:nvSpPr>
        <p:spPr>
          <a:xfrm>
            <a:off x="1051560" y="1737360"/>
            <a:ext cx="7772400" cy="502920"/>
          </a:xfrm>
          <a:prstGeom prst="rect">
            <a:avLst/>
          </a:prstGeom>
          <a:noFill/>
          <a:ln/>
        </p:spPr>
        <p:txBody>
          <a:bodyPr wrap="square" lIns="0" tIns="0" rIns="0" bIns="0" rtlCol="0" anchor="ctr"/>
          <a:lstStyle/>
          <a:p>
            <a:pPr marL="0" indent="0">
              <a:buNone/>
            </a:pPr>
            <a:r>
              <a:rPr lang="en-US" sz="1800" dirty="0">
                <a:solidFill>
                  <a:srgbClr val="231F20"/>
                </a:solidFill>
                <a:latin typeface="Arial" pitchFamily="34" charset="0"/>
                <a:ea typeface="Arial" pitchFamily="34" charset="-122"/>
                <a:cs typeface="Arial" pitchFamily="34" charset="-120"/>
              </a:rPr>
              <a:t>Ισχυρή βιομηχανική βάση</a:t>
            </a:r>
            <a:endParaRPr lang="en-US" sz="1800" dirty="0"/>
          </a:p>
        </p:txBody>
      </p:sp>
      <p:pic>
        <p:nvPicPr>
          <p:cNvPr id="9" name="Image 3" descr="preencoded.png"/>
          <p:cNvPicPr>
            <a:picLocks noChangeAspect="1"/>
          </p:cNvPicPr>
          <p:nvPr/>
        </p:nvPicPr>
        <p:blipFill>
          <a:blip r:embed="rId5"/>
          <a:stretch>
            <a:fillRect/>
          </a:stretch>
        </p:blipFill>
        <p:spPr>
          <a:xfrm>
            <a:off x="548640" y="2468880"/>
            <a:ext cx="365760" cy="365760"/>
          </a:xfrm>
          <a:prstGeom prst="rect">
            <a:avLst/>
          </a:prstGeom>
        </p:spPr>
      </p:pic>
      <p:sp>
        <p:nvSpPr>
          <p:cNvPr id="10" name="Text 4"/>
          <p:cNvSpPr/>
          <p:nvPr/>
        </p:nvSpPr>
        <p:spPr>
          <a:xfrm>
            <a:off x="1051560" y="2423160"/>
            <a:ext cx="7772400" cy="502920"/>
          </a:xfrm>
          <a:prstGeom prst="rect">
            <a:avLst/>
          </a:prstGeom>
          <a:noFill/>
          <a:ln/>
        </p:spPr>
        <p:txBody>
          <a:bodyPr wrap="square" lIns="0" tIns="0" rIns="0" bIns="0" rtlCol="0" anchor="ctr"/>
          <a:lstStyle/>
          <a:p>
            <a:pPr marL="0" indent="0">
              <a:buNone/>
            </a:pPr>
            <a:r>
              <a:rPr lang="en-US" sz="1800" dirty="0">
                <a:solidFill>
                  <a:srgbClr val="231F20"/>
                </a:solidFill>
                <a:latin typeface="Arial" pitchFamily="34" charset="0"/>
                <a:ea typeface="Arial" pitchFamily="34" charset="-122"/>
                <a:cs typeface="Arial" pitchFamily="34" charset="-120"/>
              </a:rPr>
              <a:t>Εξειδικευμένο ανθρώπινο δυναμικό</a:t>
            </a:r>
            <a:endParaRPr lang="en-US" sz="1800" dirty="0"/>
          </a:p>
        </p:txBody>
      </p:sp>
      <p:pic>
        <p:nvPicPr>
          <p:cNvPr id="11" name="Image 4" descr="preencoded.png"/>
          <p:cNvPicPr>
            <a:picLocks noChangeAspect="1"/>
          </p:cNvPicPr>
          <p:nvPr/>
        </p:nvPicPr>
        <p:blipFill>
          <a:blip r:embed="rId5"/>
          <a:stretch>
            <a:fillRect/>
          </a:stretch>
        </p:blipFill>
        <p:spPr>
          <a:xfrm>
            <a:off x="548640" y="3154680"/>
            <a:ext cx="365760" cy="365760"/>
          </a:xfrm>
          <a:prstGeom prst="rect">
            <a:avLst/>
          </a:prstGeom>
        </p:spPr>
      </p:pic>
      <p:sp>
        <p:nvSpPr>
          <p:cNvPr id="12" name="Text 5"/>
          <p:cNvSpPr/>
          <p:nvPr/>
        </p:nvSpPr>
        <p:spPr>
          <a:xfrm>
            <a:off x="1051560" y="3108960"/>
            <a:ext cx="7772400" cy="502920"/>
          </a:xfrm>
          <a:prstGeom prst="rect">
            <a:avLst/>
          </a:prstGeom>
          <a:noFill/>
          <a:ln/>
        </p:spPr>
        <p:txBody>
          <a:bodyPr wrap="square" lIns="0" tIns="0" rIns="0" bIns="0" rtlCol="0" anchor="ctr"/>
          <a:lstStyle/>
          <a:p>
            <a:pPr marL="0" indent="0">
              <a:buNone/>
            </a:pPr>
            <a:r>
              <a:rPr lang="en-US" sz="1800" dirty="0" err="1">
                <a:solidFill>
                  <a:schemeClr val="bg2">
                    <a:lumMod val="90000"/>
                  </a:schemeClr>
                </a:solidFill>
                <a:latin typeface="Arial" pitchFamily="34" charset="0"/>
                <a:ea typeface="Arial" pitchFamily="34" charset="-122"/>
                <a:cs typeface="Arial" pitchFamily="34" charset="-120"/>
              </a:rPr>
              <a:t>Ερευνητικούς</a:t>
            </a:r>
            <a:r>
              <a:rPr lang="en-US" sz="1800" dirty="0">
                <a:solidFill>
                  <a:schemeClr val="bg2">
                    <a:lumMod val="90000"/>
                  </a:schemeClr>
                </a:solidFill>
                <a:latin typeface="Arial" pitchFamily="34" charset="0"/>
                <a:ea typeface="Arial" pitchFamily="34" charset="-122"/>
                <a:cs typeface="Arial" pitchFamily="34" charset="-120"/>
              </a:rPr>
              <a:t> </a:t>
            </a:r>
            <a:r>
              <a:rPr lang="en-US" sz="1800" dirty="0" err="1">
                <a:solidFill>
                  <a:schemeClr val="bg2">
                    <a:lumMod val="90000"/>
                  </a:schemeClr>
                </a:solidFill>
                <a:latin typeface="Arial" pitchFamily="34" charset="0"/>
                <a:ea typeface="Arial" pitchFamily="34" charset="-122"/>
                <a:cs typeface="Arial" pitchFamily="34" charset="-120"/>
              </a:rPr>
              <a:t>φορείς</a:t>
            </a:r>
            <a:r>
              <a:rPr lang="en-US" sz="1800" dirty="0">
                <a:solidFill>
                  <a:schemeClr val="bg2">
                    <a:lumMod val="90000"/>
                  </a:schemeClr>
                </a:solidFill>
                <a:latin typeface="Arial" pitchFamily="34" charset="0"/>
                <a:ea typeface="Arial" pitchFamily="34" charset="-122"/>
                <a:cs typeface="Arial" pitchFamily="34" charset="-120"/>
              </a:rPr>
              <a:t>?</a:t>
            </a:r>
            <a:endParaRPr lang="en-US" sz="1800" dirty="0">
              <a:solidFill>
                <a:schemeClr val="bg2">
                  <a:lumMod val="90000"/>
                </a:schemeClr>
              </a:solidFill>
            </a:endParaRPr>
          </a:p>
        </p:txBody>
      </p:sp>
      <p:pic>
        <p:nvPicPr>
          <p:cNvPr id="13" name="Image 5" descr="preencoded.png"/>
          <p:cNvPicPr>
            <a:picLocks noChangeAspect="1"/>
          </p:cNvPicPr>
          <p:nvPr/>
        </p:nvPicPr>
        <p:blipFill>
          <a:blip r:embed="rId5"/>
          <a:stretch>
            <a:fillRect/>
          </a:stretch>
        </p:blipFill>
        <p:spPr>
          <a:xfrm>
            <a:off x="548640" y="3840480"/>
            <a:ext cx="365760" cy="365760"/>
          </a:xfrm>
          <a:prstGeom prst="rect">
            <a:avLst/>
          </a:prstGeom>
        </p:spPr>
      </p:pic>
      <p:sp>
        <p:nvSpPr>
          <p:cNvPr id="14" name="Text 6"/>
          <p:cNvSpPr/>
          <p:nvPr/>
        </p:nvSpPr>
        <p:spPr>
          <a:xfrm>
            <a:off x="1051560" y="3794760"/>
            <a:ext cx="7772400" cy="502920"/>
          </a:xfrm>
          <a:prstGeom prst="rect">
            <a:avLst/>
          </a:prstGeom>
          <a:noFill/>
          <a:ln/>
        </p:spPr>
        <p:txBody>
          <a:bodyPr wrap="square" lIns="0" tIns="0" rIns="0" bIns="0" rtlCol="0" anchor="ctr"/>
          <a:lstStyle/>
          <a:p>
            <a:pPr marL="0" indent="0">
              <a:buNone/>
            </a:pPr>
            <a:r>
              <a:rPr lang="en-US" sz="1800" dirty="0">
                <a:solidFill>
                  <a:srgbClr val="231F20"/>
                </a:solidFill>
                <a:latin typeface="Arial" pitchFamily="34" charset="0"/>
                <a:ea typeface="Arial" pitchFamily="34" charset="-122"/>
                <a:cs typeface="Arial" pitchFamily="34" charset="-120"/>
              </a:rPr>
              <a:t>Κρίσιμες αλυσίδες αξίας μετάλλων και υλικών</a:t>
            </a:r>
            <a:endParaRPr lang="en-US" sz="1800" dirty="0"/>
          </a:p>
        </p:txBody>
      </p:sp>
      <p:sp>
        <p:nvSpPr>
          <p:cNvPr id="15" name="Shape 7"/>
          <p:cNvSpPr/>
          <p:nvPr/>
        </p:nvSpPr>
        <p:spPr>
          <a:xfrm>
            <a:off x="457200" y="4663440"/>
            <a:ext cx="11247120" cy="1554480"/>
          </a:xfrm>
          <a:prstGeom prst="rect">
            <a:avLst/>
          </a:prstGeom>
          <a:solidFill>
            <a:srgbClr val="0B4E69"/>
          </a:solidFill>
          <a:ln/>
        </p:spPr>
        <p:txBody>
          <a:bodyPr/>
          <a:lstStyle/>
          <a:p>
            <a:endParaRPr lang="en-US"/>
          </a:p>
        </p:txBody>
      </p:sp>
      <p:sp>
        <p:nvSpPr>
          <p:cNvPr id="16" name="Text 8"/>
          <p:cNvSpPr/>
          <p:nvPr/>
        </p:nvSpPr>
        <p:spPr>
          <a:xfrm>
            <a:off x="822960" y="4828032"/>
            <a:ext cx="10515600" cy="640080"/>
          </a:xfrm>
          <a:prstGeom prst="rect">
            <a:avLst/>
          </a:prstGeom>
          <a:noFill/>
          <a:ln/>
        </p:spPr>
        <p:txBody>
          <a:bodyPr wrap="square" lIns="0" tIns="0" rIns="0" bIns="0" rtlCol="0" anchor="ctr"/>
          <a:lstStyle/>
          <a:p>
            <a:pPr marL="0" indent="0">
              <a:buNone/>
            </a:pPr>
            <a:r>
              <a:rPr lang="en-US" sz="1500" dirty="0">
                <a:solidFill>
                  <a:srgbClr val="D8E4E8"/>
                </a:solidFill>
                <a:latin typeface="Arial" pitchFamily="34" charset="0"/>
                <a:ea typeface="Arial" pitchFamily="34" charset="-122"/>
                <a:cs typeface="Arial" pitchFamily="34" charset="-120"/>
              </a:rPr>
              <a:t>Το ερώτημα δεν είναι: </a:t>
            </a:r>
            <a:endParaRPr lang="en-US" sz="1500" dirty="0"/>
          </a:p>
          <a:p>
            <a:pPr marL="0" indent="0">
              <a:buNone/>
            </a:pPr>
            <a:r>
              <a:rPr lang="en-US" sz="1500" i="1" dirty="0">
                <a:solidFill>
                  <a:srgbClr val="D8E4E8"/>
                </a:solidFill>
                <a:latin typeface="Arial" pitchFamily="34" charset="0"/>
                <a:ea typeface="Arial" pitchFamily="34" charset="-122"/>
                <a:cs typeface="Arial" pitchFamily="34" charset="-120"/>
              </a:rPr>
              <a:t>«Έχουμε δυνατότητες;»</a:t>
            </a:r>
            <a:endParaRPr lang="en-US" sz="1500" dirty="0"/>
          </a:p>
        </p:txBody>
      </p:sp>
      <p:sp>
        <p:nvSpPr>
          <p:cNvPr id="17" name="Text 9"/>
          <p:cNvSpPr/>
          <p:nvPr/>
        </p:nvSpPr>
        <p:spPr>
          <a:xfrm>
            <a:off x="822960" y="5394960"/>
            <a:ext cx="10515600" cy="731520"/>
          </a:xfrm>
          <a:prstGeom prst="rect">
            <a:avLst/>
          </a:prstGeom>
          <a:noFill/>
          <a:ln/>
        </p:spPr>
        <p:txBody>
          <a:bodyPr wrap="square" lIns="0" tIns="0" rIns="0" bIns="0" rtlCol="0" anchor="ctr"/>
          <a:lstStyle/>
          <a:p>
            <a:pPr marL="0" indent="0">
              <a:buNone/>
            </a:pPr>
            <a:r>
              <a:rPr lang="en-US" sz="1700" dirty="0">
                <a:solidFill>
                  <a:srgbClr val="FFFFFF"/>
                </a:solidFill>
                <a:latin typeface="Arial" pitchFamily="34" charset="0"/>
                <a:ea typeface="Arial" pitchFamily="34" charset="-122"/>
                <a:cs typeface="Arial" pitchFamily="34" charset="-120"/>
              </a:rPr>
              <a:t>Το ερώτημα είναι: </a:t>
            </a:r>
            <a:endParaRPr lang="en-US" sz="1700" dirty="0"/>
          </a:p>
          <a:p>
            <a:pPr marL="0" indent="0">
              <a:buNone/>
            </a:pPr>
            <a:r>
              <a:rPr lang="en-US" sz="1700" b="1" dirty="0">
                <a:solidFill>
                  <a:srgbClr val="F7B731"/>
                </a:solidFill>
                <a:latin typeface="Arial" pitchFamily="34" charset="0"/>
                <a:ea typeface="Arial" pitchFamily="34" charset="-122"/>
                <a:cs typeface="Arial" pitchFamily="34" charset="-120"/>
              </a:rPr>
              <a:t>«Πώς θα τις συνδέσουμε ώστε να δημιουργήσουμε το επόμενο ανταγωνιστικό πλεονέκτημα της Περιφέρειας;»</a:t>
            </a:r>
            <a:endParaRPr lang="en-US" sz="1700" dirty="0"/>
          </a:p>
        </p:txBody>
      </p:sp>
      <p:sp>
        <p:nvSpPr>
          <p:cNvPr id="18" name="Text 10"/>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8A94A0"/>
                </a:solidFill>
                <a:latin typeface="Arial" pitchFamily="34" charset="0"/>
                <a:ea typeface="Arial" pitchFamily="34" charset="-122"/>
                <a:cs typeface="Arial" pitchFamily="34" charset="-120"/>
              </a:rPr>
              <a:t>© 2026 RISE &amp; Seven Sigma P.C. All rights reserved</a:t>
            </a:r>
            <a:endParaRPr lang="en-US" sz="1100" dirty="0"/>
          </a:p>
        </p:txBody>
      </p:sp>
      <p:sp>
        <p:nvSpPr>
          <p:cNvPr id="19" name="Text 11"/>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008C99"/>
                </a:solidFill>
                <a:latin typeface="Arial" pitchFamily="34" charset="0"/>
                <a:ea typeface="Arial" pitchFamily="34" charset="-122"/>
                <a:cs typeface="Arial" pitchFamily="34" charset="-120"/>
              </a:rPr>
              <a:t>11</a:t>
            </a:r>
            <a:endParaRPr lang="en-US" sz="1200" dirty="0"/>
          </a:p>
        </p:txBody>
      </p:sp>
      <p:sp>
        <p:nvSpPr>
          <p:cNvPr id="20" name="Shape 12"/>
          <p:cNvSpPr/>
          <p:nvPr/>
        </p:nvSpPr>
        <p:spPr>
          <a:xfrm flipV="1">
            <a:off x="11475720" y="6583680"/>
            <a:ext cx="164592" cy="201168"/>
          </a:xfrm>
          <a:prstGeom prst="line">
            <a:avLst/>
          </a:prstGeom>
          <a:noFill/>
          <a:ln w="12700">
            <a:solidFill>
              <a:srgbClr val="008C99"/>
            </a:solidFill>
            <a:prstDash val="solid"/>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07303F"/>
        </a:solidFill>
        <a:effectLst/>
      </p:bgPr>
    </p:bg>
    <p:spTree>
      <p:nvGrpSpPr>
        <p:cNvPr id="1" name=""/>
        <p:cNvGrpSpPr/>
        <p:nvPr/>
      </p:nvGrpSpPr>
      <p:grpSpPr>
        <a:xfrm>
          <a:off x="0" y="0"/>
          <a:ext cx="0" cy="0"/>
          <a:chOff x="0" y="0"/>
          <a:chExt cx="0" cy="0"/>
        </a:xfrm>
      </p:grpSpPr>
      <p:sp>
        <p:nvSpPr>
          <p:cNvPr id="2" name="Shape 0"/>
          <p:cNvSpPr/>
          <p:nvPr/>
        </p:nvSpPr>
        <p:spPr>
          <a:xfrm>
            <a:off x="-1828800" y="4114800"/>
            <a:ext cx="5486400" cy="5486400"/>
          </a:xfrm>
          <a:prstGeom prst="ellipse">
            <a:avLst/>
          </a:prstGeom>
          <a:solidFill>
            <a:srgbClr val="008C99">
              <a:alpha val="10000"/>
            </a:srgbClr>
          </a:solidFill>
          <a:ln/>
        </p:spPr>
        <p:txBody>
          <a:bodyPr/>
          <a:lstStyle/>
          <a:p>
            <a:endParaRPr lang="en-US"/>
          </a:p>
        </p:txBody>
      </p:sp>
      <p:sp>
        <p:nvSpPr>
          <p:cNvPr id="3" name="Shape 1"/>
          <p:cNvSpPr/>
          <p:nvPr/>
        </p:nvSpPr>
        <p:spPr>
          <a:xfrm>
            <a:off x="9418320" y="164592"/>
            <a:ext cx="2419098" cy="868680"/>
          </a:xfrm>
          <a:prstGeom prst="roundRect">
            <a:avLst>
              <a:gd name="adj" fmla="val 6316"/>
            </a:avLst>
          </a:prstGeom>
          <a:solidFill>
            <a:srgbClr val="FFFFFF"/>
          </a:solidFill>
          <a:ln/>
        </p:spPr>
        <p:txBody>
          <a:bodyPr/>
          <a:lstStyle/>
          <a:p>
            <a:endParaRPr lang="en-US"/>
          </a:p>
        </p:txBody>
      </p:sp>
      <p:pic>
        <p:nvPicPr>
          <p:cNvPr id="4" name="Image 0" descr="/home/claude/logo_extract/word/media/image1.jpeg"/>
          <p:cNvPicPr>
            <a:picLocks noChangeAspect="1"/>
          </p:cNvPicPr>
          <p:nvPr/>
        </p:nvPicPr>
        <p:blipFill>
          <a:blip r:embed="rId3"/>
          <a:stretch>
            <a:fillRect/>
          </a:stretch>
        </p:blipFill>
        <p:spPr>
          <a:xfrm>
            <a:off x="9646920" y="365760"/>
            <a:ext cx="812673" cy="457200"/>
          </a:xfrm>
          <a:prstGeom prst="rect">
            <a:avLst/>
          </a:prstGeom>
        </p:spPr>
      </p:pic>
      <p:pic>
        <p:nvPicPr>
          <p:cNvPr id="5" name="Image 1" descr="/home/claude/logo_extract/word/media/image2.png"/>
          <p:cNvPicPr>
            <a:picLocks noChangeAspect="1"/>
          </p:cNvPicPr>
          <p:nvPr/>
        </p:nvPicPr>
        <p:blipFill>
          <a:blip r:embed="rId4"/>
          <a:stretch>
            <a:fillRect/>
          </a:stretch>
        </p:blipFill>
        <p:spPr>
          <a:xfrm>
            <a:off x="10688193" y="274320"/>
            <a:ext cx="920625" cy="621792"/>
          </a:xfrm>
          <a:prstGeom prst="rect">
            <a:avLst/>
          </a:prstGeom>
        </p:spPr>
      </p:pic>
      <p:sp>
        <p:nvSpPr>
          <p:cNvPr id="6" name="Text 2"/>
          <p:cNvSpPr/>
          <p:nvPr/>
        </p:nvSpPr>
        <p:spPr>
          <a:xfrm>
            <a:off x="548640" y="1188720"/>
            <a:ext cx="8229600" cy="640080"/>
          </a:xfrm>
          <a:prstGeom prst="rect">
            <a:avLst/>
          </a:prstGeom>
          <a:noFill/>
          <a:ln/>
        </p:spPr>
        <p:txBody>
          <a:bodyPr wrap="square" lIns="0" tIns="0" rIns="0" bIns="0" rtlCol="0" anchor="ctr"/>
          <a:lstStyle/>
          <a:p>
            <a:pPr marL="0" indent="0">
              <a:buNone/>
            </a:pPr>
            <a:r>
              <a:rPr lang="en-US" sz="2600" b="1" dirty="0">
                <a:solidFill>
                  <a:srgbClr val="FFFFFF"/>
                </a:solidFill>
                <a:latin typeface="Arial" pitchFamily="34" charset="0"/>
                <a:ea typeface="Arial" pitchFamily="34" charset="-122"/>
                <a:cs typeface="Arial" pitchFamily="34" charset="-120"/>
              </a:rPr>
              <a:t>Η Επιχειρηματική Ανακάλυψη ως εργαλείο</a:t>
            </a:r>
            <a:endParaRPr lang="en-US" sz="2600" dirty="0"/>
          </a:p>
        </p:txBody>
      </p:sp>
      <p:sp>
        <p:nvSpPr>
          <p:cNvPr id="7" name="Text 3"/>
          <p:cNvSpPr/>
          <p:nvPr/>
        </p:nvSpPr>
        <p:spPr>
          <a:xfrm>
            <a:off x="548640" y="1737360"/>
            <a:ext cx="8229600" cy="365760"/>
          </a:xfrm>
          <a:prstGeom prst="rect">
            <a:avLst/>
          </a:prstGeom>
          <a:noFill/>
          <a:ln/>
        </p:spPr>
        <p:txBody>
          <a:bodyPr wrap="square" lIns="0" tIns="0" rIns="0" bIns="0" rtlCol="0" anchor="ctr"/>
          <a:lstStyle/>
          <a:p>
            <a:pPr marL="0" indent="0">
              <a:buNone/>
            </a:pPr>
            <a:r>
              <a:rPr lang="en-US" sz="1500" i="1" dirty="0">
                <a:solidFill>
                  <a:srgbClr val="D8E4E8"/>
                </a:solidFill>
                <a:latin typeface="Arial" pitchFamily="34" charset="0"/>
                <a:ea typeface="Arial" pitchFamily="34" charset="-122"/>
                <a:cs typeface="Arial" pitchFamily="34" charset="-120"/>
              </a:rPr>
              <a:t>Δεν είναι καταγραφή αναγκών. Είναι συλλογικός σχεδιασμός του μέλλοντος.</a:t>
            </a:r>
            <a:endParaRPr lang="en-US" sz="1500" dirty="0"/>
          </a:p>
        </p:txBody>
      </p:sp>
      <p:pic>
        <p:nvPicPr>
          <p:cNvPr id="8" name="Image 2" descr="preencoded.png"/>
          <p:cNvPicPr>
            <a:picLocks noChangeAspect="1"/>
          </p:cNvPicPr>
          <p:nvPr/>
        </p:nvPicPr>
        <p:blipFill>
          <a:blip r:embed="rId5"/>
          <a:stretch>
            <a:fillRect/>
          </a:stretch>
        </p:blipFill>
        <p:spPr>
          <a:xfrm>
            <a:off x="594360" y="2304288"/>
            <a:ext cx="292608" cy="292608"/>
          </a:xfrm>
          <a:prstGeom prst="rect">
            <a:avLst/>
          </a:prstGeom>
        </p:spPr>
      </p:pic>
      <p:sp>
        <p:nvSpPr>
          <p:cNvPr id="9" name="Text 4"/>
          <p:cNvSpPr/>
          <p:nvPr/>
        </p:nvSpPr>
        <p:spPr>
          <a:xfrm>
            <a:off x="1005840" y="2286000"/>
            <a:ext cx="7315200" cy="384048"/>
          </a:xfrm>
          <a:prstGeom prst="rect">
            <a:avLst/>
          </a:prstGeom>
          <a:noFill/>
          <a:ln/>
        </p:spPr>
        <p:txBody>
          <a:bodyPr wrap="square" lIns="0" tIns="0" rIns="0" bIns="0" rtlCol="0" anchor="ctr"/>
          <a:lstStyle/>
          <a:p>
            <a:pPr marL="0" indent="0">
              <a:buNone/>
            </a:pPr>
            <a:r>
              <a:rPr lang="en-US" sz="1500" dirty="0">
                <a:solidFill>
                  <a:srgbClr val="D8E4E8"/>
                </a:solidFill>
                <a:latin typeface="Arial" pitchFamily="34" charset="0"/>
                <a:ea typeface="Arial" pitchFamily="34" charset="-122"/>
                <a:cs typeface="Arial" pitchFamily="34" charset="-120"/>
              </a:rPr>
              <a:t>Τις μεγάλες ευκαιρίες</a:t>
            </a:r>
            <a:endParaRPr lang="en-US" sz="1500" dirty="0"/>
          </a:p>
        </p:txBody>
      </p:sp>
      <p:pic>
        <p:nvPicPr>
          <p:cNvPr id="10" name="Image 3" descr="preencoded.png"/>
          <p:cNvPicPr>
            <a:picLocks noChangeAspect="1"/>
          </p:cNvPicPr>
          <p:nvPr/>
        </p:nvPicPr>
        <p:blipFill>
          <a:blip r:embed="rId5"/>
          <a:stretch>
            <a:fillRect/>
          </a:stretch>
        </p:blipFill>
        <p:spPr>
          <a:xfrm>
            <a:off x="594360" y="2761488"/>
            <a:ext cx="292608" cy="292608"/>
          </a:xfrm>
          <a:prstGeom prst="rect">
            <a:avLst/>
          </a:prstGeom>
        </p:spPr>
      </p:pic>
      <p:sp>
        <p:nvSpPr>
          <p:cNvPr id="11" name="Text 5"/>
          <p:cNvSpPr/>
          <p:nvPr/>
        </p:nvSpPr>
        <p:spPr>
          <a:xfrm>
            <a:off x="1005840" y="2743200"/>
            <a:ext cx="7315200" cy="384048"/>
          </a:xfrm>
          <a:prstGeom prst="rect">
            <a:avLst/>
          </a:prstGeom>
          <a:noFill/>
          <a:ln/>
        </p:spPr>
        <p:txBody>
          <a:bodyPr wrap="square" lIns="0" tIns="0" rIns="0" bIns="0" rtlCol="0" anchor="ctr"/>
          <a:lstStyle/>
          <a:p>
            <a:pPr marL="0" indent="0">
              <a:buNone/>
            </a:pPr>
            <a:r>
              <a:rPr lang="en-US" sz="1500" dirty="0">
                <a:solidFill>
                  <a:srgbClr val="D8E4E8"/>
                </a:solidFill>
                <a:latin typeface="Arial" pitchFamily="34" charset="0"/>
                <a:ea typeface="Arial" pitchFamily="34" charset="-122"/>
                <a:cs typeface="Arial" pitchFamily="34" charset="-120"/>
              </a:rPr>
              <a:t>Τις τεχνολογίες προτεραιότητας</a:t>
            </a:r>
            <a:endParaRPr lang="en-US" sz="1500" dirty="0"/>
          </a:p>
        </p:txBody>
      </p:sp>
      <p:pic>
        <p:nvPicPr>
          <p:cNvPr id="12" name="Image 4" descr="preencoded.png"/>
          <p:cNvPicPr>
            <a:picLocks noChangeAspect="1"/>
          </p:cNvPicPr>
          <p:nvPr/>
        </p:nvPicPr>
        <p:blipFill>
          <a:blip r:embed="rId5"/>
          <a:stretch>
            <a:fillRect/>
          </a:stretch>
        </p:blipFill>
        <p:spPr>
          <a:xfrm>
            <a:off x="594360" y="3218688"/>
            <a:ext cx="292608" cy="292608"/>
          </a:xfrm>
          <a:prstGeom prst="rect">
            <a:avLst/>
          </a:prstGeom>
        </p:spPr>
      </p:pic>
      <p:sp>
        <p:nvSpPr>
          <p:cNvPr id="13" name="Text 6"/>
          <p:cNvSpPr/>
          <p:nvPr/>
        </p:nvSpPr>
        <p:spPr>
          <a:xfrm>
            <a:off x="1005840" y="3200400"/>
            <a:ext cx="7315200" cy="384048"/>
          </a:xfrm>
          <a:prstGeom prst="rect">
            <a:avLst/>
          </a:prstGeom>
          <a:noFill/>
          <a:ln/>
        </p:spPr>
        <p:txBody>
          <a:bodyPr wrap="square" lIns="0" tIns="0" rIns="0" bIns="0" rtlCol="0" anchor="ctr"/>
          <a:lstStyle/>
          <a:p>
            <a:pPr marL="0" indent="0">
              <a:buNone/>
            </a:pPr>
            <a:r>
              <a:rPr lang="en-US" sz="1500" dirty="0">
                <a:solidFill>
                  <a:srgbClr val="D8E4E8"/>
                </a:solidFill>
                <a:latin typeface="Arial" pitchFamily="34" charset="0"/>
                <a:ea typeface="Arial" pitchFamily="34" charset="-122"/>
                <a:cs typeface="Arial" pitchFamily="34" charset="-120"/>
              </a:rPr>
              <a:t>Τις νέες συνεργασίες</a:t>
            </a:r>
            <a:endParaRPr lang="en-US" sz="1500" dirty="0"/>
          </a:p>
        </p:txBody>
      </p:sp>
      <p:pic>
        <p:nvPicPr>
          <p:cNvPr id="14" name="Image 5" descr="preencoded.png"/>
          <p:cNvPicPr>
            <a:picLocks noChangeAspect="1"/>
          </p:cNvPicPr>
          <p:nvPr/>
        </p:nvPicPr>
        <p:blipFill>
          <a:blip r:embed="rId5"/>
          <a:stretch>
            <a:fillRect/>
          </a:stretch>
        </p:blipFill>
        <p:spPr>
          <a:xfrm>
            <a:off x="594360" y="3675888"/>
            <a:ext cx="292608" cy="292608"/>
          </a:xfrm>
          <a:prstGeom prst="rect">
            <a:avLst/>
          </a:prstGeom>
        </p:spPr>
      </p:pic>
      <p:sp>
        <p:nvSpPr>
          <p:cNvPr id="15" name="Text 7"/>
          <p:cNvSpPr/>
          <p:nvPr/>
        </p:nvSpPr>
        <p:spPr>
          <a:xfrm>
            <a:off x="1005840" y="3657600"/>
            <a:ext cx="7315200" cy="384048"/>
          </a:xfrm>
          <a:prstGeom prst="rect">
            <a:avLst/>
          </a:prstGeom>
          <a:noFill/>
          <a:ln/>
        </p:spPr>
        <p:txBody>
          <a:bodyPr wrap="square" lIns="0" tIns="0" rIns="0" bIns="0" rtlCol="0" anchor="ctr"/>
          <a:lstStyle/>
          <a:p>
            <a:pPr marL="0" indent="0">
              <a:buNone/>
            </a:pPr>
            <a:r>
              <a:rPr lang="en-US" sz="1500" dirty="0">
                <a:solidFill>
                  <a:srgbClr val="D8E4E8"/>
                </a:solidFill>
                <a:latin typeface="Arial" pitchFamily="34" charset="0"/>
                <a:ea typeface="Arial" pitchFamily="34" charset="-122"/>
                <a:cs typeface="Arial" pitchFamily="34" charset="-120"/>
              </a:rPr>
              <a:t>Τις επενδύσεις υψηλής προστιθέμενης αξίας</a:t>
            </a:r>
            <a:endParaRPr lang="en-US" sz="1500" dirty="0"/>
          </a:p>
        </p:txBody>
      </p:sp>
      <p:pic>
        <p:nvPicPr>
          <p:cNvPr id="16" name="Image 6" descr="preencoded.png"/>
          <p:cNvPicPr>
            <a:picLocks noChangeAspect="1"/>
          </p:cNvPicPr>
          <p:nvPr/>
        </p:nvPicPr>
        <p:blipFill>
          <a:blip r:embed="rId5"/>
          <a:stretch>
            <a:fillRect/>
          </a:stretch>
        </p:blipFill>
        <p:spPr>
          <a:xfrm>
            <a:off x="594360" y="4133088"/>
            <a:ext cx="292608" cy="292608"/>
          </a:xfrm>
          <a:prstGeom prst="rect">
            <a:avLst/>
          </a:prstGeom>
        </p:spPr>
      </p:pic>
      <p:sp>
        <p:nvSpPr>
          <p:cNvPr id="17" name="Text 8"/>
          <p:cNvSpPr/>
          <p:nvPr/>
        </p:nvSpPr>
        <p:spPr>
          <a:xfrm>
            <a:off x="1005840" y="4114800"/>
            <a:ext cx="7315200" cy="384048"/>
          </a:xfrm>
          <a:prstGeom prst="rect">
            <a:avLst/>
          </a:prstGeom>
          <a:noFill/>
          <a:ln/>
        </p:spPr>
        <p:txBody>
          <a:bodyPr wrap="square" lIns="0" tIns="0" rIns="0" bIns="0" rtlCol="0" anchor="ctr"/>
          <a:lstStyle/>
          <a:p>
            <a:pPr marL="0" indent="0">
              <a:buNone/>
            </a:pPr>
            <a:r>
              <a:rPr lang="en-US" sz="1500" dirty="0">
                <a:solidFill>
                  <a:srgbClr val="D8E4E8"/>
                </a:solidFill>
                <a:latin typeface="Arial" pitchFamily="34" charset="0"/>
                <a:ea typeface="Arial" pitchFamily="34" charset="-122"/>
                <a:cs typeface="Arial" pitchFamily="34" charset="-120"/>
              </a:rPr>
              <a:t>Τις κοινές προτεραιότητες της Περιφέρειας</a:t>
            </a:r>
            <a:endParaRPr lang="en-US" sz="1500" dirty="0"/>
          </a:p>
        </p:txBody>
      </p:sp>
      <p:sp>
        <p:nvSpPr>
          <p:cNvPr id="18" name="Shape 9"/>
          <p:cNvSpPr/>
          <p:nvPr/>
        </p:nvSpPr>
        <p:spPr>
          <a:xfrm>
            <a:off x="548640" y="4663440"/>
            <a:ext cx="11064240" cy="1828800"/>
          </a:xfrm>
          <a:prstGeom prst="rect">
            <a:avLst/>
          </a:prstGeom>
          <a:solidFill>
            <a:srgbClr val="0B4E69"/>
          </a:solidFill>
          <a:ln/>
        </p:spPr>
        <p:txBody>
          <a:bodyPr/>
          <a:lstStyle/>
          <a:p>
            <a:endParaRPr lang="en-US"/>
          </a:p>
        </p:txBody>
      </p:sp>
      <p:pic>
        <p:nvPicPr>
          <p:cNvPr id="19" name="Image 7" descr="preencoded.png"/>
          <p:cNvPicPr>
            <a:picLocks noChangeAspect="1"/>
          </p:cNvPicPr>
          <p:nvPr/>
        </p:nvPicPr>
        <p:blipFill>
          <a:blip r:embed="rId6"/>
          <a:stretch>
            <a:fillRect/>
          </a:stretch>
        </p:blipFill>
        <p:spPr>
          <a:xfrm>
            <a:off x="868680" y="4892040"/>
            <a:ext cx="502920" cy="502920"/>
          </a:xfrm>
          <a:prstGeom prst="rect">
            <a:avLst/>
          </a:prstGeom>
        </p:spPr>
      </p:pic>
      <p:sp>
        <p:nvSpPr>
          <p:cNvPr id="20" name="Text 10"/>
          <p:cNvSpPr/>
          <p:nvPr/>
        </p:nvSpPr>
        <p:spPr>
          <a:xfrm>
            <a:off x="1508760" y="4892040"/>
            <a:ext cx="9601200" cy="502920"/>
          </a:xfrm>
          <a:prstGeom prst="rect">
            <a:avLst/>
          </a:prstGeom>
          <a:noFill/>
          <a:ln/>
        </p:spPr>
        <p:txBody>
          <a:bodyPr wrap="square" lIns="0" tIns="0" rIns="0" bIns="0" rtlCol="0" anchor="ctr"/>
          <a:lstStyle/>
          <a:p>
            <a:pPr marL="0" indent="0">
              <a:buNone/>
            </a:pPr>
            <a:r>
              <a:rPr lang="en-US" sz="1400" b="1" dirty="0">
                <a:solidFill>
                  <a:srgbClr val="F7B731"/>
                </a:solidFill>
                <a:latin typeface="Arial" pitchFamily="34" charset="0"/>
                <a:ea typeface="Arial" pitchFamily="34" charset="-122"/>
                <a:cs typeface="Arial" pitchFamily="34" charset="-120"/>
              </a:rPr>
              <a:t>Το ερώτημα που θέλω να μείνει</a:t>
            </a:r>
            <a:endParaRPr lang="en-US" sz="1400" dirty="0"/>
          </a:p>
        </p:txBody>
      </p:sp>
      <p:sp>
        <p:nvSpPr>
          <p:cNvPr id="21" name="Text 11"/>
          <p:cNvSpPr/>
          <p:nvPr/>
        </p:nvSpPr>
        <p:spPr>
          <a:xfrm>
            <a:off x="868680" y="5468112"/>
            <a:ext cx="10424160" cy="960120"/>
          </a:xfrm>
          <a:prstGeom prst="rect">
            <a:avLst/>
          </a:prstGeom>
          <a:noFill/>
          <a:ln/>
        </p:spPr>
        <p:txBody>
          <a:bodyPr wrap="square" lIns="0" tIns="0" rIns="0" bIns="0" rtlCol="0" anchor="ctr"/>
          <a:lstStyle/>
          <a:p>
            <a:pPr marL="0" indent="0">
              <a:buNone/>
            </a:pPr>
            <a:r>
              <a:rPr lang="en-US" sz="1800" b="1" i="1" dirty="0">
                <a:solidFill>
                  <a:srgbClr val="FFFFFF"/>
                </a:solidFill>
                <a:latin typeface="Arial" pitchFamily="34" charset="0"/>
                <a:ea typeface="Arial" pitchFamily="34" charset="-122"/>
                <a:cs typeface="Arial" pitchFamily="34" charset="-120"/>
              </a:rPr>
              <a:t>Αν σχεδιάζαμε σήμερα από την αρχή το οικοσύστημα των προηγμένων υλικών της Στερεάς Ελλάδας για το 2035, τι θα χτίζαμε διαφορετικά από αυτό που έχουμε σήμερα;</a:t>
            </a:r>
            <a:endParaRPr lang="en-US" sz="1800" dirty="0"/>
          </a:p>
        </p:txBody>
      </p:sp>
      <p:sp>
        <p:nvSpPr>
          <p:cNvPr id="22" name="Text 12"/>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AFC7CF"/>
                </a:solidFill>
                <a:latin typeface="Arial" pitchFamily="34" charset="0"/>
                <a:ea typeface="Arial" pitchFamily="34" charset="-122"/>
                <a:cs typeface="Arial" pitchFamily="34" charset="-120"/>
              </a:rPr>
              <a:t>© 2026 RISE &amp; Seven Sigma P.C. All rights reserved</a:t>
            </a:r>
            <a:endParaRPr lang="en-US" sz="1100" dirty="0"/>
          </a:p>
        </p:txBody>
      </p:sp>
      <p:sp>
        <p:nvSpPr>
          <p:cNvPr id="23" name="Text 13"/>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F7B731"/>
                </a:solidFill>
                <a:latin typeface="Arial" pitchFamily="34" charset="0"/>
                <a:ea typeface="Arial" pitchFamily="34" charset="-122"/>
                <a:cs typeface="Arial" pitchFamily="34" charset="-120"/>
              </a:rPr>
              <a:t>12</a:t>
            </a:r>
            <a:endParaRPr lang="en-US" sz="1200" dirty="0"/>
          </a:p>
        </p:txBody>
      </p:sp>
      <p:sp>
        <p:nvSpPr>
          <p:cNvPr id="24" name="Shape 14"/>
          <p:cNvSpPr/>
          <p:nvPr/>
        </p:nvSpPr>
        <p:spPr>
          <a:xfrm flipV="1">
            <a:off x="11475720" y="6583680"/>
            <a:ext cx="164592" cy="201168"/>
          </a:xfrm>
          <a:prstGeom prst="line">
            <a:avLst/>
          </a:prstGeom>
          <a:noFill/>
          <a:ln w="12700">
            <a:solidFill>
              <a:srgbClr val="F7B731"/>
            </a:solidFill>
            <a:prstDash val="solid"/>
          </a:ln>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3">
    <p:bg>
      <p:bgPr>
        <a:solidFill>
          <a:srgbClr val="07303F"/>
        </a:solidFill>
        <a:effectLst/>
      </p:bgPr>
    </p:bg>
    <p:spTree>
      <p:nvGrpSpPr>
        <p:cNvPr id="1" name=""/>
        <p:cNvGrpSpPr/>
        <p:nvPr/>
      </p:nvGrpSpPr>
      <p:grpSpPr>
        <a:xfrm>
          <a:off x="0" y="0"/>
          <a:ext cx="0" cy="0"/>
          <a:chOff x="0" y="0"/>
          <a:chExt cx="0" cy="0"/>
        </a:xfrm>
      </p:grpSpPr>
      <p:sp>
        <p:nvSpPr>
          <p:cNvPr id="2" name="Shape 0"/>
          <p:cNvSpPr/>
          <p:nvPr/>
        </p:nvSpPr>
        <p:spPr>
          <a:xfrm>
            <a:off x="9418320" y="-1371600"/>
            <a:ext cx="4572000" cy="4572000"/>
          </a:xfrm>
          <a:prstGeom prst="ellipse">
            <a:avLst/>
          </a:prstGeom>
          <a:solidFill>
            <a:srgbClr val="008C99">
              <a:alpha val="12000"/>
            </a:srgbClr>
          </a:solidFill>
          <a:ln/>
        </p:spPr>
        <p:txBody>
          <a:bodyPr/>
          <a:lstStyle/>
          <a:p>
            <a:endParaRPr lang="en-US"/>
          </a:p>
        </p:txBody>
      </p:sp>
      <p:sp>
        <p:nvSpPr>
          <p:cNvPr id="3" name="Shape 1"/>
          <p:cNvSpPr/>
          <p:nvPr/>
        </p:nvSpPr>
        <p:spPr>
          <a:xfrm>
            <a:off x="9418320" y="164592"/>
            <a:ext cx="2419098" cy="868680"/>
          </a:xfrm>
          <a:prstGeom prst="roundRect">
            <a:avLst>
              <a:gd name="adj" fmla="val 6316"/>
            </a:avLst>
          </a:prstGeom>
          <a:solidFill>
            <a:srgbClr val="FFFFFF"/>
          </a:solidFill>
          <a:ln/>
        </p:spPr>
        <p:txBody>
          <a:bodyPr/>
          <a:lstStyle/>
          <a:p>
            <a:endParaRPr lang="en-US"/>
          </a:p>
        </p:txBody>
      </p:sp>
      <p:pic>
        <p:nvPicPr>
          <p:cNvPr id="4" name="Image 0" descr="/home/claude/logo_extract/word/media/image1.jpeg"/>
          <p:cNvPicPr>
            <a:picLocks noChangeAspect="1"/>
          </p:cNvPicPr>
          <p:nvPr/>
        </p:nvPicPr>
        <p:blipFill>
          <a:blip r:embed="rId2"/>
          <a:stretch>
            <a:fillRect/>
          </a:stretch>
        </p:blipFill>
        <p:spPr>
          <a:xfrm>
            <a:off x="9646920" y="365760"/>
            <a:ext cx="812673" cy="457200"/>
          </a:xfrm>
          <a:prstGeom prst="rect">
            <a:avLst/>
          </a:prstGeom>
        </p:spPr>
      </p:pic>
      <p:pic>
        <p:nvPicPr>
          <p:cNvPr id="5" name="Image 1" descr="/home/claude/logo_extract/word/media/image2.png"/>
          <p:cNvPicPr>
            <a:picLocks noChangeAspect="1"/>
          </p:cNvPicPr>
          <p:nvPr/>
        </p:nvPicPr>
        <p:blipFill>
          <a:blip r:embed="rId3"/>
          <a:stretch>
            <a:fillRect/>
          </a:stretch>
        </p:blipFill>
        <p:spPr>
          <a:xfrm>
            <a:off x="10688193" y="274320"/>
            <a:ext cx="920625" cy="621792"/>
          </a:xfrm>
          <a:prstGeom prst="rect">
            <a:avLst/>
          </a:prstGeom>
        </p:spPr>
      </p:pic>
      <p:pic>
        <p:nvPicPr>
          <p:cNvPr id="6" name="Image 2" descr="preencoded.png"/>
          <p:cNvPicPr>
            <a:picLocks noChangeAspect="1"/>
          </p:cNvPicPr>
          <p:nvPr/>
        </p:nvPicPr>
        <p:blipFill>
          <a:blip r:embed="rId4"/>
          <a:stretch>
            <a:fillRect/>
          </a:stretch>
        </p:blipFill>
        <p:spPr>
          <a:xfrm>
            <a:off x="548640" y="1828800"/>
            <a:ext cx="640080" cy="640080"/>
          </a:xfrm>
          <a:prstGeom prst="rect">
            <a:avLst/>
          </a:prstGeom>
        </p:spPr>
      </p:pic>
      <p:sp>
        <p:nvSpPr>
          <p:cNvPr id="7" name="Text 2"/>
          <p:cNvSpPr/>
          <p:nvPr/>
        </p:nvSpPr>
        <p:spPr>
          <a:xfrm>
            <a:off x="548640" y="2851760"/>
            <a:ext cx="10515600" cy="1000000"/>
          </a:xfrm>
          <a:prstGeom prst="rect">
            <a:avLst/>
          </a:prstGeom>
          <a:noFill/>
          <a:ln/>
        </p:spPr>
        <p:txBody>
          <a:bodyPr wrap="square" lIns="0" tIns="0" rIns="0" bIns="0" rtlCol="0" anchor="ctr"/>
          <a:lstStyle/>
          <a:p>
            <a:pPr marL="0" indent="0">
              <a:lnSpc>
                <a:spcPct val="110000"/>
              </a:lnSpc>
              <a:buNone/>
            </a:pPr>
            <a:r>
              <a:rPr lang="en-US" sz="3800" b="1" dirty="0">
                <a:solidFill>
                  <a:srgbClr val="FFFFFF"/>
                </a:solidFill>
                <a:latin typeface="Arial" pitchFamily="34" charset="0"/>
                <a:ea typeface="Arial" pitchFamily="34" charset="-122"/>
                <a:cs typeface="Arial" pitchFamily="34" charset="-120"/>
              </a:rPr>
              <a:t>Ας συνεχίσουμε τη συζήτηση</a:t>
            </a:r>
            <a:endParaRPr lang="en-US" sz="3800" dirty="0"/>
          </a:p>
        </p:txBody>
      </p:sp>
      <p:sp>
        <p:nvSpPr>
          <p:cNvPr id="30" name="Text Subtitle"/>
          <p:cNvSpPr/>
          <p:nvPr/>
        </p:nvSpPr>
        <p:spPr>
          <a:xfrm>
            <a:off x="548640" y="3950000"/>
            <a:ext cx="10515600" cy="411480"/>
          </a:xfrm>
          <a:prstGeom prst="rect">
            <a:avLst/>
          </a:prstGeom>
          <a:noFill/>
          <a:ln/>
        </p:spPr>
        <p:txBody>
          <a:bodyPr wrap="square" lIns="0" tIns="0" rIns="0" bIns="0" rtlCol="0" anchor="ctr"/>
          <a:lstStyle/>
          <a:p>
            <a:pPr marL="0" indent="0">
              <a:buNone/>
            </a:pPr>
            <a:r>
              <a:rPr lang="en-US" sz="1600" i="1" dirty="0">
                <a:solidFill>
                  <a:srgbClr val="D8E4E8"/>
                </a:solidFill>
                <a:latin typeface="Arial" pitchFamily="34" charset="0"/>
                <a:ea typeface="Arial" pitchFamily="34" charset="-122"/>
                <a:cs typeface="Arial" pitchFamily="34" charset="-120"/>
              </a:rPr>
              <a:t>Επικοινωνία &amp; επόμενα βήματα</a:t>
            </a:r>
            <a:endParaRPr lang="en-US" sz="1600" dirty="0"/>
          </a:p>
        </p:txBody>
      </p:sp>
      <p:sp>
        <p:nvSpPr>
          <p:cNvPr id="8" name="Shape 3"/>
          <p:cNvSpPr/>
          <p:nvPr/>
        </p:nvSpPr>
        <p:spPr>
          <a:xfrm>
            <a:off x="594360" y="4450000"/>
            <a:ext cx="2011680" cy="0"/>
          </a:xfrm>
          <a:prstGeom prst="line">
            <a:avLst/>
          </a:prstGeom>
          <a:noFill/>
          <a:ln w="31750">
            <a:solidFill>
              <a:srgbClr val="F7B731"/>
            </a:solidFill>
            <a:prstDash val="solid"/>
          </a:ln>
        </p:spPr>
        <p:txBody>
          <a:bodyPr/>
          <a:lstStyle/>
          <a:p>
            <a:endParaRPr lang="en-US"/>
          </a:p>
        </p:txBody>
      </p:sp>
      <p:sp>
        <p:nvSpPr>
          <p:cNvPr id="9" name="Text 4"/>
          <p:cNvSpPr/>
          <p:nvPr/>
        </p:nvSpPr>
        <p:spPr>
          <a:xfrm>
            <a:off x="594360" y="4600000"/>
            <a:ext cx="10515600" cy="1750000"/>
          </a:xfrm>
          <a:prstGeom prst="rect">
            <a:avLst/>
          </a:prstGeom>
          <a:noFill/>
          <a:ln/>
        </p:spPr>
        <p:txBody>
          <a:bodyPr wrap="square" lIns="0" tIns="0" rIns="0" bIns="0" rtlCol="0" anchor="ctr"/>
          <a:lstStyle/>
          <a:p>
            <a:pPr marL="0" indent="0">
              <a:lnSpc>
                <a:spcPct val="130000"/>
              </a:lnSpc>
              <a:buNone/>
            </a:pPr>
            <a:r>
              <a:rPr lang="en-US" sz="1800" b="1" dirty="0">
                <a:solidFill>
                  <a:srgbClr val="FFFFFF"/>
                </a:solidFill>
                <a:latin typeface="Arial" pitchFamily="34" charset="0"/>
                <a:ea typeface="Arial" pitchFamily="34" charset="-122"/>
                <a:cs typeface="Arial" pitchFamily="34" charset="-120"/>
              </a:rPr>
              <a:t>Κωνσταντίνος Κοκκινοπλίτης</a:t>
            </a:r>
            <a:endParaRPr lang="en-US" sz="1800" dirty="0"/>
          </a:p>
          <a:p>
            <a:pPr marL="0" indent="0">
              <a:lnSpc>
                <a:spcPct val="130000"/>
              </a:lnSpc>
              <a:buNone/>
            </a:pPr>
            <a:r>
              <a:rPr lang="en-US" sz="1400" dirty="0">
                <a:solidFill>
                  <a:srgbClr val="D8E4E8"/>
                </a:solidFill>
                <a:latin typeface="Arial" pitchFamily="34" charset="0"/>
                <a:ea typeface="Arial" pitchFamily="34" charset="-122"/>
                <a:cs typeface="Arial" pitchFamily="34" charset="-120"/>
              </a:rPr>
              <a:t>Director, Seven Sigma P.C. &amp; RISE — Πρώην Γενικός Γραμματέας Έρευνας και Τεχνολογίας</a:t>
            </a:r>
            <a:endParaRPr lang="en-US" sz="1400" dirty="0"/>
          </a:p>
          <a:p>
            <a:pPr marL="0" indent="0">
              <a:lnSpc>
                <a:spcPct val="130000"/>
              </a:lnSpc>
              <a:buNone/>
            </a:pPr>
            <a:r>
              <a:rPr lang="en-US" sz="1400" dirty="0">
                <a:solidFill>
                  <a:srgbClr val="F7B731"/>
                </a:solidFill>
                <a:latin typeface="Arial" pitchFamily="34" charset="0"/>
                <a:ea typeface="Arial" pitchFamily="34" charset="-122"/>
                <a:cs typeface="Arial" pitchFamily="34" charset="-120"/>
              </a:rPr>
              <a:t>Τ: (+30) 210 867 4195  ·  F: (+30) 210 867 4111  ·  Μ: (+30) 694 732 8688</a:t>
            </a:r>
            <a:endParaRPr lang="en-US" sz="1400" dirty="0"/>
          </a:p>
          <a:p>
            <a:pPr marL="0" indent="0">
              <a:lnSpc>
                <a:spcPct val="130000"/>
              </a:lnSpc>
              <a:buNone/>
            </a:pPr>
            <a:r>
              <a:rPr lang="en-US" sz="1400" dirty="0">
                <a:solidFill>
                  <a:srgbClr val="D8E4E8"/>
                </a:solidFill>
                <a:latin typeface="Arial" pitchFamily="34" charset="0"/>
                <a:ea typeface="Arial" pitchFamily="34" charset="-122"/>
                <a:cs typeface="Arial" pitchFamily="34" charset="-120"/>
              </a:rPr>
              <a:t>Ε: kokkinoplitis@sevensigma.gr</a:t>
            </a:r>
            <a:endParaRPr lang="en-US" sz="1400" dirty="0"/>
          </a:p>
          <a:p>
            <a:pPr marL="0" indent="0">
              <a:lnSpc>
                <a:spcPct val="130000"/>
              </a:lnSpc>
              <a:buNone/>
            </a:pPr>
            <a:r>
              <a:rPr lang="en-US" sz="1400" dirty="0">
                <a:solidFill>
                  <a:srgbClr val="D8E4E8"/>
                </a:solidFill>
                <a:latin typeface="Arial" pitchFamily="34" charset="0"/>
                <a:ea typeface="Arial" pitchFamily="34" charset="-122"/>
                <a:cs typeface="Arial" pitchFamily="34" charset="-120"/>
              </a:rPr>
              <a:t>www.sevensigma.gr   ·   www.rise-consulting.gr</a:t>
            </a:r>
            <a:endParaRPr lang="en-US" sz="1400" dirty="0"/>
          </a:p>
        </p:txBody>
      </p:sp>
      <p:sp>
        <p:nvSpPr>
          <p:cNvPr id="10" name="Text 5"/>
          <p:cNvSpPr/>
          <p:nvPr/>
        </p:nvSpPr>
        <p:spPr>
          <a:xfrm>
            <a:off x="457200" y="6510528"/>
            <a:ext cx="6400800" cy="292608"/>
          </a:xfrm>
          <a:prstGeom prst="rect">
            <a:avLst/>
          </a:prstGeom>
          <a:noFill/>
          <a:ln/>
        </p:spPr>
        <p:txBody>
          <a:bodyPr wrap="square" lIns="0" tIns="0" rIns="0" bIns="0" rtlCol="0" anchor="ctr"/>
          <a:lstStyle/>
          <a:p>
            <a:pPr marL="0" indent="0">
              <a:buNone/>
            </a:pPr>
            <a:r>
              <a:rPr lang="en-US" sz="1100" dirty="0">
                <a:solidFill>
                  <a:srgbClr val="AFC7CF"/>
                </a:solidFill>
                <a:latin typeface="Arial" pitchFamily="34" charset="0"/>
                <a:ea typeface="Arial" pitchFamily="34" charset="-122"/>
                <a:cs typeface="Arial" pitchFamily="34" charset="-120"/>
              </a:rPr>
              <a:t>© 2026 RISE &amp; Seven Sigma P.C. All rights reserved</a:t>
            </a:r>
            <a:endParaRPr lang="en-US" sz="1100" dirty="0"/>
          </a:p>
        </p:txBody>
      </p:sp>
      <p:sp>
        <p:nvSpPr>
          <p:cNvPr id="11" name="Text 6"/>
          <p:cNvSpPr/>
          <p:nvPr/>
        </p:nvSpPr>
        <p:spPr>
          <a:xfrm>
            <a:off x="11612880" y="6473952"/>
            <a:ext cx="365760" cy="292608"/>
          </a:xfrm>
          <a:prstGeom prst="rect">
            <a:avLst/>
          </a:prstGeom>
          <a:noFill/>
          <a:ln/>
        </p:spPr>
        <p:txBody>
          <a:bodyPr wrap="square" lIns="0" tIns="0" rIns="0" bIns="0" rtlCol="0" anchor="ctr"/>
          <a:lstStyle/>
          <a:p>
            <a:pPr marL="0" indent="0" algn="r">
              <a:buNone/>
            </a:pPr>
            <a:r>
              <a:rPr lang="en-US" sz="1200" b="1" dirty="0">
                <a:solidFill>
                  <a:srgbClr val="F7B731"/>
                </a:solidFill>
                <a:latin typeface="Arial" pitchFamily="34" charset="0"/>
                <a:ea typeface="Arial" pitchFamily="34" charset="-122"/>
                <a:cs typeface="Arial" pitchFamily="34" charset="-120"/>
              </a:rPr>
              <a:t>13</a:t>
            </a:r>
            <a:endParaRPr lang="en-US" sz="1200" dirty="0"/>
          </a:p>
        </p:txBody>
      </p:sp>
      <p:sp>
        <p:nvSpPr>
          <p:cNvPr id="12" name="Shape 7"/>
          <p:cNvSpPr/>
          <p:nvPr/>
        </p:nvSpPr>
        <p:spPr>
          <a:xfrm flipV="1">
            <a:off x="11475720" y="6583680"/>
            <a:ext cx="164592" cy="201168"/>
          </a:xfrm>
          <a:prstGeom prst="line">
            <a:avLst/>
          </a:prstGeom>
          <a:noFill/>
          <a:ln w="12700">
            <a:solidFill>
              <a:srgbClr val="F7B731"/>
            </a:solidFill>
            <a:prstDash val="solid"/>
          </a:ln>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470</TotalTime>
  <Words>2662</Words>
  <Application>Microsoft Office PowerPoint</Application>
  <PresentationFormat>Widescreen</PresentationFormat>
  <Paragraphs>212</Paragraphs>
  <Slides>12</Slides>
  <Notes>11</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12</vt:i4>
      </vt:variant>
    </vt:vector>
  </HeadingPairs>
  <TitlesOfParts>
    <vt:vector size="14" baseType="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Σχεδιάζοντας το Μέλλον των Προηγμένων Υλικών στη Στερεά Ελλάδα</dc:title>
  <dc:subject>PptxGenJS Presentation</dc:subject>
  <dc:creator>RISE &amp; Seven Sigma</dc:creator>
  <cp:lastModifiedBy>Konstantinos Kokkinoplitis</cp:lastModifiedBy>
  <cp:revision>18</cp:revision>
  <dcterms:created xsi:type="dcterms:W3CDTF">2026-07-01T10:32:46Z</dcterms:created>
  <dcterms:modified xsi:type="dcterms:W3CDTF">2026-07-03T08:11:23Z</dcterms:modified>
</cp:coreProperties>
</file>