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2"/>
  </p:sldMasterIdLst>
  <p:notesMasterIdLst>
    <p:notesMasterId r:id="rId12"/>
  </p:notesMasterIdLst>
  <p:sldIdLst>
    <p:sldId id="257" r:id="rId3"/>
    <p:sldId id="308" r:id="rId4"/>
    <p:sldId id="309" r:id="rId5"/>
    <p:sldId id="310" r:id="rId6"/>
    <p:sldId id="313" r:id="rId7"/>
    <p:sldId id="311" r:id="rId8"/>
    <p:sldId id="315" r:id="rId9"/>
    <p:sldId id="312" r:id="rId10"/>
    <p:sldId id="260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000000"/>
    <a:srgbClr val="6DB8E1"/>
    <a:srgbClr val="399FD7"/>
    <a:srgbClr val="9CCEEB"/>
    <a:srgbClr val="43A1D9"/>
    <a:srgbClr val="ADC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86EE0D-C8EE-4CD7-9018-9498D85F17A0}" v="14" dt="2026-07-02T19:29:57.19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0" name="Shape 15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owl of pappardelle pasta with parsley butter, roasted hazelnuts and shaved parmesan cheese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pic>
        <p:nvPicPr>
          <p:cNvPr id="8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7465" y="12152353"/>
            <a:ext cx="5142659" cy="980112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9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Bowl of salad with fried rice, boiled eggs and chopstick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Bowl with salmon cakes, salad and houmo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Bowl of pappardelle pasta with parsley butter, roasted hazelnuts and shaved parmesan chees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bowl of salad with fried rice, boiled eggs and chopstick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0440CD8-6C50-4926-BC43-1A8A7E2364A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48000" y="7905944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 sz="4800" dirty="0">
                <a:solidFill>
                  <a:srgbClr val="004991"/>
                </a:solidFill>
                <a:cs typeface="Arial" panose="020B0604020202020204" pitchFamily="34" charset="0"/>
              </a:rPr>
              <a:t>Lorem ipsum dolor sit </a:t>
            </a:r>
            <a:r>
              <a:rPr lang="en-US" sz="4800" dirty="0" err="1">
                <a:solidFill>
                  <a:srgbClr val="004991"/>
                </a:solidFill>
                <a:cs typeface="Arial" panose="020B0604020202020204" pitchFamily="34" charset="0"/>
              </a:rPr>
              <a:t>amet</a:t>
            </a:r>
            <a:r>
              <a:rPr lang="en-US" sz="4800" dirty="0">
                <a:solidFill>
                  <a:srgbClr val="004991"/>
                </a:solidFill>
                <a:cs typeface="Arial" panose="020B0604020202020204" pitchFamily="34" charset="0"/>
              </a:rPr>
              <a:t>, </a:t>
            </a:r>
            <a:r>
              <a:rPr lang="en-US" sz="4800" dirty="0" err="1">
                <a:solidFill>
                  <a:srgbClr val="004991"/>
                </a:solidFill>
                <a:cs typeface="Arial" panose="020B0604020202020204" pitchFamily="34" charset="0"/>
              </a:rPr>
              <a:t>consectetur</a:t>
            </a:r>
            <a:r>
              <a:rPr lang="en-US" sz="4800" dirty="0">
                <a:solidFill>
                  <a:srgbClr val="004991"/>
                </a:solidFill>
                <a:cs typeface="Arial" panose="020B0604020202020204" pitchFamily="34" charset="0"/>
              </a:rPr>
              <a:t> </a:t>
            </a:r>
            <a:r>
              <a:rPr lang="en-US" sz="4800" dirty="0" err="1">
                <a:solidFill>
                  <a:srgbClr val="004991"/>
                </a:solidFill>
                <a:cs typeface="Arial" panose="020B0604020202020204" pitchFamily="34" charset="0"/>
              </a:rPr>
              <a:t>adipiscing</a:t>
            </a:r>
            <a:r>
              <a:rPr lang="en-US" sz="4800" dirty="0">
                <a:solidFill>
                  <a:srgbClr val="004991"/>
                </a:solidFill>
                <a:cs typeface="Arial" panose="020B0604020202020204" pitchFamily="34" charset="0"/>
              </a:rPr>
              <a:t> </a:t>
            </a:r>
            <a:r>
              <a:rPr lang="en-US" sz="4800" dirty="0" err="1">
                <a:solidFill>
                  <a:srgbClr val="004991"/>
                </a:solidFill>
                <a:cs typeface="Arial" panose="020B0604020202020204" pitchFamily="34" charset="0"/>
              </a:rPr>
              <a:t>elit</a:t>
            </a:r>
            <a:r>
              <a:rPr lang="en-US" sz="4800" dirty="0">
                <a:solidFill>
                  <a:srgbClr val="004991"/>
                </a:solidFill>
                <a:cs typeface="Arial" panose="020B0604020202020204" pitchFamily="34" charset="0"/>
              </a:rPr>
              <a:t>.</a:t>
            </a:r>
          </a:p>
          <a:p>
            <a:endParaRPr lang="en-US" sz="4000" dirty="0">
              <a:solidFill>
                <a:srgbClr val="004991"/>
              </a:solidFill>
              <a:cs typeface="Arial" panose="020B0604020202020204" pitchFamily="34" charset="0"/>
            </a:endParaRPr>
          </a:p>
          <a:p>
            <a:r>
              <a:rPr lang="en-US" sz="4000" dirty="0">
                <a:solidFill>
                  <a:srgbClr val="004991"/>
                </a:solidFill>
                <a:cs typeface="Arial" panose="020B0604020202020204" pitchFamily="34" charset="0"/>
              </a:rPr>
              <a:t>Dept. Lorem ipsum</a:t>
            </a:r>
          </a:p>
          <a:p>
            <a:r>
              <a:rPr lang="en-US" sz="4000" b="1" dirty="0">
                <a:solidFill>
                  <a:srgbClr val="004991"/>
                </a:solidFill>
                <a:cs typeface="Arial" panose="020B0604020202020204" pitchFamily="34" charset="0"/>
              </a:rPr>
              <a:t> 2021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6E5B3-000B-45A1-B11F-65B10DA41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36B54-E5B5-4B02-AB00-2573FC608858}" type="datetime1">
              <a:rPr lang="el-GR" smtClean="0"/>
              <a:t>2/7/2026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441AF-8BD1-46B2-AD7E-B383F530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A0987-FF44-4C03-8082-80519499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DA69-4ADE-442F-A76F-941AA47FC3EE}" type="slidenum">
              <a:rPr lang="el-GR" smtClean="0"/>
              <a:t>‹#›</a:t>
            </a:fld>
            <a:endParaRPr lang="el-GR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7A05118-42B2-422C-8A03-7DE0D95C624D}"/>
              </a:ext>
            </a:extLst>
          </p:cNvPr>
          <p:cNvGrpSpPr/>
          <p:nvPr userDrawn="1"/>
        </p:nvGrpSpPr>
        <p:grpSpPr>
          <a:xfrm>
            <a:off x="2086370" y="1193222"/>
            <a:ext cx="20211260" cy="4616836"/>
            <a:chOff x="89286" y="1556791"/>
            <a:chExt cx="8983106" cy="205200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14817F4-A0C5-4877-A72B-D117640CD9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49" t="3668" r="16803"/>
            <a:stretch/>
          </p:blipFill>
          <p:spPr>
            <a:xfrm>
              <a:off x="3104839" y="1556792"/>
              <a:ext cx="2952000" cy="2052000"/>
            </a:xfrm>
            <a:prstGeom prst="rect">
              <a:avLst/>
            </a:prstGeom>
          </p:spPr>
        </p:pic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ED7E98D6-ED2B-457A-901B-F061245C08B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61" t="5407"/>
            <a:stretch/>
          </p:blipFill>
          <p:spPr bwMode="auto">
            <a:xfrm>
              <a:off x="89286" y="1563383"/>
              <a:ext cx="2952000" cy="20388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1AFF39D-4ABC-4CB1-B146-A7903DE9F8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35000" contrast="-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11" t="15233" r="21932" b="22217"/>
            <a:stretch/>
          </p:blipFill>
          <p:spPr>
            <a:xfrm>
              <a:off x="6120392" y="1556791"/>
              <a:ext cx="2952000" cy="2052001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3EEF4E6-8890-4BD1-B719-EFE30F3AAD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97"/>
          <a:stretch/>
        </p:blipFill>
        <p:spPr>
          <a:xfrm>
            <a:off x="9395551" y="6113023"/>
            <a:ext cx="5592898" cy="1792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844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ED55A-FE3B-40C8-AB49-2F4A5A092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06041-44F5-4BD6-BA0D-596DC1235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D5068-CC67-4CD8-AD52-25184541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67914-A2DC-4BDC-9CF0-1B1F42F7EC1C}" type="datetime1">
              <a:rPr lang="el-GR" smtClean="0"/>
              <a:t>2/7/2026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70AA9-7222-4E33-95F7-84CA2C5EC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25298"/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3C5CF-D14F-4CAB-9CB7-A788F44C6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25298"/>
                </a:solidFill>
              </a:defRPr>
            </a:lvl1pPr>
          </a:lstStyle>
          <a:p>
            <a:fld id="{AF16DA69-4ADE-442F-A76F-941AA47FC3EE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73DBC4-C72A-4AC8-B51A-5AC700D731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2760983"/>
            <a:ext cx="4441768" cy="63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447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42D28-15BB-43A6-ADB5-90E934B3F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71531-2311-45E3-AA16-DDA2135025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D5BE7F-B187-4EB9-9992-515CCCE2BA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5DD692-D235-43EE-BE86-728FFEE97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7A14-1200-45EF-AF07-9C783820E2CF}" type="datetime1">
              <a:rPr lang="el-GR" smtClean="0"/>
              <a:t>2/7/2026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468F0E-3962-407C-BD46-42F975600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44C93F-3862-4E06-B0BB-27AA85541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DA69-4ADE-442F-A76F-941AA47FC3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5574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DBF70-10F9-496B-8C2C-75753DC06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29E15-8520-4E34-BFFB-99A6E0F1A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814A11-2FBF-4FD5-A4F1-993504BA1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8CAA0B-0825-46E0-8F96-31935244CB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C75F34-8609-430B-814E-91DB7E9D63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AA3EEC-AF22-42F0-9150-B0B53F975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305D6-AA0F-495F-9A31-D20C48F2776F}" type="datetime1">
              <a:rPr lang="el-GR" smtClean="0"/>
              <a:t>2/7/2026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F80C66-7327-42DE-B2AC-D34377032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73C721-69C0-4961-A983-73C7FC0E1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DA69-4ADE-442F-A76F-941AA47FC3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75015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271E0D-C3A9-484F-AE9E-72EDABB75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ADE7D-B81B-4D1C-85AC-4F6F3271F2BC}" type="datetime1">
              <a:rPr lang="el-GR" smtClean="0"/>
              <a:t>2/7/2026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A505DF-C9E8-4C3C-B9A8-1C8B19344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3EA94A-C31A-42ED-B23D-416CF99210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911" y="5486400"/>
            <a:ext cx="9614178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769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F9D4E-BCF8-4474-B461-CEEE02881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4BAC7-C972-475C-B293-FEEE89A678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DF7F8-AE2E-43A9-BC24-BC46953C5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291EE-0D44-4122-93FF-69B0267B8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B4D7F-71BD-411D-8EE5-EE222C1E92BB}" type="datetime1">
              <a:rPr lang="el-GR" smtClean="0"/>
              <a:t>2/7/2026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6A17AF-6AEA-4735-8FAA-73CCAC28F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73B81F-19B6-46E4-A55F-26F8445EA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DA69-4ADE-442F-A76F-941AA47FC3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87661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9E247-00D4-46B5-988C-2B74F9E16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DF1B11-E50B-437F-B31F-ABE538AAC8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1CF04-09F1-4359-98A3-6CE988751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968C5-FB62-4EF6-BF14-00F44DAE0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8A280-21B5-4B39-A85A-1F5249D760DF}" type="datetime1">
              <a:rPr lang="el-GR" smtClean="0"/>
              <a:t>2/7/2026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A11AF2-917F-495C-B576-922E29F39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7CD84B-718F-4252-813C-AE7696E97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DA69-4ADE-442F-A76F-941AA47FC3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447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6D0C77-D5ED-48D1-8AEA-F9AAF6ABC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2"/>
            <a:ext cx="21031200" cy="12468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CEF99B-D515-40BF-8C38-8462EE6C3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2339546"/>
            <a:ext cx="21031200" cy="1001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EDC7A-4C31-410B-BBF3-3794D075CB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EFA50-F907-42BB-A8A1-67F784027283}" type="datetime1">
              <a:rPr lang="el-GR" smtClean="0"/>
              <a:t>2/7/2026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DD89C-AB05-4B8E-A8EC-A4C08DE75D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6C324-E5CF-433D-BA40-EE1E9C076A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rgbClr val="004991"/>
                </a:solidFill>
              </a:defRPr>
            </a:lvl1pPr>
          </a:lstStyle>
          <a:p>
            <a:fld id="{AF16DA69-4ADE-442F-A76F-941AA47FC3EE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37974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hf hdr="0" ft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6400" kern="1200">
          <a:solidFill>
            <a:srgbClr val="025298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Wingdings" panose="05000000000000000000" pitchFamily="2" charset="2"/>
        <a:buChar char="§"/>
        <a:defRPr sz="4800" kern="1200">
          <a:solidFill>
            <a:srgbClr val="025298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4000" kern="1200">
          <a:solidFill>
            <a:srgbClr val="025298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3600" kern="1200">
          <a:solidFill>
            <a:srgbClr val="025298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3200" kern="1200">
          <a:solidFill>
            <a:srgbClr val="025298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3200" kern="1200">
          <a:solidFill>
            <a:srgbClr val="025298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hyperlink" Target="Robocop_Collaboration2.mp4" TargetMode="External"/><Relationship Id="rId7" Type="http://schemas.openxmlformats.org/officeDocument/2006/relationships/image" Target="../media/image2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5.jpeg"/><Relationship Id="rId11" Type="http://schemas.openxmlformats.org/officeDocument/2006/relationships/hyperlink" Target="https://viohalco-my.sharepoint.com/personal/ptsarouchi_halcor_com/Documents/Funded%20Programmes/01.Projects/001.Lessons%20learnt/02.ROBOCOP/July%202026/Robocop_V1.mp4" TargetMode="External"/><Relationship Id="rId5" Type="http://schemas.openxmlformats.org/officeDocument/2006/relationships/image" Target="../media/image24.jpeg"/><Relationship Id="rId10" Type="http://schemas.openxmlformats.org/officeDocument/2006/relationships/image" Target="../media/image11.png"/><Relationship Id="rId4" Type="http://schemas.openxmlformats.org/officeDocument/2006/relationships/hyperlink" Target="Robocop_%20Collaboration%203.mp4" TargetMode="External"/><Relationship Id="rId9" Type="http://schemas.openxmlformats.org/officeDocument/2006/relationships/hyperlink" Target="Video%20Project%206.mp4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9.png"/><Relationship Id="rId7" Type="http://schemas.openxmlformats.org/officeDocument/2006/relationships/hyperlink" Target="Video%20Project%204.mp4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EVOLVING_8020_ΕΝ.jpg" descr="EVOLVING_8020_ΕΝ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6461" y="17585"/>
            <a:ext cx="26376922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CA9B364B-D4A6-53CD-999E-B081101BED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6" t="35019" r="10836" b="36289"/>
          <a:stretch/>
        </p:blipFill>
        <p:spPr>
          <a:xfrm>
            <a:off x="19165823" y="12104022"/>
            <a:ext cx="4848107" cy="119354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Google Shape;622;p22">
            <a:extLst>
              <a:ext uri="{FF2B5EF4-FFF2-40B4-BE49-F238E27FC236}">
                <a16:creationId xmlns:a16="http://schemas.microsoft.com/office/drawing/2014/main" id="{B3DD8E8D-17EF-461C-B4AE-0497832D98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4709717"/>
              </p:ext>
            </p:extLst>
          </p:nvPr>
        </p:nvGraphicFramePr>
        <p:xfrm>
          <a:off x="958247" y="2326808"/>
          <a:ext cx="15600227" cy="265362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28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4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0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36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468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US" sz="2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Fira Sans Extra Condensed"/>
                        </a:rPr>
                        <a:t>Full</a:t>
                      </a:r>
                      <a:r>
                        <a:rPr kumimoji="0" lang="en" sz="2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Fira Sans Extra Condensed"/>
                        </a:rPr>
                        <a:t> title</a:t>
                      </a:r>
                      <a:endParaRPr kumimoji="0" sz="2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elvetica Neue"/>
                        <a:ea typeface="+mn-ea"/>
                        <a:cs typeface="+mn-cs"/>
                        <a:sym typeface="Fira Sans Extra Condensed"/>
                      </a:endParaRPr>
                    </a:p>
                  </a:txBody>
                  <a:tcPr marL="182850" marR="182850" marT="182850" marB="18285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US" sz="28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Roboto"/>
                        </a:rPr>
                        <a:t>Cooperative robotic applications in Metalwork-Copper Industry</a:t>
                      </a:r>
                      <a:endParaRPr kumimoji="0" sz="28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 Neue"/>
                        <a:ea typeface="+mn-ea"/>
                        <a:cs typeface="+mn-cs"/>
                        <a:sym typeface="Roboto"/>
                      </a:endParaRPr>
                    </a:p>
                  </a:txBody>
                  <a:tcPr marL="182850" marR="182850" marT="182850" marB="18285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38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US" sz="2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Fira Sans Extra Condensed"/>
                        </a:rPr>
                        <a:t>Call</a:t>
                      </a:r>
                      <a:endParaRPr kumimoji="0" sz="2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elvetica Neue"/>
                        <a:ea typeface="+mn-ea"/>
                        <a:cs typeface="+mn-cs"/>
                        <a:sym typeface="Fira Sans Extra Condensed"/>
                      </a:endParaRPr>
                    </a:p>
                  </a:txBody>
                  <a:tcPr marL="182850" marR="182850" marT="182850" marB="18285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US" sz="28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Roboto"/>
                        </a:rPr>
                        <a:t>Smart specialization strategy RIS3</a:t>
                      </a:r>
                    </a:p>
                  </a:txBody>
                  <a:tcPr marL="182850" marR="182850" marT="182850" marB="18285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774969"/>
                  </a:ext>
                </a:extLst>
              </a:tr>
              <a:tr h="8533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" sz="2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Fira Sans Extra Condensed"/>
                        </a:rPr>
                        <a:t>Start date</a:t>
                      </a:r>
                      <a:endParaRPr kumimoji="0" sz="2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elvetica Neue"/>
                        <a:ea typeface="+mn-ea"/>
                        <a:cs typeface="+mn-cs"/>
                        <a:sym typeface="Fira Sans Extra Condensed"/>
                      </a:endParaRPr>
                    </a:p>
                  </a:txBody>
                  <a:tcPr marL="182850" marR="182850" marT="182850" marB="18285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" sz="28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Roboto"/>
                        </a:rPr>
                        <a:t>16/03/2020</a:t>
                      </a:r>
                      <a:endParaRPr kumimoji="0" sz="28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 Neue"/>
                        <a:ea typeface="+mn-ea"/>
                        <a:cs typeface="+mn-cs"/>
                        <a:sym typeface="Roboto"/>
                      </a:endParaRPr>
                    </a:p>
                  </a:txBody>
                  <a:tcPr marL="182850" marR="182850" marT="182850" marB="18285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" sz="2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Fira Sans Extra Condensed"/>
                        </a:rPr>
                        <a:t>End date</a:t>
                      </a:r>
                      <a:endParaRPr kumimoji="0" sz="2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elvetica Neue"/>
                        <a:ea typeface="+mn-ea"/>
                        <a:cs typeface="+mn-cs"/>
                        <a:sym typeface="Fira Sans Extra Condensed"/>
                      </a:endParaRPr>
                    </a:p>
                  </a:txBody>
                  <a:tcPr marL="182850" marR="182850" marT="182850" marB="18285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" sz="28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Roboto"/>
                        </a:rPr>
                        <a:t>30/11/2023</a:t>
                      </a:r>
                    </a:p>
                  </a:txBody>
                  <a:tcPr marL="182850" marR="182850" marT="182850" marB="18285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7" name="Picture 2" descr="Diagram&#10;&#10;Description automatically generated">
            <a:extLst>
              <a:ext uri="{FF2B5EF4-FFF2-40B4-BE49-F238E27FC236}">
                <a16:creationId xmlns:a16="http://schemas.microsoft.com/office/drawing/2014/main" id="{190A8663-E0E2-440D-BA24-192E2988F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9492" y="2326808"/>
            <a:ext cx="6228000" cy="6298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Google Shape;622;p22">
            <a:extLst>
              <a:ext uri="{FF2B5EF4-FFF2-40B4-BE49-F238E27FC236}">
                <a16:creationId xmlns:a16="http://schemas.microsoft.com/office/drawing/2014/main" id="{D48EE61C-E104-4709-8FB4-C2B2BB138C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4143156"/>
              </p:ext>
            </p:extLst>
          </p:nvPr>
        </p:nvGraphicFramePr>
        <p:xfrm>
          <a:off x="958247" y="5213596"/>
          <a:ext cx="15600227" cy="656809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28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713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22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defTabSz="18288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Fira Sans Extra Condensed"/>
                        </a:rPr>
                        <a:t>Objective</a:t>
                      </a:r>
                      <a:endParaRPr kumimoji="0" sz="2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elvetica Neue"/>
                        <a:ea typeface="+mn-ea"/>
                        <a:cs typeface="+mn-cs"/>
                        <a:sym typeface="Fira Sans Extra Condensed"/>
                      </a:endParaRPr>
                    </a:p>
                  </a:txBody>
                  <a:tcPr marL="182850" marR="182850" marT="182850" marB="18285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defTabSz="18288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Roboto"/>
                        </a:rPr>
                        <a:t>Human-robot collaboration for autonomous loading-unloading of copper coils on Annealing Furnace </a:t>
                      </a:r>
                    </a:p>
                  </a:txBody>
                  <a:tcPr marL="182850" marR="182850" marT="182850" marB="18285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8257">
                <a:tc>
                  <a:txBody>
                    <a:bodyPr/>
                    <a:lstStyle/>
                    <a:p>
                      <a:pPr marL="0" lvl="0" indent="0" algn="l" defTabSz="18288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Fira Sans Extra Condensed"/>
                        </a:rPr>
                        <a:t>Business </a:t>
                      </a:r>
                    </a:p>
                    <a:p>
                      <a:pPr marL="0" lvl="0" indent="0" algn="l" defTabSz="18288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Fira Sans Extra Condensed"/>
                        </a:rPr>
                        <a:t>Impact</a:t>
                      </a:r>
                      <a:endParaRPr kumimoji="0" sz="2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elvetica Neue"/>
                        <a:ea typeface="+mn-ea"/>
                        <a:cs typeface="+mn-cs"/>
                        <a:sym typeface="Fira Sans Extra Condensed"/>
                      </a:endParaRPr>
                    </a:p>
                  </a:txBody>
                  <a:tcPr marL="182850" marR="182850" marT="182850" marB="18285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18288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0" i="0" u="sng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Helvetica Neue"/>
                        </a:rPr>
                        <a:t>Pilot Case: Annealing Furnace 3</a:t>
                      </a:r>
                    </a:p>
                    <a:p>
                      <a:pPr marL="0" lvl="0" indent="0" algn="l" defTabSz="18288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endParaRPr kumimoji="0" lang="en-US" sz="28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 Neue"/>
                        <a:ea typeface="+mn-ea"/>
                        <a:cs typeface="+mn-cs"/>
                        <a:sym typeface="Helvetica Neue"/>
                      </a:endParaRPr>
                    </a:p>
                    <a:p>
                      <a:pPr marL="285750" lvl="0" indent="-285750" algn="l" defTabSz="18288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en-US" sz="28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Helvetica Neue"/>
                        </a:rPr>
                        <a:t>Workplace </a:t>
                      </a:r>
                      <a:r>
                        <a:rPr kumimoji="0" lang="en-US" sz="28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Roboto"/>
                        </a:rPr>
                        <a:t>Ergonomics Improvement </a:t>
                      </a:r>
                      <a:r>
                        <a:rPr kumimoji="0" lang="en-US" sz="28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Helvetica Neue"/>
                        </a:rPr>
                        <a:t>– Health &amp; Safety</a:t>
                      </a:r>
                      <a:endParaRPr kumimoji="0" lang="en-US" sz="2800" b="0" i="0" u="none" strike="noStrike" kern="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 Neue"/>
                        <a:ea typeface="+mn-ea"/>
                        <a:cs typeface="+mn-cs"/>
                        <a:sym typeface="Roboto"/>
                      </a:endParaRPr>
                    </a:p>
                    <a:p>
                      <a:pPr marL="285750" lvl="0" indent="-285750" algn="l" defTabSz="18288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en-US" sz="28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Roboto"/>
                        </a:rPr>
                        <a:t>Productivity increase</a:t>
                      </a:r>
                    </a:p>
                    <a:p>
                      <a:pPr marL="285750" lvl="0" indent="-285750" algn="l" defTabSz="18288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en-US" sz="28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Roboto"/>
                        </a:rPr>
                        <a:t>Yield improvement</a:t>
                      </a:r>
                    </a:p>
                    <a:p>
                      <a:pPr marL="285750" lvl="0" indent="-285750" algn="l" defTabSz="18288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en-US" sz="28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Roboto"/>
                        </a:rPr>
                        <a:t>Cost reduction</a:t>
                      </a:r>
                    </a:p>
                    <a:p>
                      <a:pPr marL="285750" lvl="0" indent="-285750" algn="l" defTabSz="18288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en-US" sz="28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Helvetica Neue"/>
                        </a:rPr>
                        <a:t>Reduce Environmental Footprint</a:t>
                      </a:r>
                    </a:p>
                    <a:p>
                      <a:pPr marL="285750" lvl="0" indent="-285750" algn="l" defTabSz="18288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kumimoji="0" lang="en-US" sz="28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Helvetica Neue"/>
                        </a:rPr>
                        <a:t>Quality Improvement through Accuracy and Repeatability</a:t>
                      </a:r>
                    </a:p>
                  </a:txBody>
                  <a:tcPr marL="182850" marR="182850" marT="182850" marB="18285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774969"/>
                  </a:ext>
                </a:extLst>
              </a:tr>
              <a:tr h="1137597">
                <a:tc>
                  <a:txBody>
                    <a:bodyPr/>
                    <a:lstStyle/>
                    <a:p>
                      <a:pPr marL="0" lvl="0" indent="0" algn="l" defTabSz="18288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kumimoji="0" lang="en-US" sz="2800" b="1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Fira Sans Extra Condensed"/>
                        </a:rPr>
                        <a:t>Project Partner</a:t>
                      </a:r>
                      <a:endParaRPr kumimoji="0" sz="2800" b="1" i="0" u="none" strike="noStrike" kern="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elvetica Neue"/>
                        <a:ea typeface="+mn-ea"/>
                        <a:cs typeface="+mn-cs"/>
                        <a:sym typeface="Fira Sans Extra Condensed"/>
                      </a:endParaRPr>
                    </a:p>
                  </a:txBody>
                  <a:tcPr marL="182850" marR="182850" marT="182850" marB="18285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828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eue"/>
                          <a:ea typeface="+mn-ea"/>
                          <a:cs typeface="+mn-cs"/>
                          <a:sym typeface="Helvetica Neue"/>
                        </a:rPr>
                        <a:t>Laboratory for Manufacturing Systems &amp; Automation (LMS)</a:t>
                      </a:r>
                    </a:p>
                  </a:txBody>
                  <a:tcPr marL="182850" marR="182850" marT="182850" marB="18285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132924"/>
                  </a:ext>
                </a:extLst>
              </a:tr>
            </a:tbl>
          </a:graphicData>
        </a:graphic>
      </p:graphicFrame>
      <p:sp>
        <p:nvSpPr>
          <p:cNvPr id="20" name="Title 1">
            <a:extLst>
              <a:ext uri="{FF2B5EF4-FFF2-40B4-BE49-F238E27FC236}">
                <a16:creationId xmlns:a16="http://schemas.microsoft.com/office/drawing/2014/main" id="{AC8E45A9-499C-DF4E-F682-31D31DD741CF}"/>
              </a:ext>
            </a:extLst>
          </p:cNvPr>
          <p:cNvSpPr txBox="1">
            <a:spLocks/>
          </p:cNvSpPr>
          <p:nvPr/>
        </p:nvSpPr>
        <p:spPr>
          <a:xfrm>
            <a:off x="958247" y="1015798"/>
            <a:ext cx="21031200" cy="659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lvl="0" algn="ctr" eaLnBrk="1">
              <a:lnSpc>
                <a:spcPct val="100000"/>
              </a:lnSpc>
              <a:defRPr/>
            </a:pPr>
            <a:r>
              <a:rPr lang="en-US" sz="4800" spc="0" dirty="0">
                <a:solidFill>
                  <a:srgbClr val="5E5E5E"/>
                </a:solidFill>
              </a:rPr>
              <a:t>Project ROBOCOP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97D84B5D-C798-0F5C-8E11-48D92A49D1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573735"/>
              </p:ext>
            </p:extLst>
          </p:nvPr>
        </p:nvGraphicFramePr>
        <p:xfrm>
          <a:off x="16670216" y="9159819"/>
          <a:ext cx="6597276" cy="2621875"/>
        </p:xfrm>
        <a:graphic>
          <a:graphicData uri="http://schemas.openxmlformats.org/drawingml/2006/table">
            <a:tbl>
              <a:tblPr/>
              <a:tblGrid>
                <a:gridCol w="1987061">
                  <a:extLst>
                    <a:ext uri="{9D8B030D-6E8A-4147-A177-3AD203B41FA5}">
                      <a16:colId xmlns:a16="http://schemas.microsoft.com/office/drawing/2014/main" val="4002650149"/>
                    </a:ext>
                  </a:extLst>
                </a:gridCol>
                <a:gridCol w="2045738">
                  <a:extLst>
                    <a:ext uri="{9D8B030D-6E8A-4147-A177-3AD203B41FA5}">
                      <a16:colId xmlns:a16="http://schemas.microsoft.com/office/drawing/2014/main" val="375144035"/>
                    </a:ext>
                  </a:extLst>
                </a:gridCol>
                <a:gridCol w="2564477">
                  <a:extLst>
                    <a:ext uri="{9D8B030D-6E8A-4147-A177-3AD203B41FA5}">
                      <a16:colId xmlns:a16="http://schemas.microsoft.com/office/drawing/2014/main" val="1042747490"/>
                    </a:ext>
                  </a:extLst>
                </a:gridCol>
              </a:tblGrid>
              <a:tr h="509953">
                <a:tc>
                  <a:txBody>
                    <a:bodyPr/>
                    <a:lstStyle/>
                    <a:p>
                      <a:pPr algn="ctr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Budget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Funding</a:t>
                      </a:r>
                      <a:endParaRPr lang="el-GR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628664"/>
                  </a:ext>
                </a:extLst>
              </a:tr>
              <a:tr h="7039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Halcor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663.100 €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431.015 €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442547"/>
                  </a:ext>
                </a:extLst>
              </a:tr>
              <a:tr h="7039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LMS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178.620 €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178.620 €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083627"/>
                  </a:ext>
                </a:extLst>
              </a:tr>
              <a:tr h="7039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Total Budget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841.720 €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609.635 €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289309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90552A60-ACFA-8039-679E-6A375D03B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8717" y="12642090"/>
            <a:ext cx="4291366" cy="60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9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- Θέση αριθμού διαφάνειας">
            <a:extLst>
              <a:ext uri="{FF2B5EF4-FFF2-40B4-BE49-F238E27FC236}">
                <a16:creationId xmlns:a16="http://schemas.microsoft.com/office/drawing/2014/main" id="{6D952B3A-3E82-43CF-A412-B8AE58DBCDE3}"/>
              </a:ext>
            </a:extLst>
          </p:cNvPr>
          <p:cNvSpPr txBox="1">
            <a:spLocks noGrp="1"/>
          </p:cNvSpPr>
          <p:nvPr/>
        </p:nvSpPr>
        <p:spPr bwMode="auto">
          <a:xfrm>
            <a:off x="20693539" y="13162313"/>
            <a:ext cx="642462" cy="752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 b="1">
                <a:solidFill>
                  <a:schemeClr val="bg1"/>
                </a:solidFill>
                <a:latin typeface="UB-HelveticaBlack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9pPr>
          </a:lstStyle>
          <a:p>
            <a:pPr algn="ctr"/>
            <a:fld id="{DF0CD230-D91B-E046-980E-1350D635C375}" type="slidenum">
              <a:rPr lang="el-GR" sz="1600">
                <a:latin typeface="Trebuchet MS"/>
                <a:cs typeface="Trebuchet MS"/>
              </a:rPr>
              <a:pPr algn="ctr"/>
              <a:t>3</a:t>
            </a:fld>
            <a:endParaRPr lang="el-GR" sz="1600" dirty="0">
              <a:latin typeface="Trebuchet MS"/>
              <a:cs typeface="Trebuchet M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5EE97B-16FB-569F-EE59-D919EB23E8F7}"/>
              </a:ext>
            </a:extLst>
          </p:cNvPr>
          <p:cNvSpPr/>
          <p:nvPr/>
        </p:nvSpPr>
        <p:spPr>
          <a:xfrm>
            <a:off x="4627711" y="1276056"/>
            <a:ext cx="1659838" cy="722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6DAEE6-8530-1282-D21E-23E7E48B0FC0}"/>
              </a:ext>
            </a:extLst>
          </p:cNvPr>
          <p:cNvSpPr/>
          <p:nvPr/>
        </p:nvSpPr>
        <p:spPr>
          <a:xfrm>
            <a:off x="4358316" y="-79663"/>
            <a:ext cx="144172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Installation and Pre-commissioning on Site - Milestones</a:t>
            </a:r>
            <a:endParaRPr lang="en-US" sz="48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3282F0-197B-D64C-E738-75C720F95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901" y="1765426"/>
            <a:ext cx="9561088" cy="6081196"/>
          </a:xfrm>
          <a:prstGeom prst="rect">
            <a:avLst/>
          </a:prstGeom>
        </p:spPr>
      </p:pic>
      <p:pic>
        <p:nvPicPr>
          <p:cNvPr id="13" name="5468de0c-68a6-4160-b6d7-702fd96ee5a3" descr="Image">
            <a:extLst>
              <a:ext uri="{FF2B5EF4-FFF2-40B4-BE49-F238E27FC236}">
                <a16:creationId xmlns:a16="http://schemas.microsoft.com/office/drawing/2014/main" id="{166790BB-D255-2AE7-4198-D8EE09A629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94"/>
          <a:stretch/>
        </p:blipFill>
        <p:spPr bwMode="auto">
          <a:xfrm>
            <a:off x="3190192" y="8122051"/>
            <a:ext cx="6194714" cy="435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D342AE-E522-10CF-D642-39C154F74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73634" y="8539765"/>
            <a:ext cx="4319088" cy="433288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7337E6C-83A7-C401-E8AB-1292ABFEADB3}"/>
              </a:ext>
            </a:extLst>
          </p:cNvPr>
          <p:cNvSpPr/>
          <p:nvPr/>
        </p:nvSpPr>
        <p:spPr>
          <a:xfrm>
            <a:off x="538306" y="1725098"/>
            <a:ext cx="10697839" cy="10849972"/>
          </a:xfrm>
          <a:prstGeom prst="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533510-3453-F310-1D16-CE2EB0F58F9A}"/>
              </a:ext>
            </a:extLst>
          </p:cNvPr>
          <p:cNvSpPr txBox="1"/>
          <p:nvPr/>
        </p:nvSpPr>
        <p:spPr>
          <a:xfrm>
            <a:off x="18120775" y="1034802"/>
            <a:ext cx="1180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>
                    <a:lumMod val="65000"/>
                  </a:schemeClr>
                </a:solidFill>
              </a:rPr>
              <a:t>Now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DC2F7F-7735-5426-E0AB-66E81D160C42}"/>
              </a:ext>
            </a:extLst>
          </p:cNvPr>
          <p:cNvSpPr txBox="1"/>
          <p:nvPr/>
        </p:nvSpPr>
        <p:spPr>
          <a:xfrm>
            <a:off x="5340442" y="1040955"/>
            <a:ext cx="10935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>
                    <a:lumMod val="65000"/>
                  </a:schemeClr>
                </a:solidFill>
              </a:rPr>
              <a:t>Past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1CAF2A-20F6-D108-4118-1F793AA8364C}"/>
              </a:ext>
            </a:extLst>
          </p:cNvPr>
          <p:cNvSpPr/>
          <p:nvPr/>
        </p:nvSpPr>
        <p:spPr>
          <a:xfrm>
            <a:off x="12359582" y="1637096"/>
            <a:ext cx="11822819" cy="11265777"/>
          </a:xfrm>
          <a:prstGeom prst="rect">
            <a:avLst/>
          </a:prstGeom>
          <a:solidFill>
            <a:schemeClr val="accent6">
              <a:lumMod val="40000"/>
              <a:lumOff val="60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D5972E-B502-3BBC-4BE2-8A66ED1702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4392" y="8384178"/>
            <a:ext cx="5873465" cy="40972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467C77-D989-9AFD-9BD9-FD809C70B2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71430" y="1813026"/>
            <a:ext cx="5204409" cy="66125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B9E16D-00BF-CBED-C574-2803E25174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35258" y="2403545"/>
            <a:ext cx="5728601" cy="542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D314305-51B5-1646-6CBE-717143843B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50459" y="9238142"/>
            <a:ext cx="4132556" cy="27721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7611E0-CC8C-A1E6-B313-160F9D064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8717" y="12642090"/>
            <a:ext cx="4291366" cy="60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63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- Θέση αριθμού διαφάνειας">
            <a:extLst>
              <a:ext uri="{FF2B5EF4-FFF2-40B4-BE49-F238E27FC236}">
                <a16:creationId xmlns:a16="http://schemas.microsoft.com/office/drawing/2014/main" id="{6D952B3A-3E82-43CF-A412-B8AE58DBCDE3}"/>
              </a:ext>
            </a:extLst>
          </p:cNvPr>
          <p:cNvSpPr txBox="1">
            <a:spLocks noGrp="1"/>
          </p:cNvSpPr>
          <p:nvPr/>
        </p:nvSpPr>
        <p:spPr bwMode="auto">
          <a:xfrm>
            <a:off x="20693539" y="13162313"/>
            <a:ext cx="642462" cy="752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 b="1">
                <a:solidFill>
                  <a:schemeClr val="bg1"/>
                </a:solidFill>
                <a:latin typeface="UB-HelveticaBlack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9pPr>
          </a:lstStyle>
          <a:p>
            <a:pPr algn="ctr"/>
            <a:fld id="{DF0CD230-D91B-E046-980E-1350D635C375}" type="slidenum">
              <a:rPr lang="el-GR" sz="1600">
                <a:latin typeface="Trebuchet MS"/>
                <a:cs typeface="Trebuchet MS"/>
              </a:rPr>
              <a:pPr algn="ctr"/>
              <a:t>4</a:t>
            </a:fld>
            <a:endParaRPr lang="el-GR" sz="1600" dirty="0">
              <a:latin typeface="Trebuchet MS"/>
              <a:cs typeface="Trebuchet M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6DAEE6-8530-1282-D21E-23E7E48B0FC0}"/>
              </a:ext>
            </a:extLst>
          </p:cNvPr>
          <p:cNvSpPr/>
          <p:nvPr/>
        </p:nvSpPr>
        <p:spPr>
          <a:xfrm>
            <a:off x="4358316" y="-79663"/>
            <a:ext cx="144172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Project Highlights</a:t>
            </a:r>
            <a:r>
              <a:rPr lang="el-GR" sz="4800" b="1" dirty="0"/>
              <a:t> - </a:t>
            </a:r>
            <a:r>
              <a:rPr lang="en-US" sz="4800" b="1" dirty="0"/>
              <a:t>Objectives</a:t>
            </a:r>
            <a:endParaRPr lang="en-US" sz="48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8D773E5-D0C6-7B67-B89A-5180DB756713}"/>
              </a:ext>
            </a:extLst>
          </p:cNvPr>
          <p:cNvSpPr/>
          <p:nvPr/>
        </p:nvSpPr>
        <p:spPr>
          <a:xfrm>
            <a:off x="392677" y="1489997"/>
            <a:ext cx="6008123" cy="1000025"/>
          </a:xfrm>
          <a:prstGeom prst="rect">
            <a:avLst/>
          </a:prstGeom>
          <a:solidFill>
            <a:srgbClr val="0277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ROBO-COP</a:t>
            </a:r>
            <a:r>
              <a:rPr lang="en-US" dirty="0"/>
              <a:t>  Human-Robot Collaboration</a:t>
            </a:r>
            <a:endParaRPr lang="el-GR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115DCB5-A88D-CB66-1177-E2E9E3597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584" y="2756203"/>
            <a:ext cx="12197908" cy="191595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E3D37DC1-FFCB-6E05-4402-AFE12E64A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826" y="5099538"/>
            <a:ext cx="12387423" cy="733278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BEC266B-F50D-3F58-0042-4020EB692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9059" y="1489997"/>
            <a:ext cx="16022264" cy="3781558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2939E5A7-A6D5-8A55-3C17-D7E822130C5F}"/>
              </a:ext>
            </a:extLst>
          </p:cNvPr>
          <p:cNvGrpSpPr/>
          <p:nvPr/>
        </p:nvGrpSpPr>
        <p:grpSpPr>
          <a:xfrm>
            <a:off x="13135707" y="6858000"/>
            <a:ext cx="10498016" cy="6172200"/>
            <a:chOff x="763089" y="1011871"/>
            <a:chExt cx="7523798" cy="4522801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22D5DCB4-BCB5-C353-C37D-39C7F6ED1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3089" y="1011871"/>
              <a:ext cx="7523798" cy="4522801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495FB53-3601-7DAA-E8B9-D9B8D8C86D27}"/>
                </a:ext>
              </a:extLst>
            </p:cNvPr>
            <p:cNvSpPr txBox="1"/>
            <p:nvPr/>
          </p:nvSpPr>
          <p:spPr>
            <a:xfrm>
              <a:off x="1475656" y="3357595"/>
              <a:ext cx="870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Coil unloading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9AE1102-59D6-6693-29FE-07102300785A}"/>
                </a:ext>
              </a:extLst>
            </p:cNvPr>
            <p:cNvSpPr txBox="1"/>
            <p:nvPr/>
          </p:nvSpPr>
          <p:spPr>
            <a:xfrm>
              <a:off x="2339752" y="3357595"/>
              <a:ext cx="870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Coil packaging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D9977CF-DFC5-9F4F-60EF-2A3CF246C599}"/>
                </a:ext>
              </a:extLst>
            </p:cNvPr>
            <p:cNvSpPr txBox="1"/>
            <p:nvPr/>
          </p:nvSpPr>
          <p:spPr>
            <a:xfrm>
              <a:off x="3578702" y="3463509"/>
              <a:ext cx="870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Palletizing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F40BA38-44EF-6904-306F-F202BF8EE567}"/>
                </a:ext>
              </a:extLst>
            </p:cNvPr>
            <p:cNvSpPr txBox="1"/>
            <p:nvPr/>
          </p:nvSpPr>
          <p:spPr>
            <a:xfrm>
              <a:off x="5436096" y="4005064"/>
              <a:ext cx="87052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Pallet packaging 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5FC9F53-78C3-219A-198E-7E6568047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8717" y="12642090"/>
            <a:ext cx="4291366" cy="60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834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8B7645-3DBC-2122-185F-185FC6166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DA69-4ADE-442F-A76F-941AA47FC3EE}" type="slidenum">
              <a:rPr lang="el-GR" smtClean="0"/>
              <a:pPr/>
              <a:t>5</a:t>
            </a:fld>
            <a:endParaRPr lang="el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F3CE21-7A95-5E34-B4BB-679B6094ED3A}"/>
              </a:ext>
            </a:extLst>
          </p:cNvPr>
          <p:cNvSpPr txBox="1"/>
          <p:nvPr/>
        </p:nvSpPr>
        <p:spPr>
          <a:xfrm>
            <a:off x="294277" y="474785"/>
            <a:ext cx="30091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Packaging materials</a:t>
            </a:r>
          </a:p>
          <a:p>
            <a:pPr marL="342900" indent="-342900" algn="l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n-US" i="1" dirty="0">
              <a:solidFill>
                <a:schemeClr val="tx1"/>
              </a:solidFill>
            </a:endParaRPr>
          </a:p>
          <a:p>
            <a:pPr marL="342900" indent="-342900" algn="l"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el-GR" dirty="0"/>
          </a:p>
        </p:txBody>
      </p:sp>
      <p:pic>
        <p:nvPicPr>
          <p:cNvPr id="7" name="Picture 6" descr="A roll of copper wire&#10;&#10;Description automatically generated">
            <a:extLst>
              <a:ext uri="{FF2B5EF4-FFF2-40B4-BE49-F238E27FC236}">
                <a16:creationId xmlns:a16="http://schemas.microsoft.com/office/drawing/2014/main" id="{704D5AC2-507D-9067-C3A5-41EE1AC7C0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8" t="1991" r="4070" b="11666"/>
          <a:stretch/>
        </p:blipFill>
        <p:spPr>
          <a:xfrm>
            <a:off x="492368" y="1404508"/>
            <a:ext cx="5011616" cy="38884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3FA78C-BCA7-584F-B79E-BA21F630E7AC}"/>
              </a:ext>
            </a:extLst>
          </p:cNvPr>
          <p:cNvSpPr txBox="1"/>
          <p:nvPr/>
        </p:nvSpPr>
        <p:spPr>
          <a:xfrm>
            <a:off x="5781272" y="2497015"/>
            <a:ext cx="56663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i="1" dirty="0"/>
              <a:t>Use of carton sheets between coils of the pallet</a:t>
            </a:r>
          </a:p>
          <a:p>
            <a:pPr marL="342900" indent="-342900" algn="l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i="1" dirty="0"/>
              <a:t>Use of copper stripes </a:t>
            </a:r>
          </a:p>
          <a:p>
            <a:endParaRPr lang="el-G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E16A9F-2F97-00EE-0CE6-F3173B5704E3}"/>
              </a:ext>
            </a:extLst>
          </p:cNvPr>
          <p:cNvSpPr txBox="1"/>
          <p:nvPr/>
        </p:nvSpPr>
        <p:spPr>
          <a:xfrm>
            <a:off x="492368" y="5832231"/>
            <a:ext cx="42450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tx1"/>
                </a:solidFill>
              </a:rPr>
              <a:t>Human – Robot Collaboration</a:t>
            </a:r>
          </a:p>
          <a:p>
            <a:pPr marL="342900" indent="-342900" algn="l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n-US" i="1" dirty="0">
              <a:solidFill>
                <a:schemeClr val="tx1"/>
              </a:solidFill>
            </a:endParaRPr>
          </a:p>
          <a:p>
            <a:pPr marL="342900" indent="-342900" algn="l"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el-G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158498-E4EA-F8E9-7185-1776992549DD}"/>
              </a:ext>
            </a:extLst>
          </p:cNvPr>
          <p:cNvSpPr txBox="1"/>
          <p:nvPr/>
        </p:nvSpPr>
        <p:spPr>
          <a:xfrm>
            <a:off x="7115997" y="9381144"/>
            <a:ext cx="29968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hlinkClick r:id="rId3" action="ppaction://hlinkfile"/>
              </a:rPr>
              <a:t>-</a:t>
            </a:r>
            <a:r>
              <a:rPr lang="en-US" u="sng" dirty="0">
                <a:hlinkClick r:id="rId3" action="ppaction://hlinkfile"/>
              </a:rPr>
              <a:t>Collaboration case 2</a:t>
            </a:r>
            <a:endParaRPr lang="en-US" u="sng" dirty="0"/>
          </a:p>
          <a:p>
            <a:r>
              <a:rPr lang="el-GR" u="sng" dirty="0"/>
              <a:t>-</a:t>
            </a:r>
            <a:r>
              <a:rPr lang="en-US" u="sng" dirty="0">
                <a:hlinkClick r:id="rId4" action="ppaction://hlinkfile"/>
              </a:rPr>
              <a:t>Collaboration Case 3</a:t>
            </a:r>
            <a:endParaRPr lang="en-US" u="sng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B6E92CF-ADC6-433A-4922-01A347810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68" y="6432395"/>
            <a:ext cx="5011616" cy="570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F4AA49D-C03E-51B9-357E-32661DB2B602}"/>
              </a:ext>
            </a:extLst>
          </p:cNvPr>
          <p:cNvSpPr txBox="1"/>
          <p:nvPr/>
        </p:nvSpPr>
        <p:spPr>
          <a:xfrm>
            <a:off x="5934602" y="7032560"/>
            <a:ext cx="58119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Need of collaboration between the robot and the human in many cases.</a:t>
            </a:r>
          </a:p>
          <a:p>
            <a:r>
              <a:rPr lang="en-US" dirty="0"/>
              <a:t>Safety sensors installed </a:t>
            </a:r>
          </a:p>
        </p:txBody>
      </p:sp>
      <p:pic>
        <p:nvPicPr>
          <p:cNvPr id="15" name="Picture 14" descr="A large industrial building with machinery&#10;&#10;Description automatically generated with medium confidence">
            <a:extLst>
              <a:ext uri="{FF2B5EF4-FFF2-40B4-BE49-F238E27FC236}">
                <a16:creationId xmlns:a16="http://schemas.microsoft.com/office/drawing/2014/main" id="{583DA79F-31DB-4AA1-38FD-2B51437972A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5" r="12436" b="11995"/>
          <a:stretch/>
        </p:blipFill>
        <p:spPr>
          <a:xfrm rot="5400000">
            <a:off x="10736927" y="3484067"/>
            <a:ext cx="9640992" cy="801858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080E17-519B-2CB8-227E-60ACE0F99D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20277" y="2944590"/>
            <a:ext cx="3911677" cy="5449474"/>
          </a:xfrm>
          <a:prstGeom prst="rect">
            <a:avLst/>
          </a:prstGeom>
        </p:spPr>
      </p:pic>
      <p:pic>
        <p:nvPicPr>
          <p:cNvPr id="21" name="Picture 20" descr="A yellow and black machine&#10;&#10;Description automatically generated">
            <a:extLst>
              <a:ext uri="{FF2B5EF4-FFF2-40B4-BE49-F238E27FC236}">
                <a16:creationId xmlns:a16="http://schemas.microsoft.com/office/drawing/2014/main" id="{800D6C2F-D123-B7D4-A4B6-48718EF7BCE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6" t="9453" r="13976" b="26957"/>
          <a:stretch/>
        </p:blipFill>
        <p:spPr>
          <a:xfrm>
            <a:off x="20531954" y="8583565"/>
            <a:ext cx="3113588" cy="37302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148B4B-8AFA-8FF4-8E45-AB8FA8BA4ABC}"/>
              </a:ext>
            </a:extLst>
          </p:cNvPr>
          <p:cNvSpPr txBox="1"/>
          <p:nvPr/>
        </p:nvSpPr>
        <p:spPr>
          <a:xfrm>
            <a:off x="2538197" y="8563876"/>
            <a:ext cx="12194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>
                <a:hlinkClick r:id="rId9" action="ppaction://hlinkfile"/>
              </a:rPr>
              <a:t>Collaboration case 1</a:t>
            </a:r>
            <a:endParaRPr lang="en-US" u="sng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DADDDD-1F7E-B802-F5F4-388C5B744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8717" y="12642090"/>
            <a:ext cx="4291366" cy="60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hlinkClick r:id="rId11"/>
            <a:extLst>
              <a:ext uri="{FF2B5EF4-FFF2-40B4-BE49-F238E27FC236}">
                <a16:creationId xmlns:a16="http://schemas.microsoft.com/office/drawing/2014/main" id="{C9292893-4D90-BD2C-592B-4A3478AB3A36}"/>
              </a:ext>
            </a:extLst>
          </p:cNvPr>
          <p:cNvSpPr txBox="1"/>
          <p:nvPr/>
        </p:nvSpPr>
        <p:spPr>
          <a:xfrm>
            <a:off x="7264263" y="10133537"/>
            <a:ext cx="27427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Loading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40791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8984F-DB55-124C-D5C4-FAB85CEC6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DA69-4ADE-442F-A76F-941AA47FC3EE}" type="slidenum">
              <a:rPr lang="el-GR" smtClean="0"/>
              <a:pPr/>
              <a:t>6</a:t>
            </a:fld>
            <a:endParaRPr lang="el-G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21C8C1-2516-8272-5799-7EF84A7E9E3B}"/>
              </a:ext>
            </a:extLst>
          </p:cNvPr>
          <p:cNvSpPr/>
          <p:nvPr/>
        </p:nvSpPr>
        <p:spPr>
          <a:xfrm>
            <a:off x="4358316" y="-79663"/>
            <a:ext cx="144172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Operation Videos (Pilot Productions)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810EC2-E290-E525-30B2-9DBFE0D96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8588" y="751334"/>
            <a:ext cx="4842731" cy="72887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FCC387-089C-CE9C-4FE1-8667ECD09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4926" y="764091"/>
            <a:ext cx="5667375" cy="58007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1946301-EC8B-0608-892A-1033E00DC7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75908" y="751334"/>
            <a:ext cx="5715000" cy="7200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28BC200-D833-D63E-9AB9-933EBD618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5633" y="4949117"/>
            <a:ext cx="5284182" cy="76159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14A367-80BA-19D8-36D5-BA3B447684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60163" y="6762751"/>
            <a:ext cx="5676900" cy="63150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82D20B-23E1-6D7D-96FA-BFCC78315D79}"/>
              </a:ext>
            </a:extLst>
          </p:cNvPr>
          <p:cNvSpPr txBox="1"/>
          <p:nvPr/>
        </p:nvSpPr>
        <p:spPr>
          <a:xfrm>
            <a:off x="562709" y="1582331"/>
            <a:ext cx="152986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defTabSz="1828800" hangingPunct="1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rgbClr val="000000"/>
                </a:solidFill>
                <a:latin typeface="Helvetica Neue"/>
                <a:hlinkClick r:id="rId7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General Operation</a:t>
            </a:r>
            <a:r>
              <a:rPr lang="el-GR" sz="2800" dirty="0">
                <a:solidFill>
                  <a:srgbClr val="000000"/>
                </a:solidFill>
                <a:latin typeface="Helvetica Neue"/>
              </a:rPr>
              <a:t>1</a:t>
            </a:r>
            <a:endParaRPr lang="en-US" sz="2800" dirty="0">
              <a:solidFill>
                <a:srgbClr val="000000"/>
              </a:solidFill>
              <a:latin typeface="Helvetica Neue"/>
            </a:endParaRPr>
          </a:p>
          <a:p>
            <a:pPr algn="l" defTabSz="1828800" hangingPunct="1"/>
            <a:endParaRPr lang="en-US" sz="2800" dirty="0">
              <a:solidFill>
                <a:srgbClr val="000000"/>
              </a:solidFill>
              <a:latin typeface="Helvetica Neue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415102-2AC6-0EC8-5C09-BA85563A0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8717" y="12642090"/>
            <a:ext cx="4291366" cy="60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761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9CD30C-01D1-5CFA-EE8C-B39A1088B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6DA69-4ADE-442F-A76F-941AA47FC3EE}" type="slidenum">
              <a:rPr lang="el-GR" smtClean="0"/>
              <a:pPr/>
              <a:t>7</a:t>
            </a:fld>
            <a:endParaRPr lang="el-GR"/>
          </a:p>
        </p:txBody>
      </p:sp>
      <p:pic>
        <p:nvPicPr>
          <p:cNvPr id="6" name="Picture 5" descr="A large factory room with machinery&#10;&#10;Description automatically generated with medium confidence">
            <a:extLst>
              <a:ext uri="{FF2B5EF4-FFF2-40B4-BE49-F238E27FC236}">
                <a16:creationId xmlns:a16="http://schemas.microsoft.com/office/drawing/2014/main" id="{4DFB26F2-92B9-9CC8-B57F-6239024EF4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1168" y="1252658"/>
            <a:ext cx="13012617" cy="9759463"/>
          </a:xfrm>
          <a:prstGeom prst="rect">
            <a:avLst/>
          </a:prstGeom>
        </p:spPr>
      </p:pic>
      <p:pic>
        <p:nvPicPr>
          <p:cNvPr id="8" name="Picture 7" descr="A large industrial building with machinery&#10;&#10;Description automatically generated with medium confidence">
            <a:extLst>
              <a:ext uri="{FF2B5EF4-FFF2-40B4-BE49-F238E27FC236}">
                <a16:creationId xmlns:a16="http://schemas.microsoft.com/office/drawing/2014/main" id="{BE4694AE-CCEA-A225-B76E-59491F46A6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238" y="2472592"/>
            <a:ext cx="9759462" cy="731959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4B989D-08E8-718D-072C-A2B42B340045}"/>
              </a:ext>
            </a:extLst>
          </p:cNvPr>
          <p:cNvSpPr/>
          <p:nvPr/>
        </p:nvSpPr>
        <p:spPr>
          <a:xfrm>
            <a:off x="4358316" y="43432"/>
            <a:ext cx="144172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Final Technical Solution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107612-D1D2-BC1E-C95F-123A858092F7}"/>
              </a:ext>
            </a:extLst>
          </p:cNvPr>
          <p:cNvSpPr/>
          <p:nvPr/>
        </p:nvSpPr>
        <p:spPr>
          <a:xfrm>
            <a:off x="-2222637" y="11036627"/>
            <a:ext cx="144172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Loading Station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CF19DDB-5ECA-661D-7D82-D4AD8EE3D6AD}"/>
              </a:ext>
            </a:extLst>
          </p:cNvPr>
          <p:cNvSpPr/>
          <p:nvPr/>
        </p:nvSpPr>
        <p:spPr>
          <a:xfrm>
            <a:off x="9043240" y="11036627"/>
            <a:ext cx="144172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Unloading Station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2189E0-07B7-E7A9-1CA0-7C60B9B42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8717" y="12642090"/>
            <a:ext cx="4291366" cy="60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860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- Θέση αριθμού διαφάνειας">
            <a:extLst>
              <a:ext uri="{FF2B5EF4-FFF2-40B4-BE49-F238E27FC236}">
                <a16:creationId xmlns:a16="http://schemas.microsoft.com/office/drawing/2014/main" id="{6D952B3A-3E82-43CF-A412-B8AE58DBCDE3}"/>
              </a:ext>
            </a:extLst>
          </p:cNvPr>
          <p:cNvSpPr txBox="1">
            <a:spLocks noGrp="1"/>
          </p:cNvSpPr>
          <p:nvPr/>
        </p:nvSpPr>
        <p:spPr bwMode="auto">
          <a:xfrm>
            <a:off x="20693539" y="13162313"/>
            <a:ext cx="642462" cy="752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 b="1">
                <a:solidFill>
                  <a:schemeClr val="bg1"/>
                </a:solidFill>
                <a:latin typeface="UB-HelveticaBlack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bg1"/>
                </a:solidFill>
                <a:latin typeface="UB-HelveticaBlack" charset="0"/>
                <a:ea typeface="Arial" charset="0"/>
                <a:cs typeface="Arial" charset="0"/>
              </a:defRPr>
            </a:lvl9pPr>
          </a:lstStyle>
          <a:p>
            <a:pPr algn="ctr"/>
            <a:fld id="{DF0CD230-D91B-E046-980E-1350D635C375}" type="slidenum">
              <a:rPr lang="el-GR" sz="1600">
                <a:latin typeface="Trebuchet MS"/>
                <a:cs typeface="Trebuchet MS"/>
              </a:rPr>
              <a:pPr algn="ctr"/>
              <a:t>8</a:t>
            </a:fld>
            <a:endParaRPr lang="el-GR" sz="1600" dirty="0">
              <a:latin typeface="Trebuchet MS"/>
              <a:cs typeface="Trebuchet M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6DAEE6-8530-1282-D21E-23E7E48B0FC0}"/>
              </a:ext>
            </a:extLst>
          </p:cNvPr>
          <p:cNvSpPr/>
          <p:nvPr/>
        </p:nvSpPr>
        <p:spPr>
          <a:xfrm>
            <a:off x="4217639" y="676476"/>
            <a:ext cx="144172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Results - Benefits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9A3816-A167-6829-BD6F-DCF90E3DBB38}"/>
              </a:ext>
            </a:extLst>
          </p:cNvPr>
          <p:cNvSpPr txBox="1"/>
          <p:nvPr/>
        </p:nvSpPr>
        <p:spPr>
          <a:xfrm>
            <a:off x="2703635" y="2336384"/>
            <a:ext cx="12194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l" defTabSz="1828800" rtl="0" eaLnBrk="1" latinLnBrk="0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kumimoji="0" lang="en-US" sz="24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CFB91E-3CAA-5DEE-7F5C-C266FABD5D8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3235570" y="676477"/>
            <a:ext cx="17672538" cy="11738262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505BA8-A99A-21A8-4E51-D849AAAD15B8}"/>
              </a:ext>
            </a:extLst>
          </p:cNvPr>
          <p:cNvSpPr txBox="1"/>
          <p:nvPr/>
        </p:nvSpPr>
        <p:spPr>
          <a:xfrm>
            <a:off x="5557380" y="1507473"/>
            <a:ext cx="12194930" cy="9325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  <a:p>
            <a:pPr marL="285750" indent="-285750" algn="l" defTabSz="1828800" hangingPunct="1"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rgbClr val="000000"/>
                </a:solidFill>
                <a:latin typeface="Helvetica Neue"/>
              </a:rPr>
              <a:t>Workplace </a:t>
            </a:r>
            <a:r>
              <a:rPr lang="en-US" sz="3200" b="1" dirty="0">
                <a:solidFill>
                  <a:srgbClr val="000000"/>
                </a:solidFill>
                <a:latin typeface="Helvetica Neue"/>
                <a:sym typeface="Roboto"/>
              </a:rPr>
              <a:t>Ergonomics Improvement </a:t>
            </a:r>
            <a:r>
              <a:rPr lang="en-US" sz="3200" b="1" dirty="0">
                <a:solidFill>
                  <a:srgbClr val="000000"/>
                </a:solidFill>
                <a:latin typeface="Helvetica Neue"/>
              </a:rPr>
              <a:t>– Health &amp; Safety</a:t>
            </a:r>
          </a:p>
          <a:p>
            <a:pPr marL="285750" indent="-285750" algn="l" defTabSz="1828800" hangingPunct="1">
              <a:buFont typeface="Wingdings" panose="05000000000000000000" pitchFamily="2" charset="2"/>
              <a:buChar char="ü"/>
            </a:pPr>
            <a:endParaRPr lang="en-US" sz="3200" b="1" dirty="0">
              <a:solidFill>
                <a:srgbClr val="000000"/>
              </a:solidFill>
              <a:latin typeface="Helvetica Neue"/>
              <a:sym typeface="Roboto"/>
            </a:endParaRPr>
          </a:p>
          <a:p>
            <a:pPr marL="285750" marR="0" indent="-285750" algn="l" defTabSz="1828800" fontAlgn="auto" hangingPunct="1">
              <a:lnSpc>
                <a:spcPct val="100000"/>
              </a:lnSpc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200" b="1" dirty="0">
                <a:solidFill>
                  <a:srgbClr val="000000"/>
                </a:solidFill>
                <a:latin typeface="Helvetica Neue"/>
                <a:sym typeface="Roboto"/>
              </a:rPr>
              <a:t>Upgrading  plant copper tube production with the first implementation of a completed human-robot collaboration system</a:t>
            </a:r>
          </a:p>
          <a:p>
            <a:pPr marL="285750" marR="0" indent="-285750" algn="l" defTabSz="1828800" fontAlgn="auto" hangingPunct="1">
              <a:lnSpc>
                <a:spcPct val="100000"/>
              </a:lnSpc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en-US" sz="3200" b="1" dirty="0">
              <a:solidFill>
                <a:srgbClr val="000000"/>
              </a:solidFill>
              <a:latin typeface="Helvetica Neue"/>
              <a:sym typeface="Roboto"/>
            </a:endParaRPr>
          </a:p>
          <a:p>
            <a:pPr marL="285750" marR="0" indent="-285750" algn="l" defTabSz="1828800" fontAlgn="auto" hangingPunct="1">
              <a:lnSpc>
                <a:spcPct val="100000"/>
              </a:lnSpc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200" b="1" dirty="0">
                <a:solidFill>
                  <a:srgbClr val="000000"/>
                </a:solidFill>
                <a:latin typeface="Helvetica Neue"/>
                <a:sym typeface="Roboto"/>
              </a:rPr>
              <a:t>Halcor owns manufacturing and installations drawings for “turnkey” solutions of relative automations</a:t>
            </a:r>
          </a:p>
          <a:p>
            <a:pPr marL="285750" marR="0" indent="-285750" algn="l" defTabSz="1828800" fontAlgn="auto" hangingPunct="1">
              <a:lnSpc>
                <a:spcPct val="100000"/>
              </a:lnSpc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en-US" sz="3200" b="1" dirty="0">
              <a:solidFill>
                <a:srgbClr val="000000"/>
              </a:solidFill>
              <a:latin typeface="Helvetica Neue"/>
              <a:sym typeface="Roboto"/>
            </a:endParaRPr>
          </a:p>
          <a:p>
            <a:pPr marL="285750" marR="0" indent="-285750" algn="l" defTabSz="1828800" fontAlgn="auto" hangingPunct="1">
              <a:lnSpc>
                <a:spcPct val="100000"/>
              </a:lnSpc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200" b="1" dirty="0">
                <a:solidFill>
                  <a:srgbClr val="000000"/>
                </a:solidFill>
                <a:latin typeface="Helvetica Neue"/>
                <a:sym typeface="Roboto"/>
              </a:rPr>
              <a:t>Maintenance</a:t>
            </a:r>
            <a:r>
              <a:rPr lang="el-GR" sz="3200" b="1" dirty="0">
                <a:solidFill>
                  <a:srgbClr val="000000"/>
                </a:solidFill>
                <a:latin typeface="Helvetica Neue"/>
                <a:sym typeface="Roboto"/>
              </a:rPr>
              <a:t> </a:t>
            </a:r>
            <a:r>
              <a:rPr lang="en-US" sz="3200" b="1" dirty="0">
                <a:solidFill>
                  <a:srgbClr val="000000"/>
                </a:solidFill>
                <a:latin typeface="Helvetica Neue"/>
                <a:sym typeface="Roboto"/>
              </a:rPr>
              <a:t>engages to support, maintain and improve next generation automation systems </a:t>
            </a:r>
          </a:p>
          <a:p>
            <a:pPr marL="285750" marR="0" indent="-285750" algn="l" defTabSz="1828800" fontAlgn="auto" hangingPunct="1">
              <a:lnSpc>
                <a:spcPct val="100000"/>
              </a:lnSpc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en-US" sz="3200" b="1" dirty="0">
              <a:solidFill>
                <a:srgbClr val="000000"/>
              </a:solidFill>
              <a:latin typeface="Helvetica Neue"/>
              <a:sym typeface="Roboto"/>
            </a:endParaRPr>
          </a:p>
          <a:p>
            <a:pPr marL="285750" marR="0" indent="-285750" algn="l" defTabSz="1828800" fontAlgn="auto" hangingPunct="1">
              <a:lnSpc>
                <a:spcPct val="100000"/>
              </a:lnSpc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200" b="1" dirty="0">
                <a:solidFill>
                  <a:srgbClr val="000000"/>
                </a:solidFill>
                <a:latin typeface="Helvetica Neue"/>
                <a:sym typeface="Roboto"/>
              </a:rPr>
              <a:t>System ready for implementation in other working centers</a:t>
            </a:r>
          </a:p>
          <a:p>
            <a:pPr marL="285750" marR="0" indent="-285750" algn="l" defTabSz="1828800" fontAlgn="auto" hangingPunct="1">
              <a:lnSpc>
                <a:spcPct val="100000"/>
              </a:lnSpc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en-US" sz="3200" b="1" dirty="0">
              <a:solidFill>
                <a:srgbClr val="000000"/>
              </a:solidFill>
              <a:latin typeface="Helvetica Neue"/>
              <a:sym typeface="Roboto"/>
            </a:endParaRPr>
          </a:p>
          <a:p>
            <a:pPr marL="285750" marR="0" indent="-285750" algn="l" defTabSz="1828800" fontAlgn="auto" hangingPunct="1">
              <a:lnSpc>
                <a:spcPct val="100000"/>
              </a:lnSpc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200" b="1" dirty="0">
                <a:solidFill>
                  <a:srgbClr val="000000"/>
                </a:solidFill>
                <a:latin typeface="Helvetica Neue"/>
              </a:rPr>
              <a:t>Cost Reduction</a:t>
            </a:r>
          </a:p>
          <a:p>
            <a:pPr marR="0" algn="l" defTabSz="1828800" fontAlgn="auto" hangingPunct="1">
              <a:lnSpc>
                <a:spcPct val="100000"/>
              </a:lnSpc>
              <a:buClrTx/>
              <a:buSzTx/>
              <a:tabLst/>
              <a:defRPr/>
            </a:pPr>
            <a:endParaRPr lang="el-GR" sz="3200" b="1" dirty="0">
              <a:solidFill>
                <a:srgbClr val="000000"/>
              </a:solidFill>
              <a:latin typeface="Helvetica Neue"/>
            </a:endParaRPr>
          </a:p>
          <a:p>
            <a:pPr marL="285750" marR="0" indent="-285750" algn="l" defTabSz="1828800" fontAlgn="auto" hangingPunct="1">
              <a:lnSpc>
                <a:spcPct val="100000"/>
              </a:lnSpc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3200" b="1" dirty="0">
                <a:solidFill>
                  <a:srgbClr val="000000"/>
                </a:solidFill>
                <a:latin typeface="Helvetica Neue"/>
              </a:rPr>
              <a:t>Industry-Academia collaboration on the production field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FD1FAB-FDD0-E47F-921C-205D49C2E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8717" y="12642090"/>
            <a:ext cx="4291366" cy="60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729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BG_8020.jpg" descr="BG_80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-996462" y="0"/>
            <a:ext cx="26376924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083" y="6348463"/>
            <a:ext cx="6679834" cy="12730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e31e0dd3-70f8-47c4-a49c-11d88f6ac77e}" enabled="1" method="Standard" siteId="{ac16fc13-eed0-45a8-a4cd-092120207ca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1802</TotalTime>
  <Words>256</Words>
  <Application>Microsoft Office PowerPoint</Application>
  <PresentationFormat>Custom</PresentationFormat>
  <Paragraphs>80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Helvetica Neue</vt:lpstr>
      <vt:lpstr>Helvetica Neue Medium</vt:lpstr>
      <vt:lpstr>Trebuchet MS</vt:lpstr>
      <vt:lpstr>Wingdings</vt:lpstr>
      <vt:lpstr>21_BasicWhite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Ziata, Efstathia (Ζιάτα Ευσταθία)</dc:creator>
  <cp:lastModifiedBy>Ziata, Efstathia (Ζιάτα Ευσταθία)</cp:lastModifiedBy>
  <cp:revision>63</cp:revision>
  <dcterms:modified xsi:type="dcterms:W3CDTF">2026-07-03T07:19:23Z</dcterms:modified>
</cp:coreProperties>
</file>