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9" r:id="rId3"/>
    <p:sldId id="264" r:id="rId4"/>
    <p:sldId id="265" r:id="rId5"/>
    <p:sldId id="266" r:id="rId6"/>
    <p:sldId id="268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9" r:id="rId15"/>
    <p:sldId id="280" r:id="rId16"/>
    <p:sldId id="277" r:id="rId17"/>
    <p:sldId id="278" r:id="rId18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874" y="4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Franklin Gothic Demi"/>
                <a:cs typeface="Franklin Gothic Dem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Franklin Gothic Demi"/>
                <a:cs typeface="Franklin Gothic Dem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Franklin Gothic Demi"/>
                <a:cs typeface="Franklin Gothic Dem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519531" y="1090924"/>
            <a:ext cx="1672589" cy="2231390"/>
          </a:xfrm>
          <a:custGeom>
            <a:avLst/>
            <a:gdLst/>
            <a:ahLst/>
            <a:cxnLst/>
            <a:rect l="l" t="t" r="r" b="b"/>
            <a:pathLst>
              <a:path w="1672590" h="2231390">
                <a:moveTo>
                  <a:pt x="559193" y="0"/>
                </a:moveTo>
                <a:lnTo>
                  <a:pt x="0" y="559041"/>
                </a:lnTo>
                <a:lnTo>
                  <a:pt x="1672475" y="2231034"/>
                </a:lnTo>
                <a:lnTo>
                  <a:pt x="1672475" y="1112964"/>
                </a:lnTo>
                <a:lnTo>
                  <a:pt x="559193" y="0"/>
                </a:lnTo>
                <a:close/>
              </a:path>
            </a:pathLst>
          </a:custGeom>
          <a:solidFill>
            <a:srgbClr val="4494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1107765" y="937"/>
            <a:ext cx="1084580" cy="1083945"/>
          </a:xfrm>
          <a:custGeom>
            <a:avLst/>
            <a:gdLst/>
            <a:ahLst/>
            <a:cxnLst/>
            <a:rect l="l" t="t" r="r" b="b"/>
            <a:pathLst>
              <a:path w="1084579" h="1083945">
                <a:moveTo>
                  <a:pt x="1084237" y="0"/>
                </a:moveTo>
                <a:lnTo>
                  <a:pt x="0" y="0"/>
                </a:lnTo>
                <a:lnTo>
                  <a:pt x="1084237" y="1083932"/>
                </a:lnTo>
                <a:lnTo>
                  <a:pt x="1084237" y="0"/>
                </a:lnTo>
                <a:close/>
              </a:path>
            </a:pathLst>
          </a:custGeom>
          <a:solidFill>
            <a:srgbClr val="7BA6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8870034" y="937"/>
            <a:ext cx="2181860" cy="1090295"/>
          </a:xfrm>
          <a:custGeom>
            <a:avLst/>
            <a:gdLst/>
            <a:ahLst/>
            <a:cxnLst/>
            <a:rect l="l" t="t" r="r" b="b"/>
            <a:pathLst>
              <a:path w="2181859" h="1090295">
                <a:moveTo>
                  <a:pt x="2181529" y="0"/>
                </a:moveTo>
                <a:lnTo>
                  <a:pt x="0" y="0"/>
                </a:lnTo>
                <a:lnTo>
                  <a:pt x="1090295" y="1089990"/>
                </a:lnTo>
                <a:lnTo>
                  <a:pt x="2181529" y="0"/>
                </a:lnTo>
                <a:close/>
              </a:path>
            </a:pathLst>
          </a:custGeom>
          <a:solidFill>
            <a:srgbClr val="F8D34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82823" y="217519"/>
            <a:ext cx="11026353" cy="17697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tx1"/>
                </a:solidFill>
                <a:latin typeface="Franklin Gothic Demi"/>
                <a:cs typeface="Franklin Gothic Dem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30300" y="2745739"/>
            <a:ext cx="9931400" cy="34055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58751"/>
            <a:ext cx="3074035" cy="4098290"/>
          </a:xfrm>
          <a:custGeom>
            <a:avLst/>
            <a:gdLst/>
            <a:ahLst/>
            <a:cxnLst/>
            <a:rect l="l" t="t" r="r" b="b"/>
            <a:pathLst>
              <a:path w="3074035" h="4098290">
                <a:moveTo>
                  <a:pt x="0" y="0"/>
                </a:moveTo>
                <a:lnTo>
                  <a:pt x="0" y="2050834"/>
                </a:lnTo>
                <a:lnTo>
                  <a:pt x="2047963" y="4098226"/>
                </a:lnTo>
                <a:lnTo>
                  <a:pt x="3073679" y="3072815"/>
                </a:lnTo>
                <a:lnTo>
                  <a:pt x="0" y="0"/>
                </a:lnTo>
                <a:close/>
              </a:path>
            </a:pathLst>
          </a:custGeom>
          <a:solidFill>
            <a:srgbClr val="4494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4862131"/>
            <a:ext cx="1995170" cy="1994535"/>
          </a:xfrm>
          <a:custGeom>
            <a:avLst/>
            <a:gdLst/>
            <a:ahLst/>
            <a:cxnLst/>
            <a:rect l="l" t="t" r="r" b="b"/>
            <a:pathLst>
              <a:path w="1995170" h="1994534">
                <a:moveTo>
                  <a:pt x="0" y="0"/>
                </a:moveTo>
                <a:lnTo>
                  <a:pt x="0" y="1994153"/>
                </a:lnTo>
                <a:lnTo>
                  <a:pt x="1994712" y="1994153"/>
                </a:lnTo>
                <a:lnTo>
                  <a:pt x="0" y="0"/>
                </a:lnTo>
                <a:close/>
              </a:path>
            </a:pathLst>
          </a:custGeom>
          <a:solidFill>
            <a:srgbClr val="7BA6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97793" y="4856988"/>
            <a:ext cx="4001770" cy="1999614"/>
          </a:xfrm>
          <a:custGeom>
            <a:avLst/>
            <a:gdLst/>
            <a:ahLst/>
            <a:cxnLst/>
            <a:rect l="l" t="t" r="r" b="b"/>
            <a:pathLst>
              <a:path w="4001770" h="1999615">
                <a:moveTo>
                  <a:pt x="2001583" y="0"/>
                </a:moveTo>
                <a:lnTo>
                  <a:pt x="0" y="1999297"/>
                </a:lnTo>
                <a:lnTo>
                  <a:pt x="4001465" y="1999297"/>
                </a:lnTo>
                <a:lnTo>
                  <a:pt x="2001583" y="0"/>
                </a:lnTo>
                <a:close/>
              </a:path>
            </a:pathLst>
          </a:custGeom>
          <a:solidFill>
            <a:srgbClr val="F8D34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309359" y="3950208"/>
            <a:ext cx="2133600" cy="4445"/>
          </a:xfrm>
          <a:custGeom>
            <a:avLst/>
            <a:gdLst/>
            <a:ahLst/>
            <a:cxnLst/>
            <a:rect l="l" t="t" r="r" b="b"/>
            <a:pathLst>
              <a:path w="2133600" h="4445">
                <a:moveTo>
                  <a:pt x="0" y="0"/>
                </a:moveTo>
                <a:lnTo>
                  <a:pt x="2133600" y="3987"/>
                </a:lnTo>
              </a:path>
            </a:pathLst>
          </a:custGeom>
          <a:ln w="101600">
            <a:solidFill>
              <a:srgbClr val="5D7C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349375" y="1704338"/>
            <a:ext cx="9813925" cy="2098040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1055"/>
              </a:spcBef>
            </a:pPr>
            <a:r>
              <a:rPr sz="4000" spc="85" dirty="0"/>
              <a:t>Διαδικασία </a:t>
            </a:r>
            <a:r>
              <a:rPr sz="4000" spc="90" dirty="0"/>
              <a:t>Επιχειρηματικής </a:t>
            </a:r>
            <a:r>
              <a:rPr sz="4000" spc="85" dirty="0"/>
              <a:t>Ανακάλυψης  Θεματική</a:t>
            </a:r>
            <a:r>
              <a:rPr sz="4000" spc="195" dirty="0"/>
              <a:t> </a:t>
            </a:r>
            <a:r>
              <a:rPr sz="4000" spc="85" dirty="0"/>
              <a:t>Ημερίδα</a:t>
            </a:r>
            <a:endParaRPr sz="4000" dirty="0"/>
          </a:p>
          <a:p>
            <a:pPr marL="12700" marR="1840230">
              <a:lnSpc>
                <a:spcPct val="80000"/>
              </a:lnSpc>
            </a:pPr>
            <a:r>
              <a:rPr sz="4000" spc="80" dirty="0" err="1"/>
              <a:t>Τομέ</a:t>
            </a:r>
            <a:r>
              <a:rPr sz="4000" spc="80" dirty="0"/>
              <a:t>α </a:t>
            </a:r>
            <a:r>
              <a:rPr sz="4000" spc="90" dirty="0"/>
              <a:t>Περιβάλλοντος </a:t>
            </a:r>
            <a:r>
              <a:rPr sz="4000" spc="-5" dirty="0"/>
              <a:t>- </a:t>
            </a:r>
            <a:r>
              <a:rPr sz="4000" spc="85" dirty="0"/>
              <a:t>Πράσινης  </a:t>
            </a:r>
            <a:r>
              <a:rPr sz="4000" spc="95" dirty="0"/>
              <a:t>Καινοτομίας</a:t>
            </a:r>
            <a:endParaRPr sz="4000" dirty="0"/>
          </a:p>
        </p:txBody>
      </p:sp>
      <p:sp>
        <p:nvSpPr>
          <p:cNvPr id="7" name="object 7"/>
          <p:cNvSpPr txBox="1"/>
          <p:nvPr/>
        </p:nvSpPr>
        <p:spPr>
          <a:xfrm>
            <a:off x="2829097" y="6147770"/>
            <a:ext cx="24358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Franklin Gothic Book"/>
                <a:cs typeface="Franklin Gothic Book"/>
              </a:rPr>
              <a:t>Λιβαδειά, </a:t>
            </a:r>
            <a:r>
              <a:rPr sz="1800" dirty="0">
                <a:solidFill>
                  <a:srgbClr val="FFFFFF"/>
                </a:solidFill>
                <a:latin typeface="Franklin Gothic Book"/>
                <a:cs typeface="Franklin Gothic Book"/>
              </a:rPr>
              <a:t>3 Ιουλίου</a:t>
            </a:r>
            <a:r>
              <a:rPr sz="1800" spc="-75" dirty="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sz="1800" dirty="0">
                <a:solidFill>
                  <a:srgbClr val="FFFFFF"/>
                </a:solidFill>
                <a:latin typeface="Franklin Gothic Book"/>
                <a:cs typeface="Franklin Gothic Book"/>
              </a:rPr>
              <a:t>2026</a:t>
            </a:r>
            <a:endParaRPr sz="1800">
              <a:latin typeface="Franklin Gothic Book"/>
              <a:cs typeface="Franklin Gothic Book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735974" y="3937000"/>
            <a:ext cx="3268094" cy="2830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146568" y="0"/>
            <a:ext cx="2857499" cy="14668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62703" y="0"/>
            <a:ext cx="3883660" cy="3235960"/>
          </a:xfrm>
          <a:custGeom>
            <a:avLst/>
            <a:gdLst/>
            <a:ahLst/>
            <a:cxnLst/>
            <a:rect l="l" t="t" r="r" b="b"/>
            <a:pathLst>
              <a:path w="3883659" h="3235960">
                <a:moveTo>
                  <a:pt x="1296352" y="0"/>
                </a:moveTo>
                <a:lnTo>
                  <a:pt x="0" y="0"/>
                </a:lnTo>
                <a:lnTo>
                  <a:pt x="1289837" y="1289900"/>
                </a:lnTo>
                <a:lnTo>
                  <a:pt x="1939112" y="641692"/>
                </a:lnTo>
                <a:lnTo>
                  <a:pt x="1296352" y="0"/>
                </a:lnTo>
                <a:close/>
              </a:path>
              <a:path w="3883659" h="3235960">
                <a:moveTo>
                  <a:pt x="3235477" y="1939188"/>
                </a:moveTo>
                <a:lnTo>
                  <a:pt x="2587294" y="2587396"/>
                </a:lnTo>
                <a:lnTo>
                  <a:pt x="3235477" y="3235604"/>
                </a:lnTo>
                <a:lnTo>
                  <a:pt x="3883660" y="2587396"/>
                </a:lnTo>
                <a:lnTo>
                  <a:pt x="3235477" y="1939188"/>
                </a:lnTo>
                <a:close/>
              </a:path>
            </a:pathLst>
          </a:custGeom>
          <a:solidFill>
            <a:srgbClr val="4494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04367" y="1289898"/>
            <a:ext cx="1945639" cy="1946275"/>
          </a:xfrm>
          <a:custGeom>
            <a:avLst/>
            <a:gdLst/>
            <a:ahLst/>
            <a:cxnLst/>
            <a:rect l="l" t="t" r="r" b="b"/>
            <a:pathLst>
              <a:path w="1945640" h="1946275">
                <a:moveTo>
                  <a:pt x="648182" y="0"/>
                </a:moveTo>
                <a:lnTo>
                  <a:pt x="0" y="649287"/>
                </a:lnTo>
                <a:lnTo>
                  <a:pt x="1297457" y="1945703"/>
                </a:lnTo>
                <a:lnTo>
                  <a:pt x="1945627" y="1297495"/>
                </a:lnTo>
                <a:lnTo>
                  <a:pt x="648182" y="0"/>
                </a:lnTo>
                <a:close/>
              </a:path>
            </a:pathLst>
          </a:custGeom>
          <a:solidFill>
            <a:srgbClr val="F8D34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955427" y="0"/>
            <a:ext cx="1284605" cy="641985"/>
          </a:xfrm>
          <a:custGeom>
            <a:avLst/>
            <a:gdLst/>
            <a:ahLst/>
            <a:cxnLst/>
            <a:rect l="l" t="t" r="r" b="b"/>
            <a:pathLst>
              <a:path w="1284604" h="641985">
                <a:moveTo>
                  <a:pt x="1284427" y="0"/>
                </a:moveTo>
                <a:lnTo>
                  <a:pt x="0" y="0"/>
                </a:lnTo>
                <a:lnTo>
                  <a:pt x="641667" y="641692"/>
                </a:lnTo>
                <a:lnTo>
                  <a:pt x="1284427" y="0"/>
                </a:lnTo>
                <a:close/>
              </a:path>
            </a:pathLst>
          </a:custGeom>
          <a:solidFill>
            <a:srgbClr val="4494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652556" y="641691"/>
            <a:ext cx="1945639" cy="1946275"/>
          </a:xfrm>
          <a:custGeom>
            <a:avLst/>
            <a:gdLst/>
            <a:ahLst/>
            <a:cxnLst/>
            <a:rect l="l" t="t" r="r" b="b"/>
            <a:pathLst>
              <a:path w="1945640" h="1946275">
                <a:moveTo>
                  <a:pt x="649262" y="0"/>
                </a:moveTo>
                <a:lnTo>
                  <a:pt x="0" y="648208"/>
                </a:lnTo>
                <a:lnTo>
                  <a:pt x="1297444" y="1945703"/>
                </a:lnTo>
                <a:lnTo>
                  <a:pt x="1945627" y="1297495"/>
                </a:lnTo>
                <a:lnTo>
                  <a:pt x="649262" y="0"/>
                </a:lnTo>
                <a:close/>
              </a:path>
            </a:pathLst>
          </a:custGeom>
          <a:solidFill>
            <a:srgbClr val="7BA6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598188" y="641694"/>
            <a:ext cx="2593975" cy="2593975"/>
          </a:xfrm>
          <a:custGeom>
            <a:avLst/>
            <a:gdLst/>
            <a:ahLst/>
            <a:cxnLst/>
            <a:rect l="l" t="t" r="r" b="b"/>
            <a:pathLst>
              <a:path w="2593975" h="2593975">
                <a:moveTo>
                  <a:pt x="1296365" y="0"/>
                </a:moveTo>
                <a:lnTo>
                  <a:pt x="0" y="1297495"/>
                </a:lnTo>
                <a:lnTo>
                  <a:pt x="1296365" y="2593911"/>
                </a:lnTo>
                <a:lnTo>
                  <a:pt x="2593809" y="1297495"/>
                </a:lnTo>
                <a:lnTo>
                  <a:pt x="1296365" y="0"/>
                </a:lnTo>
                <a:close/>
              </a:path>
            </a:pathLst>
          </a:custGeom>
          <a:solidFill>
            <a:srgbClr val="F8D34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347459" y="6313170"/>
            <a:ext cx="2133600" cy="4445"/>
          </a:xfrm>
          <a:custGeom>
            <a:avLst/>
            <a:gdLst/>
            <a:ahLst/>
            <a:cxnLst/>
            <a:rect l="l" t="t" r="r" b="b"/>
            <a:pathLst>
              <a:path w="2133600" h="4445">
                <a:moveTo>
                  <a:pt x="0" y="0"/>
                </a:moveTo>
                <a:lnTo>
                  <a:pt x="2133600" y="3987"/>
                </a:lnTo>
              </a:path>
            </a:pathLst>
          </a:custGeom>
          <a:ln w="101600">
            <a:solidFill>
              <a:srgbClr val="5D7C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82625" y="355600"/>
            <a:ext cx="4742815" cy="3073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4320"/>
              </a:lnSpc>
              <a:spcBef>
                <a:spcPts val="95"/>
              </a:spcBef>
            </a:pPr>
            <a:r>
              <a:rPr sz="4000" b="1" spc="95" dirty="0">
                <a:latin typeface="Franklin Gothic Demi"/>
                <a:cs typeface="Franklin Gothic Demi"/>
              </a:rPr>
              <a:t>Τομείς</a:t>
            </a:r>
            <a:endParaRPr sz="4000" dirty="0">
              <a:latin typeface="Franklin Gothic Demi"/>
              <a:cs typeface="Franklin Gothic Demi"/>
            </a:endParaRPr>
          </a:p>
          <a:p>
            <a:pPr marL="12700" marR="5080">
              <a:lnSpc>
                <a:spcPct val="80000"/>
              </a:lnSpc>
              <a:spcBef>
                <a:spcPts val="480"/>
              </a:spcBef>
            </a:pPr>
            <a:r>
              <a:rPr sz="4000" b="1" spc="90" dirty="0">
                <a:latin typeface="Franklin Gothic Demi"/>
                <a:cs typeface="Franklin Gothic Demi"/>
              </a:rPr>
              <a:t>Προτεραιότητας </a:t>
            </a:r>
            <a:r>
              <a:rPr sz="4000" b="1" spc="65" dirty="0">
                <a:latin typeface="Franklin Gothic Demi"/>
                <a:cs typeface="Franklin Gothic Demi"/>
              </a:rPr>
              <a:t>της  </a:t>
            </a:r>
            <a:r>
              <a:rPr sz="4000" b="1" spc="90" dirty="0">
                <a:solidFill>
                  <a:srgbClr val="FF0000"/>
                </a:solidFill>
                <a:latin typeface="Franklin Gothic Demi"/>
                <a:cs typeface="Franklin Gothic Demi"/>
              </a:rPr>
              <a:t>ΠΕΡΙΦΕΡΕΙΑΚΗΣ</a:t>
            </a:r>
            <a:endParaRPr sz="4000" dirty="0">
              <a:latin typeface="Franklin Gothic Demi"/>
              <a:cs typeface="Franklin Gothic Demi"/>
            </a:endParaRPr>
          </a:p>
          <a:p>
            <a:pPr marL="12700" marR="1840230">
              <a:lnSpc>
                <a:spcPct val="80000"/>
              </a:lnSpc>
            </a:pPr>
            <a:r>
              <a:rPr sz="4000" b="1" spc="100" dirty="0">
                <a:latin typeface="Franklin Gothic Demi"/>
                <a:cs typeface="Franklin Gothic Demi"/>
              </a:rPr>
              <a:t>Στρ</a:t>
            </a:r>
            <a:r>
              <a:rPr sz="4000" b="1" spc="95" dirty="0">
                <a:latin typeface="Franklin Gothic Demi"/>
                <a:cs typeface="Franklin Gothic Demi"/>
              </a:rPr>
              <a:t>α</a:t>
            </a:r>
            <a:r>
              <a:rPr sz="4000" b="1" spc="100" dirty="0">
                <a:latin typeface="Franklin Gothic Demi"/>
                <a:cs typeface="Franklin Gothic Demi"/>
              </a:rPr>
              <a:t>τ</a:t>
            </a:r>
            <a:r>
              <a:rPr sz="4000" b="1" spc="105" dirty="0">
                <a:latin typeface="Franklin Gothic Demi"/>
                <a:cs typeface="Franklin Gothic Demi"/>
              </a:rPr>
              <a:t>ηγ</a:t>
            </a:r>
            <a:r>
              <a:rPr sz="4000" b="1" spc="95" dirty="0">
                <a:latin typeface="Franklin Gothic Demi"/>
                <a:cs typeface="Franklin Gothic Demi"/>
              </a:rPr>
              <a:t>ι</a:t>
            </a:r>
            <a:r>
              <a:rPr sz="4000" b="1" spc="100" dirty="0">
                <a:latin typeface="Franklin Gothic Demi"/>
                <a:cs typeface="Franklin Gothic Demi"/>
              </a:rPr>
              <a:t>κ</a:t>
            </a:r>
            <a:r>
              <a:rPr sz="4000" b="1" spc="105" dirty="0">
                <a:latin typeface="Franklin Gothic Demi"/>
                <a:cs typeface="Franklin Gothic Demi"/>
              </a:rPr>
              <a:t>ή</a:t>
            </a:r>
            <a:r>
              <a:rPr sz="4000" b="1" spc="-5" dirty="0">
                <a:latin typeface="Franklin Gothic Demi"/>
                <a:cs typeface="Franklin Gothic Demi"/>
              </a:rPr>
              <a:t>ς  </a:t>
            </a:r>
            <a:r>
              <a:rPr sz="4000" b="1" spc="85" dirty="0">
                <a:latin typeface="Franklin Gothic Demi"/>
                <a:cs typeface="Franklin Gothic Demi"/>
              </a:rPr>
              <a:t>Έξυπνης</a:t>
            </a:r>
            <a:endParaRPr sz="4000" dirty="0">
              <a:latin typeface="Franklin Gothic Demi"/>
              <a:cs typeface="Franklin Gothic Demi"/>
            </a:endParaRPr>
          </a:p>
          <a:p>
            <a:pPr marL="12700">
              <a:lnSpc>
                <a:spcPts val="3840"/>
              </a:lnSpc>
            </a:pPr>
            <a:r>
              <a:rPr sz="4000" b="1" spc="90" dirty="0">
                <a:latin typeface="Franklin Gothic Demi"/>
                <a:cs typeface="Franklin Gothic Demi"/>
              </a:rPr>
              <a:t>Εξειδίκευσης</a:t>
            </a:r>
            <a:endParaRPr sz="4000" dirty="0">
              <a:latin typeface="Franklin Gothic Demi"/>
              <a:cs typeface="Franklin Gothic Dem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82625" y="3571479"/>
            <a:ext cx="28524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0" spc="-5" dirty="0">
                <a:latin typeface="Franklin Gothic Book"/>
                <a:cs typeface="Franklin Gothic Book"/>
              </a:rPr>
              <a:t>(όπως εγκρίθηκε </a:t>
            </a:r>
            <a:r>
              <a:rPr sz="2000" b="0" dirty="0">
                <a:latin typeface="Franklin Gothic Book"/>
                <a:cs typeface="Franklin Gothic Book"/>
              </a:rPr>
              <a:t>το</a:t>
            </a:r>
            <a:r>
              <a:rPr sz="2000" b="0" spc="-45" dirty="0">
                <a:latin typeface="Franklin Gothic Book"/>
                <a:cs typeface="Franklin Gothic Book"/>
              </a:rPr>
              <a:t> </a:t>
            </a:r>
            <a:r>
              <a:rPr sz="2000" b="0" dirty="0">
                <a:latin typeface="Franklin Gothic Book"/>
                <a:cs typeface="Franklin Gothic Book"/>
              </a:rPr>
              <a:t>2023):</a:t>
            </a:r>
            <a:endParaRPr sz="2000" dirty="0">
              <a:latin typeface="Franklin Gothic Book"/>
              <a:cs typeface="Franklin Gothic Boo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2625" y="4074398"/>
            <a:ext cx="4034790" cy="18601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000" spc="-5" dirty="0">
                <a:latin typeface="Franklin Gothic Book"/>
                <a:cs typeface="Franklin Gothic Book"/>
              </a:rPr>
              <a:t>Αγροδιατροφή</a:t>
            </a:r>
            <a:endParaRPr sz="2000" dirty="0">
              <a:latin typeface="Franklin Gothic Book"/>
              <a:cs typeface="Franklin Gothic Book"/>
            </a:endParaRPr>
          </a:p>
          <a:p>
            <a:pPr marL="469900" indent="-457200">
              <a:lnSpc>
                <a:spcPct val="100000"/>
              </a:lnSpc>
              <a:spcBef>
                <a:spcPts val="156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000" spc="-5" dirty="0">
                <a:latin typeface="Franklin Gothic Book"/>
                <a:cs typeface="Franklin Gothic Book"/>
              </a:rPr>
              <a:t>Βιομηχανία </a:t>
            </a:r>
            <a:r>
              <a:rPr sz="2000" dirty="0">
                <a:latin typeface="Franklin Gothic Book"/>
                <a:cs typeface="Franklin Gothic Book"/>
              </a:rPr>
              <a:t>της</a:t>
            </a:r>
            <a:r>
              <a:rPr sz="2000" spc="-15" dirty="0">
                <a:latin typeface="Franklin Gothic Book"/>
                <a:cs typeface="Franklin Gothic Book"/>
              </a:rPr>
              <a:t> </a:t>
            </a:r>
            <a:r>
              <a:rPr sz="2000" spc="-5" dirty="0">
                <a:latin typeface="Franklin Gothic Book"/>
                <a:cs typeface="Franklin Gothic Book"/>
              </a:rPr>
              <a:t>Εμπειρίας</a:t>
            </a:r>
            <a:endParaRPr sz="2000" dirty="0">
              <a:latin typeface="Franklin Gothic Book"/>
              <a:cs typeface="Franklin Gothic Book"/>
            </a:endParaRPr>
          </a:p>
          <a:p>
            <a:pPr marL="469900" indent="-457200">
              <a:lnSpc>
                <a:spcPct val="100000"/>
              </a:lnSpc>
              <a:spcBef>
                <a:spcPts val="156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000" spc="-5" dirty="0">
                <a:latin typeface="Franklin Gothic Book"/>
                <a:cs typeface="Franklin Gothic Book"/>
              </a:rPr>
              <a:t>Αλυσίδα Αξίας </a:t>
            </a:r>
            <a:r>
              <a:rPr sz="2000" dirty="0">
                <a:latin typeface="Franklin Gothic Book"/>
                <a:cs typeface="Franklin Gothic Book"/>
              </a:rPr>
              <a:t>του</a:t>
            </a:r>
            <a:r>
              <a:rPr sz="2000" spc="-15" dirty="0">
                <a:latin typeface="Franklin Gothic Book"/>
                <a:cs typeface="Franklin Gothic Book"/>
              </a:rPr>
              <a:t> </a:t>
            </a:r>
            <a:r>
              <a:rPr sz="2000" dirty="0">
                <a:latin typeface="Franklin Gothic Book"/>
                <a:cs typeface="Franklin Gothic Book"/>
              </a:rPr>
              <a:t>Μετάλλου</a:t>
            </a:r>
          </a:p>
          <a:p>
            <a:pPr marL="469900" indent="-457200">
              <a:lnSpc>
                <a:spcPct val="100000"/>
              </a:lnSpc>
              <a:spcBef>
                <a:spcPts val="156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000" b="1" dirty="0">
                <a:solidFill>
                  <a:srgbClr val="FF0000"/>
                </a:solidFill>
                <a:latin typeface="Franklin Gothic Book"/>
                <a:cs typeface="Franklin Gothic Book"/>
              </a:rPr>
              <a:t>Περιβάλλον – πράσινη</a:t>
            </a:r>
            <a:r>
              <a:rPr sz="2000" b="1" spc="-114" dirty="0">
                <a:solidFill>
                  <a:srgbClr val="FF0000"/>
                </a:solidFill>
                <a:latin typeface="Franklin Gothic Book"/>
                <a:cs typeface="Franklin Gothic Book"/>
              </a:rPr>
              <a:t> </a:t>
            </a:r>
            <a:r>
              <a:rPr sz="2000" b="1" dirty="0">
                <a:solidFill>
                  <a:srgbClr val="FF0000"/>
                </a:solidFill>
                <a:latin typeface="Franklin Gothic Book"/>
                <a:cs typeface="Franklin Gothic Book"/>
              </a:rPr>
              <a:t>καινοτομία</a:t>
            </a:r>
            <a:endParaRPr sz="2000" b="1" dirty="0">
              <a:latin typeface="Franklin Gothic Book"/>
              <a:cs typeface="Franklin Gothic Boo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11899" y="3566399"/>
            <a:ext cx="5346701" cy="1918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1800" b="1" spc="65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Ζητούμενο</a:t>
            </a:r>
            <a:r>
              <a:rPr sz="1800" spc="65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: </a:t>
            </a:r>
            <a:r>
              <a:rPr sz="1800" spc="150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Η </a:t>
            </a:r>
            <a:r>
              <a:rPr sz="1800" spc="25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διενέργεια </a:t>
            </a:r>
            <a:r>
              <a:rPr sz="1800" spc="40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της συμμετοχικής  </a:t>
            </a:r>
            <a:r>
              <a:rPr sz="1800" spc="10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Διαδικασία </a:t>
            </a:r>
            <a:r>
              <a:rPr sz="1800" spc="30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Επιχειρηματικής </a:t>
            </a:r>
            <a:r>
              <a:rPr sz="1800" spc="10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Ανακάλυψης </a:t>
            </a:r>
            <a:r>
              <a:rPr sz="1800" spc="25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(ΔΕΑ) </a:t>
            </a:r>
            <a:r>
              <a:rPr sz="1800" spc="-15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για  </a:t>
            </a:r>
            <a:r>
              <a:rPr sz="1800" spc="30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την</a:t>
            </a:r>
            <a:r>
              <a:rPr sz="1800" spc="-70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1800" spc="40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εξειδίκευση</a:t>
            </a:r>
            <a:r>
              <a:rPr sz="1800" spc="-70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1800" spc="85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των</a:t>
            </a:r>
            <a:r>
              <a:rPr sz="1800" spc="-65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1800" spc="55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προτεραιοτήτων</a:t>
            </a:r>
            <a:r>
              <a:rPr sz="1800" spc="-105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1800" spc="40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της</a:t>
            </a:r>
            <a:r>
              <a:rPr sz="1800" spc="-60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1800" spc="90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ΠΣτΕ,</a:t>
            </a:r>
            <a:r>
              <a:rPr sz="1800" spc="-65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1800" spc="45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με  </a:t>
            </a:r>
            <a:r>
              <a:rPr sz="1800" spc="20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αναφορά</a:t>
            </a:r>
            <a:r>
              <a:rPr sz="1800" spc="-80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1800" spc="45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στην</a:t>
            </a:r>
            <a:r>
              <a:rPr sz="1800" spc="-75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1800" spc="105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ΕΣΕΕ</a:t>
            </a:r>
            <a:r>
              <a:rPr sz="1800" spc="-45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1800" spc="10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και</a:t>
            </a:r>
            <a:r>
              <a:rPr sz="1800" spc="-55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1800" spc="30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την</a:t>
            </a:r>
            <a:r>
              <a:rPr sz="1800" spc="-65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1800" spc="55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έκδοση</a:t>
            </a:r>
            <a:r>
              <a:rPr sz="1800" spc="-85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1800" spc="60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προσκλήσεων  </a:t>
            </a:r>
            <a:r>
              <a:rPr sz="1800" spc="15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καινοτομίας </a:t>
            </a:r>
            <a:r>
              <a:rPr sz="1800" spc="30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από </a:t>
            </a:r>
            <a:r>
              <a:rPr sz="1800" spc="45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τη </a:t>
            </a:r>
            <a:r>
              <a:rPr sz="1800" spc="25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Διαχειριστική </a:t>
            </a:r>
            <a:r>
              <a:rPr sz="1800" spc="45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Αρχή </a:t>
            </a:r>
            <a:r>
              <a:rPr sz="1800" spc="40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της  </a:t>
            </a:r>
            <a:r>
              <a:rPr sz="1800" spc="45" dirty="0">
                <a:solidFill>
                  <a:srgbClr val="006FC0"/>
                </a:solidFill>
                <a:latin typeface="Aptos" panose="020B0004020202020204" pitchFamily="34" charset="0"/>
                <a:cs typeface="Calibri"/>
              </a:rPr>
              <a:t>Περιφέρειας.</a:t>
            </a:r>
            <a:endParaRPr sz="1800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560393" y="5638800"/>
            <a:ext cx="2375064" cy="1219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609600"/>
            <a:ext cx="9751060" cy="1120178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1055"/>
              </a:spcBef>
            </a:pPr>
            <a:r>
              <a:rPr sz="4000" spc="-5" dirty="0"/>
              <a:t>Ο </a:t>
            </a:r>
            <a:r>
              <a:rPr sz="4000" spc="80" dirty="0"/>
              <a:t>τομέας </a:t>
            </a:r>
            <a:r>
              <a:rPr sz="4000" spc="85" dirty="0"/>
              <a:t>Πράσινης Καινοτομίας </a:t>
            </a:r>
            <a:r>
              <a:rPr sz="4000" spc="100" dirty="0"/>
              <a:t>και  </a:t>
            </a:r>
            <a:r>
              <a:rPr sz="4000" spc="90" dirty="0"/>
              <a:t>Περιβάλλοντος</a:t>
            </a:r>
            <a:r>
              <a:rPr lang="el-GR" sz="4000" spc="90" dirty="0"/>
              <a:t> στη Στερεά Ελλάδα (1/2)</a:t>
            </a:r>
            <a:endParaRPr sz="4000" dirty="0"/>
          </a:p>
        </p:txBody>
      </p:sp>
      <p:sp>
        <p:nvSpPr>
          <p:cNvPr id="3" name="object 3"/>
          <p:cNvSpPr txBox="1"/>
          <p:nvPr/>
        </p:nvSpPr>
        <p:spPr>
          <a:xfrm>
            <a:off x="457200" y="1828800"/>
            <a:ext cx="10055860" cy="4656275"/>
          </a:xfrm>
          <a:prstGeom prst="rect">
            <a:avLst/>
          </a:prstGeom>
        </p:spPr>
        <p:txBody>
          <a:bodyPr vert="horz" wrap="square" lIns="0" tIns="137795" rIns="0" bIns="0" rtlCol="0">
            <a:spAutoFit/>
          </a:bodyPr>
          <a:lstStyle/>
          <a:p>
            <a:pPr marL="103505">
              <a:lnSpc>
                <a:spcPct val="100000"/>
              </a:lnSpc>
              <a:spcBef>
                <a:spcPts val="1085"/>
              </a:spcBef>
            </a:pPr>
            <a:r>
              <a:rPr sz="2000" dirty="0">
                <a:latin typeface="Franklin Gothic Book"/>
                <a:cs typeface="Franklin Gothic Book"/>
              </a:rPr>
              <a:t>Ένας από τους </a:t>
            </a:r>
            <a:r>
              <a:rPr sz="2000" spc="5" dirty="0">
                <a:latin typeface="Franklin Gothic Book"/>
                <a:cs typeface="Franklin Gothic Book"/>
              </a:rPr>
              <a:t>πλέον </a:t>
            </a:r>
            <a:r>
              <a:rPr sz="2000" dirty="0">
                <a:latin typeface="Franklin Gothic Book"/>
                <a:cs typeface="Franklin Gothic Book"/>
              </a:rPr>
              <a:t>στρατηγικούς </a:t>
            </a:r>
            <a:r>
              <a:rPr sz="2000" spc="5" dirty="0">
                <a:latin typeface="Franklin Gothic Book"/>
                <a:cs typeface="Franklin Gothic Book"/>
              </a:rPr>
              <a:t>άξονες </a:t>
            </a:r>
            <a:r>
              <a:rPr sz="2000" dirty="0">
                <a:latin typeface="Franklin Gothic Book"/>
                <a:cs typeface="Franklin Gothic Book"/>
              </a:rPr>
              <a:t>ανάπτυξης της Περιφέρειας </a:t>
            </a:r>
            <a:r>
              <a:rPr sz="2000" spc="5" dirty="0">
                <a:latin typeface="Franklin Gothic Book"/>
                <a:cs typeface="Franklin Gothic Book"/>
              </a:rPr>
              <a:t>Στερεάς</a:t>
            </a:r>
            <a:r>
              <a:rPr sz="2000" spc="-170" dirty="0">
                <a:latin typeface="Franklin Gothic Book"/>
                <a:cs typeface="Franklin Gothic Book"/>
              </a:rPr>
              <a:t> </a:t>
            </a:r>
            <a:r>
              <a:rPr sz="2000" spc="5" dirty="0">
                <a:latin typeface="Franklin Gothic Book"/>
                <a:cs typeface="Franklin Gothic Book"/>
              </a:rPr>
              <a:t>Ελλάδας</a:t>
            </a:r>
            <a:endParaRPr sz="2000" dirty="0">
              <a:latin typeface="Franklin Gothic Book"/>
              <a:cs typeface="Franklin Gothic Book"/>
            </a:endParaRPr>
          </a:p>
          <a:p>
            <a:pPr marL="753110" lvl="1" indent="-283845">
              <a:spcBef>
                <a:spcPts val="980"/>
              </a:spcBef>
              <a:buFont typeface="Arial"/>
              <a:buChar char="•"/>
              <a:tabLst>
                <a:tab pos="295910" algn="l"/>
                <a:tab pos="296545" algn="l"/>
              </a:tabLst>
            </a:pPr>
            <a:r>
              <a:rPr sz="20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λόγω 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της σημαντικής βιομηχανικής του</a:t>
            </a:r>
            <a:r>
              <a:rPr sz="2000" spc="-15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0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βάσης</a:t>
            </a:r>
            <a:endParaRPr sz="2000" dirty="0">
              <a:latin typeface="Franklin Gothic Book"/>
              <a:cs typeface="Franklin Gothic Book"/>
            </a:endParaRPr>
          </a:p>
          <a:p>
            <a:pPr marL="753110" marR="209550" lvl="1" indent="-283845">
              <a:spcBef>
                <a:spcPts val="980"/>
              </a:spcBef>
              <a:buFont typeface="Arial"/>
              <a:buChar char="•"/>
              <a:tabLst>
                <a:tab pos="295910" algn="l"/>
                <a:tab pos="296545" algn="l"/>
              </a:tabLst>
            </a:pPr>
            <a:r>
              <a:rPr sz="2000" spc="5" dirty="0">
                <a:solidFill>
                  <a:srgbClr val="3D522A"/>
                </a:solidFill>
                <a:latin typeface="Franklin Gothic Book"/>
              </a:rPr>
              <a:t>λόγω της ανάγκης για μετάβαση σε πρότυπα βιώσιμης παραγωγής και κατανάλωσης  </a:t>
            </a:r>
            <a:endParaRPr lang="en-US" sz="2000" spc="5" dirty="0">
              <a:solidFill>
                <a:srgbClr val="3D522A"/>
              </a:solidFill>
              <a:latin typeface="Franklin Gothic Book"/>
            </a:endParaRPr>
          </a:p>
          <a:p>
            <a:pPr marL="12065" marR="209550">
              <a:lnSpc>
                <a:spcPct val="151200"/>
              </a:lnSpc>
              <a:spcBef>
                <a:spcPts val="1200"/>
              </a:spcBef>
              <a:tabLst>
                <a:tab pos="295910" algn="l"/>
                <a:tab pos="296545" algn="l"/>
              </a:tabLst>
            </a:pPr>
            <a:r>
              <a:rPr lang="el-GR" sz="2000" spc="-5" dirty="0">
                <a:latin typeface="Franklin Gothic Book"/>
                <a:cs typeface="Franklin Gothic Book"/>
              </a:rPr>
              <a:t>Ειδικότερα, η </a:t>
            </a:r>
            <a:r>
              <a:rPr sz="2000" dirty="0" err="1">
                <a:latin typeface="Franklin Gothic Book"/>
                <a:cs typeface="Franklin Gothic Book"/>
              </a:rPr>
              <a:t>ευρύτερη</a:t>
            </a:r>
            <a:r>
              <a:rPr sz="2000" dirty="0">
                <a:latin typeface="Franklin Gothic Book"/>
                <a:cs typeface="Franklin Gothic Book"/>
              </a:rPr>
              <a:t> περιοχή</a:t>
            </a:r>
            <a:r>
              <a:rPr sz="2000" spc="-70" dirty="0">
                <a:latin typeface="Franklin Gothic Book"/>
                <a:cs typeface="Franklin Gothic Book"/>
              </a:rPr>
              <a:t> </a:t>
            </a:r>
            <a:r>
              <a:rPr sz="2000" dirty="0">
                <a:latin typeface="Franklin Gothic Book"/>
                <a:cs typeface="Franklin Gothic Book"/>
              </a:rPr>
              <a:t>Οινοφύτων–Σχηματαρίου–Θήβας</a:t>
            </a:r>
            <a:r>
              <a:rPr lang="el-GR" sz="2000" dirty="0">
                <a:latin typeface="Franklin Gothic Book"/>
                <a:cs typeface="Franklin Gothic Book"/>
              </a:rPr>
              <a:t> αποτελεί:</a:t>
            </a:r>
            <a:endParaRPr sz="2000" dirty="0">
              <a:latin typeface="Franklin Gothic Book"/>
              <a:cs typeface="Franklin Gothic Book"/>
            </a:endParaRPr>
          </a:p>
          <a:p>
            <a:pPr marL="753110" lvl="1" indent="-283845">
              <a:spcBef>
                <a:spcPts val="980"/>
              </a:spcBef>
              <a:buFont typeface="Arial"/>
              <a:buChar char="•"/>
              <a:tabLst>
                <a:tab pos="295910" algn="l"/>
                <a:tab pos="296545" algn="l"/>
              </a:tabLst>
            </a:pPr>
            <a:r>
              <a:rPr lang="el-GR" sz="2000" spc="5" dirty="0">
                <a:solidFill>
                  <a:srgbClr val="3D522A"/>
                </a:solidFill>
                <a:latin typeface="Franklin Gothic Book"/>
              </a:rPr>
              <a:t>Τον μ</a:t>
            </a:r>
            <a:r>
              <a:rPr sz="2000" spc="5" dirty="0" err="1">
                <a:solidFill>
                  <a:srgbClr val="3D522A"/>
                </a:solidFill>
                <a:latin typeface="Franklin Gothic Book"/>
              </a:rPr>
              <a:t>εγ</a:t>
            </a:r>
            <a:r>
              <a:rPr sz="2000" spc="5" dirty="0">
                <a:solidFill>
                  <a:srgbClr val="3D522A"/>
                </a:solidFill>
                <a:latin typeface="Franklin Gothic Book"/>
              </a:rPr>
              <a:t>αλύτερο εκφραστής της βιομηχανικής συγκέντρωσης της Περιφέρειας</a:t>
            </a:r>
          </a:p>
          <a:p>
            <a:pPr marL="753110" lvl="1" indent="-283845">
              <a:spcBef>
                <a:spcPts val="985"/>
              </a:spcBef>
              <a:buFont typeface="Arial"/>
              <a:buChar char="•"/>
              <a:tabLst>
                <a:tab pos="295910" algn="l"/>
                <a:tab pos="296545" algn="l"/>
              </a:tabLst>
            </a:pPr>
            <a:r>
              <a:rPr sz="2000" spc="5" dirty="0">
                <a:solidFill>
                  <a:srgbClr val="3D522A"/>
                </a:solidFill>
                <a:latin typeface="Franklin Gothic Book"/>
              </a:rPr>
              <a:t>Πεδίο εφαρμογής καινοτόμων πρακτικών καθαρής παραγωγής</a:t>
            </a:r>
          </a:p>
          <a:p>
            <a:pPr marL="753110" lvl="1" indent="-283845">
              <a:spcBef>
                <a:spcPts val="985"/>
              </a:spcBef>
              <a:buFont typeface="Arial"/>
              <a:buChar char="•"/>
              <a:tabLst>
                <a:tab pos="295910" algn="l"/>
                <a:tab pos="296545" algn="l"/>
              </a:tabLst>
            </a:pPr>
            <a:r>
              <a:rPr sz="2000" spc="5" dirty="0">
                <a:solidFill>
                  <a:srgbClr val="3D522A"/>
                </a:solidFill>
                <a:latin typeface="Franklin Gothic Book"/>
              </a:rPr>
              <a:t>Κυκλική διαχείριση αποβλήτων</a:t>
            </a:r>
          </a:p>
          <a:p>
            <a:pPr marL="103505">
              <a:lnSpc>
                <a:spcPct val="100000"/>
              </a:lnSpc>
              <a:spcBef>
                <a:spcPts val="1800"/>
              </a:spcBef>
            </a:pPr>
            <a:r>
              <a:rPr sz="2000" spc="-5" dirty="0">
                <a:latin typeface="Franklin Gothic Book"/>
                <a:cs typeface="Franklin Gothic Book"/>
              </a:rPr>
              <a:t>Η </a:t>
            </a:r>
            <a:r>
              <a:rPr sz="2000" spc="5" dirty="0">
                <a:latin typeface="Franklin Gothic Book"/>
                <a:cs typeface="Franklin Gothic Book"/>
              </a:rPr>
              <a:t>Πράσινη Καινοτομία </a:t>
            </a:r>
            <a:r>
              <a:rPr sz="2000" dirty="0">
                <a:latin typeface="Franklin Gothic Book"/>
                <a:cs typeface="Franklin Gothic Book"/>
              </a:rPr>
              <a:t>λειτουργεί ως καταλύτης</a:t>
            </a:r>
            <a:r>
              <a:rPr sz="2000" spc="-145" dirty="0">
                <a:latin typeface="Franklin Gothic Book"/>
                <a:cs typeface="Franklin Gothic Book"/>
              </a:rPr>
              <a:t> </a:t>
            </a:r>
            <a:r>
              <a:rPr sz="2000" dirty="0">
                <a:latin typeface="Franklin Gothic Book"/>
                <a:cs typeface="Franklin Gothic Book"/>
              </a:rPr>
              <a:t>μετασχηματισμού</a:t>
            </a:r>
            <a:r>
              <a:rPr lang="el-GR" sz="2000" dirty="0">
                <a:latin typeface="Franklin Gothic Book"/>
                <a:cs typeface="Franklin Gothic Book"/>
              </a:rPr>
              <a:t>:</a:t>
            </a:r>
            <a:endParaRPr sz="2000" dirty="0">
              <a:latin typeface="Franklin Gothic Book"/>
              <a:cs typeface="Franklin Gothic Book"/>
            </a:endParaRPr>
          </a:p>
          <a:p>
            <a:pPr marL="753110" lvl="1" indent="-283845">
              <a:spcBef>
                <a:spcPts val="985"/>
              </a:spcBef>
              <a:buFont typeface="Arial"/>
              <a:buChar char="•"/>
              <a:tabLst>
                <a:tab pos="295910" algn="l"/>
                <a:tab pos="296545" algn="l"/>
              </a:tabLst>
            </a:pPr>
            <a:r>
              <a:rPr sz="2000" spc="5" dirty="0">
                <a:solidFill>
                  <a:srgbClr val="3D522A"/>
                </a:solidFill>
                <a:latin typeface="Franklin Gothic Book"/>
              </a:rPr>
              <a:t>Παραδοσιακοί κλάδοι: μέταλλο, δομικά υλικά, αγροδιατροφή</a:t>
            </a:r>
          </a:p>
          <a:p>
            <a:pPr marL="753110" lvl="1" indent="-283845">
              <a:spcBef>
                <a:spcPts val="980"/>
              </a:spcBef>
              <a:buFont typeface="Arial"/>
              <a:buChar char="•"/>
              <a:tabLst>
                <a:tab pos="295910" algn="l"/>
                <a:tab pos="296545" algn="l"/>
              </a:tabLst>
            </a:pPr>
            <a:r>
              <a:rPr sz="2000" spc="5" dirty="0">
                <a:solidFill>
                  <a:srgbClr val="3D522A"/>
                </a:solidFill>
                <a:latin typeface="Franklin Gothic Book"/>
              </a:rPr>
              <a:t>Διαφοροποίηση κύριων προϊόντων και εξωστρέφεια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38200" y="2362200"/>
            <a:ext cx="9601200" cy="349262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00" dirty="0">
                <a:latin typeface="Franklin Gothic Book"/>
                <a:cs typeface="Franklin Gothic Book"/>
              </a:rPr>
              <a:t>Προϋποθέσεις </a:t>
            </a:r>
            <a:r>
              <a:rPr sz="2400" spc="5" dirty="0">
                <a:latin typeface="Franklin Gothic Book"/>
                <a:cs typeface="Franklin Gothic Book"/>
              </a:rPr>
              <a:t>για </a:t>
            </a:r>
            <a:r>
              <a:rPr sz="2400" dirty="0">
                <a:latin typeface="Franklin Gothic Book"/>
                <a:cs typeface="Franklin Gothic Book"/>
              </a:rPr>
              <a:t>περαιτέρω </a:t>
            </a:r>
            <a:r>
              <a:rPr sz="2400" spc="5" dirty="0">
                <a:latin typeface="Franklin Gothic Book"/>
                <a:cs typeface="Franklin Gothic Book"/>
              </a:rPr>
              <a:t>ανάπτυξη </a:t>
            </a:r>
            <a:r>
              <a:rPr sz="2400" dirty="0">
                <a:latin typeface="Franklin Gothic Book"/>
                <a:cs typeface="Franklin Gothic Book"/>
              </a:rPr>
              <a:t>του</a:t>
            </a:r>
            <a:r>
              <a:rPr sz="2400" spc="-150" dirty="0">
                <a:latin typeface="Franklin Gothic Book"/>
                <a:cs typeface="Franklin Gothic Book"/>
              </a:rPr>
              <a:t> </a:t>
            </a:r>
            <a:r>
              <a:rPr sz="2400" spc="5" dirty="0">
                <a:latin typeface="Franklin Gothic Book"/>
                <a:cs typeface="Franklin Gothic Book"/>
              </a:rPr>
              <a:t>τομέα</a:t>
            </a:r>
            <a:endParaRPr sz="2400" dirty="0">
              <a:latin typeface="Franklin Gothic Book"/>
              <a:cs typeface="Franklin Gothic Book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800" dirty="0">
              <a:latin typeface="Franklin Gothic Book"/>
              <a:cs typeface="Franklin Gothic Book"/>
            </a:endParaRPr>
          </a:p>
          <a:p>
            <a:pPr marL="295910" indent="-28384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95910" algn="l"/>
                <a:tab pos="296545" algn="l"/>
              </a:tabLst>
            </a:pPr>
            <a:r>
              <a:rPr sz="2400" dirty="0">
                <a:solidFill>
                  <a:srgbClr val="3D522A"/>
                </a:solidFill>
                <a:latin typeface="Franklin Gothic Book"/>
                <a:cs typeface="Franklin Gothic Book"/>
              </a:rPr>
              <a:t>Ενίσχυση της σύνδεσης επιχειρήσεων με Ερευνητικούς</a:t>
            </a:r>
            <a:r>
              <a:rPr sz="2400" spc="-15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4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Φορείς</a:t>
            </a:r>
            <a:endParaRPr sz="2400" dirty="0">
              <a:latin typeface="Franklin Gothic Book"/>
              <a:cs typeface="Franklin Gothic Book"/>
            </a:endParaRPr>
          </a:p>
          <a:p>
            <a:pPr marL="295910" indent="-283845">
              <a:lnSpc>
                <a:spcPct val="100000"/>
              </a:lnSpc>
              <a:spcBef>
                <a:spcPts val="1605"/>
              </a:spcBef>
              <a:buFont typeface="Arial"/>
              <a:buChar char="•"/>
              <a:tabLst>
                <a:tab pos="295910" algn="l"/>
                <a:tab pos="296545" algn="l"/>
              </a:tabLst>
            </a:pPr>
            <a:r>
              <a:rPr sz="2400" dirty="0">
                <a:solidFill>
                  <a:srgbClr val="3D522A"/>
                </a:solidFill>
                <a:latin typeface="Franklin Gothic Book"/>
                <a:cs typeface="Franklin Gothic Book"/>
              </a:rPr>
              <a:t>Αναβάθμιση δεξιοτήτων ανθρώπινου </a:t>
            </a:r>
            <a:r>
              <a:rPr sz="24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δυναμικού </a:t>
            </a:r>
            <a:r>
              <a:rPr sz="2400" dirty="0">
                <a:solidFill>
                  <a:srgbClr val="3D522A"/>
                </a:solidFill>
                <a:latin typeface="Franklin Gothic Book"/>
                <a:cs typeface="Franklin Gothic Book"/>
              </a:rPr>
              <a:t>σε πράσινη</a:t>
            </a:r>
            <a:r>
              <a:rPr sz="2400" spc="-9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400" dirty="0">
                <a:solidFill>
                  <a:srgbClr val="3D522A"/>
                </a:solidFill>
                <a:latin typeface="Franklin Gothic Book"/>
                <a:cs typeface="Franklin Gothic Book"/>
              </a:rPr>
              <a:t>μετάβαση</a:t>
            </a:r>
            <a:endParaRPr sz="2400" dirty="0">
              <a:latin typeface="Franklin Gothic Book"/>
              <a:cs typeface="Franklin Gothic Book"/>
            </a:endParaRPr>
          </a:p>
          <a:p>
            <a:pPr marL="295910" indent="-283845">
              <a:lnSpc>
                <a:spcPct val="100000"/>
              </a:lnSpc>
              <a:spcBef>
                <a:spcPts val="1610"/>
              </a:spcBef>
              <a:buFont typeface="Arial"/>
              <a:buChar char="•"/>
              <a:tabLst>
                <a:tab pos="295910" algn="l"/>
                <a:tab pos="296545" algn="l"/>
              </a:tabLst>
            </a:pPr>
            <a:r>
              <a:rPr sz="2400" dirty="0">
                <a:solidFill>
                  <a:srgbClr val="3D522A"/>
                </a:solidFill>
                <a:latin typeface="Franklin Gothic Book"/>
                <a:cs typeface="Franklin Gothic Book"/>
              </a:rPr>
              <a:t>Προώθηση συνεργατικών σχημάτων </a:t>
            </a:r>
            <a:r>
              <a:rPr sz="2400" spc="-5" dirty="0">
                <a:solidFill>
                  <a:srgbClr val="3D522A"/>
                </a:solidFill>
                <a:latin typeface="Franklin Gothic Book"/>
                <a:cs typeface="Franklin Gothic Book"/>
              </a:rPr>
              <a:t>(clusters) </a:t>
            </a:r>
            <a:r>
              <a:rPr sz="2400" dirty="0">
                <a:solidFill>
                  <a:srgbClr val="3D522A"/>
                </a:solidFill>
                <a:latin typeface="Franklin Gothic Book"/>
                <a:cs typeface="Franklin Gothic Book"/>
              </a:rPr>
              <a:t>Πράσινης</a:t>
            </a:r>
            <a:r>
              <a:rPr sz="2400" spc="-105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4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Καινοτομίας</a:t>
            </a:r>
            <a:endParaRPr sz="2400" dirty="0">
              <a:latin typeface="Franklin Gothic Book"/>
              <a:cs typeface="Franklin Gothic Book"/>
            </a:endParaRPr>
          </a:p>
          <a:p>
            <a:pPr marL="295910" indent="-283845">
              <a:lnSpc>
                <a:spcPct val="100000"/>
              </a:lnSpc>
              <a:spcBef>
                <a:spcPts val="1605"/>
              </a:spcBef>
              <a:buFont typeface="Arial"/>
              <a:buChar char="•"/>
              <a:tabLst>
                <a:tab pos="295910" algn="l"/>
                <a:tab pos="296545" algn="l"/>
              </a:tabLst>
            </a:pPr>
            <a:r>
              <a:rPr sz="2400" dirty="0">
                <a:solidFill>
                  <a:srgbClr val="3D522A"/>
                </a:solidFill>
                <a:latin typeface="Franklin Gothic Book"/>
                <a:cs typeface="Franklin Gothic Book"/>
              </a:rPr>
              <a:t>Δημιουργία θεσμικών </a:t>
            </a:r>
            <a:r>
              <a:rPr sz="24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κινήτρων για κυκλικές</a:t>
            </a:r>
            <a:r>
              <a:rPr sz="2400" spc="-13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400" dirty="0">
                <a:solidFill>
                  <a:srgbClr val="3D522A"/>
                </a:solidFill>
                <a:latin typeface="Franklin Gothic Book"/>
                <a:cs typeface="Franklin Gothic Book"/>
              </a:rPr>
              <a:t>πρακτικές</a:t>
            </a:r>
            <a:endParaRPr sz="2400" dirty="0">
              <a:latin typeface="Franklin Gothic Book"/>
              <a:cs typeface="Franklin Gothic Book"/>
            </a:endParaRPr>
          </a:p>
          <a:p>
            <a:pPr marL="295910" indent="-283845">
              <a:lnSpc>
                <a:spcPct val="100000"/>
              </a:lnSpc>
              <a:spcBef>
                <a:spcPts val="1610"/>
              </a:spcBef>
              <a:buFont typeface="Arial"/>
              <a:buChar char="•"/>
              <a:tabLst>
                <a:tab pos="295910" algn="l"/>
                <a:tab pos="296545" algn="l"/>
              </a:tabLst>
            </a:pPr>
            <a:r>
              <a:rPr sz="2400" dirty="0">
                <a:solidFill>
                  <a:srgbClr val="3D522A"/>
                </a:solidFill>
                <a:latin typeface="Franklin Gothic Book"/>
                <a:cs typeface="Franklin Gothic Book"/>
              </a:rPr>
              <a:t>Δημιουργία θεσμικών </a:t>
            </a:r>
            <a:r>
              <a:rPr sz="24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κινήτρων για </a:t>
            </a:r>
            <a:r>
              <a:rPr sz="2400" dirty="0">
                <a:solidFill>
                  <a:srgbClr val="3D522A"/>
                </a:solidFill>
                <a:latin typeface="Franklin Gothic Book"/>
                <a:cs typeface="Franklin Gothic Book"/>
              </a:rPr>
              <a:t>βιώσιμη</a:t>
            </a:r>
            <a:r>
              <a:rPr sz="2400" spc="-14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4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παραγωγή</a:t>
            </a:r>
            <a:endParaRPr sz="2400" dirty="0">
              <a:latin typeface="Franklin Gothic Book"/>
              <a:cs typeface="Franklin Gothic Book"/>
            </a:endParaRP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A8263652-CB11-EAB7-1A00-6B04C0F96B8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609600"/>
            <a:ext cx="9751060" cy="1120178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1055"/>
              </a:spcBef>
            </a:pPr>
            <a:r>
              <a:rPr sz="4000" spc="-5" dirty="0"/>
              <a:t>Ο </a:t>
            </a:r>
            <a:r>
              <a:rPr sz="4000" spc="80" dirty="0"/>
              <a:t>τομέας </a:t>
            </a:r>
            <a:r>
              <a:rPr sz="4000" spc="85" dirty="0"/>
              <a:t>Πράσινης Καινοτομίας </a:t>
            </a:r>
            <a:r>
              <a:rPr sz="4000" spc="100" dirty="0"/>
              <a:t>και  </a:t>
            </a:r>
            <a:r>
              <a:rPr sz="4000" spc="90" dirty="0"/>
              <a:t>Περιβάλλοντος</a:t>
            </a:r>
            <a:r>
              <a:rPr lang="el-GR" sz="4000" spc="90" dirty="0"/>
              <a:t> στη Στερεά Ελλάδα (2/2)</a:t>
            </a:r>
            <a:endParaRPr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1658" y="1072700"/>
            <a:ext cx="10924541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65" dirty="0"/>
              <a:t>Ε&amp;Α </a:t>
            </a:r>
            <a:r>
              <a:rPr sz="4400" spc="75" dirty="0"/>
              <a:t>στον </a:t>
            </a:r>
            <a:r>
              <a:rPr sz="4400" spc="85" dirty="0"/>
              <a:t>Τομέα </a:t>
            </a:r>
            <a:r>
              <a:rPr sz="4400" spc="65" dirty="0"/>
              <a:t>στη </a:t>
            </a:r>
            <a:r>
              <a:rPr sz="4400" spc="85" dirty="0"/>
              <a:t>Στερεά</a:t>
            </a:r>
            <a:r>
              <a:rPr sz="4400" spc="540" dirty="0"/>
              <a:t> </a:t>
            </a:r>
            <a:r>
              <a:rPr sz="4400" spc="85" dirty="0"/>
              <a:t>Ελλάδα</a:t>
            </a:r>
            <a:r>
              <a:rPr lang="el-GR" sz="4400" spc="85" dirty="0"/>
              <a:t> (1/2)</a:t>
            </a:r>
            <a:endParaRPr sz="4400" dirty="0"/>
          </a:p>
        </p:txBody>
      </p:sp>
      <p:sp>
        <p:nvSpPr>
          <p:cNvPr id="3" name="object 3"/>
          <p:cNvSpPr txBox="1"/>
          <p:nvPr/>
        </p:nvSpPr>
        <p:spPr>
          <a:xfrm>
            <a:off x="838200" y="2286000"/>
            <a:ext cx="9671294" cy="32547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5910" indent="-28384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5910" algn="l"/>
                <a:tab pos="296545" algn="l"/>
              </a:tabLst>
            </a:pPr>
            <a:r>
              <a:rPr sz="2400" dirty="0">
                <a:solidFill>
                  <a:srgbClr val="3D522A"/>
                </a:solidFill>
                <a:latin typeface="Franklin Gothic Book"/>
                <a:cs typeface="Franklin Gothic Book"/>
              </a:rPr>
              <a:t>Αυξητική </a:t>
            </a:r>
            <a:r>
              <a:rPr sz="24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τάση </a:t>
            </a:r>
            <a:r>
              <a:rPr sz="2400" dirty="0">
                <a:solidFill>
                  <a:srgbClr val="3D522A"/>
                </a:solidFill>
                <a:latin typeface="Franklin Gothic Book"/>
                <a:cs typeface="Franklin Gothic Book"/>
              </a:rPr>
              <a:t>στις </a:t>
            </a:r>
            <a:r>
              <a:rPr sz="24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δαπάνες Ε&amp;Α: </a:t>
            </a:r>
            <a:r>
              <a:rPr sz="2400" spc="-10" dirty="0">
                <a:solidFill>
                  <a:srgbClr val="3D522A"/>
                </a:solidFill>
                <a:latin typeface="Franklin Gothic Book"/>
                <a:cs typeface="Franklin Gothic Book"/>
              </a:rPr>
              <a:t>~108.21 </a:t>
            </a:r>
            <a:r>
              <a:rPr sz="24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εκατ. Ευρώ</a:t>
            </a:r>
            <a:r>
              <a:rPr sz="2400" spc="-315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400" spc="10" dirty="0">
                <a:solidFill>
                  <a:srgbClr val="3D522A"/>
                </a:solidFill>
                <a:latin typeface="Franklin Gothic Book"/>
                <a:cs typeface="Franklin Gothic Book"/>
              </a:rPr>
              <a:t>(2023)</a:t>
            </a:r>
            <a:endParaRPr sz="2400" dirty="0">
              <a:latin typeface="Franklin Gothic Book"/>
              <a:cs typeface="Franklin Gothic Book"/>
            </a:endParaRPr>
          </a:p>
          <a:p>
            <a:pPr marL="295910" indent="-283845">
              <a:lnSpc>
                <a:spcPct val="100000"/>
              </a:lnSpc>
              <a:spcBef>
                <a:spcPts val="1585"/>
              </a:spcBef>
              <a:buFont typeface="Arial"/>
              <a:buChar char="•"/>
              <a:tabLst>
                <a:tab pos="295910" algn="l"/>
                <a:tab pos="296545" algn="l"/>
              </a:tabLst>
            </a:pPr>
            <a:r>
              <a:rPr sz="2400" dirty="0">
                <a:solidFill>
                  <a:srgbClr val="3D522A"/>
                </a:solidFill>
                <a:latin typeface="Franklin Gothic Book"/>
                <a:cs typeface="Franklin Gothic Book"/>
              </a:rPr>
              <a:t>Αντιστοιχεί </a:t>
            </a:r>
            <a:r>
              <a:rPr sz="24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στο 1,02% του </a:t>
            </a:r>
            <a:r>
              <a:rPr sz="2400" dirty="0">
                <a:solidFill>
                  <a:srgbClr val="3D522A"/>
                </a:solidFill>
                <a:latin typeface="Franklin Gothic Book"/>
                <a:cs typeface="Franklin Gothic Book"/>
              </a:rPr>
              <a:t>περιφερειακού ΑΕΠ </a:t>
            </a:r>
            <a:r>
              <a:rPr sz="24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της </a:t>
            </a:r>
            <a:r>
              <a:rPr sz="2400" dirty="0">
                <a:solidFill>
                  <a:srgbClr val="3D522A"/>
                </a:solidFill>
                <a:latin typeface="Franklin Gothic Book"/>
                <a:cs typeface="Franklin Gothic Book"/>
              </a:rPr>
              <a:t>Στερεάς</a:t>
            </a:r>
            <a:r>
              <a:rPr sz="2400" spc="-285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4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Ελλάδας</a:t>
            </a:r>
            <a:endParaRPr sz="2400" dirty="0">
              <a:latin typeface="Franklin Gothic Book"/>
              <a:cs typeface="Franklin Gothic Book"/>
            </a:endParaRPr>
          </a:p>
          <a:p>
            <a:pPr marL="295910" indent="-283845">
              <a:lnSpc>
                <a:spcPct val="100000"/>
              </a:lnSpc>
              <a:spcBef>
                <a:spcPts val="1580"/>
              </a:spcBef>
              <a:buFont typeface="Arial"/>
              <a:buChar char="•"/>
              <a:tabLst>
                <a:tab pos="295910" algn="l"/>
                <a:tab pos="296545" algn="l"/>
              </a:tabLst>
            </a:pPr>
            <a:r>
              <a:rPr sz="2400" dirty="0">
                <a:solidFill>
                  <a:srgbClr val="3D522A"/>
                </a:solidFill>
                <a:latin typeface="Franklin Gothic Book"/>
                <a:cs typeface="Franklin Gothic Book"/>
              </a:rPr>
              <a:t>Έντονη συμμετοχή </a:t>
            </a:r>
            <a:r>
              <a:rPr sz="24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του </a:t>
            </a:r>
            <a:r>
              <a:rPr sz="2400" dirty="0">
                <a:solidFill>
                  <a:srgbClr val="3D522A"/>
                </a:solidFill>
                <a:latin typeface="Franklin Gothic Book"/>
                <a:cs typeface="Franklin Gothic Book"/>
              </a:rPr>
              <a:t>επιχειρηματικού</a:t>
            </a:r>
            <a:r>
              <a:rPr sz="2400" spc="-15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4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τομέα</a:t>
            </a:r>
            <a:endParaRPr sz="2400" dirty="0">
              <a:latin typeface="Franklin Gothic Book"/>
              <a:cs typeface="Franklin Gothic Book"/>
            </a:endParaRPr>
          </a:p>
          <a:p>
            <a:pPr marL="295910" indent="-283845">
              <a:lnSpc>
                <a:spcPct val="100000"/>
              </a:lnSpc>
              <a:spcBef>
                <a:spcPts val="1585"/>
              </a:spcBef>
              <a:buFont typeface="Arial"/>
              <a:buChar char="•"/>
              <a:tabLst>
                <a:tab pos="295910" algn="l"/>
                <a:tab pos="296545" algn="l"/>
              </a:tabLst>
            </a:pPr>
            <a:r>
              <a:rPr sz="2400" dirty="0">
                <a:solidFill>
                  <a:srgbClr val="3D522A"/>
                </a:solidFill>
                <a:latin typeface="Franklin Gothic Book"/>
                <a:cs typeface="Franklin Gothic Book"/>
              </a:rPr>
              <a:t>Σημαντική ενίσχυση </a:t>
            </a:r>
            <a:r>
              <a:rPr sz="24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της </a:t>
            </a:r>
            <a:r>
              <a:rPr sz="2400" dirty="0">
                <a:solidFill>
                  <a:srgbClr val="3D522A"/>
                </a:solidFill>
                <a:latin typeface="Franklin Gothic Book"/>
                <a:cs typeface="Franklin Gothic Book"/>
              </a:rPr>
              <a:t>συμβολής Πανεπιστημίων </a:t>
            </a:r>
            <a:r>
              <a:rPr sz="24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τα </a:t>
            </a:r>
            <a:r>
              <a:rPr sz="2400" dirty="0">
                <a:solidFill>
                  <a:srgbClr val="3D522A"/>
                </a:solidFill>
                <a:latin typeface="Franklin Gothic Book"/>
                <a:cs typeface="Franklin Gothic Book"/>
              </a:rPr>
              <a:t>τελευταία 5</a:t>
            </a:r>
            <a:r>
              <a:rPr sz="2400" spc="-225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4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χρόνια</a:t>
            </a:r>
            <a:endParaRPr sz="2400" dirty="0">
              <a:latin typeface="Franklin Gothic Book"/>
              <a:cs typeface="Franklin Gothic Book"/>
            </a:endParaRPr>
          </a:p>
          <a:p>
            <a:pPr marL="295910" indent="-283845">
              <a:lnSpc>
                <a:spcPct val="100000"/>
              </a:lnSpc>
              <a:spcBef>
                <a:spcPts val="1585"/>
              </a:spcBef>
              <a:buFont typeface="Arial"/>
              <a:buChar char="•"/>
              <a:tabLst>
                <a:tab pos="295910" algn="l"/>
                <a:tab pos="296545" algn="l"/>
              </a:tabLst>
            </a:pPr>
            <a:r>
              <a:rPr sz="2400" dirty="0">
                <a:solidFill>
                  <a:srgbClr val="3D522A"/>
                </a:solidFill>
                <a:latin typeface="Franklin Gothic Book"/>
                <a:cs typeface="Franklin Gothic Book"/>
              </a:rPr>
              <a:t>Σταθερή ανάπτυξη </a:t>
            </a:r>
            <a:r>
              <a:rPr sz="24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του </a:t>
            </a:r>
            <a:r>
              <a:rPr sz="2400" dirty="0">
                <a:solidFill>
                  <a:srgbClr val="3D522A"/>
                </a:solidFill>
                <a:latin typeface="Franklin Gothic Book"/>
                <a:cs typeface="Franklin Gothic Book"/>
              </a:rPr>
              <a:t>ερευνητικού δυναμικού </a:t>
            </a:r>
            <a:r>
              <a:rPr sz="2400" spc="-5" dirty="0">
                <a:solidFill>
                  <a:srgbClr val="3D522A"/>
                </a:solidFill>
                <a:latin typeface="Franklin Gothic Book"/>
                <a:cs typeface="Franklin Gothic Book"/>
              </a:rPr>
              <a:t>(+160% </a:t>
            </a:r>
            <a:r>
              <a:rPr sz="24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το</a:t>
            </a:r>
            <a:r>
              <a:rPr sz="2400" spc="-229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400" spc="-10" dirty="0">
                <a:solidFill>
                  <a:srgbClr val="3D522A"/>
                </a:solidFill>
                <a:latin typeface="Franklin Gothic Book"/>
                <a:cs typeface="Franklin Gothic Book"/>
              </a:rPr>
              <a:t>2011–2021)</a:t>
            </a:r>
            <a:endParaRPr sz="2400" dirty="0">
              <a:latin typeface="Franklin Gothic Book"/>
              <a:cs typeface="Franklin Gothic Book"/>
            </a:endParaRPr>
          </a:p>
          <a:p>
            <a:pPr marL="295910" indent="-283845">
              <a:lnSpc>
                <a:spcPct val="100000"/>
              </a:lnSpc>
              <a:spcBef>
                <a:spcPts val="1585"/>
              </a:spcBef>
              <a:buFont typeface="Arial"/>
              <a:buChar char="•"/>
              <a:tabLst>
                <a:tab pos="295910" algn="l"/>
                <a:tab pos="296545" algn="l"/>
              </a:tabLst>
            </a:pPr>
            <a:r>
              <a:rPr sz="24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Ανάγκη για </a:t>
            </a:r>
            <a:r>
              <a:rPr sz="2400" dirty="0">
                <a:solidFill>
                  <a:srgbClr val="3D522A"/>
                </a:solidFill>
                <a:latin typeface="Franklin Gothic Book"/>
                <a:cs typeface="Franklin Gothic Book"/>
              </a:rPr>
              <a:t>περισσότερες συνεργασίες μεταξύ επιχειρήσεων και</a:t>
            </a:r>
            <a:r>
              <a:rPr sz="2400" spc="-229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400" dirty="0">
                <a:solidFill>
                  <a:srgbClr val="3D522A"/>
                </a:solidFill>
                <a:latin typeface="Franklin Gothic Book"/>
                <a:cs typeface="Franklin Gothic Book"/>
              </a:rPr>
              <a:t>ερευνητών</a:t>
            </a:r>
            <a:endParaRPr sz="2400" dirty="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1818" y="914400"/>
            <a:ext cx="10761981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65" dirty="0"/>
              <a:t>Ε&amp;Α </a:t>
            </a:r>
            <a:r>
              <a:rPr sz="4400" spc="75" dirty="0"/>
              <a:t>στον </a:t>
            </a:r>
            <a:r>
              <a:rPr sz="4400" spc="85" dirty="0"/>
              <a:t>Τομέα </a:t>
            </a:r>
            <a:r>
              <a:rPr sz="4400" spc="65" dirty="0"/>
              <a:t>στη </a:t>
            </a:r>
            <a:r>
              <a:rPr sz="4400" spc="85" dirty="0"/>
              <a:t>Στερεά</a:t>
            </a:r>
            <a:r>
              <a:rPr sz="4400" spc="540" dirty="0"/>
              <a:t> </a:t>
            </a:r>
            <a:r>
              <a:rPr sz="4400" spc="85" dirty="0"/>
              <a:t>Ελλάδα</a:t>
            </a:r>
            <a:r>
              <a:rPr lang="el-GR" sz="4400" spc="85" dirty="0"/>
              <a:t> (2/2)</a:t>
            </a:r>
            <a:endParaRPr sz="4400" dirty="0"/>
          </a:p>
        </p:txBody>
      </p:sp>
      <p:sp>
        <p:nvSpPr>
          <p:cNvPr id="3" name="object 3"/>
          <p:cNvSpPr txBox="1"/>
          <p:nvPr/>
        </p:nvSpPr>
        <p:spPr>
          <a:xfrm>
            <a:off x="914400" y="1905000"/>
            <a:ext cx="9601200" cy="36958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100"/>
              </a:spcBef>
              <a:tabLst>
                <a:tab pos="295910" algn="l"/>
                <a:tab pos="296545" algn="l"/>
              </a:tabLst>
            </a:pPr>
            <a:r>
              <a:rPr lang="el-GR" sz="2400" spc="-5" dirty="0">
                <a:solidFill>
                  <a:srgbClr val="3D522A"/>
                </a:solidFill>
                <a:latin typeface="Franklin Gothic Book"/>
                <a:cs typeface="Franklin Gothic Book"/>
              </a:rPr>
              <a:t>Περιοχές εστίασης της Έρευνας:</a:t>
            </a:r>
          </a:p>
          <a:p>
            <a:pPr marL="12065">
              <a:lnSpc>
                <a:spcPct val="100000"/>
              </a:lnSpc>
              <a:spcBef>
                <a:spcPts val="100"/>
              </a:spcBef>
              <a:tabLst>
                <a:tab pos="295910" algn="l"/>
                <a:tab pos="296545" algn="l"/>
              </a:tabLst>
            </a:pPr>
            <a:endParaRPr lang="el-GR" sz="2000" spc="-5" dirty="0">
              <a:solidFill>
                <a:srgbClr val="3D522A"/>
              </a:solidFill>
              <a:latin typeface="Franklin Gothic Book"/>
              <a:cs typeface="Franklin Gothic Book"/>
            </a:endParaRPr>
          </a:p>
          <a:p>
            <a:pPr marL="753110" lvl="1" indent="-283845">
              <a:spcBef>
                <a:spcPts val="100"/>
              </a:spcBef>
              <a:buFont typeface="Arial"/>
              <a:buChar char="•"/>
              <a:tabLst>
                <a:tab pos="295910" algn="l"/>
                <a:tab pos="296545" algn="l"/>
              </a:tabLst>
            </a:pPr>
            <a:r>
              <a:rPr sz="2000" spc="-5" dirty="0">
                <a:solidFill>
                  <a:srgbClr val="3D522A"/>
                </a:solidFill>
                <a:latin typeface="Franklin Gothic Book"/>
                <a:cs typeface="Franklin Gothic Book"/>
              </a:rPr>
              <a:t>απ</a:t>
            </a:r>
            <a:r>
              <a:rPr sz="2000" spc="-5" dirty="0" err="1">
                <a:solidFill>
                  <a:srgbClr val="3D522A"/>
                </a:solidFill>
                <a:latin typeface="Franklin Gothic Book"/>
                <a:cs typeface="Franklin Gothic Book"/>
              </a:rPr>
              <a:t>οκ</a:t>
            </a:r>
            <a:r>
              <a:rPr sz="2000" spc="-5" dirty="0">
                <a:solidFill>
                  <a:srgbClr val="3D522A"/>
                </a:solidFill>
                <a:latin typeface="Franklin Gothic Book"/>
                <a:cs typeface="Franklin Gothic Book"/>
              </a:rPr>
              <a:t>ατάσταση 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και περιβαλλοντική διαχείριση μεταλλευτικών</a:t>
            </a:r>
            <a:r>
              <a:rPr sz="2000" spc="-155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περιοχών,</a:t>
            </a:r>
            <a:endParaRPr sz="2000" dirty="0">
              <a:latin typeface="Franklin Gothic Book"/>
              <a:cs typeface="Franklin Gothic Book"/>
            </a:endParaRPr>
          </a:p>
          <a:p>
            <a:pPr marL="753110" lvl="1" indent="-283845">
              <a:spcBef>
                <a:spcPts val="1585"/>
              </a:spcBef>
              <a:buFont typeface="Arial"/>
              <a:buChar char="•"/>
              <a:tabLst>
                <a:tab pos="295910" algn="l"/>
                <a:tab pos="296545" algn="l"/>
              </a:tabLst>
            </a:pP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τεχνολογίες παρακολούθησης ρύπανσης και</a:t>
            </a:r>
            <a:r>
              <a:rPr sz="2000" spc="-145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000" spc="-5" dirty="0">
                <a:solidFill>
                  <a:srgbClr val="3D522A"/>
                </a:solidFill>
                <a:latin typeface="Franklin Gothic Book"/>
                <a:cs typeface="Franklin Gothic Book"/>
              </a:rPr>
              <a:t>οικοσυστημάτων,</a:t>
            </a:r>
            <a:endParaRPr sz="2000" dirty="0">
              <a:latin typeface="Franklin Gothic Book"/>
              <a:cs typeface="Franklin Gothic Book"/>
            </a:endParaRPr>
          </a:p>
          <a:p>
            <a:pPr marL="753110" lvl="1" indent="-283845">
              <a:spcBef>
                <a:spcPts val="1550"/>
              </a:spcBef>
              <a:buFont typeface="Arial"/>
              <a:buChar char="•"/>
              <a:tabLst>
                <a:tab pos="295910" algn="l"/>
                <a:tab pos="296545" algn="l"/>
              </a:tabLst>
            </a:pP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ενεργειακές κοινότητες και τοπικά σχήματα ΑΠΕ (</a:t>
            </a:r>
            <a:r>
              <a:rPr sz="2000" dirty="0">
                <a:solidFill>
                  <a:srgbClr val="FF0000"/>
                </a:solidFill>
                <a:latin typeface="Franklin Gothic Book"/>
                <a:cs typeface="Franklin Gothic Book"/>
              </a:rPr>
              <a:t>πχ Ενεργειακή Κοινότητα </a:t>
            </a:r>
            <a:r>
              <a:rPr sz="2000" spc="5" dirty="0">
                <a:solidFill>
                  <a:srgbClr val="FF0000"/>
                </a:solidFill>
                <a:latin typeface="Franklin Gothic Book"/>
                <a:cs typeface="Franklin Gothic Book"/>
              </a:rPr>
              <a:t>ΚΕΔΡΟΣ</a:t>
            </a:r>
            <a:r>
              <a:rPr sz="2000" spc="-330" dirty="0">
                <a:solidFill>
                  <a:srgbClr val="FF0000"/>
                </a:solidFill>
                <a:latin typeface="Franklin Gothic Book"/>
                <a:cs typeface="Franklin Gothic Book"/>
              </a:rPr>
              <a:t> </a:t>
            </a:r>
            <a:r>
              <a:rPr sz="2000" spc="-35" dirty="0">
                <a:solidFill>
                  <a:srgbClr val="FF0000"/>
                </a:solidFill>
                <a:latin typeface="Franklin Gothic Book"/>
                <a:cs typeface="Franklin Gothic Book"/>
              </a:rPr>
              <a:t>14,247 </a:t>
            </a:r>
            <a:r>
              <a:rPr sz="2000" spc="10" dirty="0">
                <a:solidFill>
                  <a:srgbClr val="FF0000"/>
                </a:solidFill>
                <a:latin typeface="Franklin Gothic Book"/>
                <a:cs typeface="Franklin Gothic Book"/>
              </a:rPr>
              <a:t>MWp </a:t>
            </a:r>
            <a:r>
              <a:rPr sz="2000" dirty="0">
                <a:solidFill>
                  <a:srgbClr val="FF0000"/>
                </a:solidFill>
                <a:latin typeface="Franklin Gothic Book"/>
                <a:cs typeface="Franklin Gothic Book"/>
              </a:rPr>
              <a:t>- Ξυνιάδα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),</a:t>
            </a:r>
            <a:endParaRPr sz="2000" dirty="0">
              <a:latin typeface="Franklin Gothic Book"/>
              <a:cs typeface="Franklin Gothic Book"/>
            </a:endParaRPr>
          </a:p>
          <a:p>
            <a:pPr marL="753110" lvl="1" indent="-283845">
              <a:spcBef>
                <a:spcPts val="1590"/>
              </a:spcBef>
              <a:buFont typeface="Arial"/>
              <a:buChar char="•"/>
              <a:tabLst>
                <a:tab pos="295910" algn="l"/>
                <a:tab pos="296545" algn="l"/>
              </a:tabLst>
            </a:pP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εφαρμογές κυκλικής οικονομίας σε βιομηχανικά ρεύματα</a:t>
            </a:r>
            <a:r>
              <a:rPr sz="2000" spc="-185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αποβλήτων,</a:t>
            </a:r>
            <a:endParaRPr sz="2000" dirty="0">
              <a:latin typeface="Franklin Gothic Book"/>
              <a:cs typeface="Franklin Gothic Book"/>
            </a:endParaRPr>
          </a:p>
          <a:p>
            <a:pPr lvl="1">
              <a:spcBef>
                <a:spcPts val="20"/>
              </a:spcBef>
              <a:buClr>
                <a:srgbClr val="3D522A"/>
              </a:buClr>
              <a:buFont typeface="Arial"/>
              <a:buChar char="•"/>
            </a:pPr>
            <a:endParaRPr sz="2000" dirty="0">
              <a:latin typeface="Franklin Gothic Book"/>
              <a:cs typeface="Franklin Gothic Book"/>
            </a:endParaRPr>
          </a:p>
          <a:p>
            <a:pPr marL="753110" marR="35560" lvl="1" indent="-283845">
              <a:lnSpc>
                <a:spcPts val="1939"/>
              </a:lnSpc>
              <a:buFont typeface="Arial"/>
              <a:buChar char="•"/>
              <a:tabLst>
                <a:tab pos="295910" algn="l"/>
                <a:tab pos="296545" algn="l"/>
              </a:tabLst>
            </a:pP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κλιματική</a:t>
            </a:r>
            <a:r>
              <a:rPr sz="2000" spc="-3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ανθεκτικότητα</a:t>
            </a:r>
            <a:r>
              <a:rPr sz="2000" spc="-35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σε</a:t>
            </a:r>
            <a:r>
              <a:rPr sz="2000" spc="-5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παράκτιες</a:t>
            </a:r>
            <a:r>
              <a:rPr sz="2000" spc="-3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και</a:t>
            </a:r>
            <a:r>
              <a:rPr sz="2000" spc="-25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ορεινές</a:t>
            </a:r>
            <a:r>
              <a:rPr sz="2000" spc="-3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0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ζώνες</a:t>
            </a:r>
            <a:r>
              <a:rPr sz="2000" spc="-4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0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της</a:t>
            </a:r>
            <a:r>
              <a:rPr sz="2000" spc="-3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Στερεάς</a:t>
            </a:r>
            <a:r>
              <a:rPr sz="2000" spc="-3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0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Ελλάδας</a:t>
            </a:r>
            <a:r>
              <a:rPr sz="2000" spc="-4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(</a:t>
            </a:r>
            <a:r>
              <a:rPr sz="2000" dirty="0">
                <a:solidFill>
                  <a:srgbClr val="FF0000"/>
                </a:solidFill>
                <a:latin typeface="Franklin Gothic Book"/>
                <a:cs typeface="Franklin Gothic Book"/>
              </a:rPr>
              <a:t>πχ</a:t>
            </a:r>
            <a:r>
              <a:rPr sz="2000" spc="-10" dirty="0">
                <a:solidFill>
                  <a:srgbClr val="FF0000"/>
                </a:solidFill>
                <a:latin typeface="Franklin Gothic Book"/>
                <a:cs typeface="Franklin Gothic Book"/>
              </a:rPr>
              <a:t> </a:t>
            </a:r>
            <a:r>
              <a:rPr sz="2000" spc="5" dirty="0">
                <a:solidFill>
                  <a:srgbClr val="FF0000"/>
                </a:solidFill>
                <a:latin typeface="Franklin Gothic Book"/>
                <a:cs typeface="Franklin Gothic Book"/>
              </a:rPr>
              <a:t>Nature</a:t>
            </a:r>
            <a:r>
              <a:rPr sz="2000" spc="-45" dirty="0">
                <a:solidFill>
                  <a:srgbClr val="FF0000"/>
                </a:solidFill>
                <a:latin typeface="Franklin Gothic Book"/>
                <a:cs typeface="Franklin Gothic Book"/>
              </a:rPr>
              <a:t> </a:t>
            </a:r>
            <a:r>
              <a:rPr sz="2000" spc="5" dirty="0">
                <a:solidFill>
                  <a:srgbClr val="FF0000"/>
                </a:solidFill>
                <a:latin typeface="Franklin Gothic Book"/>
                <a:cs typeface="Franklin Gothic Book"/>
              </a:rPr>
              <a:t>Based</a:t>
            </a:r>
            <a:r>
              <a:rPr sz="2000" spc="-30" dirty="0">
                <a:solidFill>
                  <a:srgbClr val="FF0000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FF0000"/>
                </a:solidFill>
                <a:latin typeface="Franklin Gothic Book"/>
                <a:cs typeface="Franklin Gothic Book"/>
              </a:rPr>
              <a:t>Solutions</a:t>
            </a:r>
            <a:r>
              <a:rPr sz="2000" spc="-30" dirty="0">
                <a:solidFill>
                  <a:srgbClr val="FF0000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FF0000"/>
                </a:solidFill>
                <a:latin typeface="Franklin Gothic Book"/>
                <a:cs typeface="Franklin Gothic Book"/>
              </a:rPr>
              <a:t>σε  Σπερχειό, Δριματόρεμα, Ξυνιάδα,</a:t>
            </a:r>
            <a:r>
              <a:rPr sz="2000" spc="-95" dirty="0">
                <a:solidFill>
                  <a:srgbClr val="FF0000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FF0000"/>
                </a:solidFill>
                <a:latin typeface="Franklin Gothic Book"/>
                <a:cs typeface="Franklin Gothic Book"/>
              </a:rPr>
              <a:t>Σαρανταπόταμος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)</a:t>
            </a:r>
            <a:endParaRPr sz="2000" dirty="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1659" y="381000"/>
            <a:ext cx="11381741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90" dirty="0"/>
              <a:t>Χαρτογράφηση </a:t>
            </a:r>
            <a:r>
              <a:rPr sz="4400" spc="80" dirty="0"/>
              <a:t>Τομέα </a:t>
            </a:r>
            <a:r>
              <a:rPr sz="4400" spc="65" dirty="0"/>
              <a:t>στη</a:t>
            </a:r>
            <a:r>
              <a:rPr sz="4400" spc="330" dirty="0"/>
              <a:t> </a:t>
            </a:r>
            <a:r>
              <a:rPr sz="4400" spc="80" dirty="0"/>
              <a:t>Στερεά</a:t>
            </a:r>
            <a:r>
              <a:rPr lang="el-GR" sz="4400" spc="80" dirty="0"/>
              <a:t> Ελλάδα</a:t>
            </a:r>
            <a:endParaRPr sz="4400" dirty="0"/>
          </a:p>
        </p:txBody>
      </p:sp>
      <p:sp>
        <p:nvSpPr>
          <p:cNvPr id="4" name="object 4"/>
          <p:cNvSpPr txBox="1"/>
          <p:nvPr/>
        </p:nvSpPr>
        <p:spPr>
          <a:xfrm>
            <a:off x="581658" y="1285366"/>
            <a:ext cx="11076941" cy="51142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5910" indent="-28384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5910" algn="l"/>
                <a:tab pos="296545" algn="l"/>
              </a:tabLst>
            </a:pPr>
            <a:r>
              <a:rPr sz="1800" dirty="0">
                <a:solidFill>
                  <a:srgbClr val="3D522A"/>
                </a:solidFill>
                <a:latin typeface="Franklin Gothic Book"/>
                <a:cs typeface="Franklin Gothic Book"/>
              </a:rPr>
              <a:t>Εταιρείες στους </a:t>
            </a:r>
            <a:r>
              <a:rPr sz="18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κλάδους των </a:t>
            </a:r>
            <a:r>
              <a:rPr sz="1800" dirty="0">
                <a:solidFill>
                  <a:srgbClr val="3D522A"/>
                </a:solidFill>
                <a:latin typeface="Franklin Gothic Book"/>
                <a:cs typeface="Franklin Gothic Book"/>
              </a:rPr>
              <a:t>ΑΠΕ &amp; </a:t>
            </a:r>
            <a:r>
              <a:rPr sz="18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της </a:t>
            </a:r>
            <a:r>
              <a:rPr sz="1800" dirty="0">
                <a:solidFill>
                  <a:srgbClr val="3D522A"/>
                </a:solidFill>
                <a:latin typeface="Franklin Gothic Book"/>
                <a:cs typeface="Franklin Gothic Book"/>
              </a:rPr>
              <a:t>ενεργειακής</a:t>
            </a:r>
            <a:r>
              <a:rPr sz="1800" spc="-24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1800" dirty="0">
                <a:solidFill>
                  <a:srgbClr val="3D522A"/>
                </a:solidFill>
                <a:latin typeface="Franklin Gothic Book"/>
                <a:cs typeface="Franklin Gothic Book"/>
              </a:rPr>
              <a:t>αποθήκευσης,</a:t>
            </a:r>
            <a:endParaRPr sz="1800" dirty="0">
              <a:latin typeface="Franklin Gothic Book"/>
              <a:cs typeface="Franklin Gothic Book"/>
            </a:endParaRPr>
          </a:p>
          <a:p>
            <a:pPr marL="607060" lvl="1" indent="-283845">
              <a:lnSpc>
                <a:spcPct val="100000"/>
              </a:lnSpc>
              <a:spcBef>
                <a:spcPts val="1485"/>
              </a:spcBef>
              <a:buSzPct val="94736"/>
              <a:buFont typeface="Arial"/>
              <a:buChar char="•"/>
              <a:tabLst>
                <a:tab pos="606425" algn="l"/>
                <a:tab pos="607060" algn="l"/>
              </a:tabLst>
            </a:pPr>
            <a:r>
              <a:rPr sz="1900" b="1" i="1" spc="-80" dirty="0">
                <a:latin typeface="Franklin Gothic Book"/>
                <a:cs typeface="Franklin Gothic Book"/>
              </a:rPr>
              <a:t>η </a:t>
            </a:r>
            <a:r>
              <a:rPr sz="1900" b="1" i="1" spc="-55" dirty="0">
                <a:latin typeface="Franklin Gothic Book"/>
                <a:cs typeface="Franklin Gothic Book"/>
              </a:rPr>
              <a:t>Στερεά Ελλάδα </a:t>
            </a:r>
            <a:r>
              <a:rPr sz="1900" b="1" i="1" spc="-50" dirty="0">
                <a:latin typeface="Franklin Gothic Book"/>
                <a:cs typeface="Franklin Gothic Book"/>
              </a:rPr>
              <a:t>συγκεντρώνει περίπου </a:t>
            </a:r>
            <a:r>
              <a:rPr sz="1900" b="1" i="1" spc="-45" dirty="0">
                <a:latin typeface="Franklin Gothic Book"/>
                <a:cs typeface="Franklin Gothic Book"/>
              </a:rPr>
              <a:t>το </a:t>
            </a:r>
            <a:r>
              <a:rPr sz="1900" b="1" i="1" spc="-90" dirty="0">
                <a:latin typeface="Franklin Gothic Book"/>
                <a:cs typeface="Franklin Gothic Book"/>
              </a:rPr>
              <a:t>44% </a:t>
            </a:r>
            <a:r>
              <a:rPr sz="1900" b="1" i="1" spc="-55" dirty="0">
                <a:latin typeface="Franklin Gothic Book"/>
                <a:cs typeface="Franklin Gothic Book"/>
              </a:rPr>
              <a:t>της </a:t>
            </a:r>
            <a:r>
              <a:rPr sz="1900" b="1" i="1" spc="-50" dirty="0">
                <a:latin typeface="Franklin Gothic Book"/>
                <a:cs typeface="Franklin Gothic Book"/>
              </a:rPr>
              <a:t>συνολικής εγκατεστημένης αιολικής</a:t>
            </a:r>
            <a:r>
              <a:rPr sz="1900" b="1" i="1" spc="20" dirty="0">
                <a:latin typeface="Franklin Gothic Book"/>
                <a:cs typeface="Franklin Gothic Book"/>
              </a:rPr>
              <a:t> </a:t>
            </a:r>
            <a:r>
              <a:rPr sz="1900" b="1" i="1" spc="-45" dirty="0">
                <a:latin typeface="Franklin Gothic Book"/>
                <a:cs typeface="Franklin Gothic Book"/>
              </a:rPr>
              <a:t>ισχύος</a:t>
            </a:r>
            <a:r>
              <a:rPr lang="el-GR" sz="1900" b="1" i="1" spc="-45" dirty="0">
                <a:latin typeface="Franklin Gothic Book"/>
                <a:cs typeface="Franklin Gothic Book"/>
              </a:rPr>
              <a:t> της χώρας</a:t>
            </a:r>
            <a:r>
              <a:rPr sz="1900" b="1" i="1" spc="-45" dirty="0">
                <a:latin typeface="Franklin Gothic Book"/>
                <a:cs typeface="Franklin Gothic Book"/>
              </a:rPr>
              <a:t>,</a:t>
            </a:r>
            <a:endParaRPr sz="1900" b="1" dirty="0">
              <a:latin typeface="Franklin Gothic Book"/>
              <a:cs typeface="Franklin Gothic Book"/>
            </a:endParaRPr>
          </a:p>
          <a:p>
            <a:pPr marL="295910" indent="-283845">
              <a:lnSpc>
                <a:spcPct val="100000"/>
              </a:lnSpc>
              <a:spcBef>
                <a:spcPts val="1560"/>
              </a:spcBef>
              <a:buFont typeface="Arial"/>
              <a:buChar char="•"/>
              <a:tabLst>
                <a:tab pos="295910" algn="l"/>
                <a:tab pos="296545" algn="l"/>
              </a:tabLst>
            </a:pPr>
            <a:r>
              <a:rPr sz="18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της </a:t>
            </a:r>
            <a:r>
              <a:rPr sz="1800" dirty="0">
                <a:solidFill>
                  <a:srgbClr val="3D522A"/>
                </a:solidFill>
                <a:latin typeface="Franklin Gothic Book"/>
                <a:cs typeface="Franklin Gothic Book"/>
              </a:rPr>
              <a:t>βιομηχανικής/μεταλλευτικής</a:t>
            </a:r>
            <a:r>
              <a:rPr sz="1800" spc="-8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1800" dirty="0">
                <a:solidFill>
                  <a:srgbClr val="3D522A"/>
                </a:solidFill>
                <a:latin typeface="Franklin Gothic Book"/>
                <a:cs typeface="Franklin Gothic Book"/>
              </a:rPr>
              <a:t>δραστηριότητας</a:t>
            </a:r>
            <a:endParaRPr sz="1800" dirty="0">
              <a:latin typeface="Franklin Gothic Book"/>
              <a:cs typeface="Franklin Gothic Book"/>
            </a:endParaRPr>
          </a:p>
          <a:p>
            <a:pPr marL="295910" indent="-283845">
              <a:lnSpc>
                <a:spcPct val="100000"/>
              </a:lnSpc>
              <a:spcBef>
                <a:spcPts val="1585"/>
              </a:spcBef>
              <a:buFont typeface="Arial"/>
              <a:buChar char="•"/>
              <a:tabLst>
                <a:tab pos="295910" algn="l"/>
                <a:tab pos="296545" algn="l"/>
              </a:tabLst>
            </a:pPr>
            <a:r>
              <a:rPr sz="18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των </a:t>
            </a:r>
            <a:r>
              <a:rPr sz="1800" dirty="0">
                <a:solidFill>
                  <a:srgbClr val="3D522A"/>
                </a:solidFill>
                <a:latin typeface="Franklin Gothic Book"/>
                <a:cs typeface="Franklin Gothic Book"/>
              </a:rPr>
              <a:t>περιβαλλοντικών</a:t>
            </a:r>
            <a:r>
              <a:rPr sz="1800" spc="-6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1800" dirty="0">
                <a:solidFill>
                  <a:srgbClr val="3D522A"/>
                </a:solidFill>
                <a:latin typeface="Franklin Gothic Book"/>
                <a:cs typeface="Franklin Gothic Book"/>
              </a:rPr>
              <a:t>υπηρεσιών.</a:t>
            </a:r>
            <a:endParaRPr sz="1800" dirty="0">
              <a:latin typeface="Franklin Gothic Book"/>
              <a:cs typeface="Franklin Gothic Book"/>
            </a:endParaRPr>
          </a:p>
          <a:p>
            <a:pPr marL="12700">
              <a:lnSpc>
                <a:spcPct val="100000"/>
              </a:lnSpc>
              <a:spcBef>
                <a:spcPts val="1585"/>
              </a:spcBef>
            </a:pPr>
            <a:r>
              <a:rPr sz="1800" dirty="0">
                <a:solidFill>
                  <a:srgbClr val="3D522A"/>
                </a:solidFill>
                <a:latin typeface="Franklin Gothic Book"/>
                <a:cs typeface="Franklin Gothic Book"/>
              </a:rPr>
              <a:t>Αρκετές</a:t>
            </a:r>
            <a:r>
              <a:rPr sz="1800" spc="-4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1800" spc="10" dirty="0">
                <a:solidFill>
                  <a:srgbClr val="3D522A"/>
                </a:solidFill>
                <a:latin typeface="Franklin Gothic Book"/>
                <a:cs typeface="Franklin Gothic Book"/>
              </a:rPr>
              <a:t>ΜΜΕ</a:t>
            </a:r>
            <a:r>
              <a:rPr sz="1800" spc="-2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1800" dirty="0">
                <a:solidFill>
                  <a:srgbClr val="3D522A"/>
                </a:solidFill>
                <a:latin typeface="Franklin Gothic Book"/>
                <a:cs typeface="Franklin Gothic Book"/>
              </a:rPr>
              <a:t>και</a:t>
            </a:r>
            <a:r>
              <a:rPr sz="1800" spc="-2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18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έργα</a:t>
            </a:r>
            <a:r>
              <a:rPr sz="1800" spc="-3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18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που</a:t>
            </a:r>
            <a:r>
              <a:rPr sz="1800" spc="-15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1800" dirty="0">
                <a:solidFill>
                  <a:srgbClr val="3D522A"/>
                </a:solidFill>
                <a:latin typeface="Franklin Gothic Book"/>
                <a:cs typeface="Franklin Gothic Book"/>
              </a:rPr>
              <a:t>συνδέονται</a:t>
            </a:r>
            <a:r>
              <a:rPr sz="1800" spc="-45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1800" dirty="0">
                <a:solidFill>
                  <a:srgbClr val="3D522A"/>
                </a:solidFill>
                <a:latin typeface="Franklin Gothic Book"/>
                <a:cs typeface="Franklin Gothic Book"/>
              </a:rPr>
              <a:t>με </a:t>
            </a:r>
            <a:r>
              <a:rPr sz="18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τη</a:t>
            </a:r>
            <a:r>
              <a:rPr sz="1800" spc="-15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1800" dirty="0">
                <a:solidFill>
                  <a:srgbClr val="3D522A"/>
                </a:solidFill>
                <a:latin typeface="Franklin Gothic Book"/>
                <a:cs typeface="Franklin Gothic Book"/>
              </a:rPr>
              <a:t>βιώσιμη</a:t>
            </a:r>
            <a:r>
              <a:rPr sz="1800" spc="-25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1800" dirty="0">
                <a:solidFill>
                  <a:srgbClr val="3D522A"/>
                </a:solidFill>
                <a:latin typeface="Franklin Gothic Book"/>
                <a:cs typeface="Franklin Gothic Book"/>
              </a:rPr>
              <a:t>ενέργεια</a:t>
            </a:r>
            <a:r>
              <a:rPr sz="1800" spc="-35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1800" dirty="0">
                <a:solidFill>
                  <a:srgbClr val="3D522A"/>
                </a:solidFill>
                <a:latin typeface="Franklin Gothic Book"/>
                <a:cs typeface="Franklin Gothic Book"/>
              </a:rPr>
              <a:t>και</a:t>
            </a:r>
            <a:r>
              <a:rPr sz="1800" spc="-2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18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την</a:t>
            </a:r>
            <a:r>
              <a:rPr sz="1800" spc="-2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1800" dirty="0">
                <a:solidFill>
                  <a:srgbClr val="3D522A"/>
                </a:solidFill>
                <a:latin typeface="Franklin Gothic Book"/>
                <a:cs typeface="Franklin Gothic Book"/>
              </a:rPr>
              <a:t>περιβαλλοντική</a:t>
            </a:r>
            <a:r>
              <a:rPr sz="1800" spc="-25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1800" dirty="0">
                <a:solidFill>
                  <a:srgbClr val="3D522A"/>
                </a:solidFill>
                <a:latin typeface="Franklin Gothic Book"/>
                <a:cs typeface="Franklin Gothic Book"/>
              </a:rPr>
              <a:t>αναβάθμιση.</a:t>
            </a:r>
            <a:endParaRPr sz="1800" dirty="0">
              <a:latin typeface="Franklin Gothic Book"/>
              <a:cs typeface="Franklin Gothic Book"/>
            </a:endParaRPr>
          </a:p>
          <a:p>
            <a:pPr marL="607060" lvl="1" indent="-283845">
              <a:lnSpc>
                <a:spcPct val="100000"/>
              </a:lnSpc>
              <a:spcBef>
                <a:spcPts val="1585"/>
              </a:spcBef>
              <a:buFont typeface="Arial"/>
              <a:buChar char="•"/>
              <a:tabLst>
                <a:tab pos="606425" algn="l"/>
                <a:tab pos="607060" algn="l"/>
              </a:tabLst>
            </a:pPr>
            <a:r>
              <a:rPr sz="1800" dirty="0">
                <a:solidFill>
                  <a:srgbClr val="3D522A"/>
                </a:solidFill>
                <a:latin typeface="Franklin Gothic Book"/>
                <a:cs typeface="Franklin Gothic Book"/>
              </a:rPr>
              <a:t>FOS </a:t>
            </a:r>
            <a:r>
              <a:rPr sz="18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AND WIND</a:t>
            </a:r>
            <a:r>
              <a:rPr sz="1800" spc="-10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1800" spc="-15" dirty="0">
                <a:solidFill>
                  <a:srgbClr val="3D522A"/>
                </a:solidFill>
                <a:latin typeface="Franklin Gothic Book"/>
                <a:cs typeface="Franklin Gothic Book"/>
              </a:rPr>
              <a:t>ENERGY</a:t>
            </a:r>
            <a:endParaRPr sz="1800" dirty="0">
              <a:latin typeface="Franklin Gothic Book"/>
              <a:cs typeface="Franklin Gothic Book"/>
            </a:endParaRPr>
          </a:p>
          <a:p>
            <a:pPr marL="607060" lvl="1" indent="-283845">
              <a:lnSpc>
                <a:spcPct val="100000"/>
              </a:lnSpc>
              <a:spcBef>
                <a:spcPts val="1585"/>
              </a:spcBef>
              <a:buFont typeface="Arial"/>
              <a:buChar char="•"/>
              <a:tabLst>
                <a:tab pos="606425" algn="l"/>
                <a:tab pos="607060" algn="l"/>
              </a:tabLst>
            </a:pPr>
            <a:r>
              <a:rPr sz="1800" spc="-10" dirty="0">
                <a:solidFill>
                  <a:srgbClr val="3D522A"/>
                </a:solidFill>
                <a:latin typeface="Franklin Gothic Book"/>
                <a:cs typeface="Franklin Gothic Book"/>
              </a:rPr>
              <a:t>W.E. </a:t>
            </a:r>
            <a:r>
              <a:rPr sz="18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Gregale </a:t>
            </a:r>
            <a:r>
              <a:rPr sz="1800" spc="-5" dirty="0">
                <a:solidFill>
                  <a:srgbClr val="3D522A"/>
                </a:solidFill>
                <a:latin typeface="Franklin Gothic Book"/>
                <a:cs typeface="Franklin Gothic Book"/>
              </a:rPr>
              <a:t>New </a:t>
            </a:r>
            <a:r>
              <a:rPr sz="1800" dirty="0">
                <a:solidFill>
                  <a:srgbClr val="3D522A"/>
                </a:solidFill>
                <a:latin typeface="Franklin Gothic Book"/>
                <a:cs typeface="Franklin Gothic Book"/>
              </a:rPr>
              <a:t>Energies</a:t>
            </a:r>
            <a:r>
              <a:rPr sz="1800" spc="-125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18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MIKE</a:t>
            </a:r>
            <a:endParaRPr sz="1800" dirty="0">
              <a:latin typeface="Franklin Gothic Book"/>
              <a:cs typeface="Franklin Gothic Book"/>
            </a:endParaRPr>
          </a:p>
          <a:p>
            <a:pPr marL="607060" lvl="1" indent="-283845">
              <a:lnSpc>
                <a:spcPct val="100000"/>
              </a:lnSpc>
              <a:spcBef>
                <a:spcPts val="1580"/>
              </a:spcBef>
              <a:buFont typeface="Arial"/>
              <a:buChar char="•"/>
              <a:tabLst>
                <a:tab pos="606425" algn="l"/>
                <a:tab pos="607060" algn="l"/>
              </a:tabLst>
            </a:pPr>
            <a:r>
              <a:rPr sz="1800" dirty="0">
                <a:solidFill>
                  <a:srgbClr val="3D522A"/>
                </a:solidFill>
                <a:latin typeface="Franklin Gothic Book"/>
                <a:cs typeface="Franklin Gothic Book"/>
              </a:rPr>
              <a:t>ΑΙΟΛΙΚΗ ΑΓΡΙΛΙΟΥ ΜΟΝΟΠΡΟΣΩΠΗ</a:t>
            </a:r>
            <a:r>
              <a:rPr sz="1800" spc="-8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1800" dirty="0">
                <a:solidFill>
                  <a:srgbClr val="3D522A"/>
                </a:solidFill>
                <a:latin typeface="Franklin Gothic Book"/>
                <a:cs typeface="Franklin Gothic Book"/>
              </a:rPr>
              <a:t>Α.Ε.</a:t>
            </a:r>
            <a:endParaRPr sz="1800" dirty="0">
              <a:latin typeface="Franklin Gothic Book"/>
              <a:cs typeface="Franklin Gothic Book"/>
            </a:endParaRPr>
          </a:p>
          <a:p>
            <a:pPr marL="607060" lvl="1" indent="-283845">
              <a:lnSpc>
                <a:spcPct val="100000"/>
              </a:lnSpc>
              <a:spcBef>
                <a:spcPts val="1585"/>
              </a:spcBef>
              <a:buFont typeface="Arial"/>
              <a:buChar char="•"/>
              <a:tabLst>
                <a:tab pos="606425" algn="l"/>
                <a:tab pos="607060" algn="l"/>
              </a:tabLst>
            </a:pPr>
            <a:r>
              <a:rPr sz="1800" dirty="0">
                <a:solidFill>
                  <a:srgbClr val="3D522A"/>
                </a:solidFill>
                <a:latin typeface="Franklin Gothic Book"/>
                <a:cs typeface="Franklin Gothic Book"/>
              </a:rPr>
              <a:t>ΑΙΟΛΙΚΗ ΑΧΛΑΔΙΤΣΑ</a:t>
            </a:r>
            <a:r>
              <a:rPr sz="1800" spc="-65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18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Α.Ε.</a:t>
            </a:r>
            <a:endParaRPr sz="1800" dirty="0">
              <a:latin typeface="Franklin Gothic Book"/>
              <a:cs typeface="Franklin Gothic Book"/>
            </a:endParaRPr>
          </a:p>
          <a:p>
            <a:pPr marL="607060" lvl="1" indent="-283845">
              <a:lnSpc>
                <a:spcPct val="100000"/>
              </a:lnSpc>
              <a:spcBef>
                <a:spcPts val="1585"/>
              </a:spcBef>
              <a:buFont typeface="Arial"/>
              <a:buChar char="•"/>
              <a:tabLst>
                <a:tab pos="606425" algn="l"/>
                <a:tab pos="607060" algn="l"/>
              </a:tabLst>
            </a:pPr>
            <a:r>
              <a:rPr sz="18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SAINT </a:t>
            </a:r>
            <a:r>
              <a:rPr sz="1800" dirty="0">
                <a:solidFill>
                  <a:srgbClr val="3D522A"/>
                </a:solidFill>
                <a:latin typeface="Franklin Gothic Book"/>
                <a:cs typeface="Franklin Gothic Book"/>
              </a:rPr>
              <a:t>GEORGE </a:t>
            </a:r>
            <a:r>
              <a:rPr sz="18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II SOLAR </a:t>
            </a:r>
            <a:r>
              <a:rPr sz="1800" spc="-15" dirty="0">
                <a:solidFill>
                  <a:srgbClr val="3D522A"/>
                </a:solidFill>
                <a:latin typeface="Franklin Gothic Book"/>
                <a:cs typeface="Franklin Gothic Book"/>
              </a:rPr>
              <a:t>FARM </a:t>
            </a:r>
            <a:r>
              <a:rPr sz="1800" dirty="0">
                <a:solidFill>
                  <a:srgbClr val="3D522A"/>
                </a:solidFill>
                <a:latin typeface="Franklin Gothic Book"/>
                <a:cs typeface="Franklin Gothic Book"/>
              </a:rPr>
              <a:t>ΜΟΝΟΠΡΟΣΩΠΗ</a:t>
            </a:r>
            <a:r>
              <a:rPr sz="1800" spc="-21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18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Α.Ε.</a:t>
            </a:r>
            <a:endParaRPr sz="1800" dirty="0">
              <a:latin typeface="Franklin Gothic Book"/>
              <a:cs typeface="Franklin Gothic Book"/>
            </a:endParaRPr>
          </a:p>
          <a:p>
            <a:pPr marL="607060" lvl="1" indent="-283845">
              <a:lnSpc>
                <a:spcPct val="100000"/>
              </a:lnSpc>
              <a:spcBef>
                <a:spcPts val="1585"/>
              </a:spcBef>
              <a:buFont typeface="Arial"/>
              <a:buChar char="•"/>
              <a:tabLst>
                <a:tab pos="606425" algn="l"/>
                <a:tab pos="607060" algn="l"/>
              </a:tabLst>
            </a:pPr>
            <a:r>
              <a:rPr sz="1800" spc="-5" dirty="0">
                <a:solidFill>
                  <a:srgbClr val="3D522A"/>
                </a:solidFill>
                <a:latin typeface="Franklin Gothic Book"/>
                <a:cs typeface="Franklin Gothic Book"/>
              </a:rPr>
              <a:t>EAST </a:t>
            </a:r>
            <a:r>
              <a:rPr sz="18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PV</a:t>
            </a:r>
            <a:r>
              <a:rPr sz="1800" spc="-45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18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MAE</a:t>
            </a:r>
            <a:endParaRPr sz="1800" dirty="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2823" y="217519"/>
            <a:ext cx="11026353" cy="1554363"/>
          </a:xfrm>
          <a:prstGeom prst="rect">
            <a:avLst/>
          </a:prstGeom>
        </p:spPr>
        <p:txBody>
          <a:bodyPr vert="horz" wrap="square" lIns="0" tIns="563970" rIns="0" bIns="0" rtlCol="0">
            <a:spAutoFit/>
          </a:bodyPr>
          <a:lstStyle/>
          <a:p>
            <a:pPr marL="11430" marR="5080">
              <a:lnSpc>
                <a:spcPct val="80000"/>
              </a:lnSpc>
              <a:spcBef>
                <a:spcPts val="1055"/>
              </a:spcBef>
            </a:pPr>
            <a:r>
              <a:rPr sz="4000" spc="90" dirty="0"/>
              <a:t>Κατευθύνσεις </a:t>
            </a:r>
            <a:r>
              <a:rPr sz="4000" spc="65" dirty="0"/>
              <a:t>της </a:t>
            </a:r>
            <a:r>
              <a:rPr sz="4000" spc="90" dirty="0"/>
              <a:t>Στρατηγικής </a:t>
            </a:r>
            <a:r>
              <a:rPr sz="4000" spc="65" dirty="0"/>
              <a:t>της </a:t>
            </a:r>
            <a:r>
              <a:rPr sz="4000" spc="70" dirty="0"/>
              <a:t>ΠΣτΕ </a:t>
            </a:r>
            <a:r>
              <a:rPr sz="4000" spc="65" dirty="0"/>
              <a:t>για </a:t>
            </a:r>
            <a:r>
              <a:rPr sz="4000" spc="100" dirty="0"/>
              <a:t>το  </a:t>
            </a:r>
            <a:r>
              <a:rPr sz="4000" spc="95" dirty="0"/>
              <a:t>Περιβάλλον</a:t>
            </a:r>
            <a:r>
              <a:rPr lang="el-GR" sz="4000" spc="95" dirty="0"/>
              <a:t> και την πράσινη καινοτομία</a:t>
            </a:r>
            <a:endParaRPr sz="4000" dirty="0"/>
          </a:p>
        </p:txBody>
      </p:sp>
      <p:sp>
        <p:nvSpPr>
          <p:cNvPr id="3" name="object 3"/>
          <p:cNvSpPr txBox="1"/>
          <p:nvPr/>
        </p:nvSpPr>
        <p:spPr>
          <a:xfrm>
            <a:off x="582822" y="1981200"/>
            <a:ext cx="10770977" cy="35522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5910" indent="-28384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5910" algn="l"/>
                <a:tab pos="296545" algn="l"/>
              </a:tabLst>
            </a:pP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Τεχνολογικές </a:t>
            </a:r>
            <a:r>
              <a:rPr sz="20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αλλαγές για 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μείωση περιβαλλοντικού</a:t>
            </a:r>
            <a:r>
              <a:rPr sz="2000" spc="-17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αποτυπώματος</a:t>
            </a:r>
            <a:r>
              <a:rPr lang="el-GR"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 – περιβαλλοντική τεχνολογία</a:t>
            </a:r>
            <a:endParaRPr sz="2000" dirty="0">
              <a:latin typeface="Franklin Gothic Book"/>
              <a:cs typeface="Franklin Gothic Book"/>
            </a:endParaRPr>
          </a:p>
          <a:p>
            <a:pPr marL="295910" indent="-283845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295910" algn="l"/>
                <a:tab pos="296545" algn="l"/>
              </a:tabLst>
            </a:pP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Εφαρμογή </a:t>
            </a:r>
            <a:r>
              <a:rPr sz="20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τεχνολογιών 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ανάκτησης φυσικών </a:t>
            </a:r>
            <a:r>
              <a:rPr sz="20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πόρων 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(ενέργεια,</a:t>
            </a:r>
            <a:r>
              <a:rPr sz="2000" spc="-25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0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νερό)</a:t>
            </a:r>
            <a:endParaRPr sz="2000" dirty="0">
              <a:latin typeface="Franklin Gothic Book"/>
              <a:cs typeface="Franklin Gothic Book"/>
            </a:endParaRPr>
          </a:p>
          <a:p>
            <a:pPr marL="295910" indent="-283845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295910" algn="l"/>
                <a:tab pos="296545" algn="l"/>
              </a:tabLst>
            </a:pP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Αξιοποίηση ανανεώσιμων </a:t>
            </a:r>
            <a:r>
              <a:rPr sz="20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πηγών</a:t>
            </a:r>
            <a:r>
              <a:rPr sz="2000" spc="-85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ενέργειας</a:t>
            </a:r>
            <a:endParaRPr sz="2000" dirty="0">
              <a:latin typeface="Franklin Gothic Book"/>
              <a:cs typeface="Franklin Gothic Book"/>
            </a:endParaRPr>
          </a:p>
          <a:p>
            <a:pPr marL="295910" indent="-283845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295910" algn="l"/>
                <a:tab pos="296545" algn="l"/>
              </a:tabLst>
            </a:pPr>
            <a:r>
              <a:rPr lang="el-GR" sz="20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Εφαρμογή α</a:t>
            </a:r>
            <a:r>
              <a:rPr sz="2000" spc="5" dirty="0" err="1">
                <a:solidFill>
                  <a:srgbClr val="3D522A"/>
                </a:solidFill>
                <a:latin typeface="Franklin Gothic Book"/>
                <a:cs typeface="Franklin Gothic Book"/>
              </a:rPr>
              <a:t>ρχ</a:t>
            </a:r>
            <a:r>
              <a:rPr lang="el-GR" sz="20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ών</a:t>
            </a:r>
            <a:r>
              <a:rPr sz="20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κυκλικής οικονομίας και βιομηχανικής</a:t>
            </a:r>
            <a:r>
              <a:rPr sz="2000" spc="-165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συμβίωσης</a:t>
            </a:r>
            <a:endParaRPr sz="2000" dirty="0">
              <a:latin typeface="Franklin Gothic Book"/>
              <a:cs typeface="Franklin Gothic Book"/>
            </a:endParaRPr>
          </a:p>
          <a:p>
            <a:pPr marL="295910" indent="-283845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295910" algn="l"/>
                <a:tab pos="296545" algn="l"/>
              </a:tabLst>
            </a:pP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Συνεργατικοί σχηματισμοί με Πανεπιστημιακά</a:t>
            </a:r>
            <a:r>
              <a:rPr sz="2000" spc="-145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Τμήματα</a:t>
            </a:r>
            <a:endParaRPr sz="2000" dirty="0">
              <a:latin typeface="Franklin Gothic Book"/>
              <a:cs typeface="Franklin Gothic Book"/>
            </a:endParaRPr>
          </a:p>
          <a:p>
            <a:pPr marL="295910" indent="-283845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295910" algn="l"/>
                <a:tab pos="296545" algn="l"/>
              </a:tabLst>
            </a:pP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Παρακολούθηση περιβαλλοντικών</a:t>
            </a:r>
            <a:r>
              <a:rPr sz="2000" spc="-6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επιπτώσεων</a:t>
            </a:r>
            <a:endParaRPr sz="2000" dirty="0">
              <a:latin typeface="Franklin Gothic Book"/>
              <a:cs typeface="Franklin Gothic Book"/>
            </a:endParaRPr>
          </a:p>
          <a:p>
            <a:pPr marL="295910" indent="-283845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295910" algn="l"/>
                <a:tab pos="296545" algn="l"/>
              </a:tabLst>
            </a:pP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Ανάπτυξη ανθρώπινου δυναμικού σε πράσινη</a:t>
            </a:r>
            <a:r>
              <a:rPr sz="2000" spc="-165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μετάβαση</a:t>
            </a:r>
            <a:endParaRPr sz="2000" dirty="0">
              <a:latin typeface="Franklin Gothic Book"/>
              <a:cs typeface="Franklin Gothic Book"/>
            </a:endParaRPr>
          </a:p>
          <a:p>
            <a:pPr marL="295910" indent="-283845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295910" algn="l"/>
                <a:tab pos="296545" algn="l"/>
              </a:tabLst>
            </a:pP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Δημιουργία κινήτρων </a:t>
            </a:r>
            <a:r>
              <a:rPr sz="20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για 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κυκλικές</a:t>
            </a:r>
            <a:r>
              <a:rPr sz="2000" spc="-14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πρακτικές</a:t>
            </a:r>
            <a:endParaRPr sz="2000" dirty="0">
              <a:latin typeface="Franklin Gothic Book"/>
              <a:cs typeface="Franklin Gothic Book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7AA840-7439-30EC-0451-E47C5251E87B}"/>
              </a:ext>
            </a:extLst>
          </p:cNvPr>
          <p:cNvSpPr txBox="1"/>
          <p:nvPr/>
        </p:nvSpPr>
        <p:spPr>
          <a:xfrm>
            <a:off x="762000" y="5727532"/>
            <a:ext cx="11125199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algn="just">
              <a:lnSpc>
                <a:spcPts val="1730"/>
              </a:lnSpc>
            </a:pPr>
            <a:r>
              <a:rPr lang="el-GR" sz="1800" i="1" spc="-60" dirty="0">
                <a:solidFill>
                  <a:srgbClr val="FF0000"/>
                </a:solidFill>
                <a:latin typeface="Franklin Gothic Book"/>
                <a:cs typeface="Franklin Gothic Book"/>
              </a:rPr>
              <a:t>Η </a:t>
            </a:r>
            <a:r>
              <a:rPr lang="el-GR" sz="1800" i="1" spc="-20" dirty="0">
                <a:solidFill>
                  <a:srgbClr val="FF0000"/>
                </a:solidFill>
                <a:latin typeface="Franklin Gothic Book"/>
                <a:cs typeface="Franklin Gothic Book"/>
              </a:rPr>
              <a:t>μελέτη </a:t>
            </a:r>
            <a:r>
              <a:rPr lang="el-GR" sz="1800" i="1" spc="-30" dirty="0">
                <a:solidFill>
                  <a:srgbClr val="FF0000"/>
                </a:solidFill>
                <a:latin typeface="Franklin Gothic Book"/>
                <a:cs typeface="Franklin Gothic Book"/>
              </a:rPr>
              <a:t>του </a:t>
            </a:r>
            <a:r>
              <a:rPr lang="el-GR" sz="1800" i="1" spc="-40" dirty="0">
                <a:solidFill>
                  <a:srgbClr val="FF0000"/>
                </a:solidFill>
                <a:latin typeface="Franklin Gothic Book"/>
                <a:cs typeface="Franklin Gothic Book"/>
              </a:rPr>
              <a:t>ΟΟΣΑ </a:t>
            </a:r>
            <a:r>
              <a:rPr lang="el-GR" sz="1800" i="1" spc="-30" dirty="0">
                <a:solidFill>
                  <a:srgbClr val="FF0000"/>
                </a:solidFill>
                <a:latin typeface="Franklin Gothic Book"/>
                <a:cs typeface="Franklin Gothic Book"/>
              </a:rPr>
              <a:t>για </a:t>
            </a:r>
            <a:r>
              <a:rPr lang="el-GR" sz="1800" i="1" spc="-35" dirty="0">
                <a:solidFill>
                  <a:srgbClr val="FF0000"/>
                </a:solidFill>
                <a:latin typeface="Franklin Gothic Book"/>
                <a:cs typeface="Franklin Gothic Book"/>
              </a:rPr>
              <a:t>τα </a:t>
            </a:r>
            <a:r>
              <a:rPr lang="el-GR" sz="1800" i="1" spc="-25" dirty="0">
                <a:solidFill>
                  <a:srgbClr val="FF0000"/>
                </a:solidFill>
                <a:latin typeface="Franklin Gothic Book"/>
                <a:cs typeface="Franklin Gothic Book"/>
              </a:rPr>
              <a:t>μεταλλευτικά οικοσυστήματα στη Στερεά Ελλάδα </a:t>
            </a:r>
            <a:r>
              <a:rPr lang="el-GR" sz="1800" i="1" spc="-20" dirty="0">
                <a:solidFill>
                  <a:srgbClr val="FF0000"/>
                </a:solidFill>
                <a:latin typeface="Franklin Gothic Book"/>
                <a:cs typeface="Franklin Gothic Book"/>
              </a:rPr>
              <a:t>δείχνει ότι </a:t>
            </a:r>
            <a:r>
              <a:rPr lang="el-GR" sz="1800" i="1" spc="-50" dirty="0">
                <a:solidFill>
                  <a:srgbClr val="FF0000"/>
                </a:solidFill>
                <a:latin typeface="Franklin Gothic Book"/>
                <a:cs typeface="Franklin Gothic Book"/>
              </a:rPr>
              <a:t>η </a:t>
            </a:r>
            <a:r>
              <a:rPr lang="el-GR" sz="1800" i="1" spc="-25" dirty="0">
                <a:solidFill>
                  <a:srgbClr val="FF0000"/>
                </a:solidFill>
                <a:latin typeface="Franklin Gothic Book"/>
                <a:cs typeface="Franklin Gothic Book"/>
              </a:rPr>
              <a:t>περιφέρεια </a:t>
            </a:r>
            <a:r>
              <a:rPr lang="el-GR" sz="1800" i="1" spc="-20" dirty="0">
                <a:solidFill>
                  <a:srgbClr val="FF0000"/>
                </a:solidFill>
                <a:latin typeface="Franklin Gothic Book"/>
                <a:cs typeface="Franklin Gothic Book"/>
              </a:rPr>
              <a:t>έχει </a:t>
            </a:r>
            <a:r>
              <a:rPr lang="el-GR" sz="1800" i="1" spc="-25" dirty="0">
                <a:solidFill>
                  <a:srgbClr val="FF0000"/>
                </a:solidFill>
                <a:latin typeface="Franklin Gothic Book"/>
                <a:cs typeface="Franklin Gothic Book"/>
              </a:rPr>
              <a:t>στρατηγική θέση  </a:t>
            </a:r>
            <a:r>
              <a:rPr lang="el-GR" sz="1800" i="1" spc="-20" dirty="0">
                <a:solidFill>
                  <a:srgbClr val="FF0000"/>
                </a:solidFill>
                <a:latin typeface="Franklin Gothic Book"/>
                <a:cs typeface="Franklin Gothic Book"/>
              </a:rPr>
              <a:t>στην </a:t>
            </a:r>
            <a:r>
              <a:rPr lang="el-GR" sz="1800" i="1" spc="-25" dirty="0">
                <a:solidFill>
                  <a:srgbClr val="FF0000"/>
                </a:solidFill>
                <a:latin typeface="Franklin Gothic Book"/>
                <a:cs typeface="Franklin Gothic Book"/>
              </a:rPr>
              <a:t>ευρωπαϊκή αλυσίδα αξίας </a:t>
            </a:r>
            <a:r>
              <a:rPr lang="el-GR" sz="1800" i="1" spc="-20" dirty="0">
                <a:solidFill>
                  <a:srgbClr val="FF0000"/>
                </a:solidFill>
                <a:latin typeface="Franklin Gothic Book"/>
                <a:cs typeface="Franklin Gothic Book"/>
              </a:rPr>
              <a:t>των </a:t>
            </a:r>
            <a:r>
              <a:rPr lang="el-GR" sz="1800" i="1" spc="-25" dirty="0">
                <a:solidFill>
                  <a:srgbClr val="FF0000"/>
                </a:solidFill>
                <a:latin typeface="Franklin Gothic Book"/>
                <a:cs typeface="Franklin Gothic Book"/>
              </a:rPr>
              <a:t>πρώτων </a:t>
            </a:r>
            <a:r>
              <a:rPr lang="el-GR" sz="1800" i="1" spc="-20" dirty="0">
                <a:solidFill>
                  <a:srgbClr val="FF0000"/>
                </a:solidFill>
                <a:latin typeface="Franklin Gothic Book"/>
                <a:cs typeface="Franklin Gothic Book"/>
              </a:rPr>
              <a:t>υλών, </a:t>
            </a:r>
            <a:r>
              <a:rPr lang="el-GR" sz="1800" i="1" spc="-30" dirty="0">
                <a:solidFill>
                  <a:srgbClr val="FF0000"/>
                </a:solidFill>
                <a:latin typeface="Franklin Gothic Book"/>
                <a:cs typeface="Franklin Gothic Book"/>
              </a:rPr>
              <a:t>με </a:t>
            </a:r>
            <a:r>
              <a:rPr lang="el-GR" sz="1800" i="1" spc="-20" dirty="0">
                <a:solidFill>
                  <a:srgbClr val="FF0000"/>
                </a:solidFill>
                <a:latin typeface="Franklin Gothic Book"/>
                <a:cs typeface="Franklin Gothic Book"/>
              </a:rPr>
              <a:t>βωξίτη, αλουμίνιο, </a:t>
            </a:r>
            <a:r>
              <a:rPr lang="el-GR" sz="1800" i="1" spc="-15" dirty="0">
                <a:solidFill>
                  <a:srgbClr val="FF0000"/>
                </a:solidFill>
                <a:latin typeface="Franklin Gothic Book"/>
                <a:cs typeface="Franklin Gothic Book"/>
              </a:rPr>
              <a:t>νικέλιο, </a:t>
            </a:r>
            <a:r>
              <a:rPr lang="el-GR" sz="1800" i="1" spc="-20" dirty="0">
                <a:solidFill>
                  <a:srgbClr val="FF0000"/>
                </a:solidFill>
                <a:latin typeface="Franklin Gothic Book"/>
                <a:cs typeface="Franklin Gothic Book"/>
              </a:rPr>
              <a:t>κοβάλτιο </a:t>
            </a:r>
            <a:r>
              <a:rPr lang="el-GR" sz="1800" i="1" spc="-25" dirty="0">
                <a:solidFill>
                  <a:srgbClr val="FF0000"/>
                </a:solidFill>
                <a:latin typeface="Franklin Gothic Book"/>
                <a:cs typeface="Franklin Gothic Book"/>
              </a:rPr>
              <a:t>και </a:t>
            </a:r>
            <a:r>
              <a:rPr lang="el-GR" sz="1800" i="1" spc="-20" dirty="0">
                <a:solidFill>
                  <a:srgbClr val="FF0000"/>
                </a:solidFill>
                <a:latin typeface="Franklin Gothic Book"/>
                <a:cs typeface="Franklin Gothic Book"/>
              </a:rPr>
              <a:t>μαγνησίτη, κάτι </a:t>
            </a:r>
            <a:r>
              <a:rPr lang="el-GR" sz="1800" i="1" spc="-35" dirty="0">
                <a:solidFill>
                  <a:srgbClr val="FF0000"/>
                </a:solidFill>
                <a:latin typeface="Franklin Gothic Book"/>
                <a:cs typeface="Franklin Gothic Book"/>
              </a:rPr>
              <a:t>που </a:t>
            </a:r>
            <a:r>
              <a:rPr lang="el-GR" sz="1800" i="1" spc="-15" dirty="0">
                <a:solidFill>
                  <a:srgbClr val="FF0000"/>
                </a:solidFill>
                <a:latin typeface="Franklin Gothic Book"/>
                <a:cs typeface="Franklin Gothic Book"/>
              </a:rPr>
              <a:t>ανοίγει  </a:t>
            </a:r>
            <a:r>
              <a:rPr lang="el-GR" sz="1800" i="1" spc="-20" dirty="0">
                <a:solidFill>
                  <a:srgbClr val="FF0000"/>
                </a:solidFill>
                <a:latin typeface="Franklin Gothic Book"/>
                <a:cs typeface="Franklin Gothic Book"/>
              </a:rPr>
              <a:t>πεδίο </a:t>
            </a:r>
            <a:r>
              <a:rPr lang="el-GR" sz="1800" i="1" spc="-30" dirty="0">
                <a:solidFill>
                  <a:srgbClr val="FF0000"/>
                </a:solidFill>
                <a:latin typeface="Franklin Gothic Book"/>
                <a:cs typeface="Franklin Gothic Book"/>
              </a:rPr>
              <a:t>για </a:t>
            </a:r>
            <a:r>
              <a:rPr lang="el-GR" sz="1800" i="1" spc="-25" dirty="0">
                <a:solidFill>
                  <a:srgbClr val="FF0000"/>
                </a:solidFill>
                <a:latin typeface="Franklin Gothic Book"/>
                <a:cs typeface="Franklin Gothic Book"/>
              </a:rPr>
              <a:t>έρευνα σε </a:t>
            </a:r>
            <a:r>
              <a:rPr lang="el-GR" sz="1800" i="1" spc="-20" dirty="0">
                <a:solidFill>
                  <a:srgbClr val="FF0000"/>
                </a:solidFill>
                <a:latin typeface="Franklin Gothic Book"/>
                <a:cs typeface="Franklin Gothic Book"/>
              </a:rPr>
              <a:t>πιο </a:t>
            </a:r>
            <a:r>
              <a:rPr lang="el-GR" sz="1800" i="1" spc="-25" dirty="0">
                <a:solidFill>
                  <a:srgbClr val="FF0000"/>
                </a:solidFill>
                <a:latin typeface="Franklin Gothic Book"/>
                <a:cs typeface="Franklin Gothic Book"/>
              </a:rPr>
              <a:t>περιβαλλοντικά βιώσιμα μεταλλευτικά </a:t>
            </a:r>
            <a:r>
              <a:rPr lang="el-GR" sz="1800" i="1" spc="-30" dirty="0">
                <a:solidFill>
                  <a:srgbClr val="FF0000"/>
                </a:solidFill>
                <a:latin typeface="Franklin Gothic Book"/>
                <a:cs typeface="Franklin Gothic Book"/>
              </a:rPr>
              <a:t>έργα </a:t>
            </a:r>
            <a:r>
              <a:rPr lang="el-GR" sz="1800" i="1" spc="-25" dirty="0">
                <a:solidFill>
                  <a:srgbClr val="FF0000"/>
                </a:solidFill>
                <a:latin typeface="Franklin Gothic Book"/>
                <a:cs typeface="Franklin Gothic Book"/>
              </a:rPr>
              <a:t>και τεχνολογίες</a:t>
            </a:r>
            <a:r>
              <a:rPr lang="el-GR" sz="1800" i="1" spc="120" dirty="0">
                <a:solidFill>
                  <a:srgbClr val="FF0000"/>
                </a:solidFill>
                <a:latin typeface="Franklin Gothic Book"/>
                <a:cs typeface="Franklin Gothic Book"/>
              </a:rPr>
              <a:t> </a:t>
            </a:r>
            <a:r>
              <a:rPr lang="el-GR" sz="1800" i="1" spc="-25" dirty="0">
                <a:solidFill>
                  <a:srgbClr val="FF0000"/>
                </a:solidFill>
                <a:latin typeface="Franklin Gothic Book"/>
                <a:cs typeface="Franklin Gothic Book"/>
              </a:rPr>
              <a:t>αποκατάστασης.</a:t>
            </a:r>
            <a:endParaRPr lang="el-GR" sz="1800" dirty="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61607" rIns="0" bIns="0" rtlCol="0">
            <a:spAutoFit/>
          </a:bodyPr>
          <a:lstStyle/>
          <a:p>
            <a:pPr marL="11430" marR="5080">
              <a:lnSpc>
                <a:spcPts val="4220"/>
              </a:lnSpc>
              <a:spcBef>
                <a:spcPts val="1125"/>
              </a:spcBef>
            </a:pPr>
            <a:r>
              <a:rPr sz="4400" spc="90" dirty="0"/>
              <a:t>Συμβουλευτική </a:t>
            </a:r>
            <a:r>
              <a:rPr sz="4400" spc="80" dirty="0"/>
              <a:t>Ομάδα </a:t>
            </a:r>
            <a:r>
              <a:rPr sz="4400" spc="85" dirty="0"/>
              <a:t>Πράσινης  </a:t>
            </a:r>
            <a:r>
              <a:rPr sz="4400" spc="90" dirty="0"/>
              <a:t>Καινοτομίας </a:t>
            </a:r>
            <a:r>
              <a:rPr sz="4400" spc="-5" dirty="0"/>
              <a:t>-</a:t>
            </a:r>
            <a:r>
              <a:rPr sz="4400" spc="270" dirty="0"/>
              <a:t> </a:t>
            </a:r>
            <a:r>
              <a:rPr sz="4400" spc="90" dirty="0"/>
              <a:t>Περιβάλλοντος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81659" y="2133600"/>
            <a:ext cx="11610341" cy="39414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1775" indent="-219710">
              <a:lnSpc>
                <a:spcPct val="100000"/>
              </a:lnSpc>
              <a:spcBef>
                <a:spcPts val="95"/>
              </a:spcBef>
              <a:buAutoNum type="arabicPeriod"/>
              <a:tabLst>
                <a:tab pos="232410" algn="l"/>
              </a:tabLst>
            </a:pPr>
            <a:r>
              <a:rPr lang="el-GR" b="1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b="1" dirty="0" err="1">
                <a:solidFill>
                  <a:srgbClr val="3D522A"/>
                </a:solidFill>
                <a:latin typeface="Franklin Gothic Book"/>
                <a:cs typeface="Franklin Gothic Book"/>
              </a:rPr>
              <a:t>Λού</a:t>
            </a:r>
            <a:r>
              <a:rPr b="1" dirty="0">
                <a:solidFill>
                  <a:srgbClr val="3D522A"/>
                </a:solidFill>
                <a:latin typeface="Franklin Gothic Book"/>
                <a:cs typeface="Franklin Gothic Book"/>
              </a:rPr>
              <a:t>πης</a:t>
            </a:r>
            <a:r>
              <a:rPr b="1" spc="-3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b="1" dirty="0">
                <a:solidFill>
                  <a:srgbClr val="3D522A"/>
                </a:solidFill>
                <a:latin typeface="Franklin Gothic Book"/>
                <a:cs typeface="Franklin Gothic Book"/>
              </a:rPr>
              <a:t>Μιχάλης,</a:t>
            </a:r>
            <a:r>
              <a:rPr b="1" spc="-3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b="1" dirty="0">
                <a:solidFill>
                  <a:srgbClr val="3D522A"/>
                </a:solidFill>
                <a:latin typeface="Franklin Gothic Book"/>
                <a:cs typeface="Franklin Gothic Book"/>
              </a:rPr>
              <a:t>Συντονιστής</a:t>
            </a:r>
            <a:r>
              <a:rPr b="1" spc="-3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b="1" dirty="0">
                <a:solidFill>
                  <a:srgbClr val="3D522A"/>
                </a:solidFill>
                <a:latin typeface="Franklin Gothic Book"/>
                <a:cs typeface="Franklin Gothic Book"/>
              </a:rPr>
              <a:t>της</a:t>
            </a:r>
            <a:r>
              <a:rPr b="1" spc="-15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b="1" dirty="0">
                <a:solidFill>
                  <a:srgbClr val="3D522A"/>
                </a:solidFill>
                <a:latin typeface="Franklin Gothic Book"/>
                <a:cs typeface="Franklin Gothic Book"/>
              </a:rPr>
              <a:t>Συμβουλευτικής</a:t>
            </a:r>
            <a:r>
              <a:rPr b="1" spc="-25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b="1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Ομάδας,</a:t>
            </a:r>
            <a:r>
              <a:rPr b="1" spc="-2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b="1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Μέλος</a:t>
            </a:r>
            <a:r>
              <a:rPr b="1" spc="-15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b="1" dirty="0">
                <a:solidFill>
                  <a:srgbClr val="3D522A"/>
                </a:solidFill>
                <a:latin typeface="Franklin Gothic Book"/>
                <a:cs typeface="Franklin Gothic Book"/>
              </a:rPr>
              <a:t>Π.Σ.Ε.Κ.</a:t>
            </a:r>
            <a:r>
              <a:rPr b="1" spc="-35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b="1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Στερεάς</a:t>
            </a:r>
            <a:r>
              <a:rPr b="1" spc="-3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b="1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Ελλάδας,</a:t>
            </a:r>
            <a:r>
              <a:rPr b="1" spc="-4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b="1" dirty="0">
                <a:solidFill>
                  <a:srgbClr val="3D522A"/>
                </a:solidFill>
                <a:latin typeface="Franklin Gothic Book"/>
                <a:cs typeface="Franklin Gothic Book"/>
              </a:rPr>
              <a:t>Αν.</a:t>
            </a:r>
            <a:r>
              <a:rPr b="1" spc="-1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b="1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Καθ.</a:t>
            </a:r>
            <a:r>
              <a:rPr b="1" spc="-15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b="1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ΕΚΠΑ</a:t>
            </a:r>
            <a:endParaRPr b="1" dirty="0">
              <a:latin typeface="Franklin Gothic Book"/>
              <a:cs typeface="Franklin Gothic Book"/>
            </a:endParaRPr>
          </a:p>
          <a:p>
            <a:pPr marL="233679" indent="-220979">
              <a:lnSpc>
                <a:spcPct val="100000"/>
              </a:lnSpc>
              <a:spcBef>
                <a:spcPts val="1605"/>
              </a:spcBef>
              <a:buAutoNum type="arabicPeriod"/>
              <a:tabLst>
                <a:tab pos="233679" algn="l"/>
              </a:tabLst>
            </a:pPr>
            <a:r>
              <a:rPr lang="el-GR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pc="5" dirty="0" err="1">
                <a:solidFill>
                  <a:srgbClr val="3D522A"/>
                </a:solidFill>
                <a:latin typeface="Franklin Gothic Book"/>
                <a:cs typeface="Franklin Gothic Book"/>
              </a:rPr>
              <a:t>Ψωμιάδης</a:t>
            </a:r>
            <a:r>
              <a:rPr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 Εμμανουήλ, </a:t>
            </a:r>
            <a:r>
              <a:rPr dirty="0">
                <a:solidFill>
                  <a:srgbClr val="3D522A"/>
                </a:solidFill>
                <a:latin typeface="Franklin Gothic Book"/>
                <a:cs typeface="Franklin Gothic Book"/>
              </a:rPr>
              <a:t>Επίκουρος Καθηγητής</a:t>
            </a:r>
            <a:r>
              <a:rPr spc="-15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dirty="0">
                <a:solidFill>
                  <a:srgbClr val="3D522A"/>
                </a:solidFill>
                <a:latin typeface="Franklin Gothic Book"/>
                <a:cs typeface="Franklin Gothic Book"/>
              </a:rPr>
              <a:t>ΓΠΑ</a:t>
            </a:r>
            <a:endParaRPr dirty="0">
              <a:latin typeface="Franklin Gothic Book"/>
              <a:cs typeface="Franklin Gothic Book"/>
            </a:endParaRPr>
          </a:p>
          <a:p>
            <a:pPr marL="233679" indent="-220979">
              <a:lnSpc>
                <a:spcPct val="100000"/>
              </a:lnSpc>
              <a:spcBef>
                <a:spcPts val="1610"/>
              </a:spcBef>
              <a:buAutoNum type="arabicPeriod"/>
              <a:tabLst>
                <a:tab pos="233679" algn="l"/>
              </a:tabLst>
            </a:pPr>
            <a:r>
              <a:rPr lang="el-GR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pc="5" dirty="0" err="1">
                <a:solidFill>
                  <a:srgbClr val="3D522A"/>
                </a:solidFill>
                <a:latin typeface="Franklin Gothic Book"/>
                <a:cs typeface="Franklin Gothic Book"/>
              </a:rPr>
              <a:t>Οικονόμου</a:t>
            </a:r>
            <a:r>
              <a:rPr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dirty="0">
                <a:solidFill>
                  <a:srgbClr val="3D522A"/>
                </a:solidFill>
                <a:latin typeface="Franklin Gothic Book"/>
                <a:cs typeface="Franklin Gothic Book"/>
              </a:rPr>
              <a:t>Παρασκευή, ΕΒΕΤΑΜ ΑΕ, Προϊσταμένη Εργαστηρίων Εφαρμοσμένης Έρευνας και</a:t>
            </a:r>
            <a:r>
              <a:rPr spc="-195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dirty="0">
                <a:solidFill>
                  <a:srgbClr val="3D522A"/>
                </a:solidFill>
                <a:latin typeface="Franklin Gothic Book"/>
                <a:cs typeface="Franklin Gothic Book"/>
              </a:rPr>
              <a:t>Περιβάλλοντος</a:t>
            </a:r>
            <a:endParaRPr dirty="0">
              <a:latin typeface="Franklin Gothic Book"/>
              <a:cs typeface="Franklin Gothic Book"/>
            </a:endParaRPr>
          </a:p>
          <a:p>
            <a:pPr marL="233679" indent="-220979">
              <a:lnSpc>
                <a:spcPct val="100000"/>
              </a:lnSpc>
              <a:spcBef>
                <a:spcPts val="1610"/>
              </a:spcBef>
              <a:buAutoNum type="arabicPeriod"/>
              <a:tabLst>
                <a:tab pos="233679" algn="l"/>
              </a:tabLst>
            </a:pPr>
            <a:r>
              <a:rPr lang="el-GR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dirty="0" err="1">
                <a:solidFill>
                  <a:srgbClr val="3D522A"/>
                </a:solidFill>
                <a:latin typeface="Franklin Gothic Book"/>
                <a:cs typeface="Franklin Gothic Book"/>
              </a:rPr>
              <a:t>Σωτηρό</a:t>
            </a:r>
            <a:r>
              <a:rPr dirty="0">
                <a:solidFill>
                  <a:srgbClr val="3D522A"/>
                </a:solidFill>
                <a:latin typeface="Franklin Gothic Book"/>
                <a:cs typeface="Franklin Gothic Book"/>
              </a:rPr>
              <a:t>πουλος Άγγελος, Εκπρόσωπος Παρατηρητήριου Βιώσιμης Ανάπτυξης του Iνστιτούτου Εναλλακτικών Πολιτικών</a:t>
            </a:r>
            <a:r>
              <a:rPr spc="-85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dirty="0">
                <a:solidFill>
                  <a:srgbClr val="3D522A"/>
                </a:solidFill>
                <a:latin typeface="Franklin Gothic Book"/>
                <a:cs typeface="Franklin Gothic Book"/>
              </a:rPr>
              <a:t>(ΕΝΑ)</a:t>
            </a:r>
            <a:endParaRPr dirty="0">
              <a:latin typeface="Franklin Gothic Book"/>
              <a:cs typeface="Franklin Gothic Book"/>
            </a:endParaRPr>
          </a:p>
          <a:p>
            <a:pPr marL="233679" indent="-220979">
              <a:lnSpc>
                <a:spcPct val="100000"/>
              </a:lnSpc>
              <a:spcBef>
                <a:spcPts val="1605"/>
              </a:spcBef>
              <a:buAutoNum type="arabicPeriod"/>
              <a:tabLst>
                <a:tab pos="233679" algn="l"/>
              </a:tabLst>
            </a:pPr>
            <a:r>
              <a:rPr lang="el-GR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dirty="0" err="1">
                <a:solidFill>
                  <a:srgbClr val="3D522A"/>
                </a:solidFill>
                <a:latin typeface="Franklin Gothic Book"/>
                <a:cs typeface="Franklin Gothic Book"/>
              </a:rPr>
              <a:t>Γυ</a:t>
            </a:r>
            <a:r>
              <a:rPr dirty="0">
                <a:solidFill>
                  <a:srgbClr val="3D522A"/>
                </a:solidFill>
                <a:latin typeface="Franklin Gothic Book"/>
                <a:cs typeface="Franklin Gothic Book"/>
              </a:rPr>
              <a:t>πάκης Αντώνιος, Αναπ. </a:t>
            </a:r>
            <a:r>
              <a:rPr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Προϊστάμενος </a:t>
            </a:r>
            <a:r>
              <a:rPr dirty="0">
                <a:solidFill>
                  <a:srgbClr val="3D522A"/>
                </a:solidFill>
                <a:latin typeface="Franklin Gothic Book"/>
                <a:cs typeface="Franklin Gothic Book"/>
              </a:rPr>
              <a:t>Δ/νσης </a:t>
            </a:r>
            <a:r>
              <a:rPr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Σχεδιασμού </a:t>
            </a:r>
            <a:r>
              <a:rPr dirty="0">
                <a:solidFill>
                  <a:srgbClr val="3D522A"/>
                </a:solidFill>
                <a:latin typeface="Franklin Gothic Book"/>
                <a:cs typeface="Franklin Gothic Book"/>
              </a:rPr>
              <a:t>και </a:t>
            </a:r>
            <a:r>
              <a:rPr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Προγραμματισμού </a:t>
            </a:r>
            <a:r>
              <a:rPr dirty="0">
                <a:solidFill>
                  <a:srgbClr val="3D522A"/>
                </a:solidFill>
                <a:latin typeface="Franklin Gothic Book"/>
                <a:cs typeface="Franklin Gothic Book"/>
              </a:rPr>
              <a:t>Έρευνας και</a:t>
            </a:r>
            <a:r>
              <a:rPr spc="-27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Καινοτομίας</a:t>
            </a:r>
            <a:endParaRPr dirty="0">
              <a:latin typeface="Franklin Gothic Book"/>
              <a:cs typeface="Franklin Gothic Book"/>
            </a:endParaRPr>
          </a:p>
          <a:p>
            <a:pPr marL="233045" indent="-220979">
              <a:lnSpc>
                <a:spcPct val="100000"/>
              </a:lnSpc>
              <a:spcBef>
                <a:spcPts val="1610"/>
              </a:spcBef>
              <a:buAutoNum type="arabicPeriod"/>
              <a:tabLst>
                <a:tab pos="233679" algn="l"/>
              </a:tabLst>
            </a:pPr>
            <a:r>
              <a:rPr lang="el-GR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dirty="0">
                <a:solidFill>
                  <a:srgbClr val="3D522A"/>
                </a:solidFill>
                <a:latin typeface="Franklin Gothic Book"/>
                <a:cs typeface="Franklin Gothic Book"/>
              </a:rPr>
              <a:t>Σπ</a:t>
            </a:r>
            <a:r>
              <a:rPr dirty="0" err="1">
                <a:solidFill>
                  <a:srgbClr val="3D522A"/>
                </a:solidFill>
                <a:latin typeface="Franklin Gothic Book"/>
                <a:cs typeface="Franklin Gothic Book"/>
              </a:rPr>
              <a:t>ηλιώτης</a:t>
            </a:r>
            <a:r>
              <a:rPr dirty="0">
                <a:solidFill>
                  <a:srgbClr val="3D522A"/>
                </a:solidFill>
                <a:latin typeface="Franklin Gothic Book"/>
                <a:cs typeface="Franklin Gothic Book"/>
              </a:rPr>
              <a:t> Ξενοφών, Καθηγητής, Πανεπιστήμιο</a:t>
            </a:r>
            <a:r>
              <a:rPr spc="-14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dirty="0">
                <a:solidFill>
                  <a:srgbClr val="3D522A"/>
                </a:solidFill>
                <a:latin typeface="Franklin Gothic Book"/>
                <a:cs typeface="Franklin Gothic Book"/>
              </a:rPr>
              <a:t>Θεσσαλίας</a:t>
            </a:r>
            <a:endParaRPr dirty="0">
              <a:latin typeface="Franklin Gothic Book"/>
              <a:cs typeface="Franklin Gothic Book"/>
            </a:endParaRPr>
          </a:p>
          <a:p>
            <a:pPr marL="210820" indent="-198120">
              <a:lnSpc>
                <a:spcPct val="100000"/>
              </a:lnSpc>
              <a:spcBef>
                <a:spcPts val="1605"/>
              </a:spcBef>
              <a:buAutoNum type="arabicPeriod"/>
              <a:tabLst>
                <a:tab pos="210820" algn="l"/>
              </a:tabLst>
            </a:pPr>
            <a:r>
              <a:rPr lang="el-GR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dirty="0" err="1">
                <a:solidFill>
                  <a:srgbClr val="3D522A"/>
                </a:solidFill>
                <a:latin typeface="Franklin Gothic Book"/>
                <a:cs typeface="Franklin Gothic Book"/>
              </a:rPr>
              <a:t>Γουρνής</a:t>
            </a:r>
            <a:r>
              <a:rPr dirty="0">
                <a:solidFill>
                  <a:srgbClr val="3D522A"/>
                </a:solidFill>
                <a:latin typeface="Franklin Gothic Book"/>
                <a:cs typeface="Franklin Gothic Book"/>
              </a:rPr>
              <a:t> Δημήτριος, Καθηγητής Πολυτεχνείο</a:t>
            </a:r>
            <a:r>
              <a:rPr spc="-135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dirty="0">
                <a:solidFill>
                  <a:srgbClr val="3D522A"/>
                </a:solidFill>
                <a:latin typeface="Franklin Gothic Book"/>
                <a:cs typeface="Franklin Gothic Book"/>
              </a:rPr>
              <a:t>Κρήτης</a:t>
            </a:r>
            <a:endParaRPr dirty="0">
              <a:latin typeface="Franklin Gothic Book"/>
              <a:cs typeface="Franklin Gothic Book"/>
            </a:endParaRPr>
          </a:p>
          <a:p>
            <a:pPr marL="233679" indent="-221615">
              <a:lnSpc>
                <a:spcPct val="100000"/>
              </a:lnSpc>
              <a:spcBef>
                <a:spcPts val="1610"/>
              </a:spcBef>
              <a:buAutoNum type="arabicPeriod"/>
              <a:tabLst>
                <a:tab pos="234315" algn="l"/>
              </a:tabLst>
            </a:pPr>
            <a:r>
              <a:rPr lang="el-GR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dirty="0">
                <a:solidFill>
                  <a:srgbClr val="3D522A"/>
                </a:solidFill>
                <a:latin typeface="Franklin Gothic Book"/>
                <a:cs typeface="Franklin Gothic Book"/>
              </a:rPr>
              <a:t>Παπα</a:t>
            </a:r>
            <a:r>
              <a:rPr dirty="0" err="1">
                <a:solidFill>
                  <a:srgbClr val="3D522A"/>
                </a:solidFill>
                <a:latin typeface="Franklin Gothic Book"/>
                <a:cs typeface="Franklin Gothic Book"/>
              </a:rPr>
              <a:t>δημητρίου</a:t>
            </a:r>
            <a:r>
              <a:rPr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Νίκος, Παροχή </a:t>
            </a:r>
            <a:r>
              <a:rPr dirty="0">
                <a:solidFill>
                  <a:srgbClr val="3D522A"/>
                </a:solidFill>
                <a:latin typeface="Franklin Gothic Book"/>
                <a:cs typeface="Franklin Gothic Book"/>
              </a:rPr>
              <a:t>Επιστημονικών Τεχνικών Συμβουλών </a:t>
            </a:r>
            <a:r>
              <a:rPr spc="-5" dirty="0">
                <a:solidFill>
                  <a:srgbClr val="3D522A"/>
                </a:solidFill>
                <a:latin typeface="Franklin Gothic Book"/>
                <a:cs typeface="Franklin Gothic Book"/>
              </a:rPr>
              <a:t>–</a:t>
            </a:r>
            <a:r>
              <a:rPr spc="-19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Μελέτες</a:t>
            </a:r>
            <a:endParaRPr dirty="0">
              <a:latin typeface="Franklin Gothic Book"/>
              <a:cs typeface="Franklin Gothic Book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1659" y="2152998"/>
            <a:ext cx="10086341" cy="391068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1775" indent="-219710">
              <a:lnSpc>
                <a:spcPct val="100000"/>
              </a:lnSpc>
              <a:spcBef>
                <a:spcPts val="95"/>
              </a:spcBef>
              <a:buClr>
                <a:srgbClr val="3D522A"/>
              </a:buClr>
              <a:buFont typeface="Franklin Gothic Book"/>
              <a:buAutoNum type="arabicPeriod"/>
              <a:tabLst>
                <a:tab pos="232410" algn="l"/>
              </a:tabLst>
            </a:pPr>
            <a:r>
              <a:rPr lang="el-GR"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000" dirty="0" err="1">
                <a:solidFill>
                  <a:srgbClr val="3D522A"/>
                </a:solidFill>
                <a:latin typeface="Franklin Gothic Book"/>
                <a:cs typeface="Franklin Gothic Book"/>
              </a:rPr>
              <a:t>Εξειδίκευση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 και ιεράρχηση προτεραιοτήτων του </a:t>
            </a:r>
            <a:r>
              <a:rPr sz="20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Τομέα για 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την</a:t>
            </a:r>
            <a:r>
              <a:rPr sz="2000" spc="-16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Περιφέρεια</a:t>
            </a:r>
            <a:endParaRPr sz="2000" dirty="0">
              <a:latin typeface="Franklin Gothic Book"/>
              <a:cs typeface="Franklin Gothic Book"/>
            </a:endParaRPr>
          </a:p>
          <a:p>
            <a:pPr marL="233679" indent="-220979">
              <a:lnSpc>
                <a:spcPct val="100000"/>
              </a:lnSpc>
              <a:spcBef>
                <a:spcPts val="1605"/>
              </a:spcBef>
              <a:buAutoNum type="arabicPeriod"/>
              <a:tabLst>
                <a:tab pos="233679" algn="l"/>
              </a:tabLst>
            </a:pPr>
            <a:r>
              <a:rPr lang="el-GR"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000" dirty="0" err="1">
                <a:solidFill>
                  <a:srgbClr val="3D522A"/>
                </a:solidFill>
                <a:latin typeface="Franklin Gothic Book"/>
                <a:cs typeface="Franklin Gothic Book"/>
              </a:rPr>
              <a:t>Προετοιμ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ασία </a:t>
            </a:r>
            <a:r>
              <a:rPr sz="20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κειμένων 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πολιτικής </a:t>
            </a:r>
            <a:r>
              <a:rPr sz="20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για 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το </a:t>
            </a:r>
            <a:r>
              <a:rPr sz="20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θεματικό</a:t>
            </a:r>
            <a:r>
              <a:rPr sz="2000" spc="-145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0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πεδίο</a:t>
            </a:r>
            <a:endParaRPr sz="2000" dirty="0">
              <a:latin typeface="Franklin Gothic Book"/>
              <a:cs typeface="Franklin Gothic Book"/>
            </a:endParaRPr>
          </a:p>
          <a:p>
            <a:pPr marL="233679" indent="-221615">
              <a:lnSpc>
                <a:spcPct val="100000"/>
              </a:lnSpc>
              <a:spcBef>
                <a:spcPts val="1610"/>
              </a:spcBef>
              <a:buAutoNum type="arabicPeriod"/>
              <a:tabLst>
                <a:tab pos="234315" algn="l"/>
              </a:tabLst>
            </a:pPr>
            <a:r>
              <a:rPr lang="el-GR"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Υπ</a:t>
            </a:r>
            <a:r>
              <a:rPr sz="2000" dirty="0" err="1">
                <a:solidFill>
                  <a:srgbClr val="3D522A"/>
                </a:solidFill>
                <a:latin typeface="Franklin Gothic Book"/>
                <a:cs typeface="Franklin Gothic Book"/>
              </a:rPr>
              <a:t>οστήριξη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 διαβούλευσης </a:t>
            </a:r>
            <a:r>
              <a:rPr sz="20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κειμένων 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πολιτικής και</a:t>
            </a:r>
            <a:r>
              <a:rPr sz="2000" spc="-16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προτάσεων</a:t>
            </a:r>
            <a:endParaRPr sz="2000" dirty="0">
              <a:latin typeface="Franklin Gothic Book"/>
              <a:cs typeface="Franklin Gothic Book"/>
            </a:endParaRPr>
          </a:p>
          <a:p>
            <a:pPr marL="233679" indent="-221615">
              <a:lnSpc>
                <a:spcPct val="100000"/>
              </a:lnSpc>
              <a:spcBef>
                <a:spcPts val="1610"/>
              </a:spcBef>
              <a:buAutoNum type="arabicPeriod"/>
              <a:tabLst>
                <a:tab pos="234315" algn="l"/>
              </a:tabLst>
            </a:pPr>
            <a:r>
              <a:rPr lang="el-GR"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Απ</a:t>
            </a:r>
            <a:r>
              <a:rPr sz="2000" dirty="0" err="1">
                <a:solidFill>
                  <a:srgbClr val="3D522A"/>
                </a:solidFill>
                <a:latin typeface="Franklin Gothic Book"/>
                <a:cs typeface="Franklin Gothic Book"/>
              </a:rPr>
              <a:t>οδελτίωση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 και τεκμηρίωση αποτελεσμάτων</a:t>
            </a:r>
            <a:r>
              <a:rPr sz="2000" spc="-10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διαβουλεύσεων</a:t>
            </a:r>
            <a:endParaRPr sz="2000" dirty="0">
              <a:latin typeface="Franklin Gothic Book"/>
              <a:cs typeface="Franklin Gothic Book"/>
            </a:endParaRPr>
          </a:p>
          <a:p>
            <a:pPr marL="233679" indent="-220979">
              <a:lnSpc>
                <a:spcPct val="100000"/>
              </a:lnSpc>
              <a:spcBef>
                <a:spcPts val="1605"/>
              </a:spcBef>
              <a:buAutoNum type="arabicPeriod"/>
              <a:tabLst>
                <a:tab pos="233679" algn="l"/>
              </a:tabLst>
            </a:pPr>
            <a:r>
              <a:rPr lang="el-GR"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000" dirty="0" err="1">
                <a:solidFill>
                  <a:srgbClr val="3D522A"/>
                </a:solidFill>
                <a:latin typeface="Franklin Gothic Book"/>
                <a:cs typeface="Franklin Gothic Book"/>
              </a:rPr>
              <a:t>Προετοιμ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ασία </a:t>
            </a:r>
            <a:r>
              <a:rPr sz="20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τελικού κειμένου 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και </a:t>
            </a:r>
            <a:r>
              <a:rPr sz="20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«οδικού 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χάρτη»</a:t>
            </a:r>
            <a:r>
              <a:rPr sz="2000" spc="-18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παρεμβάσεων</a:t>
            </a:r>
            <a:endParaRPr sz="2000" dirty="0">
              <a:latin typeface="Franklin Gothic Book"/>
              <a:cs typeface="Franklin Gothic Book"/>
            </a:endParaRPr>
          </a:p>
          <a:p>
            <a:pPr marL="233679" indent="-221615">
              <a:lnSpc>
                <a:spcPct val="100000"/>
              </a:lnSpc>
              <a:spcBef>
                <a:spcPts val="1610"/>
              </a:spcBef>
              <a:buAutoNum type="arabicPeriod"/>
              <a:tabLst>
                <a:tab pos="234315" algn="l"/>
              </a:tabLst>
            </a:pPr>
            <a:r>
              <a:rPr lang="el-GR"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Παρα</a:t>
            </a:r>
            <a:r>
              <a:rPr sz="2000" dirty="0" err="1">
                <a:solidFill>
                  <a:srgbClr val="3D522A"/>
                </a:solidFill>
                <a:latin typeface="Franklin Gothic Book"/>
                <a:cs typeface="Franklin Gothic Book"/>
              </a:rPr>
              <a:t>κολούθηση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 υλοποίησης δράσεων του</a:t>
            </a:r>
            <a:r>
              <a:rPr sz="2000" spc="-11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0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τομέα</a:t>
            </a:r>
            <a:endParaRPr sz="2000" dirty="0">
              <a:latin typeface="Franklin Gothic Book"/>
              <a:cs typeface="Franklin Gothic Book"/>
            </a:endParaRPr>
          </a:p>
          <a:p>
            <a:pPr marL="210185" indent="-198120">
              <a:lnSpc>
                <a:spcPct val="100000"/>
              </a:lnSpc>
              <a:spcBef>
                <a:spcPts val="1605"/>
              </a:spcBef>
              <a:buAutoNum type="arabicPeriod"/>
              <a:tabLst>
                <a:tab pos="210820" algn="l"/>
              </a:tabLst>
            </a:pPr>
            <a:r>
              <a:rPr lang="el-GR"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Επίβ</a:t>
            </a:r>
            <a:r>
              <a:rPr sz="2000" dirty="0" err="1">
                <a:solidFill>
                  <a:srgbClr val="3D522A"/>
                </a:solidFill>
                <a:latin typeface="Franklin Gothic Book"/>
                <a:cs typeface="Franklin Gothic Book"/>
              </a:rPr>
              <a:t>λεψη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 κατάρτισης ετήσιας έκθεσης </a:t>
            </a:r>
            <a:r>
              <a:rPr sz="20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εξέλιξης 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του</a:t>
            </a:r>
            <a:r>
              <a:rPr sz="2000" spc="-185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0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τομέα</a:t>
            </a:r>
            <a:endParaRPr sz="2000" dirty="0">
              <a:latin typeface="Franklin Gothic Book"/>
              <a:cs typeface="Franklin Gothic Book"/>
            </a:endParaRPr>
          </a:p>
          <a:p>
            <a:pPr marL="233679" indent="-220979">
              <a:lnSpc>
                <a:spcPct val="100000"/>
              </a:lnSpc>
              <a:spcBef>
                <a:spcPts val="1610"/>
              </a:spcBef>
              <a:buAutoNum type="arabicPeriod"/>
              <a:tabLst>
                <a:tab pos="233679" algn="l"/>
              </a:tabLst>
            </a:pPr>
            <a:r>
              <a:rPr lang="el-GR"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000" dirty="0" err="1">
                <a:solidFill>
                  <a:srgbClr val="3D522A"/>
                </a:solidFill>
                <a:latin typeface="Franklin Gothic Book"/>
                <a:cs typeface="Franklin Gothic Book"/>
              </a:rPr>
              <a:t>Δι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ατύπωση τεκμηριωμένων προτάσεων </a:t>
            </a:r>
            <a:r>
              <a:rPr sz="2000" spc="5" dirty="0">
                <a:solidFill>
                  <a:srgbClr val="3D522A"/>
                </a:solidFill>
                <a:latin typeface="Franklin Gothic Book"/>
                <a:cs typeface="Franklin Gothic Book"/>
              </a:rPr>
              <a:t>για 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επικαιροποίηση της Περιφερειακής</a:t>
            </a:r>
            <a:r>
              <a:rPr sz="2000" spc="-130" dirty="0">
                <a:solidFill>
                  <a:srgbClr val="3D522A"/>
                </a:solidFill>
                <a:latin typeface="Franklin Gothic Book"/>
                <a:cs typeface="Franklin Gothic Book"/>
              </a:rPr>
              <a:t> </a:t>
            </a:r>
            <a:r>
              <a:rPr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ΣΕ</a:t>
            </a:r>
            <a:r>
              <a:rPr lang="el-GR" sz="2000" dirty="0">
                <a:solidFill>
                  <a:srgbClr val="3D522A"/>
                </a:solidFill>
                <a:latin typeface="Franklin Gothic Book"/>
                <a:cs typeface="Franklin Gothic Book"/>
              </a:rPr>
              <a:t>Ε</a:t>
            </a:r>
            <a:endParaRPr sz="2000" dirty="0">
              <a:latin typeface="Franklin Gothic Book"/>
              <a:cs typeface="Franklin Gothic Book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81658" y="758756"/>
            <a:ext cx="9400542" cy="1009507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960"/>
              </a:spcBef>
            </a:pPr>
            <a:r>
              <a:rPr spc="75" dirty="0"/>
              <a:t>Έργο </a:t>
            </a:r>
            <a:r>
              <a:rPr spc="65" dirty="0"/>
              <a:t>της </a:t>
            </a:r>
            <a:r>
              <a:rPr spc="90" dirty="0"/>
              <a:t>Συμβουλευτικής </a:t>
            </a:r>
            <a:r>
              <a:rPr spc="85" dirty="0"/>
              <a:t>Ομάδας  </a:t>
            </a:r>
            <a:r>
              <a:rPr lang="el-GR" spc="85" dirty="0"/>
              <a:t>Πράσινης Καινοτομίας - </a:t>
            </a:r>
            <a:r>
              <a:rPr spc="90" dirty="0" err="1"/>
              <a:t>Περι</a:t>
            </a:r>
            <a:r>
              <a:rPr spc="90" dirty="0"/>
              <a:t>βάλλοντος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0409" y="364820"/>
            <a:ext cx="1043241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90" dirty="0"/>
              <a:t>Αποτελέσματα </a:t>
            </a:r>
            <a:r>
              <a:rPr sz="4000" spc="-5" dirty="0"/>
              <a:t>&amp; </a:t>
            </a:r>
            <a:r>
              <a:rPr sz="4000" spc="85" dirty="0"/>
              <a:t>Προτάσεις </a:t>
            </a:r>
            <a:r>
              <a:rPr sz="4000" spc="90" dirty="0"/>
              <a:t>(συνοπτικά)</a:t>
            </a:r>
            <a:r>
              <a:rPr sz="4000" spc="555" dirty="0"/>
              <a:t> </a:t>
            </a:r>
            <a:r>
              <a:rPr sz="4000" spc="60" dirty="0"/>
              <a:t>1/</a:t>
            </a:r>
            <a:r>
              <a:rPr lang="en-US" sz="4000" spc="60" dirty="0"/>
              <a:t>5</a:t>
            </a:r>
            <a:endParaRPr sz="4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D280E62-DCC8-C04E-21DA-0A57087BAC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409" y="1447800"/>
            <a:ext cx="10763391" cy="493124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3400" y="261338"/>
            <a:ext cx="1043241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90" dirty="0"/>
              <a:t>Αποτελέσματα </a:t>
            </a:r>
            <a:r>
              <a:rPr sz="4000" spc="-5" dirty="0"/>
              <a:t>&amp; </a:t>
            </a:r>
            <a:r>
              <a:rPr sz="4000" spc="85" dirty="0"/>
              <a:t>Προτάσεις </a:t>
            </a:r>
            <a:r>
              <a:rPr sz="4000" spc="90" dirty="0"/>
              <a:t>(συνοπτικά)</a:t>
            </a:r>
            <a:r>
              <a:rPr sz="4000" spc="555" dirty="0"/>
              <a:t> </a:t>
            </a:r>
            <a:r>
              <a:rPr sz="4000" spc="60" dirty="0"/>
              <a:t>2/</a:t>
            </a:r>
            <a:r>
              <a:rPr lang="en-US" sz="4000" spc="60" dirty="0"/>
              <a:t>5</a:t>
            </a:r>
            <a:endParaRPr sz="4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AD211F-C18C-C446-1766-29F24300C4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1" y="1524000"/>
            <a:ext cx="11277600" cy="442750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3400" y="457200"/>
            <a:ext cx="104324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90" dirty="0"/>
              <a:t>Αποτελέσματα </a:t>
            </a:r>
            <a:r>
              <a:rPr sz="4000" spc="-5" dirty="0"/>
              <a:t>&amp; </a:t>
            </a:r>
            <a:r>
              <a:rPr sz="4000" spc="85" dirty="0"/>
              <a:t>Προτάσεις </a:t>
            </a:r>
            <a:r>
              <a:rPr sz="4000" spc="90" dirty="0"/>
              <a:t>(συνοπτικά)</a:t>
            </a:r>
            <a:r>
              <a:rPr sz="4000" spc="555" dirty="0"/>
              <a:t> </a:t>
            </a:r>
            <a:r>
              <a:rPr sz="4000" spc="60" dirty="0"/>
              <a:t>3/</a:t>
            </a:r>
            <a:r>
              <a:rPr lang="en-US" sz="4000" spc="60" dirty="0"/>
              <a:t>5</a:t>
            </a:r>
            <a:endParaRPr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95345D-4570-6398-5C5E-1F715114EF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828800"/>
            <a:ext cx="11430000" cy="382562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50871-FD51-8B29-EC32-30A2CF0FB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4BDF153C-43D3-E335-9557-9586162E05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5968" y="304800"/>
            <a:ext cx="104324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90" dirty="0"/>
              <a:t>Αποτελέσματα </a:t>
            </a:r>
            <a:r>
              <a:rPr sz="4000" spc="-5" dirty="0"/>
              <a:t>&amp; </a:t>
            </a:r>
            <a:r>
              <a:rPr sz="4000" spc="85" dirty="0"/>
              <a:t>Προτάσεις </a:t>
            </a:r>
            <a:r>
              <a:rPr sz="4000" spc="90" dirty="0"/>
              <a:t>(συνοπτικά)</a:t>
            </a:r>
            <a:r>
              <a:rPr sz="4000" spc="555" dirty="0"/>
              <a:t> </a:t>
            </a:r>
            <a:r>
              <a:rPr lang="en-US" sz="4000" spc="60" dirty="0"/>
              <a:t>4</a:t>
            </a:r>
            <a:r>
              <a:rPr sz="4000" spc="60" dirty="0"/>
              <a:t>/</a:t>
            </a:r>
            <a:r>
              <a:rPr lang="en-US" sz="4000" spc="60" dirty="0"/>
              <a:t>5</a:t>
            </a:r>
            <a:endParaRPr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459DC2-8F9E-6EF6-C0A6-90CE3DA425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967" y="1143000"/>
            <a:ext cx="10495544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8935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E3726-37D8-633A-CEFA-8FA363961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A3FE4FB-BBA4-39FF-C054-E6EE608FD82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600" y="279401"/>
            <a:ext cx="1043241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90" dirty="0"/>
              <a:t>Αποτελέσματα </a:t>
            </a:r>
            <a:r>
              <a:rPr sz="4000" spc="-5" dirty="0"/>
              <a:t>&amp; </a:t>
            </a:r>
            <a:r>
              <a:rPr sz="4000" spc="85" dirty="0"/>
              <a:t>Προτάσεις </a:t>
            </a:r>
            <a:r>
              <a:rPr sz="4000" spc="90" dirty="0"/>
              <a:t>(συνοπτικά)</a:t>
            </a:r>
            <a:r>
              <a:rPr sz="4000" spc="555" dirty="0"/>
              <a:t> </a:t>
            </a:r>
            <a:r>
              <a:rPr lang="en-US" sz="4000" spc="60" dirty="0"/>
              <a:t>5</a:t>
            </a:r>
            <a:r>
              <a:rPr sz="4000" spc="60" dirty="0"/>
              <a:t>/</a:t>
            </a:r>
            <a:r>
              <a:rPr lang="en-US" sz="4000" spc="60" dirty="0"/>
              <a:t>5</a:t>
            </a:r>
            <a:endParaRPr sz="4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BA653A-719D-D39C-5F03-52EC6C16B3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914401"/>
            <a:ext cx="9753600" cy="5821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698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8221" y="-304800"/>
            <a:ext cx="11026353" cy="1769745"/>
          </a:xfrm>
          <a:prstGeom prst="rect">
            <a:avLst/>
          </a:prstGeom>
        </p:spPr>
        <p:txBody>
          <a:bodyPr vert="horz" wrap="square" lIns="0" tIns="823940" rIns="0" bIns="0" rtlCol="0">
            <a:spAutoFit/>
          </a:bodyPr>
          <a:lstStyle/>
          <a:p>
            <a:pPr marL="11430" marR="5080">
              <a:lnSpc>
                <a:spcPct val="80000"/>
              </a:lnSpc>
              <a:spcBef>
                <a:spcPts val="960"/>
              </a:spcBef>
            </a:pPr>
            <a:r>
              <a:rPr spc="85" dirty="0"/>
              <a:t>Περιοχές </a:t>
            </a:r>
            <a:r>
              <a:rPr spc="90" dirty="0"/>
              <a:t>Παρέμβασης: Περιβάλλον </a:t>
            </a:r>
            <a:r>
              <a:rPr spc="-5" dirty="0"/>
              <a:t>- </a:t>
            </a:r>
            <a:r>
              <a:rPr spc="100" dirty="0"/>
              <a:t>Πράσινη  Καινοτομία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82823" y="1524000"/>
            <a:ext cx="5513177" cy="43518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1200"/>
              </a:spcBef>
              <a:tabLst>
                <a:tab pos="343535" algn="l"/>
              </a:tabLst>
            </a:pPr>
            <a:r>
              <a:rPr lang="el-GR" b="1" dirty="0">
                <a:solidFill>
                  <a:schemeClr val="accent3">
                    <a:lumMod val="50000"/>
                  </a:schemeClr>
                </a:solidFill>
                <a:latin typeface="Franklin Gothic Book"/>
                <a:cs typeface="Franklin Gothic Book"/>
              </a:rPr>
              <a:t>Περιβάλλον – Κυκλική Οικονομία</a:t>
            </a:r>
          </a:p>
          <a:p>
            <a:pPr marL="354965" indent="-3429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  <a:tabLst>
                <a:tab pos="343535" algn="l"/>
              </a:tabLst>
            </a:pPr>
            <a:r>
              <a:rPr sz="1600" b="1" dirty="0" err="1">
                <a:latin typeface="Franklin Gothic Book"/>
              </a:rPr>
              <a:t>Δι</a:t>
            </a:r>
            <a:r>
              <a:rPr sz="1600" b="1" dirty="0">
                <a:latin typeface="Franklin Gothic Book"/>
              </a:rPr>
              <a:t>αχείριση αποβλήτων</a:t>
            </a:r>
          </a:p>
          <a:p>
            <a:pPr marL="352425" indent="-34036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353060" algn="l"/>
              </a:tabLst>
            </a:pPr>
            <a:r>
              <a:rPr sz="1600" b="1" dirty="0">
                <a:latin typeface="Franklin Gothic Book"/>
                <a:cs typeface="Franklin Gothic Book"/>
              </a:rPr>
              <a:t>Υγεία εδαφών και υδάτων</a:t>
            </a:r>
            <a:endParaRPr lang="en-US" sz="1600" b="1" dirty="0">
              <a:latin typeface="Franklin Gothic Book"/>
              <a:cs typeface="Franklin Gothic Book"/>
            </a:endParaRPr>
          </a:p>
          <a:p>
            <a:pPr marL="352425" indent="-34036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353060" algn="l"/>
              </a:tabLst>
            </a:pPr>
            <a:r>
              <a:rPr sz="1600" b="1" dirty="0" err="1">
                <a:latin typeface="Franklin Gothic Book"/>
                <a:cs typeface="Franklin Gothic Book"/>
              </a:rPr>
              <a:t>Ατμοσφ</a:t>
            </a:r>
            <a:r>
              <a:rPr sz="1600" b="1" dirty="0">
                <a:latin typeface="Franklin Gothic Book"/>
                <a:cs typeface="Franklin Gothic Book"/>
              </a:rPr>
              <a:t>αιρική ρύπανση</a:t>
            </a:r>
          </a:p>
          <a:p>
            <a:pPr marL="352425" indent="-34036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353060" algn="l"/>
              </a:tabLst>
            </a:pPr>
            <a:r>
              <a:rPr lang="el-GR" sz="1600" b="1" dirty="0">
                <a:latin typeface="Franklin Gothic Book"/>
                <a:cs typeface="Franklin Gothic Book"/>
              </a:rPr>
              <a:t>Προστασία, ανάδειξη και αειφόρος διαχείριση της βιοποικιλότητας</a:t>
            </a:r>
            <a:endParaRPr lang="en-US" sz="1600" b="1" dirty="0">
              <a:latin typeface="Franklin Gothic Book"/>
              <a:cs typeface="Franklin Gothic Book"/>
            </a:endParaRPr>
          </a:p>
          <a:p>
            <a:pPr marL="352425" indent="-34036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353060" algn="l"/>
              </a:tabLst>
            </a:pPr>
            <a:r>
              <a:rPr sz="1600" b="1" dirty="0" err="1">
                <a:latin typeface="Franklin Gothic Book"/>
                <a:cs typeface="Franklin Gothic Book"/>
              </a:rPr>
              <a:t>Μετρι</a:t>
            </a:r>
            <a:r>
              <a:rPr sz="1600" b="1" dirty="0">
                <a:latin typeface="Franklin Gothic Book"/>
                <a:cs typeface="Franklin Gothic Book"/>
              </a:rPr>
              <a:t>ασμός </a:t>
            </a:r>
            <a:r>
              <a:rPr lang="el-GR" sz="1600" b="1" dirty="0">
                <a:latin typeface="Franklin Gothic Book"/>
                <a:cs typeface="Franklin Gothic Book"/>
              </a:rPr>
              <a:t>και προσαρμογή στην </a:t>
            </a:r>
            <a:r>
              <a:rPr sz="1600" b="1" spc="5" dirty="0" err="1">
                <a:latin typeface="Franklin Gothic Book"/>
                <a:cs typeface="Franklin Gothic Book"/>
              </a:rPr>
              <a:t>κλιμ</a:t>
            </a:r>
            <a:r>
              <a:rPr sz="1600" b="1" spc="5" dirty="0">
                <a:latin typeface="Franklin Gothic Book"/>
                <a:cs typeface="Franklin Gothic Book"/>
              </a:rPr>
              <a:t>ατική </a:t>
            </a:r>
            <a:r>
              <a:rPr sz="1600" b="1" dirty="0">
                <a:latin typeface="Franklin Gothic Book"/>
                <a:cs typeface="Franklin Gothic Book"/>
              </a:rPr>
              <a:t>αλλαγή</a:t>
            </a:r>
          </a:p>
          <a:p>
            <a:pPr marL="352425" indent="-34036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353060" algn="l"/>
              </a:tabLst>
            </a:pPr>
            <a:r>
              <a:rPr sz="1600" dirty="0">
                <a:latin typeface="Franklin Gothic Book"/>
                <a:cs typeface="Franklin Gothic Book"/>
              </a:rPr>
              <a:t>Περιβαλλοντικά παρατηρητήρια </a:t>
            </a:r>
            <a:endParaRPr lang="el-GR" sz="1600" dirty="0">
              <a:latin typeface="Franklin Gothic Book"/>
              <a:cs typeface="Franklin Gothic Book"/>
            </a:endParaRPr>
          </a:p>
          <a:p>
            <a:pPr marL="352425" indent="-34036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353060" algn="l"/>
              </a:tabLst>
            </a:pPr>
            <a:r>
              <a:rPr sz="1600" spc="5" dirty="0" err="1">
                <a:latin typeface="Franklin Gothic Book"/>
                <a:cs typeface="Franklin Gothic Book"/>
              </a:rPr>
              <a:t>Κυκλική</a:t>
            </a:r>
            <a:r>
              <a:rPr sz="1600" spc="5" dirty="0">
                <a:latin typeface="Franklin Gothic Book"/>
                <a:cs typeface="Franklin Gothic Book"/>
              </a:rPr>
              <a:t> οικονομία </a:t>
            </a:r>
            <a:r>
              <a:rPr sz="1600" spc="-5" dirty="0">
                <a:latin typeface="Franklin Gothic Book"/>
                <a:cs typeface="Franklin Gothic Book"/>
              </a:rPr>
              <a:t>- </a:t>
            </a:r>
            <a:r>
              <a:rPr sz="1600" spc="5" dirty="0">
                <a:latin typeface="Franklin Gothic Book"/>
                <a:cs typeface="Franklin Gothic Book"/>
              </a:rPr>
              <a:t>Στρατηγικές </a:t>
            </a:r>
            <a:r>
              <a:rPr sz="1600" dirty="0">
                <a:latin typeface="Franklin Gothic Book"/>
                <a:cs typeface="Franklin Gothic Book"/>
              </a:rPr>
              <a:t>και επιχειρησιακά</a:t>
            </a:r>
            <a:r>
              <a:rPr sz="1600" spc="-140" dirty="0">
                <a:latin typeface="Franklin Gothic Book"/>
                <a:cs typeface="Franklin Gothic Book"/>
              </a:rPr>
              <a:t> </a:t>
            </a:r>
            <a:r>
              <a:rPr sz="1600" spc="5" dirty="0">
                <a:latin typeface="Franklin Gothic Book"/>
                <a:cs typeface="Franklin Gothic Book"/>
              </a:rPr>
              <a:t>μοντέλα</a:t>
            </a:r>
            <a:endParaRPr sz="1600" dirty="0">
              <a:latin typeface="Franklin Gothic Book"/>
              <a:cs typeface="Franklin Gothic Book"/>
            </a:endParaRPr>
          </a:p>
          <a:p>
            <a:pPr marL="352425" indent="-34036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353060" algn="l"/>
              </a:tabLst>
            </a:pPr>
            <a:r>
              <a:rPr sz="1600" b="1" dirty="0">
                <a:latin typeface="Franklin Gothic Book"/>
                <a:cs typeface="Franklin Gothic Book"/>
              </a:rPr>
              <a:t>Βιομηχανική συμβίωση </a:t>
            </a:r>
            <a:r>
              <a:rPr sz="1600" b="1" spc="-5" dirty="0">
                <a:latin typeface="Franklin Gothic Book"/>
                <a:cs typeface="Franklin Gothic Book"/>
              </a:rPr>
              <a:t>- </a:t>
            </a:r>
            <a:r>
              <a:rPr lang="el-GR" sz="1600" b="1" spc="-5" dirty="0">
                <a:latin typeface="Franklin Gothic Book"/>
                <a:cs typeface="Franklin Gothic Book"/>
              </a:rPr>
              <a:t>Δ</a:t>
            </a:r>
            <a:r>
              <a:rPr sz="1600" b="1" dirty="0" err="1">
                <a:latin typeface="Franklin Gothic Book"/>
                <a:cs typeface="Franklin Gothic Book"/>
              </a:rPr>
              <a:t>ευτερογενείς</a:t>
            </a:r>
            <a:r>
              <a:rPr sz="1600" b="1" dirty="0">
                <a:latin typeface="Franklin Gothic Book"/>
                <a:cs typeface="Franklin Gothic Book"/>
              </a:rPr>
              <a:t> πρώτες</a:t>
            </a:r>
            <a:r>
              <a:rPr sz="1600" b="1" spc="-160" dirty="0">
                <a:latin typeface="Franklin Gothic Book"/>
                <a:cs typeface="Franklin Gothic Book"/>
              </a:rPr>
              <a:t> </a:t>
            </a:r>
            <a:r>
              <a:rPr sz="1600" b="1" spc="5" dirty="0">
                <a:latin typeface="Franklin Gothic Book"/>
                <a:cs typeface="Franklin Gothic Book"/>
              </a:rPr>
              <a:t>ύλες</a:t>
            </a:r>
            <a:endParaRPr lang="en-US" sz="1600" b="1" spc="5" dirty="0">
              <a:latin typeface="Franklin Gothic Book"/>
              <a:cs typeface="Franklin Gothic Book"/>
            </a:endParaRPr>
          </a:p>
          <a:p>
            <a:pPr marL="352425" indent="-34036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353060" algn="l"/>
              </a:tabLst>
            </a:pPr>
            <a:r>
              <a:rPr lang="el-GR" sz="1600" b="1" dirty="0">
                <a:latin typeface="Franklin Gothic Book"/>
                <a:cs typeface="Franklin Gothic Book"/>
              </a:rPr>
              <a:t>Οικολογικός Σχεδιασμός Προϊόντων για ασφάλεια και</a:t>
            </a:r>
            <a:r>
              <a:rPr lang="en-US" sz="1600" b="1" dirty="0">
                <a:latin typeface="Franklin Gothic Book"/>
                <a:cs typeface="Franklin Gothic Book"/>
              </a:rPr>
              <a:t> </a:t>
            </a:r>
            <a:r>
              <a:rPr lang="el-GR" sz="1600" b="1" dirty="0">
                <a:latin typeface="Franklin Gothic Book"/>
                <a:cs typeface="Franklin Gothic Book"/>
              </a:rPr>
              <a:t>αειφορία</a:t>
            </a:r>
            <a:endParaRPr lang="en-US" sz="1600" b="1" dirty="0">
              <a:latin typeface="Franklin Gothic Book"/>
              <a:cs typeface="Franklin Gothic Book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5328BDE2-0085-DAC9-94AA-69B0A01D7BCD}"/>
              </a:ext>
            </a:extLst>
          </p:cNvPr>
          <p:cNvSpPr txBox="1"/>
          <p:nvPr/>
        </p:nvSpPr>
        <p:spPr>
          <a:xfrm>
            <a:off x="6121398" y="1524000"/>
            <a:ext cx="5918201" cy="43826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1200"/>
              </a:spcBef>
              <a:tabLst>
                <a:tab pos="343535" algn="l"/>
              </a:tabLst>
            </a:pPr>
            <a:r>
              <a:rPr lang="el-GR" b="1" dirty="0">
                <a:solidFill>
                  <a:schemeClr val="accent3">
                    <a:lumMod val="50000"/>
                  </a:schemeClr>
                </a:solidFill>
                <a:latin typeface="Franklin Gothic Book"/>
              </a:rPr>
              <a:t>Αειφόρος Ενέργεια</a:t>
            </a:r>
          </a:p>
          <a:p>
            <a:pPr marL="342900" indent="-330835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343535" algn="l"/>
              </a:tabLst>
            </a:pPr>
            <a:r>
              <a:rPr lang="el-GR" sz="1600" b="1" dirty="0">
                <a:latin typeface="Franklin Gothic Book"/>
                <a:cs typeface="Franklin Gothic Book"/>
              </a:rPr>
              <a:t>Ενεργειακή αποδοτικότητα και εξοικονόμηση ενέργειας</a:t>
            </a:r>
          </a:p>
          <a:p>
            <a:pPr marL="342900" indent="-330835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343535" algn="l"/>
              </a:tabLst>
            </a:pPr>
            <a:r>
              <a:rPr lang="el-GR" sz="1600" b="1" dirty="0">
                <a:latin typeface="Franklin Gothic Book"/>
                <a:cs typeface="Franklin Gothic Book"/>
              </a:rPr>
              <a:t>Ενέργεια από ΑΠΕ</a:t>
            </a:r>
          </a:p>
          <a:p>
            <a:pPr marL="342900" indent="-330835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343535" algn="l"/>
              </a:tabLst>
            </a:pPr>
            <a:r>
              <a:rPr lang="el-GR" sz="1600" b="1" dirty="0">
                <a:latin typeface="Franklin Gothic Book"/>
                <a:cs typeface="Franklin Gothic Book"/>
              </a:rPr>
              <a:t>Αποθήκευση  Ενέργειας</a:t>
            </a:r>
            <a:endParaRPr sz="1600" b="1" dirty="0">
              <a:latin typeface="Franklin Gothic Book"/>
              <a:cs typeface="Franklin Gothic Book"/>
            </a:endParaRPr>
          </a:p>
          <a:p>
            <a:pPr marL="352425" indent="-34036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353060" algn="l"/>
              </a:tabLst>
            </a:pPr>
            <a:r>
              <a:rPr lang="el-GR" sz="1600" b="1" dirty="0">
                <a:latin typeface="Franklin Gothic Book"/>
                <a:cs typeface="Franklin Gothic Book"/>
              </a:rPr>
              <a:t>Τεχνολογίες και συστήματα Υδρογόνου και κλιματικά ουδέτερων καυσίμων</a:t>
            </a:r>
          </a:p>
          <a:p>
            <a:pPr marL="352425" indent="-34036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353060" algn="l"/>
              </a:tabLst>
            </a:pPr>
            <a:r>
              <a:rPr lang="el-GR" sz="1600" dirty="0">
                <a:latin typeface="Franklin Gothic Book"/>
                <a:cs typeface="Franklin Gothic Book"/>
              </a:rPr>
              <a:t>Έξυπνα δίκτυα – απόκριση ζήτησης – αποκεντρωμένη παραγωγή</a:t>
            </a:r>
          </a:p>
          <a:p>
            <a:pPr marL="352425" indent="-34036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353060" algn="l"/>
              </a:tabLst>
            </a:pPr>
            <a:r>
              <a:rPr lang="el-GR" sz="1600" dirty="0">
                <a:latin typeface="Franklin Gothic Book"/>
                <a:cs typeface="Franklin Gothic Book"/>
              </a:rPr>
              <a:t>Ορυκτά καύσιμα – Μείωση Επιπτώσεων</a:t>
            </a:r>
          </a:p>
          <a:p>
            <a:pPr marL="352425" indent="-34036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353060" algn="l"/>
              </a:tabLst>
            </a:pPr>
            <a:r>
              <a:rPr lang="el-GR" sz="1600" b="1" dirty="0">
                <a:latin typeface="Franklin Gothic Book"/>
                <a:cs typeface="Franklin Gothic Book"/>
              </a:rPr>
              <a:t>Έξυπνες κοινότητες/ πόλεις χαμηλής ενεργειακής κατανάλωσης και σχεδόν μηδενικών εκπομπών</a:t>
            </a:r>
          </a:p>
          <a:p>
            <a:pPr marL="352425" indent="-34036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353060" algn="l"/>
              </a:tabLst>
            </a:pPr>
            <a:r>
              <a:rPr lang="el-GR" sz="1600" dirty="0">
                <a:latin typeface="Franklin Gothic Book"/>
                <a:cs typeface="Franklin Gothic Book"/>
              </a:rPr>
              <a:t>Ενέργεια και Μεταφορές</a:t>
            </a:r>
          </a:p>
          <a:p>
            <a:pPr marL="352425" indent="-34036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353060" algn="l"/>
              </a:tabLst>
            </a:pPr>
            <a:r>
              <a:rPr lang="el-GR" sz="1600" b="1" dirty="0">
                <a:latin typeface="Franklin Gothic Book"/>
                <a:cs typeface="Franklin Gothic Book"/>
              </a:rPr>
              <a:t>Ενέργεια και Αγροτικός Τομέας/Περιβάλλον</a:t>
            </a:r>
            <a:endParaRPr lang="en-US" sz="1600" b="1" dirty="0">
              <a:latin typeface="Franklin Gothic Book"/>
              <a:cs typeface="Franklin Gothic Book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823477-C468-6DD6-DBCD-813148CA7372}"/>
              </a:ext>
            </a:extLst>
          </p:cNvPr>
          <p:cNvSpPr txBox="1"/>
          <p:nvPr/>
        </p:nvSpPr>
        <p:spPr>
          <a:xfrm>
            <a:off x="1905000" y="6096000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i="1" dirty="0"/>
              <a:t>Σε έντονη γραφή οι Περιοχές Παρέμβασης της ΕΣΕΕ που εξειδικεύονται στην Περιφέρεια Στερεάς Ελλάδας για τον Τομέα, σύμφωνα με τους πίνακες που προηγήθηκαν.</a:t>
            </a:r>
            <a:endParaRPr lang="en-US" i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18320" y="2001020"/>
            <a:ext cx="3074035" cy="4098290"/>
          </a:xfrm>
          <a:custGeom>
            <a:avLst/>
            <a:gdLst/>
            <a:ahLst/>
            <a:cxnLst/>
            <a:rect l="l" t="t" r="r" b="b"/>
            <a:pathLst>
              <a:path w="3074034" h="4098290">
                <a:moveTo>
                  <a:pt x="1025702" y="0"/>
                </a:moveTo>
                <a:lnTo>
                  <a:pt x="0" y="1025410"/>
                </a:lnTo>
                <a:lnTo>
                  <a:pt x="3073679" y="4098226"/>
                </a:lnTo>
                <a:lnTo>
                  <a:pt x="3073679" y="2047392"/>
                </a:lnTo>
                <a:lnTo>
                  <a:pt x="1025702" y="0"/>
                </a:lnTo>
                <a:close/>
              </a:path>
            </a:pathLst>
          </a:custGeom>
          <a:solidFill>
            <a:srgbClr val="4494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197286" y="1714"/>
            <a:ext cx="1995170" cy="1994535"/>
          </a:xfrm>
          <a:custGeom>
            <a:avLst/>
            <a:gdLst/>
            <a:ahLst/>
            <a:cxnLst/>
            <a:rect l="l" t="t" r="r" b="b"/>
            <a:pathLst>
              <a:path w="1995170" h="1994535">
                <a:moveTo>
                  <a:pt x="1994712" y="0"/>
                </a:moveTo>
                <a:lnTo>
                  <a:pt x="0" y="0"/>
                </a:lnTo>
                <a:lnTo>
                  <a:pt x="1994712" y="1994154"/>
                </a:lnTo>
                <a:lnTo>
                  <a:pt x="1994712" y="0"/>
                </a:lnTo>
                <a:close/>
              </a:path>
            </a:pathLst>
          </a:custGeom>
          <a:solidFill>
            <a:srgbClr val="7BA6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092750" y="1714"/>
            <a:ext cx="4001770" cy="1999614"/>
          </a:xfrm>
          <a:custGeom>
            <a:avLst/>
            <a:gdLst/>
            <a:ahLst/>
            <a:cxnLst/>
            <a:rect l="l" t="t" r="r" b="b"/>
            <a:pathLst>
              <a:path w="4001770" h="1999614">
                <a:moveTo>
                  <a:pt x="4001452" y="0"/>
                </a:moveTo>
                <a:lnTo>
                  <a:pt x="0" y="0"/>
                </a:lnTo>
                <a:lnTo>
                  <a:pt x="1999869" y="1999297"/>
                </a:lnTo>
                <a:lnTo>
                  <a:pt x="4001452" y="0"/>
                </a:lnTo>
                <a:close/>
              </a:path>
            </a:pathLst>
          </a:custGeom>
          <a:solidFill>
            <a:srgbClr val="F8D34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94359" y="3950208"/>
            <a:ext cx="2133600" cy="4445"/>
          </a:xfrm>
          <a:custGeom>
            <a:avLst/>
            <a:gdLst/>
            <a:ahLst/>
            <a:cxnLst/>
            <a:rect l="l" t="t" r="r" b="b"/>
            <a:pathLst>
              <a:path w="2133600" h="4445">
                <a:moveTo>
                  <a:pt x="0" y="0"/>
                </a:moveTo>
                <a:lnTo>
                  <a:pt x="2133600" y="3987"/>
                </a:lnTo>
              </a:path>
            </a:pathLst>
          </a:custGeom>
          <a:ln w="101600">
            <a:solidFill>
              <a:srgbClr val="5D7C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81659" y="2753358"/>
            <a:ext cx="523113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60" dirty="0"/>
              <a:t>Σας</a:t>
            </a:r>
            <a:r>
              <a:rPr sz="6000" spc="150" dirty="0"/>
              <a:t> </a:t>
            </a:r>
            <a:r>
              <a:rPr sz="6000" spc="85" dirty="0"/>
              <a:t>ευχαριστώ</a:t>
            </a:r>
            <a:endParaRPr sz="6000"/>
          </a:p>
        </p:txBody>
      </p:sp>
      <p:sp>
        <p:nvSpPr>
          <p:cNvPr id="7" name="object 7"/>
          <p:cNvSpPr txBox="1"/>
          <p:nvPr/>
        </p:nvSpPr>
        <p:spPr>
          <a:xfrm>
            <a:off x="581659" y="4483511"/>
            <a:ext cx="3305810" cy="118808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480"/>
              </a:spcBef>
            </a:pPr>
            <a:r>
              <a:rPr sz="2800" dirty="0">
                <a:solidFill>
                  <a:srgbClr val="5D7C40"/>
                </a:solidFill>
                <a:latin typeface="Franklin Gothic Book"/>
                <a:cs typeface="Franklin Gothic Book"/>
              </a:rPr>
              <a:t>Συμβουλευτική</a:t>
            </a:r>
            <a:r>
              <a:rPr sz="2800" spc="-100" dirty="0">
                <a:solidFill>
                  <a:srgbClr val="5D7C40"/>
                </a:solidFill>
                <a:latin typeface="Franklin Gothic Book"/>
                <a:cs typeface="Franklin Gothic Book"/>
              </a:rPr>
              <a:t> </a:t>
            </a:r>
            <a:r>
              <a:rPr sz="2800" spc="5" dirty="0">
                <a:solidFill>
                  <a:srgbClr val="5D7C40"/>
                </a:solidFill>
                <a:latin typeface="Franklin Gothic Book"/>
                <a:cs typeface="Franklin Gothic Book"/>
              </a:rPr>
              <a:t>Ομάδα  </a:t>
            </a:r>
            <a:r>
              <a:rPr sz="2800" dirty="0">
                <a:solidFill>
                  <a:srgbClr val="5D7C40"/>
                </a:solidFill>
                <a:latin typeface="Franklin Gothic Book"/>
                <a:cs typeface="Franklin Gothic Book"/>
              </a:rPr>
              <a:t>Περιβάλλοντος</a:t>
            </a:r>
            <a:endParaRPr sz="2800">
              <a:latin typeface="Franklin Gothic Book"/>
              <a:cs typeface="Franklin Gothic Book"/>
            </a:endParaRPr>
          </a:p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sz="1600" dirty="0">
                <a:solidFill>
                  <a:srgbClr val="5D7C40"/>
                </a:solidFill>
                <a:latin typeface="Franklin Gothic Book"/>
                <a:cs typeface="Franklin Gothic Book"/>
              </a:rPr>
              <a:t>Λούπης Μιχάλης, Αν. Καθηγητής</a:t>
            </a:r>
            <a:r>
              <a:rPr sz="1600" spc="-105" dirty="0">
                <a:solidFill>
                  <a:srgbClr val="5D7C40"/>
                </a:solidFill>
                <a:latin typeface="Franklin Gothic Book"/>
                <a:cs typeface="Franklin Gothic Book"/>
              </a:rPr>
              <a:t> </a:t>
            </a:r>
            <a:r>
              <a:rPr sz="1600" spc="5" dirty="0">
                <a:solidFill>
                  <a:srgbClr val="5D7C40"/>
                </a:solidFill>
                <a:latin typeface="Franklin Gothic Book"/>
                <a:cs typeface="Franklin Gothic Book"/>
              </a:rPr>
              <a:t>ΕΚΠΑ</a:t>
            </a:r>
            <a:endParaRPr sz="1600">
              <a:latin typeface="Franklin Gothic Book"/>
              <a:cs typeface="Franklin Gothic Book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080759" y="3703320"/>
            <a:ext cx="3268102" cy="28301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89559" y="170178"/>
            <a:ext cx="2857499" cy="14668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</TotalTime>
  <Words>945</Words>
  <Application>Microsoft Office PowerPoint</Application>
  <PresentationFormat>Widescreen</PresentationFormat>
  <Paragraphs>118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Aptos</vt:lpstr>
      <vt:lpstr>Arial</vt:lpstr>
      <vt:lpstr>Calibri</vt:lpstr>
      <vt:lpstr>Franklin Gothic Book</vt:lpstr>
      <vt:lpstr>Franklin Gothic Demi</vt:lpstr>
      <vt:lpstr>Office Theme</vt:lpstr>
      <vt:lpstr>Διαδικασία Επιχειρηματικής Ανακάλυψης  Θεματική Ημερίδα Τομέα Περιβάλλοντος - Πράσινης  Καινοτομίας</vt:lpstr>
      <vt:lpstr>(όπως εγκρίθηκε το 2023):</vt:lpstr>
      <vt:lpstr>Ο τομέας Πράσινης Καινοτομίας και  Περιβάλλοντος στη Στερεά Ελλάδα (1/2)</vt:lpstr>
      <vt:lpstr>Ο τομέας Πράσινης Καινοτομίας και  Περιβάλλοντος στη Στερεά Ελλάδα (2/2)</vt:lpstr>
      <vt:lpstr>Ε&amp;Α στον Τομέα στη Στερεά Ελλάδα (1/2)</vt:lpstr>
      <vt:lpstr>Ε&amp;Α στον Τομέα στη Στερεά Ελλάδα (2/2)</vt:lpstr>
      <vt:lpstr>Χαρτογράφηση Τομέα στη Στερεά Ελλάδα</vt:lpstr>
      <vt:lpstr>Κατευθύνσεις της Στρατηγικής της ΠΣτΕ για το  Περιβάλλον και την πράσινη καινοτομία</vt:lpstr>
      <vt:lpstr>Συμβουλευτική Ομάδα Πράσινης  Καινοτομίας - Περιβάλλοντος</vt:lpstr>
      <vt:lpstr>Έργο της Συμβουλευτικής Ομάδας  Πράσινης Καινοτομίας - Περιβάλλοντος</vt:lpstr>
      <vt:lpstr>Αποτελέσματα &amp; Προτάσεις (συνοπτικά) 1/5</vt:lpstr>
      <vt:lpstr>Αποτελέσματα &amp; Προτάσεις (συνοπτικά) 2/5</vt:lpstr>
      <vt:lpstr>Αποτελέσματα &amp; Προτάσεις (συνοπτικά) 3/5</vt:lpstr>
      <vt:lpstr>Αποτελέσματα &amp; Προτάσεις (συνοπτικά) 4/5</vt:lpstr>
      <vt:lpstr>Αποτελέσματα &amp; Προτάσεις (συνοπτικά) 5/5</vt:lpstr>
      <vt:lpstr>Περιοχές Παρέμβασης: Περιβάλλον - Πράσινη  Καινοτομία</vt:lpstr>
      <vt:lpstr>Σας ευχαριστώ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Vassilis Stathopoulos</dc:creator>
  <cp:lastModifiedBy>USER</cp:lastModifiedBy>
  <cp:revision>3</cp:revision>
  <dcterms:created xsi:type="dcterms:W3CDTF">2026-06-30T17:54:48Z</dcterms:created>
  <dcterms:modified xsi:type="dcterms:W3CDTF">2026-07-01T07:32:36Z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2026-06-29T00:00:00Z</vt:filetime>
  </property>
  <property fmtid="{D5CDD505-2E9C-101B-9397-08002B2CF9AE}" pid="3" name="Creator">
    <vt:lpwstr>Acrobat PDFMaker 26 for PowerPoint</vt:lpwstr>
  </property>
  <property fmtid="{D5CDD505-2E9C-101B-9397-08002B2CF9AE}" pid="4" name="LastSaved">
    <vt:filetime>2026-06-30T00:00:00Z</vt:filetime>
  </property>
</Properties>
</file>