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8288000" cy="10287000"/>
  <p:notesSz cx="6858000" cy="9144000"/>
  <p:embeddedFontLst>
    <p:embeddedFont>
      <p:font typeface="AC Steelfish" charset="1" panose="00000000000000000000"/>
      <p:regular r:id="rId33"/>
    </p:embeddedFont>
    <p:embeddedFont>
      <p:font typeface="Inter Bold" charset="1" panose="02000503000000020004"/>
      <p:regular r:id="rId34"/>
    </p:embeddedFont>
    <p:embeddedFont>
      <p:font typeface="Inter" charset="1" panose="02000503000000020004"/>
      <p:regular r:id="rId35"/>
    </p:embeddedFont>
    <p:embeddedFont>
      <p:font typeface="Inter Ultra-Bold" charset="1" panose="02000503000000020004"/>
      <p:regular r:id="rId36"/>
    </p:embeddedFont>
    <p:embeddedFont>
      <p:font typeface="Gotham Bold" charset="1" panose="0000000000000000000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jpeg" Type="http://schemas.openxmlformats.org/officeDocument/2006/relationships/image"/><Relationship Id="rId6" Target="../media/image5.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5.pn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5.png" Type="http://schemas.openxmlformats.org/officeDocument/2006/relationships/image"/><Relationship Id="rId4" Target="../media/image22.png" Type="http://schemas.openxmlformats.org/officeDocument/2006/relationships/image"/><Relationship Id="rId5" Target="../media/image2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5.png" Type="http://schemas.openxmlformats.org/officeDocument/2006/relationships/image"/><Relationship Id="rId4" Target="../media/image2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5.png" Type="http://schemas.openxmlformats.org/officeDocument/2006/relationships/image"/><Relationship Id="rId4" Target="../media/image25.png" Type="http://schemas.openxmlformats.org/officeDocument/2006/relationships/image"/><Relationship Id="rId5" Target="../media/image26.png" Type="http://schemas.openxmlformats.org/officeDocument/2006/relationships/image"/><Relationship Id="rId6" Target="../media/image27.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29.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30.png" Type="http://schemas.openxmlformats.org/officeDocument/2006/relationships/image"/><Relationship Id="rId4" Target="../media/image31.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34.png" Type="http://schemas.openxmlformats.org/officeDocument/2006/relationships/image"/><Relationship Id="rId5" Target="../media/image3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39.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1290816" y="263353"/>
            <a:ext cx="9760293" cy="9760293"/>
          </a:xfrm>
          <a:custGeom>
            <a:avLst/>
            <a:gdLst/>
            <a:ahLst/>
            <a:cxnLst/>
            <a:rect r="r" b="b" t="t" l="l"/>
            <a:pathLst>
              <a:path h="9760293" w="9760293">
                <a:moveTo>
                  <a:pt x="0" y="0"/>
                </a:moveTo>
                <a:lnTo>
                  <a:pt x="9760294" y="0"/>
                </a:lnTo>
                <a:lnTo>
                  <a:pt x="9760294" y="9760294"/>
                </a:lnTo>
                <a:lnTo>
                  <a:pt x="0" y="9760294"/>
                </a:lnTo>
                <a:lnTo>
                  <a:pt x="0" y="0"/>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596788" y="2239324"/>
            <a:ext cx="4472245" cy="6176904"/>
            <a:chOff x="0" y="0"/>
            <a:chExt cx="915474" cy="1264420"/>
          </a:xfrm>
        </p:grpSpPr>
        <p:sp>
          <p:nvSpPr>
            <p:cNvPr name="Freeform 4" id="4"/>
            <p:cNvSpPr/>
            <p:nvPr/>
          </p:nvSpPr>
          <p:spPr>
            <a:xfrm flipH="false" flipV="false" rot="0">
              <a:off x="0" y="0"/>
              <a:ext cx="915474" cy="1264420"/>
            </a:xfrm>
            <a:custGeom>
              <a:avLst/>
              <a:gdLst/>
              <a:ahLst/>
              <a:cxnLst/>
              <a:rect r="r" b="b" t="t" l="l"/>
              <a:pathLst>
                <a:path h="1264420" w="915474">
                  <a:moveTo>
                    <a:pt x="0" y="0"/>
                  </a:moveTo>
                  <a:lnTo>
                    <a:pt x="915474" y="0"/>
                  </a:lnTo>
                  <a:lnTo>
                    <a:pt x="915474" y="1264420"/>
                  </a:lnTo>
                  <a:lnTo>
                    <a:pt x="0" y="1264420"/>
                  </a:lnTo>
                  <a:close/>
                </a:path>
              </a:pathLst>
            </a:custGeom>
            <a:blipFill>
              <a:blip r:embed="rId4"/>
              <a:stretch>
                <a:fillRect l="-61258" t="0" r="-61257" b="-7378"/>
              </a:stretch>
            </a:blipFill>
            <a:ln cap="sq">
              <a:noFill/>
              <a:prstDash val="solid"/>
              <a:miter/>
            </a:ln>
          </p:spPr>
        </p:sp>
      </p:grpSp>
      <p:grpSp>
        <p:nvGrpSpPr>
          <p:cNvPr name="Group 5" id="5"/>
          <p:cNvGrpSpPr/>
          <p:nvPr/>
        </p:nvGrpSpPr>
        <p:grpSpPr>
          <a:xfrm rot="0">
            <a:off x="13015523" y="808414"/>
            <a:ext cx="3405995" cy="340599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5"/>
              <a:stretch>
                <a:fillRect l="-40163" t="-14452" r="-59324" b="0"/>
              </a:stretch>
            </a:blipFill>
          </p:spPr>
        </p:sp>
      </p:grpSp>
      <p:sp>
        <p:nvSpPr>
          <p:cNvPr name="Freeform 7" id="7"/>
          <p:cNvSpPr/>
          <p:nvPr/>
        </p:nvSpPr>
        <p:spPr>
          <a:xfrm flipH="false" flipV="false" rot="0">
            <a:off x="13218967" y="4796347"/>
            <a:ext cx="5069033" cy="4461953"/>
          </a:xfrm>
          <a:custGeom>
            <a:avLst/>
            <a:gdLst/>
            <a:ahLst/>
            <a:cxnLst/>
            <a:rect r="r" b="b" t="t" l="l"/>
            <a:pathLst>
              <a:path h="4461953" w="5069033">
                <a:moveTo>
                  <a:pt x="0" y="0"/>
                </a:moveTo>
                <a:lnTo>
                  <a:pt x="5069033" y="0"/>
                </a:lnTo>
                <a:lnTo>
                  <a:pt x="5069033" y="4461953"/>
                </a:lnTo>
                <a:lnTo>
                  <a:pt x="0" y="4461953"/>
                </a:lnTo>
                <a:lnTo>
                  <a:pt x="0" y="0"/>
                </a:lnTo>
                <a:close/>
              </a:path>
            </a:pathLst>
          </a:custGeom>
          <a:blipFill>
            <a:blip r:embed="rId6"/>
            <a:stretch>
              <a:fillRect l="-58134" t="-22173" r="-69482" b="-23281"/>
            </a:stretch>
          </a:blipFill>
        </p:spPr>
      </p:sp>
      <p:sp>
        <p:nvSpPr>
          <p:cNvPr name="TextBox 8" id="8"/>
          <p:cNvSpPr txBox="true"/>
          <p:nvPr/>
        </p:nvSpPr>
        <p:spPr>
          <a:xfrm rot="0">
            <a:off x="4117153" y="2415815"/>
            <a:ext cx="10053695" cy="3949615"/>
          </a:xfrm>
          <a:prstGeom prst="rect">
            <a:avLst/>
          </a:prstGeom>
        </p:spPr>
        <p:txBody>
          <a:bodyPr anchor="t" rtlCol="false" tIns="0" lIns="0" bIns="0" rIns="0">
            <a:spAutoFit/>
          </a:bodyPr>
          <a:lstStyle/>
          <a:p>
            <a:pPr algn="ctr">
              <a:lnSpc>
                <a:spcPts val="15135"/>
              </a:lnSpc>
            </a:pPr>
            <a:r>
              <a:rPr lang="en-US" sz="15765">
                <a:solidFill>
                  <a:srgbClr val="BC1823"/>
                </a:solidFill>
                <a:latin typeface="AC Steelfish"/>
                <a:ea typeface="AC Steelfish"/>
                <a:cs typeface="AC Steelfish"/>
                <a:sym typeface="AC Steelfish"/>
              </a:rPr>
              <a:t>ΟΛΙΣΤΙΚΗ</a:t>
            </a:r>
          </a:p>
          <a:p>
            <a:pPr algn="ctr">
              <a:lnSpc>
                <a:spcPts val="15135"/>
              </a:lnSpc>
            </a:pPr>
            <a:r>
              <a:rPr lang="en-US" sz="15765">
                <a:solidFill>
                  <a:srgbClr val="BC1823"/>
                </a:solidFill>
                <a:latin typeface="AC Steelfish"/>
                <a:ea typeface="AC Steelfish"/>
                <a:cs typeface="AC Steelfish"/>
                <a:sym typeface="AC Steelfish"/>
              </a:rPr>
              <a:t>ΦΙΛΟΣΟΦΙΑ</a:t>
            </a:r>
          </a:p>
        </p:txBody>
      </p:sp>
      <p:sp>
        <p:nvSpPr>
          <p:cNvPr name="TextBox 9" id="9"/>
          <p:cNvSpPr txBox="true"/>
          <p:nvPr/>
        </p:nvSpPr>
        <p:spPr>
          <a:xfrm rot="0">
            <a:off x="5352303" y="6012212"/>
            <a:ext cx="7583395" cy="2414892"/>
          </a:xfrm>
          <a:prstGeom prst="rect">
            <a:avLst/>
          </a:prstGeom>
        </p:spPr>
        <p:txBody>
          <a:bodyPr anchor="t" rtlCol="false" tIns="0" lIns="0" bIns="0" rIns="0">
            <a:spAutoFit/>
          </a:bodyPr>
          <a:lstStyle/>
          <a:p>
            <a:pPr algn="ctr">
              <a:lnSpc>
                <a:spcPts val="3759"/>
              </a:lnSpc>
            </a:pPr>
            <a:r>
              <a:rPr lang="en-US" b="true" sz="3916">
                <a:solidFill>
                  <a:srgbClr val="BC1823"/>
                </a:solidFill>
                <a:latin typeface="Inter Bold"/>
                <a:ea typeface="Inter Bold"/>
                <a:cs typeface="Inter Bold"/>
                <a:sym typeface="Inter Bold"/>
              </a:rPr>
              <a:t>Μια μείζων καινοτομία</a:t>
            </a:r>
            <a:r>
              <a:rPr lang="en-US" sz="3916">
                <a:solidFill>
                  <a:srgbClr val="BC1823"/>
                </a:solidFill>
                <a:latin typeface="Inter"/>
                <a:ea typeface="Inter"/>
                <a:cs typeface="Inter"/>
                <a:sym typeface="Inter"/>
              </a:rPr>
              <a:t> και η απάντηση στη</a:t>
            </a:r>
            <a:r>
              <a:rPr lang="en-US" b="true" sz="3916">
                <a:solidFill>
                  <a:srgbClr val="BC1823"/>
                </a:solidFill>
                <a:latin typeface="Inter Bold"/>
                <a:ea typeface="Inter Bold"/>
                <a:cs typeface="Inter Bold"/>
                <a:sym typeface="Inter Bold"/>
              </a:rPr>
              <a:t> Διαδικασία Επιχειρηματικής Αποκάλυψης</a:t>
            </a:r>
            <a:r>
              <a:rPr lang="en-US" sz="3916">
                <a:solidFill>
                  <a:srgbClr val="BC1823"/>
                </a:solidFill>
                <a:latin typeface="Inter"/>
                <a:ea typeface="Inter"/>
                <a:cs typeface="Inter"/>
                <a:sym typeface="Inter"/>
              </a:rPr>
              <a:t> και την </a:t>
            </a:r>
            <a:r>
              <a:rPr lang="en-US" b="true" sz="3916">
                <a:solidFill>
                  <a:srgbClr val="BC1823"/>
                </a:solidFill>
                <a:latin typeface="Inter Bold"/>
                <a:ea typeface="Inter Bold"/>
                <a:cs typeface="Inter Bold"/>
                <a:sym typeface="Inter Bold"/>
              </a:rPr>
              <a:t>Βιομηχανία της Εμπειρίας</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BC1823"/>
        </a:solidFill>
      </p:bgPr>
    </p:bg>
    <p:spTree>
      <p:nvGrpSpPr>
        <p:cNvPr id="1" name=""/>
        <p:cNvGrpSpPr/>
        <p:nvPr/>
      </p:nvGrpSpPr>
      <p:grpSpPr>
        <a:xfrm>
          <a:off x="0" y="0"/>
          <a:ext cx="0" cy="0"/>
          <a:chOff x="0" y="0"/>
          <a:chExt cx="0" cy="0"/>
        </a:xfrm>
      </p:grpSpPr>
      <p:grpSp>
        <p:nvGrpSpPr>
          <p:cNvPr name="Group 2" id="2"/>
          <p:cNvGrpSpPr/>
          <p:nvPr/>
        </p:nvGrpSpPr>
        <p:grpSpPr>
          <a:xfrm rot="0">
            <a:off x="444106" y="0"/>
            <a:ext cx="17399788" cy="7456966"/>
            <a:chOff x="0" y="0"/>
            <a:chExt cx="2695682" cy="1155279"/>
          </a:xfrm>
        </p:grpSpPr>
        <p:sp>
          <p:nvSpPr>
            <p:cNvPr name="Freeform 3" id="3"/>
            <p:cNvSpPr/>
            <p:nvPr/>
          </p:nvSpPr>
          <p:spPr>
            <a:xfrm flipH="false" flipV="false" rot="0">
              <a:off x="0" y="0"/>
              <a:ext cx="2695682" cy="1155279"/>
            </a:xfrm>
            <a:custGeom>
              <a:avLst/>
              <a:gdLst/>
              <a:ahLst/>
              <a:cxnLst/>
              <a:rect r="r" b="b" t="t" l="l"/>
              <a:pathLst>
                <a:path h="1155279" w="2695682">
                  <a:moveTo>
                    <a:pt x="0" y="0"/>
                  </a:moveTo>
                  <a:lnTo>
                    <a:pt x="2695682" y="0"/>
                  </a:lnTo>
                  <a:lnTo>
                    <a:pt x="2695682" y="1155279"/>
                  </a:lnTo>
                  <a:lnTo>
                    <a:pt x="0" y="1155279"/>
                  </a:lnTo>
                  <a:close/>
                </a:path>
              </a:pathLst>
            </a:custGeom>
            <a:blipFill>
              <a:blip r:embed="rId2"/>
              <a:stretch>
                <a:fillRect l="0" t="-15842" r="0" b="-15842"/>
              </a:stretch>
            </a:blipFill>
            <a:ln cap="sq">
              <a:noFill/>
              <a:prstDash val="solid"/>
              <a:miter/>
            </a:ln>
          </p:spPr>
        </p:sp>
      </p:grpSp>
      <p:sp>
        <p:nvSpPr>
          <p:cNvPr name="TextBox 4" id="4"/>
          <p:cNvSpPr txBox="true"/>
          <p:nvPr/>
        </p:nvSpPr>
        <p:spPr>
          <a:xfrm rot="0">
            <a:off x="-516699" y="6398611"/>
            <a:ext cx="10177397" cy="4394799"/>
          </a:xfrm>
          <a:prstGeom prst="rect">
            <a:avLst/>
          </a:prstGeom>
        </p:spPr>
        <p:txBody>
          <a:bodyPr anchor="t" rtlCol="false" tIns="0" lIns="0" bIns="0" rIns="0">
            <a:spAutoFit/>
          </a:bodyPr>
          <a:lstStyle/>
          <a:p>
            <a:pPr algn="ctr">
              <a:lnSpc>
                <a:spcPts val="34787"/>
              </a:lnSpc>
            </a:pPr>
            <a:r>
              <a:rPr lang="en-US" sz="28514">
                <a:solidFill>
                  <a:srgbClr val="000000"/>
                </a:solidFill>
                <a:latin typeface="AC Steelfish"/>
                <a:ea typeface="AC Steelfish"/>
                <a:cs typeface="AC Steelfish"/>
                <a:sym typeface="AC Steelfish"/>
              </a:rPr>
              <a:t>Η</a:t>
            </a:r>
            <a:r>
              <a:rPr lang="en-US" sz="28514">
                <a:solidFill>
                  <a:srgbClr val="F8F7F2"/>
                </a:solidFill>
                <a:latin typeface="AC Steelfish"/>
                <a:ea typeface="AC Steelfish"/>
                <a:cs typeface="AC Steelfish"/>
                <a:sym typeface="AC Steelfish"/>
              </a:rPr>
              <a:t>ΕΥΡΩΠΗ</a:t>
            </a:r>
          </a:p>
        </p:txBody>
      </p:sp>
      <p:sp>
        <p:nvSpPr>
          <p:cNvPr name="TextBox 5" id="5"/>
          <p:cNvSpPr txBox="true"/>
          <p:nvPr/>
        </p:nvSpPr>
        <p:spPr>
          <a:xfrm rot="0">
            <a:off x="8744377" y="7212871"/>
            <a:ext cx="9308157" cy="2942305"/>
          </a:xfrm>
          <a:prstGeom prst="rect">
            <a:avLst/>
          </a:prstGeom>
        </p:spPr>
        <p:txBody>
          <a:bodyPr anchor="t" rtlCol="false" tIns="0" lIns="0" bIns="0" rIns="0">
            <a:spAutoFit/>
          </a:bodyPr>
          <a:lstStyle/>
          <a:p>
            <a:pPr algn="l">
              <a:lnSpc>
                <a:spcPts val="9741"/>
              </a:lnSpc>
            </a:pPr>
            <a:r>
              <a:rPr lang="en-US" sz="10945">
                <a:solidFill>
                  <a:srgbClr val="000000"/>
                </a:solidFill>
                <a:latin typeface="AC Steelfish"/>
                <a:ea typeface="AC Steelfish"/>
                <a:cs typeface="AC Steelfish"/>
                <a:sym typeface="AC Steelfish"/>
              </a:rPr>
              <a:t>ΚΑΙ Η</a:t>
            </a:r>
          </a:p>
          <a:p>
            <a:pPr algn="l">
              <a:lnSpc>
                <a:spcPts val="12180"/>
              </a:lnSpc>
            </a:pPr>
            <a:r>
              <a:rPr lang="en-US" sz="13685">
                <a:solidFill>
                  <a:srgbClr val="FFE7C2"/>
                </a:solidFill>
                <a:latin typeface="AC Steelfish"/>
                <a:ea typeface="AC Steelfish"/>
                <a:cs typeface="AC Steelfish"/>
                <a:sym typeface="AC Steelfish"/>
              </a:rPr>
              <a:t>ΘΕΣΜΙΚΗ ΤΗΣ ΙΣΤΟΡΙΑ</a:t>
            </a:r>
          </a:p>
        </p:txBody>
      </p:sp>
      <p:sp>
        <p:nvSpPr>
          <p:cNvPr name="TextBox 6" id="6"/>
          <p:cNvSpPr txBox="true"/>
          <p:nvPr/>
        </p:nvSpPr>
        <p:spPr>
          <a:xfrm rot="0">
            <a:off x="9660699" y="4306446"/>
            <a:ext cx="8196248" cy="1588383"/>
          </a:xfrm>
          <a:prstGeom prst="rect">
            <a:avLst/>
          </a:prstGeom>
        </p:spPr>
        <p:txBody>
          <a:bodyPr anchor="t" rtlCol="false" tIns="0" lIns="0" bIns="0" rIns="0">
            <a:spAutoFit/>
          </a:bodyPr>
          <a:lstStyle/>
          <a:p>
            <a:pPr algn="r">
              <a:lnSpc>
                <a:spcPts val="6426"/>
              </a:lnSpc>
              <a:spcBef>
                <a:spcPct val="0"/>
              </a:spcBef>
            </a:pPr>
            <a:r>
              <a:rPr lang="en-US" b="true" sz="4590">
                <a:solidFill>
                  <a:srgbClr val="F5F5F5"/>
                </a:solidFill>
                <a:latin typeface="Inter Bold"/>
                <a:ea typeface="Inter Bold"/>
                <a:cs typeface="Inter Bold"/>
                <a:sym typeface="Inter Bold"/>
              </a:rPr>
              <a:t>η ιστορία και τα θεσμικά εργαλεία υλοποίησης</a:t>
            </a:r>
          </a:p>
        </p:txBody>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grpSp>
        <p:nvGrpSpPr>
          <p:cNvPr name="Group 2" id="2"/>
          <p:cNvGrpSpPr/>
          <p:nvPr/>
        </p:nvGrpSpPr>
        <p:grpSpPr>
          <a:xfrm rot="0">
            <a:off x="1372136" y="2777997"/>
            <a:ext cx="4516194" cy="4731007"/>
            <a:chOff x="0" y="0"/>
            <a:chExt cx="1102823" cy="1155279"/>
          </a:xfrm>
        </p:grpSpPr>
        <p:sp>
          <p:nvSpPr>
            <p:cNvPr name="Freeform 3" id="3"/>
            <p:cNvSpPr/>
            <p:nvPr/>
          </p:nvSpPr>
          <p:spPr>
            <a:xfrm flipH="false" flipV="false" rot="0">
              <a:off x="0" y="0"/>
              <a:ext cx="1102823" cy="1155279"/>
            </a:xfrm>
            <a:custGeom>
              <a:avLst/>
              <a:gdLst/>
              <a:ahLst/>
              <a:cxnLst/>
              <a:rect r="r" b="b" t="t" l="l"/>
              <a:pathLst>
                <a:path h="1155279" w="1102823">
                  <a:moveTo>
                    <a:pt x="0" y="0"/>
                  </a:moveTo>
                  <a:lnTo>
                    <a:pt x="1102823" y="0"/>
                  </a:lnTo>
                  <a:lnTo>
                    <a:pt x="1102823" y="1155279"/>
                  </a:lnTo>
                  <a:lnTo>
                    <a:pt x="0" y="1155279"/>
                  </a:lnTo>
                  <a:close/>
                </a:path>
              </a:pathLst>
            </a:custGeom>
            <a:blipFill>
              <a:blip r:embed="rId2"/>
              <a:stretch>
                <a:fillRect l="-33654" t="0" r="-33654" b="0"/>
              </a:stretch>
            </a:blipFill>
            <a:ln cap="sq">
              <a:noFill/>
              <a:prstDash val="solid"/>
              <a:miter/>
            </a:ln>
          </p:spPr>
        </p:sp>
      </p:grpSp>
      <p:grpSp>
        <p:nvGrpSpPr>
          <p:cNvPr name="Group 4" id="4"/>
          <p:cNvGrpSpPr/>
          <p:nvPr/>
        </p:nvGrpSpPr>
        <p:grpSpPr>
          <a:xfrm rot="0">
            <a:off x="12338809" y="862517"/>
            <a:ext cx="3405995" cy="3405995"/>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blipFill>
              <a:blip r:embed="rId3"/>
              <a:stretch>
                <a:fillRect l="0" t="-5323" r="-27546" b="-5323"/>
              </a:stretch>
            </a:blipFill>
          </p:spPr>
        </p:sp>
      </p:grpSp>
      <p:sp>
        <p:nvSpPr>
          <p:cNvPr name="TextBox 6" id="6"/>
          <p:cNvSpPr txBox="true"/>
          <p:nvPr/>
        </p:nvSpPr>
        <p:spPr>
          <a:xfrm rot="0">
            <a:off x="4627821" y="2146488"/>
            <a:ext cx="8946272" cy="5204595"/>
          </a:xfrm>
          <a:prstGeom prst="rect">
            <a:avLst/>
          </a:prstGeom>
        </p:spPr>
        <p:txBody>
          <a:bodyPr anchor="t" rtlCol="false" tIns="0" lIns="0" bIns="0" rIns="0">
            <a:spAutoFit/>
          </a:bodyPr>
          <a:lstStyle/>
          <a:p>
            <a:pPr algn="ctr">
              <a:lnSpc>
                <a:spcPts val="13468"/>
              </a:lnSpc>
            </a:pPr>
            <a:r>
              <a:rPr lang="en-US" sz="14029">
                <a:solidFill>
                  <a:srgbClr val="BC1823"/>
                </a:solidFill>
                <a:latin typeface="AC Steelfish"/>
                <a:ea typeface="AC Steelfish"/>
                <a:cs typeface="AC Steelfish"/>
                <a:sym typeface="AC Steelfish"/>
              </a:rPr>
              <a:t>ΜΕΣΟΓΕΙΑΚΑ</a:t>
            </a:r>
          </a:p>
          <a:p>
            <a:pPr algn="ctr">
              <a:lnSpc>
                <a:spcPts val="13468"/>
              </a:lnSpc>
            </a:pPr>
            <a:r>
              <a:rPr lang="en-US" sz="14029">
                <a:solidFill>
                  <a:srgbClr val="BC1823"/>
                </a:solidFill>
                <a:latin typeface="AC Steelfish"/>
                <a:ea typeface="AC Steelfish"/>
                <a:cs typeface="AC Steelfish"/>
                <a:sym typeface="AC Steelfish"/>
              </a:rPr>
              <a:t>ΟΛΟΚΛΗΡΩΜΕΝΑ</a:t>
            </a:r>
          </a:p>
          <a:p>
            <a:pPr algn="ctr">
              <a:lnSpc>
                <a:spcPts val="13468"/>
              </a:lnSpc>
            </a:pPr>
            <a:r>
              <a:rPr lang="en-US" sz="14029">
                <a:solidFill>
                  <a:srgbClr val="BC1823"/>
                </a:solidFill>
                <a:latin typeface="AC Steelfish"/>
                <a:ea typeface="AC Steelfish"/>
                <a:cs typeface="AC Steelfish"/>
                <a:sym typeface="AC Steelfish"/>
              </a:rPr>
              <a:t>ΠΡΟΓΡΑΜΜΑΤΑ</a:t>
            </a:r>
          </a:p>
        </p:txBody>
      </p:sp>
      <p:sp>
        <p:nvSpPr>
          <p:cNvPr name="Freeform 7" id="7"/>
          <p:cNvSpPr/>
          <p:nvPr/>
        </p:nvSpPr>
        <p:spPr>
          <a:xfrm flipH="false" flipV="false" rot="0">
            <a:off x="13166996" y="3783129"/>
            <a:ext cx="3527043" cy="4734414"/>
          </a:xfrm>
          <a:custGeom>
            <a:avLst/>
            <a:gdLst/>
            <a:ahLst/>
            <a:cxnLst/>
            <a:rect r="r" b="b" t="t" l="l"/>
            <a:pathLst>
              <a:path h="4734414" w="3527043">
                <a:moveTo>
                  <a:pt x="0" y="0"/>
                </a:moveTo>
                <a:lnTo>
                  <a:pt x="3527044" y="0"/>
                </a:lnTo>
                <a:lnTo>
                  <a:pt x="3527044" y="4734414"/>
                </a:lnTo>
                <a:lnTo>
                  <a:pt x="0" y="4734414"/>
                </a:lnTo>
                <a:lnTo>
                  <a:pt x="0" y="0"/>
                </a:lnTo>
                <a:close/>
              </a:path>
            </a:pathLst>
          </a:custGeom>
          <a:blipFill>
            <a:blip r:embed="rId4"/>
            <a:stretch>
              <a:fillRect l="0" t="0" r="0" b="0"/>
            </a:stretch>
          </a:blipFill>
        </p:spPr>
      </p:sp>
      <p:sp>
        <p:nvSpPr>
          <p:cNvPr name="TextBox 8" id="8"/>
          <p:cNvSpPr txBox="true"/>
          <p:nvPr/>
        </p:nvSpPr>
        <p:spPr>
          <a:xfrm rot="0">
            <a:off x="4713908" y="7084383"/>
            <a:ext cx="8860185" cy="2396383"/>
          </a:xfrm>
          <a:prstGeom prst="rect">
            <a:avLst/>
          </a:prstGeom>
        </p:spPr>
        <p:txBody>
          <a:bodyPr anchor="t" rtlCol="false" tIns="0" lIns="0" bIns="0" rIns="0">
            <a:spAutoFit/>
          </a:bodyPr>
          <a:lstStyle/>
          <a:p>
            <a:pPr algn="ctr">
              <a:lnSpc>
                <a:spcPts val="19640"/>
              </a:lnSpc>
              <a:spcBef>
                <a:spcPct val="0"/>
              </a:spcBef>
            </a:pPr>
            <a:r>
              <a:rPr lang="en-US" sz="14029">
                <a:solidFill>
                  <a:srgbClr val="000000"/>
                </a:solidFill>
                <a:latin typeface="AC Steelfish"/>
                <a:ea typeface="AC Steelfish"/>
                <a:cs typeface="AC Steelfish"/>
                <a:sym typeface="AC Steelfish"/>
              </a:rPr>
              <a:t>«ΥΒΡΙΔΙΚΟ ΣΧΗΜΑ»</a:t>
            </a:r>
          </a:p>
        </p:txBody>
      </p:sp>
      <p:sp>
        <p:nvSpPr>
          <p:cNvPr name="TextBox 9" id="9"/>
          <p:cNvSpPr txBox="true"/>
          <p:nvPr/>
        </p:nvSpPr>
        <p:spPr>
          <a:xfrm rot="0">
            <a:off x="1344529" y="7242303"/>
            <a:ext cx="2011561" cy="2396383"/>
          </a:xfrm>
          <a:prstGeom prst="rect">
            <a:avLst/>
          </a:prstGeom>
        </p:spPr>
        <p:txBody>
          <a:bodyPr anchor="t" rtlCol="false" tIns="0" lIns="0" bIns="0" rIns="0">
            <a:spAutoFit/>
          </a:bodyPr>
          <a:lstStyle/>
          <a:p>
            <a:pPr algn="ctr">
              <a:lnSpc>
                <a:spcPts val="19640"/>
              </a:lnSpc>
              <a:spcBef>
                <a:spcPct val="0"/>
              </a:spcBef>
            </a:pPr>
            <a:r>
              <a:rPr lang="en-US" sz="14029">
                <a:solidFill>
                  <a:srgbClr val="CACCCF"/>
                </a:solidFill>
                <a:latin typeface="AC Steelfish"/>
                <a:ea typeface="AC Steelfish"/>
                <a:cs typeface="AC Steelfish"/>
                <a:sym typeface="AC Steelfish"/>
              </a:rPr>
              <a:t>1986</a:t>
            </a:r>
          </a:p>
        </p:txBody>
      </p:sp>
      <p:sp>
        <p:nvSpPr>
          <p:cNvPr name="TextBox 10" id="10"/>
          <p:cNvSpPr txBox="true"/>
          <p:nvPr/>
        </p:nvSpPr>
        <p:spPr>
          <a:xfrm rot="0">
            <a:off x="767219" y="577803"/>
            <a:ext cx="2676304" cy="1152530"/>
          </a:xfrm>
          <a:prstGeom prst="rect">
            <a:avLst/>
          </a:prstGeom>
        </p:spPr>
        <p:txBody>
          <a:bodyPr anchor="t" rtlCol="false" tIns="0" lIns="0" bIns="0" rIns="0">
            <a:spAutoFit/>
          </a:bodyPr>
          <a:lstStyle/>
          <a:p>
            <a:pPr algn="ctr">
              <a:lnSpc>
                <a:spcPts val="9147"/>
              </a:lnSpc>
            </a:pPr>
            <a:r>
              <a:rPr lang="en-US" sz="7498">
                <a:solidFill>
                  <a:srgbClr val="000000"/>
                </a:solidFill>
                <a:latin typeface="AC Steelfish"/>
                <a:ea typeface="AC Steelfish"/>
                <a:cs typeface="AC Steelfish"/>
                <a:sym typeface="AC Steelfish"/>
              </a:rPr>
              <a:t>Η</a:t>
            </a:r>
            <a:r>
              <a:rPr lang="en-US" sz="7498">
                <a:solidFill>
                  <a:srgbClr val="BC1823"/>
                </a:solidFill>
                <a:latin typeface="AC Steelfish"/>
                <a:ea typeface="AC Steelfish"/>
                <a:cs typeface="AC Steelfish"/>
                <a:sym typeface="AC Steelfish"/>
              </a:rPr>
              <a:t>ΕΥΡΩΠΗ</a:t>
            </a:r>
          </a:p>
        </p:txBody>
      </p:sp>
      <p:sp>
        <p:nvSpPr>
          <p:cNvPr name="TextBox 11" id="11"/>
          <p:cNvSpPr txBox="true"/>
          <p:nvPr/>
        </p:nvSpPr>
        <p:spPr>
          <a:xfrm rot="0">
            <a:off x="3185625" y="709039"/>
            <a:ext cx="2447723" cy="897053"/>
          </a:xfrm>
          <a:prstGeom prst="rect">
            <a:avLst/>
          </a:prstGeom>
        </p:spPr>
        <p:txBody>
          <a:bodyPr anchor="t" rtlCol="false" tIns="0" lIns="0" bIns="0" rIns="0">
            <a:spAutoFit/>
          </a:bodyPr>
          <a:lstStyle/>
          <a:p>
            <a:pPr algn="l">
              <a:lnSpc>
                <a:spcPts val="2561"/>
              </a:lnSpc>
            </a:pPr>
            <a:r>
              <a:rPr lang="en-US" sz="2878">
                <a:solidFill>
                  <a:srgbClr val="000000"/>
                </a:solidFill>
                <a:latin typeface="AC Steelfish"/>
                <a:ea typeface="AC Steelfish"/>
                <a:cs typeface="AC Steelfish"/>
                <a:sym typeface="AC Steelfish"/>
              </a:rPr>
              <a:t>ΚΑΙ Η</a:t>
            </a:r>
          </a:p>
          <a:p>
            <a:pPr algn="l">
              <a:lnSpc>
                <a:spcPts val="3975"/>
              </a:lnSpc>
            </a:pPr>
            <a:r>
              <a:rPr lang="en-US" sz="4466">
                <a:solidFill>
                  <a:srgbClr val="BC1823"/>
                </a:solidFill>
                <a:latin typeface="AC Steelfish"/>
                <a:ea typeface="AC Steelfish"/>
                <a:cs typeface="AC Steelfish"/>
                <a:sym typeface="AC Steelfish"/>
              </a:rPr>
              <a:t>ΘΕΣΜΙΚΗ ΙΣΤΟΡΙΑ</a:t>
            </a:r>
          </a:p>
        </p:txBody>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BC1823"/>
        </a:solidFill>
      </p:bgPr>
    </p:bg>
    <p:spTree>
      <p:nvGrpSpPr>
        <p:cNvPr id="1" name=""/>
        <p:cNvGrpSpPr/>
        <p:nvPr/>
      </p:nvGrpSpPr>
      <p:grpSpPr>
        <a:xfrm>
          <a:off x="0" y="0"/>
          <a:ext cx="0" cy="0"/>
          <a:chOff x="0" y="0"/>
          <a:chExt cx="0" cy="0"/>
        </a:xfrm>
      </p:grpSpPr>
      <p:grpSp>
        <p:nvGrpSpPr>
          <p:cNvPr name="Group 2" id="2"/>
          <p:cNvGrpSpPr/>
          <p:nvPr/>
        </p:nvGrpSpPr>
        <p:grpSpPr>
          <a:xfrm rot="0">
            <a:off x="0" y="1852616"/>
            <a:ext cx="8479461" cy="3103940"/>
            <a:chOff x="0" y="0"/>
            <a:chExt cx="3156035" cy="1155279"/>
          </a:xfrm>
        </p:grpSpPr>
        <p:sp>
          <p:nvSpPr>
            <p:cNvPr name="Freeform 3" id="3"/>
            <p:cNvSpPr/>
            <p:nvPr/>
          </p:nvSpPr>
          <p:spPr>
            <a:xfrm flipH="false" flipV="false" rot="0">
              <a:off x="0" y="0"/>
              <a:ext cx="3156035" cy="1155279"/>
            </a:xfrm>
            <a:custGeom>
              <a:avLst/>
              <a:gdLst/>
              <a:ahLst/>
              <a:cxnLst/>
              <a:rect r="r" b="b" t="t" l="l"/>
              <a:pathLst>
                <a:path h="1155279" w="3156035">
                  <a:moveTo>
                    <a:pt x="0" y="0"/>
                  </a:moveTo>
                  <a:lnTo>
                    <a:pt x="3156035" y="0"/>
                  </a:lnTo>
                  <a:lnTo>
                    <a:pt x="3156035" y="1155279"/>
                  </a:lnTo>
                  <a:lnTo>
                    <a:pt x="0" y="1155279"/>
                  </a:lnTo>
                  <a:close/>
                </a:path>
              </a:pathLst>
            </a:custGeom>
            <a:blipFill>
              <a:blip r:embed="rId2"/>
              <a:stretch>
                <a:fillRect l="0" t="-1008" r="0" b="-80876"/>
              </a:stretch>
            </a:blipFill>
            <a:ln cap="sq">
              <a:noFill/>
              <a:prstDash val="solid"/>
              <a:miter/>
            </a:ln>
          </p:spPr>
        </p:sp>
      </p:grpSp>
      <p:sp>
        <p:nvSpPr>
          <p:cNvPr name="TextBox 4" id="4"/>
          <p:cNvSpPr txBox="true"/>
          <p:nvPr/>
        </p:nvSpPr>
        <p:spPr>
          <a:xfrm rot="0">
            <a:off x="427290" y="6953204"/>
            <a:ext cx="9949337" cy="5310843"/>
          </a:xfrm>
          <a:prstGeom prst="rect">
            <a:avLst/>
          </a:prstGeom>
        </p:spPr>
        <p:txBody>
          <a:bodyPr anchor="t" rtlCol="false" tIns="0" lIns="0" bIns="0" rIns="0">
            <a:spAutoFit/>
          </a:bodyPr>
          <a:lstStyle/>
          <a:p>
            <a:pPr algn="l">
              <a:lnSpc>
                <a:spcPts val="41904"/>
              </a:lnSpc>
            </a:pPr>
            <a:r>
              <a:rPr lang="en-US" sz="34347">
                <a:solidFill>
                  <a:srgbClr val="F8F7F2"/>
                </a:solidFill>
                <a:latin typeface="AC Steelfish"/>
                <a:ea typeface="AC Steelfish"/>
                <a:cs typeface="AC Steelfish"/>
                <a:sym typeface="AC Steelfish"/>
              </a:rPr>
              <a:t>ΙΣΤΟΡΙΑ</a:t>
            </a:r>
          </a:p>
        </p:txBody>
      </p:sp>
      <p:sp>
        <p:nvSpPr>
          <p:cNvPr name="TextBox 5" id="5"/>
          <p:cNvSpPr txBox="true"/>
          <p:nvPr/>
        </p:nvSpPr>
        <p:spPr>
          <a:xfrm rot="0">
            <a:off x="9155783" y="898825"/>
            <a:ext cx="2441688" cy="481330"/>
          </a:xfrm>
          <a:prstGeom prst="rect">
            <a:avLst/>
          </a:prstGeom>
        </p:spPr>
        <p:txBody>
          <a:bodyPr anchor="t" rtlCol="false" tIns="0" lIns="0" bIns="0" rIns="0">
            <a:spAutoFit/>
          </a:bodyPr>
          <a:lstStyle/>
          <a:p>
            <a:pPr algn="just">
              <a:lnSpc>
                <a:spcPts val="3919"/>
              </a:lnSpc>
            </a:pPr>
            <a:r>
              <a:rPr lang="en-US" sz="2799">
                <a:solidFill>
                  <a:srgbClr val="F8F7F2"/>
                </a:solidFill>
                <a:latin typeface="Inter"/>
                <a:ea typeface="Inter"/>
                <a:cs typeface="Inter"/>
                <a:sym typeface="Inter"/>
              </a:rPr>
              <a:t>2008</a:t>
            </a:r>
          </a:p>
        </p:txBody>
      </p:sp>
      <p:sp>
        <p:nvSpPr>
          <p:cNvPr name="TextBox 6" id="6"/>
          <p:cNvSpPr txBox="true"/>
          <p:nvPr/>
        </p:nvSpPr>
        <p:spPr>
          <a:xfrm rot="0">
            <a:off x="9155783" y="6124529"/>
            <a:ext cx="2441688" cy="481330"/>
          </a:xfrm>
          <a:prstGeom prst="rect">
            <a:avLst/>
          </a:prstGeom>
        </p:spPr>
        <p:txBody>
          <a:bodyPr anchor="t" rtlCol="false" tIns="0" lIns="0" bIns="0" rIns="0">
            <a:spAutoFit/>
          </a:bodyPr>
          <a:lstStyle/>
          <a:p>
            <a:pPr algn="just">
              <a:lnSpc>
                <a:spcPts val="3919"/>
              </a:lnSpc>
            </a:pPr>
            <a:r>
              <a:rPr lang="en-US" sz="2799">
                <a:solidFill>
                  <a:srgbClr val="F8F7F2"/>
                </a:solidFill>
                <a:latin typeface="Inter"/>
                <a:ea typeface="Inter"/>
                <a:cs typeface="Inter"/>
                <a:sym typeface="Inter"/>
              </a:rPr>
              <a:t>2014</a:t>
            </a:r>
          </a:p>
        </p:txBody>
      </p:sp>
      <p:sp>
        <p:nvSpPr>
          <p:cNvPr name="TextBox 7" id="7"/>
          <p:cNvSpPr txBox="true"/>
          <p:nvPr/>
        </p:nvSpPr>
        <p:spPr>
          <a:xfrm rot="0">
            <a:off x="9144000" y="1303955"/>
            <a:ext cx="8115300" cy="712471"/>
          </a:xfrm>
          <a:prstGeom prst="rect">
            <a:avLst/>
          </a:prstGeom>
        </p:spPr>
        <p:txBody>
          <a:bodyPr anchor="t" rtlCol="false" tIns="0" lIns="0" bIns="0" rIns="0">
            <a:spAutoFit/>
          </a:bodyPr>
          <a:lstStyle/>
          <a:p>
            <a:pPr algn="l">
              <a:lnSpc>
                <a:spcPts val="5879"/>
              </a:lnSpc>
            </a:pPr>
            <a:r>
              <a:rPr lang="en-US" b="true" sz="4199">
                <a:solidFill>
                  <a:srgbClr val="FFE7C2"/>
                </a:solidFill>
                <a:latin typeface="Inter Ultra-Bold"/>
                <a:ea typeface="Inter Ultra-Bold"/>
                <a:cs typeface="Inter Ultra-Bold"/>
                <a:sym typeface="Inter Ultra-Bold"/>
              </a:rPr>
              <a:t>Συνθήκη της Λισαβόνας</a:t>
            </a:r>
          </a:p>
        </p:txBody>
      </p:sp>
      <p:sp>
        <p:nvSpPr>
          <p:cNvPr name="TextBox 8" id="8"/>
          <p:cNvSpPr txBox="true"/>
          <p:nvPr/>
        </p:nvSpPr>
        <p:spPr>
          <a:xfrm rot="0">
            <a:off x="9144000" y="6529659"/>
            <a:ext cx="8127083" cy="712471"/>
          </a:xfrm>
          <a:prstGeom prst="rect">
            <a:avLst/>
          </a:prstGeom>
        </p:spPr>
        <p:txBody>
          <a:bodyPr anchor="t" rtlCol="false" tIns="0" lIns="0" bIns="0" rIns="0">
            <a:spAutoFit/>
          </a:bodyPr>
          <a:lstStyle/>
          <a:p>
            <a:pPr algn="l">
              <a:lnSpc>
                <a:spcPts val="5879"/>
              </a:lnSpc>
            </a:pPr>
            <a:r>
              <a:rPr lang="en-US" b="true" sz="4199">
                <a:solidFill>
                  <a:srgbClr val="FFE7C2"/>
                </a:solidFill>
                <a:latin typeface="Inter Ultra-Bold"/>
                <a:ea typeface="Inter Ultra-Bold"/>
                <a:cs typeface="Inter Ultra-Bold"/>
                <a:sym typeface="Inter Ultra-Bold"/>
              </a:rPr>
              <a:t>Ο.Χ.Ε. / Β.Α.Α. / ΤΑΠΤοΚ</a:t>
            </a:r>
          </a:p>
        </p:txBody>
      </p:sp>
      <p:sp>
        <p:nvSpPr>
          <p:cNvPr name="TextBox 9" id="9"/>
          <p:cNvSpPr txBox="true"/>
          <p:nvPr/>
        </p:nvSpPr>
        <p:spPr>
          <a:xfrm rot="0">
            <a:off x="427290" y="4350430"/>
            <a:ext cx="6756254" cy="3605348"/>
          </a:xfrm>
          <a:prstGeom prst="rect">
            <a:avLst/>
          </a:prstGeom>
        </p:spPr>
        <p:txBody>
          <a:bodyPr anchor="t" rtlCol="false" tIns="0" lIns="0" bIns="0" rIns="0">
            <a:spAutoFit/>
          </a:bodyPr>
          <a:lstStyle/>
          <a:p>
            <a:pPr algn="l">
              <a:lnSpc>
                <a:spcPts val="28455"/>
              </a:lnSpc>
            </a:pPr>
            <a:r>
              <a:rPr lang="en-US" sz="23324">
                <a:solidFill>
                  <a:srgbClr val="F8F7F2"/>
                </a:solidFill>
                <a:latin typeface="AC Steelfish"/>
                <a:ea typeface="AC Steelfish"/>
                <a:cs typeface="AC Steelfish"/>
                <a:sym typeface="AC Steelfish"/>
              </a:rPr>
              <a:t>ΘΕΣΜΙΚΗ</a:t>
            </a:r>
          </a:p>
        </p:txBody>
      </p:sp>
      <p:sp>
        <p:nvSpPr>
          <p:cNvPr name="TextBox 10" id="10"/>
          <p:cNvSpPr txBox="true"/>
          <p:nvPr/>
        </p:nvSpPr>
        <p:spPr>
          <a:xfrm rot="0">
            <a:off x="0" y="927400"/>
            <a:ext cx="4207567" cy="1821857"/>
          </a:xfrm>
          <a:prstGeom prst="rect">
            <a:avLst/>
          </a:prstGeom>
        </p:spPr>
        <p:txBody>
          <a:bodyPr anchor="t" rtlCol="false" tIns="0" lIns="0" bIns="0" rIns="0">
            <a:spAutoFit/>
          </a:bodyPr>
          <a:lstStyle/>
          <a:p>
            <a:pPr algn="ctr">
              <a:lnSpc>
                <a:spcPts val="14381"/>
              </a:lnSpc>
            </a:pPr>
            <a:r>
              <a:rPr lang="en-US" sz="11788">
                <a:solidFill>
                  <a:srgbClr val="000000"/>
                </a:solidFill>
                <a:latin typeface="AC Steelfish"/>
                <a:ea typeface="AC Steelfish"/>
                <a:cs typeface="AC Steelfish"/>
                <a:sym typeface="AC Steelfish"/>
              </a:rPr>
              <a:t>Η</a:t>
            </a:r>
            <a:r>
              <a:rPr lang="en-US" sz="11788">
                <a:solidFill>
                  <a:srgbClr val="F8F7F2"/>
                </a:solidFill>
                <a:latin typeface="AC Steelfish"/>
                <a:ea typeface="AC Steelfish"/>
                <a:cs typeface="AC Steelfish"/>
                <a:sym typeface="AC Steelfish"/>
              </a:rPr>
              <a:t>ΕΥΡΩΠΗ</a:t>
            </a:r>
          </a:p>
        </p:txBody>
      </p:sp>
      <p:sp>
        <p:nvSpPr>
          <p:cNvPr name="TextBox 11" id="11"/>
          <p:cNvSpPr txBox="true"/>
          <p:nvPr/>
        </p:nvSpPr>
        <p:spPr>
          <a:xfrm rot="0">
            <a:off x="9155783" y="2137980"/>
            <a:ext cx="7589031" cy="726890"/>
          </a:xfrm>
          <a:prstGeom prst="rect">
            <a:avLst/>
          </a:prstGeom>
        </p:spPr>
        <p:txBody>
          <a:bodyPr anchor="t" rtlCol="false" tIns="0" lIns="0" bIns="0" rIns="0">
            <a:spAutoFit/>
          </a:bodyPr>
          <a:lstStyle/>
          <a:p>
            <a:pPr algn="l">
              <a:lnSpc>
                <a:spcPts val="2985"/>
              </a:lnSpc>
              <a:spcBef>
                <a:spcPct val="0"/>
              </a:spcBef>
            </a:pPr>
            <a:r>
              <a:rPr lang="en-US" b="true" sz="2132">
                <a:solidFill>
                  <a:srgbClr val="FFFFFF"/>
                </a:solidFill>
                <a:latin typeface="Inter Bold"/>
                <a:ea typeface="Inter Bold"/>
                <a:cs typeface="Inter Bold"/>
                <a:sym typeface="Inter Bold"/>
              </a:rPr>
              <a:t>Άρθρο 174 - Συνθήκη για τη Λειτουργία της Ευρωπαϊκής Ένωσης</a:t>
            </a:r>
          </a:p>
        </p:txBody>
      </p:sp>
      <p:sp>
        <p:nvSpPr>
          <p:cNvPr name="TextBox 12" id="12"/>
          <p:cNvSpPr txBox="true"/>
          <p:nvPr/>
        </p:nvSpPr>
        <p:spPr>
          <a:xfrm rot="0">
            <a:off x="9155783" y="7363685"/>
            <a:ext cx="8747689" cy="355415"/>
          </a:xfrm>
          <a:prstGeom prst="rect">
            <a:avLst/>
          </a:prstGeom>
        </p:spPr>
        <p:txBody>
          <a:bodyPr anchor="t" rtlCol="false" tIns="0" lIns="0" bIns="0" rIns="0">
            <a:spAutoFit/>
          </a:bodyPr>
          <a:lstStyle/>
          <a:p>
            <a:pPr algn="l">
              <a:lnSpc>
                <a:spcPts val="2985"/>
              </a:lnSpc>
              <a:spcBef>
                <a:spcPct val="0"/>
              </a:spcBef>
            </a:pPr>
            <a:r>
              <a:rPr lang="en-US" b="true" sz="2132">
                <a:solidFill>
                  <a:srgbClr val="FFFFFF"/>
                </a:solidFill>
                <a:latin typeface="Inter Bold"/>
                <a:ea typeface="Inter Bold"/>
                <a:cs typeface="Inter Bold"/>
                <a:sym typeface="Inter Bold"/>
              </a:rPr>
              <a:t>Στόχος Πολιτικής 5</a:t>
            </a:r>
          </a:p>
        </p:txBody>
      </p:sp>
      <p:sp>
        <p:nvSpPr>
          <p:cNvPr name="TextBox 13" id="13"/>
          <p:cNvSpPr txBox="true"/>
          <p:nvPr/>
        </p:nvSpPr>
        <p:spPr>
          <a:xfrm rot="0">
            <a:off x="9155783" y="3051302"/>
            <a:ext cx="8103517" cy="1934845"/>
          </a:xfrm>
          <a:prstGeom prst="rect">
            <a:avLst/>
          </a:prstGeom>
        </p:spPr>
        <p:txBody>
          <a:bodyPr anchor="t" rtlCol="false" tIns="0" lIns="0" bIns="0" rIns="0">
            <a:spAutoFit/>
          </a:bodyPr>
          <a:lstStyle/>
          <a:p>
            <a:pPr algn="l">
              <a:lnSpc>
                <a:spcPts val="3079"/>
              </a:lnSpc>
              <a:spcBef>
                <a:spcPct val="0"/>
              </a:spcBef>
            </a:pPr>
            <a:r>
              <a:rPr lang="en-US" sz="2199">
                <a:solidFill>
                  <a:srgbClr val="FFFFFF"/>
                </a:solidFill>
                <a:latin typeface="Inter"/>
                <a:ea typeface="Inter"/>
                <a:cs typeface="Inter"/>
                <a:sym typeface="Inter"/>
              </a:rPr>
              <a:t>η Συνθήκη της Λισαβόνας ενισχύει την έννοια της εδαφικής συνοχής, προσδίδοντας μεγαλύτερη σημασία στη μείωση των περιφερειακών ανισοτήτων και στη δημιουργία ίσων ευκαιριών για την οικονομική και κοινωνική ανάπτυξη σε όλη την Ευρώπη.</a:t>
            </a:r>
          </a:p>
        </p:txBody>
      </p:sp>
      <p:sp>
        <p:nvSpPr>
          <p:cNvPr name="TextBox 14" id="14"/>
          <p:cNvSpPr txBox="true"/>
          <p:nvPr/>
        </p:nvSpPr>
        <p:spPr>
          <a:xfrm rot="0">
            <a:off x="9155783" y="7923952"/>
            <a:ext cx="8115300" cy="1153795"/>
          </a:xfrm>
          <a:prstGeom prst="rect">
            <a:avLst/>
          </a:prstGeom>
        </p:spPr>
        <p:txBody>
          <a:bodyPr anchor="t" rtlCol="false" tIns="0" lIns="0" bIns="0" rIns="0">
            <a:spAutoFit/>
          </a:bodyPr>
          <a:lstStyle/>
          <a:p>
            <a:pPr algn="l">
              <a:lnSpc>
                <a:spcPts val="3079"/>
              </a:lnSpc>
              <a:spcBef>
                <a:spcPct val="0"/>
              </a:spcBef>
            </a:pPr>
            <a:r>
              <a:rPr lang="en-US" sz="2199">
                <a:solidFill>
                  <a:srgbClr val="FFFFFF"/>
                </a:solidFill>
                <a:latin typeface="Inter"/>
                <a:ea typeface="Inter"/>
                <a:cs typeface="Inter"/>
                <a:sym typeface="Inter"/>
              </a:rPr>
              <a:t>«Μ</a:t>
            </a:r>
            <a:r>
              <a:rPr lang="en-US" sz="2199">
                <a:solidFill>
                  <a:srgbClr val="FFFFFF"/>
                </a:solidFill>
                <a:latin typeface="Inter"/>
                <a:ea typeface="Inter"/>
                <a:cs typeface="Inter"/>
                <a:sym typeface="Inter"/>
              </a:rPr>
              <a:t>ια Ευρώπη πιο κοντά στους πολίτες της, μέσω της προώθησης της βιώσιμης και ολοκληρωμένης ανάπτυξης όλων των εδαφικών τύπων και των τοπικών πρωτοβουλιών»</a:t>
            </a:r>
          </a:p>
        </p:txBody>
      </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BC1823"/>
        </a:solidFill>
      </p:bgPr>
    </p:bg>
    <p:spTree>
      <p:nvGrpSpPr>
        <p:cNvPr id="1" name=""/>
        <p:cNvGrpSpPr/>
        <p:nvPr/>
      </p:nvGrpSpPr>
      <p:grpSpPr>
        <a:xfrm>
          <a:off x="0" y="0"/>
          <a:ext cx="0" cy="0"/>
          <a:chOff x="0" y="0"/>
          <a:chExt cx="0" cy="0"/>
        </a:xfrm>
      </p:grpSpPr>
      <p:grpSp>
        <p:nvGrpSpPr>
          <p:cNvPr name="Group 2" id="2"/>
          <p:cNvGrpSpPr/>
          <p:nvPr/>
        </p:nvGrpSpPr>
        <p:grpSpPr>
          <a:xfrm rot="0">
            <a:off x="444106" y="0"/>
            <a:ext cx="17399788" cy="7456966"/>
            <a:chOff x="0" y="0"/>
            <a:chExt cx="2695682" cy="1155279"/>
          </a:xfrm>
        </p:grpSpPr>
        <p:sp>
          <p:nvSpPr>
            <p:cNvPr name="Freeform 3" id="3"/>
            <p:cNvSpPr/>
            <p:nvPr/>
          </p:nvSpPr>
          <p:spPr>
            <a:xfrm flipH="false" flipV="false" rot="0">
              <a:off x="0" y="0"/>
              <a:ext cx="2695682" cy="1155279"/>
            </a:xfrm>
            <a:custGeom>
              <a:avLst/>
              <a:gdLst/>
              <a:ahLst/>
              <a:cxnLst/>
              <a:rect r="r" b="b" t="t" l="l"/>
              <a:pathLst>
                <a:path h="1155279" w="2695682">
                  <a:moveTo>
                    <a:pt x="0" y="0"/>
                  </a:moveTo>
                  <a:lnTo>
                    <a:pt x="2695682" y="0"/>
                  </a:lnTo>
                  <a:lnTo>
                    <a:pt x="2695682" y="1155279"/>
                  </a:lnTo>
                  <a:lnTo>
                    <a:pt x="0" y="1155279"/>
                  </a:lnTo>
                  <a:close/>
                </a:path>
              </a:pathLst>
            </a:custGeom>
            <a:blipFill>
              <a:blip r:embed="rId2"/>
              <a:stretch>
                <a:fillRect l="0" t="-16500" r="0" b="-16500"/>
              </a:stretch>
            </a:blipFill>
            <a:ln cap="sq">
              <a:noFill/>
              <a:prstDash val="solid"/>
              <a:miter/>
            </a:ln>
          </p:spPr>
        </p:sp>
      </p:grpSp>
      <p:sp>
        <p:nvSpPr>
          <p:cNvPr name="TextBox 4" id="4"/>
          <p:cNvSpPr txBox="true"/>
          <p:nvPr/>
        </p:nvSpPr>
        <p:spPr>
          <a:xfrm rot="0">
            <a:off x="-516699" y="6398611"/>
            <a:ext cx="10177397" cy="4394799"/>
          </a:xfrm>
          <a:prstGeom prst="rect">
            <a:avLst/>
          </a:prstGeom>
        </p:spPr>
        <p:txBody>
          <a:bodyPr anchor="t" rtlCol="false" tIns="0" lIns="0" bIns="0" rIns="0">
            <a:spAutoFit/>
          </a:bodyPr>
          <a:lstStyle/>
          <a:p>
            <a:pPr algn="ctr">
              <a:lnSpc>
                <a:spcPts val="34787"/>
              </a:lnSpc>
            </a:pPr>
            <a:r>
              <a:rPr lang="en-US" sz="28514">
                <a:solidFill>
                  <a:srgbClr val="000000"/>
                </a:solidFill>
                <a:latin typeface="AC Steelfish"/>
                <a:ea typeface="AC Steelfish"/>
                <a:cs typeface="AC Steelfish"/>
                <a:sym typeface="AC Steelfish"/>
              </a:rPr>
              <a:t>Η</a:t>
            </a:r>
            <a:r>
              <a:rPr lang="en-US" sz="28514">
                <a:solidFill>
                  <a:srgbClr val="FFFFFF"/>
                </a:solidFill>
                <a:latin typeface="AC Steelfish"/>
                <a:ea typeface="AC Steelfish"/>
                <a:cs typeface="AC Steelfish"/>
                <a:sym typeface="AC Steelfish"/>
              </a:rPr>
              <a:t>ΕΛΛΑΔΑ</a:t>
            </a:r>
          </a:p>
        </p:txBody>
      </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grpSp>
        <p:nvGrpSpPr>
          <p:cNvPr name="Group 2" id="2"/>
          <p:cNvGrpSpPr/>
          <p:nvPr/>
        </p:nvGrpSpPr>
        <p:grpSpPr>
          <a:xfrm rot="0">
            <a:off x="0" y="0"/>
            <a:ext cx="13352936" cy="1951189"/>
            <a:chOff x="0" y="0"/>
            <a:chExt cx="2829528" cy="413463"/>
          </a:xfrm>
        </p:grpSpPr>
        <p:sp>
          <p:nvSpPr>
            <p:cNvPr name="Freeform 3" id="3"/>
            <p:cNvSpPr/>
            <p:nvPr/>
          </p:nvSpPr>
          <p:spPr>
            <a:xfrm flipH="false" flipV="false" rot="0">
              <a:off x="0" y="0"/>
              <a:ext cx="2829528" cy="413463"/>
            </a:xfrm>
            <a:custGeom>
              <a:avLst/>
              <a:gdLst/>
              <a:ahLst/>
              <a:cxnLst/>
              <a:rect r="r" b="b" t="t" l="l"/>
              <a:pathLst>
                <a:path h="413463" w="2829528">
                  <a:moveTo>
                    <a:pt x="0" y="0"/>
                  </a:moveTo>
                  <a:lnTo>
                    <a:pt x="2829528" y="0"/>
                  </a:lnTo>
                  <a:lnTo>
                    <a:pt x="2829528" y="413463"/>
                  </a:lnTo>
                  <a:lnTo>
                    <a:pt x="0" y="413463"/>
                  </a:lnTo>
                  <a:close/>
                </a:path>
              </a:pathLst>
            </a:custGeom>
            <a:blipFill>
              <a:blip r:embed="rId2"/>
              <a:stretch>
                <a:fillRect l="0" t="-218239" r="0" b="-137993"/>
              </a:stretch>
            </a:blipFill>
            <a:ln cap="sq">
              <a:noFill/>
              <a:prstDash val="solid"/>
              <a:miter/>
            </a:ln>
          </p:spPr>
        </p:sp>
      </p:grpSp>
      <p:sp>
        <p:nvSpPr>
          <p:cNvPr name="Freeform 4" id="4"/>
          <p:cNvSpPr/>
          <p:nvPr/>
        </p:nvSpPr>
        <p:spPr>
          <a:xfrm flipH="false" flipV="false" rot="0">
            <a:off x="9284918" y="-630631"/>
            <a:ext cx="10921609" cy="11102017"/>
          </a:xfrm>
          <a:custGeom>
            <a:avLst/>
            <a:gdLst/>
            <a:ahLst/>
            <a:cxnLst/>
            <a:rect r="r" b="b" t="t" l="l"/>
            <a:pathLst>
              <a:path h="11102017" w="10921609">
                <a:moveTo>
                  <a:pt x="0" y="0"/>
                </a:moveTo>
                <a:lnTo>
                  <a:pt x="10921609" y="0"/>
                </a:lnTo>
                <a:lnTo>
                  <a:pt x="10921609" y="11102017"/>
                </a:lnTo>
                <a:lnTo>
                  <a:pt x="0" y="11102017"/>
                </a:lnTo>
                <a:lnTo>
                  <a:pt x="0" y="0"/>
                </a:lnTo>
                <a:close/>
              </a:path>
            </a:pathLst>
          </a:custGeom>
          <a:blipFill>
            <a:blip r:embed="rId3">
              <a:alphaModFix amt="26000"/>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641959" y="2715147"/>
            <a:ext cx="15479173" cy="5981065"/>
          </a:xfrm>
          <a:prstGeom prst="rect">
            <a:avLst/>
          </a:prstGeom>
        </p:spPr>
        <p:txBody>
          <a:bodyPr anchor="t" rtlCol="false" tIns="0" lIns="0" bIns="0" rIns="0">
            <a:spAutoFit/>
          </a:bodyPr>
          <a:lstStyle/>
          <a:p>
            <a:pPr algn="l" marL="734056" indent="-367028" lvl="1">
              <a:lnSpc>
                <a:spcPts val="4759"/>
              </a:lnSpc>
              <a:buFont typeface="Arial"/>
              <a:buChar char="•"/>
            </a:pPr>
            <a:r>
              <a:rPr lang="en-US" b="true" sz="3399">
                <a:solidFill>
                  <a:srgbClr val="000000"/>
                </a:solidFill>
                <a:latin typeface="Inter Ultra-Bold"/>
                <a:ea typeface="Inter Ultra-Bold"/>
                <a:cs typeface="Inter Ultra-Bold"/>
                <a:sym typeface="Inter Ultra-Bold"/>
              </a:rPr>
              <a:t>Ταύτιση των Υποδομών με την Ανάπτυξη</a:t>
            </a:r>
          </a:p>
          <a:p>
            <a:pPr algn="l">
              <a:lnSpc>
                <a:spcPts val="4759"/>
              </a:lnSpc>
            </a:pPr>
          </a:p>
          <a:p>
            <a:pPr algn="l" marL="734056" indent="-367028" lvl="1">
              <a:lnSpc>
                <a:spcPts val="4759"/>
              </a:lnSpc>
              <a:buFont typeface="Arial"/>
              <a:buChar char="•"/>
            </a:pPr>
            <a:r>
              <a:rPr lang="en-US" b="true" sz="3399">
                <a:solidFill>
                  <a:srgbClr val="000000"/>
                </a:solidFill>
                <a:latin typeface="Inter Ultra-Bold"/>
                <a:ea typeface="Inter Ultra-Bold"/>
                <a:cs typeface="Inter Ultra-Bold"/>
                <a:sym typeface="Inter Ultra-Bold"/>
              </a:rPr>
              <a:t>Απουσία Συνεργειών ανάμεσα στον δημόσιο και τον ιδιωτικό τομέα</a:t>
            </a:r>
          </a:p>
          <a:p>
            <a:pPr algn="l">
              <a:lnSpc>
                <a:spcPts val="4759"/>
              </a:lnSpc>
            </a:pPr>
          </a:p>
          <a:p>
            <a:pPr algn="l" marL="734056" indent="-367028" lvl="1">
              <a:lnSpc>
                <a:spcPts val="4759"/>
              </a:lnSpc>
              <a:buFont typeface="Arial"/>
              <a:buChar char="•"/>
            </a:pPr>
            <a:r>
              <a:rPr lang="en-US" b="true" sz="3399">
                <a:solidFill>
                  <a:srgbClr val="000000"/>
                </a:solidFill>
                <a:latin typeface="Inter Ultra-Bold"/>
                <a:ea typeface="Inter Ultra-Bold"/>
                <a:cs typeface="Inter Ultra-Bold"/>
                <a:sym typeface="Inter Ultra-Bold"/>
              </a:rPr>
              <a:t>Απουσία συνεργειών ανάμεσα στους τρεις κεντρικούς πυλώνες που συγκροτούν τον Τουρισμό της Εμπειρίας (Μνημεία φύσης και πολιτισμού, Αγροδιατροφή και Τουρισμός)</a:t>
            </a:r>
          </a:p>
          <a:p>
            <a:pPr algn="l">
              <a:lnSpc>
                <a:spcPts val="4759"/>
              </a:lnSpc>
            </a:pPr>
          </a:p>
          <a:p>
            <a:pPr algn="l" marL="734056" indent="-367028" lvl="1">
              <a:lnSpc>
                <a:spcPts val="4759"/>
              </a:lnSpc>
              <a:buFont typeface="Arial"/>
              <a:buChar char="•"/>
            </a:pPr>
            <a:r>
              <a:rPr lang="en-US" b="true" sz="3399">
                <a:solidFill>
                  <a:srgbClr val="000000"/>
                </a:solidFill>
                <a:latin typeface="Inter Ultra-Bold"/>
                <a:ea typeface="Inter Ultra-Bold"/>
                <a:cs typeface="Inter Ultra-Bold"/>
                <a:sym typeface="Inter Ultra-Bold"/>
              </a:rPr>
              <a:t>Αργά βήματα προόδου στην κατανόηση της ολιστικής φιλοσοφίας από τους αιρετούς και τα διοικητικά  στελέχη</a:t>
            </a:r>
          </a:p>
        </p:txBody>
      </p:sp>
      <p:sp>
        <p:nvSpPr>
          <p:cNvPr name="TextBox 6" id="6"/>
          <p:cNvSpPr txBox="true"/>
          <p:nvPr/>
        </p:nvSpPr>
        <p:spPr>
          <a:xfrm rot="0">
            <a:off x="641959" y="1161851"/>
            <a:ext cx="5619920" cy="1152530"/>
          </a:xfrm>
          <a:prstGeom prst="rect">
            <a:avLst/>
          </a:prstGeom>
        </p:spPr>
        <p:txBody>
          <a:bodyPr anchor="t" rtlCol="false" tIns="0" lIns="0" bIns="0" rIns="0">
            <a:spAutoFit/>
          </a:bodyPr>
          <a:lstStyle/>
          <a:p>
            <a:pPr algn="l">
              <a:lnSpc>
                <a:spcPts val="9147"/>
              </a:lnSpc>
            </a:pPr>
            <a:r>
              <a:rPr lang="en-US" sz="7498">
                <a:solidFill>
                  <a:srgbClr val="000000"/>
                </a:solidFill>
                <a:latin typeface="AC Steelfish"/>
                <a:ea typeface="AC Steelfish"/>
                <a:cs typeface="AC Steelfish"/>
                <a:sym typeface="AC Steelfish"/>
              </a:rPr>
              <a:t>Η </a:t>
            </a:r>
            <a:r>
              <a:rPr lang="en-US" sz="7498">
                <a:solidFill>
                  <a:srgbClr val="FFE7C2"/>
                </a:solidFill>
                <a:latin typeface="AC Steelfish"/>
                <a:ea typeface="AC Steelfish"/>
                <a:cs typeface="AC Steelfish"/>
                <a:sym typeface="AC Steelfish"/>
              </a:rPr>
              <a:t>ΕΙΚΟΝΑ ΤΗΣ ΕΛΛΑΔΑΣ</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2239027" y="-300209"/>
            <a:ext cx="10921609" cy="11102017"/>
          </a:xfrm>
          <a:custGeom>
            <a:avLst/>
            <a:gdLst/>
            <a:ahLst/>
            <a:cxnLst/>
            <a:rect r="r" b="b" t="t" l="l"/>
            <a:pathLst>
              <a:path h="11102017" w="10921609">
                <a:moveTo>
                  <a:pt x="0" y="0"/>
                </a:moveTo>
                <a:lnTo>
                  <a:pt x="10921609" y="0"/>
                </a:lnTo>
                <a:lnTo>
                  <a:pt x="10921609" y="11102017"/>
                </a:lnTo>
                <a:lnTo>
                  <a:pt x="0" y="111020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181316" y="4081760"/>
            <a:ext cx="13925367" cy="3814566"/>
          </a:xfrm>
          <a:prstGeom prst="rect">
            <a:avLst/>
          </a:prstGeom>
        </p:spPr>
        <p:txBody>
          <a:bodyPr anchor="t" rtlCol="false" tIns="0" lIns="0" bIns="0" rIns="0">
            <a:spAutoFit/>
          </a:bodyPr>
          <a:lstStyle/>
          <a:p>
            <a:pPr algn="ctr">
              <a:lnSpc>
                <a:spcPts val="14450"/>
              </a:lnSpc>
            </a:pPr>
            <a:r>
              <a:rPr lang="en-US" sz="14029">
                <a:solidFill>
                  <a:srgbClr val="BC1823"/>
                </a:solidFill>
                <a:latin typeface="AC Steelfish"/>
                <a:ea typeface="AC Steelfish"/>
                <a:cs typeface="AC Steelfish"/>
                <a:sym typeface="AC Steelfish"/>
              </a:rPr>
              <a:t>ΔΙΠΛΗ ΣΤΡΕΒΛΩΣΗ </a:t>
            </a:r>
          </a:p>
          <a:p>
            <a:pPr algn="ctr">
              <a:lnSpc>
                <a:spcPts val="15067"/>
              </a:lnSpc>
            </a:pPr>
            <a:r>
              <a:rPr lang="en-US" sz="14629">
                <a:solidFill>
                  <a:srgbClr val="BC1823"/>
                </a:solidFill>
                <a:latin typeface="AC Steelfish"/>
                <a:ea typeface="AC Steelfish"/>
                <a:cs typeface="AC Steelfish"/>
                <a:sym typeface="AC Steelfish"/>
              </a:rPr>
              <a:t>ΧΩΡΙΚΗ ΚΑΙ ΧΡΟΝΙΚΗ</a:t>
            </a:r>
          </a:p>
        </p:txBody>
      </p:sp>
      <p:sp>
        <p:nvSpPr>
          <p:cNvPr name="TextBox 4" id="4"/>
          <p:cNvSpPr txBox="true"/>
          <p:nvPr/>
        </p:nvSpPr>
        <p:spPr>
          <a:xfrm rot="0">
            <a:off x="4970167" y="2223630"/>
            <a:ext cx="8347666" cy="1629530"/>
          </a:xfrm>
          <a:prstGeom prst="rect">
            <a:avLst/>
          </a:prstGeom>
        </p:spPr>
        <p:txBody>
          <a:bodyPr anchor="t" rtlCol="false" tIns="0" lIns="0" bIns="0" rIns="0">
            <a:spAutoFit/>
          </a:bodyPr>
          <a:lstStyle/>
          <a:p>
            <a:pPr algn="ctr">
              <a:lnSpc>
                <a:spcPts val="13271"/>
              </a:lnSpc>
              <a:spcBef>
                <a:spcPct val="0"/>
              </a:spcBef>
            </a:pPr>
            <a:r>
              <a:rPr lang="en-US" sz="9479">
                <a:solidFill>
                  <a:srgbClr val="000000"/>
                </a:solidFill>
                <a:latin typeface="AC Steelfish"/>
                <a:ea typeface="AC Steelfish"/>
                <a:cs typeface="AC Steelfish"/>
                <a:sym typeface="AC Steelfish"/>
              </a:rPr>
              <a:t>ΌΛΑ ΑΥΤΑ Ο</a:t>
            </a:r>
            <a:r>
              <a:rPr lang="en-US" sz="9479">
                <a:solidFill>
                  <a:srgbClr val="000000"/>
                </a:solidFill>
                <a:latin typeface="AC Steelfish"/>
                <a:ea typeface="AC Steelfish"/>
                <a:cs typeface="AC Steelfish"/>
                <a:sym typeface="AC Steelfish"/>
              </a:rPr>
              <a:t>ΔΗΓΗΣΑΝ ΣΕ ΜΙΑ</a:t>
            </a:r>
          </a:p>
        </p:txBody>
      </p:sp>
      <p:sp>
        <p:nvSpPr>
          <p:cNvPr name="TextBox 5" id="5"/>
          <p:cNvSpPr txBox="true"/>
          <p:nvPr/>
        </p:nvSpPr>
        <p:spPr>
          <a:xfrm rot="0">
            <a:off x="2368642" y="7628770"/>
            <a:ext cx="13550715" cy="1629530"/>
          </a:xfrm>
          <a:prstGeom prst="rect">
            <a:avLst/>
          </a:prstGeom>
        </p:spPr>
        <p:txBody>
          <a:bodyPr anchor="t" rtlCol="false" tIns="0" lIns="0" bIns="0" rIns="0">
            <a:spAutoFit/>
          </a:bodyPr>
          <a:lstStyle/>
          <a:p>
            <a:pPr algn="ctr">
              <a:lnSpc>
                <a:spcPts val="13271"/>
              </a:lnSpc>
              <a:spcBef>
                <a:spcPct val="0"/>
              </a:spcBef>
            </a:pPr>
            <a:r>
              <a:rPr lang="en-US" sz="9479">
                <a:solidFill>
                  <a:srgbClr val="000000"/>
                </a:solidFill>
                <a:latin typeface="AC Steelfish"/>
                <a:ea typeface="AC Steelfish"/>
                <a:cs typeface="AC Steelfish"/>
                <a:sym typeface="AC Steelfish"/>
              </a:rPr>
              <a:t>ΣΤΗΝ ΑΝΑΠΤΥΞΗ ΤΟΥ ΤΟΥΡΙ</a:t>
            </a:r>
            <a:r>
              <a:rPr lang="en-US" sz="9479">
                <a:solidFill>
                  <a:srgbClr val="000000"/>
                </a:solidFill>
                <a:latin typeface="AC Steelfish"/>
                <a:ea typeface="AC Steelfish"/>
                <a:cs typeface="AC Steelfish"/>
                <a:sym typeface="AC Steelfish"/>
              </a:rPr>
              <a:t>ΣΤΙΚΟΥ ΠΡΟΪΟΝΤΟΣ</a:t>
            </a:r>
          </a:p>
        </p:txBody>
      </p:sp>
      <p:sp>
        <p:nvSpPr>
          <p:cNvPr name="TextBox 6" id="6"/>
          <p:cNvSpPr txBox="true"/>
          <p:nvPr/>
        </p:nvSpPr>
        <p:spPr>
          <a:xfrm rot="0">
            <a:off x="7356918" y="1000125"/>
            <a:ext cx="3574164" cy="749447"/>
          </a:xfrm>
          <a:prstGeom prst="rect">
            <a:avLst/>
          </a:prstGeom>
        </p:spPr>
        <p:txBody>
          <a:bodyPr anchor="t" rtlCol="false" tIns="0" lIns="0" bIns="0" rIns="0">
            <a:spAutoFit/>
          </a:bodyPr>
          <a:lstStyle/>
          <a:p>
            <a:pPr algn="l">
              <a:lnSpc>
                <a:spcPts val="5817"/>
              </a:lnSpc>
            </a:pPr>
            <a:r>
              <a:rPr lang="en-US" sz="4768">
                <a:solidFill>
                  <a:srgbClr val="000000"/>
                </a:solidFill>
                <a:latin typeface="AC Steelfish"/>
                <a:ea typeface="AC Steelfish"/>
                <a:cs typeface="AC Steelfish"/>
                <a:sym typeface="AC Steelfish"/>
              </a:rPr>
              <a:t>Η </a:t>
            </a:r>
            <a:r>
              <a:rPr lang="en-US" sz="4768">
                <a:solidFill>
                  <a:srgbClr val="BC1823"/>
                </a:solidFill>
                <a:latin typeface="AC Steelfish"/>
                <a:ea typeface="AC Steelfish"/>
                <a:cs typeface="AC Steelfish"/>
                <a:sym typeface="AC Steelfish"/>
              </a:rPr>
              <a:t>ΕΙΚΟΝΑ ΤΗΣ ΕΛΛΑΔΑΣ</a:t>
            </a:r>
          </a:p>
        </p:txBody>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2880986" y="-815017"/>
            <a:ext cx="10921609" cy="11102017"/>
          </a:xfrm>
          <a:custGeom>
            <a:avLst/>
            <a:gdLst/>
            <a:ahLst/>
            <a:cxnLst/>
            <a:rect r="r" b="b" t="t" l="l"/>
            <a:pathLst>
              <a:path h="11102017" w="10921609">
                <a:moveTo>
                  <a:pt x="0" y="0"/>
                </a:moveTo>
                <a:lnTo>
                  <a:pt x="10921609" y="0"/>
                </a:lnTo>
                <a:lnTo>
                  <a:pt x="10921609" y="11102017"/>
                </a:lnTo>
                <a:lnTo>
                  <a:pt x="0" y="111020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2864217"/>
            <a:ext cx="4310326" cy="1469897"/>
          </a:xfrm>
          <a:prstGeom prst="rect">
            <a:avLst/>
          </a:prstGeom>
        </p:spPr>
        <p:txBody>
          <a:bodyPr anchor="t" rtlCol="false" tIns="0" lIns="0" bIns="0" rIns="0">
            <a:spAutoFit/>
          </a:bodyPr>
          <a:lstStyle/>
          <a:p>
            <a:pPr algn="l">
              <a:lnSpc>
                <a:spcPts val="10895"/>
              </a:lnSpc>
            </a:pPr>
            <a:r>
              <a:rPr lang="en-US" sz="11349">
                <a:solidFill>
                  <a:srgbClr val="000000"/>
                </a:solidFill>
                <a:latin typeface="AC Steelfish"/>
                <a:ea typeface="AC Steelfish"/>
                <a:cs typeface="AC Steelfish"/>
                <a:sym typeface="AC Steelfish"/>
              </a:rPr>
              <a:t>ΣΤΟΧΟΣ</a:t>
            </a:r>
          </a:p>
        </p:txBody>
      </p:sp>
      <p:sp>
        <p:nvSpPr>
          <p:cNvPr name="TextBox 4" id="4"/>
          <p:cNvSpPr txBox="true"/>
          <p:nvPr/>
        </p:nvSpPr>
        <p:spPr>
          <a:xfrm rot="0">
            <a:off x="6262873" y="2483217"/>
            <a:ext cx="10766121" cy="4282443"/>
          </a:xfrm>
          <a:prstGeom prst="rect">
            <a:avLst/>
          </a:prstGeom>
        </p:spPr>
        <p:txBody>
          <a:bodyPr anchor="t" rtlCol="false" tIns="0" lIns="0" bIns="0" rIns="0">
            <a:spAutoFit/>
          </a:bodyPr>
          <a:lstStyle/>
          <a:p>
            <a:pPr algn="l">
              <a:lnSpc>
                <a:spcPts val="6899"/>
              </a:lnSpc>
            </a:pPr>
            <a:r>
              <a:rPr lang="en-US" sz="4599" b="true">
                <a:solidFill>
                  <a:srgbClr val="BC1823"/>
                </a:solidFill>
                <a:latin typeface="Inter Bold"/>
                <a:ea typeface="Inter Bold"/>
                <a:cs typeface="Inter Bold"/>
                <a:sym typeface="Inter Bold"/>
              </a:rPr>
              <a:t>Στόχος η Δημιουργία Νέων Βιώσιμων Προορισ</a:t>
            </a:r>
            <a:r>
              <a:rPr lang="en-US" sz="4599" b="true">
                <a:solidFill>
                  <a:srgbClr val="BC1823"/>
                </a:solidFill>
                <a:latin typeface="Inter Bold"/>
                <a:ea typeface="Inter Bold"/>
                <a:cs typeface="Inter Bold"/>
                <a:sym typeface="Inter Bold"/>
              </a:rPr>
              <a:t>μών</a:t>
            </a:r>
            <a:r>
              <a:rPr lang="en-US" sz="4599">
                <a:solidFill>
                  <a:srgbClr val="023841"/>
                </a:solidFill>
                <a:latin typeface="Inter"/>
                <a:ea typeface="Inter"/>
                <a:cs typeface="Inter"/>
                <a:sym typeface="Inter"/>
              </a:rPr>
              <a:t> </a:t>
            </a:r>
            <a:r>
              <a:rPr lang="en-US" sz="4599">
                <a:solidFill>
                  <a:srgbClr val="000000"/>
                </a:solidFill>
                <a:latin typeface="Inter"/>
                <a:ea typeface="Inter"/>
                <a:cs typeface="Inter"/>
                <a:sym typeface="Inter"/>
              </a:rPr>
              <a:t>που θα επιτύχουν σταδιακά τη διπλή διάχυση (χωρική, χρονική) και θα άρουν τις στρεβλώσεις</a:t>
            </a:r>
          </a:p>
        </p:txBody>
      </p:sp>
      <p:sp>
        <p:nvSpPr>
          <p:cNvPr name="Freeform 5" id="5"/>
          <p:cNvSpPr/>
          <p:nvPr/>
        </p:nvSpPr>
        <p:spPr>
          <a:xfrm flipH="false" flipV="false" rot="0">
            <a:off x="15037709"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4"/>
            <a:stretch>
              <a:fillRect l="0" t="0" r="0" b="0"/>
            </a:stretch>
          </a:blipFill>
        </p:spPr>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2880986" y="-815017"/>
            <a:ext cx="10921609" cy="11102017"/>
          </a:xfrm>
          <a:custGeom>
            <a:avLst/>
            <a:gdLst/>
            <a:ahLst/>
            <a:cxnLst/>
            <a:rect r="r" b="b" t="t" l="l"/>
            <a:pathLst>
              <a:path h="11102017" w="10921609">
                <a:moveTo>
                  <a:pt x="0" y="0"/>
                </a:moveTo>
                <a:lnTo>
                  <a:pt x="10921609" y="0"/>
                </a:lnTo>
                <a:lnTo>
                  <a:pt x="10921609" y="11102017"/>
                </a:lnTo>
                <a:lnTo>
                  <a:pt x="0" y="111020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01729" y="5396971"/>
            <a:ext cx="19095372" cy="5434965"/>
          </a:xfrm>
          <a:custGeom>
            <a:avLst/>
            <a:gdLst/>
            <a:ahLst/>
            <a:cxnLst/>
            <a:rect r="r" b="b" t="t" l="l"/>
            <a:pathLst>
              <a:path h="5434965" w="19095372">
                <a:moveTo>
                  <a:pt x="0" y="0"/>
                </a:moveTo>
                <a:lnTo>
                  <a:pt x="19095371" y="0"/>
                </a:lnTo>
                <a:lnTo>
                  <a:pt x="19095371" y="5434965"/>
                </a:lnTo>
                <a:lnTo>
                  <a:pt x="0" y="5434965"/>
                </a:lnTo>
                <a:lnTo>
                  <a:pt x="0" y="0"/>
                </a:lnTo>
                <a:close/>
              </a:path>
            </a:pathLst>
          </a:custGeom>
          <a:blipFill>
            <a:blip r:embed="rId4">
              <a:alphaModFix amt="9999"/>
            </a:blip>
            <a:stretch>
              <a:fillRect l="0" t="0" r="-1462" b="-58656"/>
            </a:stretch>
          </a:blipFill>
        </p:spPr>
      </p:sp>
      <p:sp>
        <p:nvSpPr>
          <p:cNvPr name="Freeform 4" id="4"/>
          <p:cNvSpPr/>
          <p:nvPr/>
        </p:nvSpPr>
        <p:spPr>
          <a:xfrm flipH="false" flipV="false" rot="0">
            <a:off x="5290840" y="2162839"/>
            <a:ext cx="7706319" cy="7711882"/>
          </a:xfrm>
          <a:custGeom>
            <a:avLst/>
            <a:gdLst/>
            <a:ahLst/>
            <a:cxnLst/>
            <a:rect r="r" b="b" t="t" l="l"/>
            <a:pathLst>
              <a:path h="7711882" w="7706319">
                <a:moveTo>
                  <a:pt x="0" y="0"/>
                </a:moveTo>
                <a:lnTo>
                  <a:pt x="7706320" y="0"/>
                </a:lnTo>
                <a:lnTo>
                  <a:pt x="7706320" y="7711882"/>
                </a:lnTo>
                <a:lnTo>
                  <a:pt x="0" y="7711882"/>
                </a:lnTo>
                <a:lnTo>
                  <a:pt x="0" y="0"/>
                </a:lnTo>
                <a:close/>
              </a:path>
            </a:pathLst>
          </a:custGeom>
          <a:blipFill>
            <a:blip r:embed="rId5"/>
            <a:stretch>
              <a:fillRect l="-4742" t="0" r="-6449" b="0"/>
            </a:stretch>
          </a:blipFill>
        </p:spPr>
      </p:sp>
      <p:grpSp>
        <p:nvGrpSpPr>
          <p:cNvPr name="Group 5" id="5"/>
          <p:cNvGrpSpPr/>
          <p:nvPr/>
        </p:nvGrpSpPr>
        <p:grpSpPr>
          <a:xfrm rot="0">
            <a:off x="945733" y="3769345"/>
            <a:ext cx="4345108" cy="4345108"/>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BC1823"/>
            </a:solidFill>
          </p:spPr>
        </p:sp>
        <p:sp>
          <p:nvSpPr>
            <p:cNvPr name="TextBox 7" id="7"/>
            <p:cNvSpPr txBox="true"/>
            <p:nvPr/>
          </p:nvSpPr>
          <p:spPr>
            <a:xfrm>
              <a:off x="0" y="155575"/>
              <a:ext cx="711200" cy="454025"/>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10800000">
            <a:off x="12997160" y="3769345"/>
            <a:ext cx="4345108" cy="4345108"/>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BC1823"/>
            </a:solidFill>
          </p:spPr>
        </p:sp>
        <p:sp>
          <p:nvSpPr>
            <p:cNvPr name="TextBox 10" id="10"/>
            <p:cNvSpPr txBox="true"/>
            <p:nvPr/>
          </p:nvSpPr>
          <p:spPr>
            <a:xfrm>
              <a:off x="0" y="155575"/>
              <a:ext cx="711200" cy="454025"/>
            </a:xfrm>
            <a:prstGeom prst="rect">
              <a:avLst/>
            </a:prstGeom>
          </p:spPr>
          <p:txBody>
            <a:bodyPr anchor="ctr" rtlCol="false" tIns="50800" lIns="50800" bIns="50800" rIns="50800"/>
            <a:lstStyle/>
            <a:p>
              <a:pPr algn="ctr">
                <a:lnSpc>
                  <a:spcPts val="3359"/>
                </a:lnSpc>
              </a:pPr>
            </a:p>
          </p:txBody>
        </p:sp>
      </p:grpSp>
      <p:sp>
        <p:nvSpPr>
          <p:cNvPr name="TextBox 11" id="11"/>
          <p:cNvSpPr txBox="true"/>
          <p:nvPr/>
        </p:nvSpPr>
        <p:spPr>
          <a:xfrm rot="0">
            <a:off x="945733" y="945916"/>
            <a:ext cx="7472709" cy="1573866"/>
          </a:xfrm>
          <a:prstGeom prst="rect">
            <a:avLst/>
          </a:prstGeom>
        </p:spPr>
        <p:txBody>
          <a:bodyPr anchor="t" rtlCol="false" tIns="0" lIns="0" bIns="0" rIns="0">
            <a:spAutoFit/>
          </a:bodyPr>
          <a:lstStyle/>
          <a:p>
            <a:pPr algn="l">
              <a:lnSpc>
                <a:spcPts val="11612"/>
              </a:lnSpc>
            </a:pPr>
            <a:r>
              <a:rPr lang="en-US" sz="12095">
                <a:solidFill>
                  <a:srgbClr val="000000"/>
                </a:solidFill>
                <a:latin typeface="AC Steelfish"/>
                <a:ea typeface="AC Steelfish"/>
                <a:cs typeface="AC Steelfish"/>
                <a:sym typeface="AC Steelfish"/>
              </a:rPr>
              <a:t>ΠΩΣ; 2 ΝΕΟΙ ΘΕΣΜΟΙ</a:t>
            </a:r>
          </a:p>
        </p:txBody>
      </p:sp>
      <p:sp>
        <p:nvSpPr>
          <p:cNvPr name="TextBox 12" id="12"/>
          <p:cNvSpPr txBox="true"/>
          <p:nvPr/>
        </p:nvSpPr>
        <p:spPr>
          <a:xfrm rot="0">
            <a:off x="1371724" y="5061845"/>
            <a:ext cx="2999631" cy="1940561"/>
          </a:xfrm>
          <a:prstGeom prst="rect">
            <a:avLst/>
          </a:prstGeom>
        </p:spPr>
        <p:txBody>
          <a:bodyPr anchor="t" rtlCol="false" tIns="0" lIns="0" bIns="0" rIns="0">
            <a:spAutoFit/>
          </a:bodyPr>
          <a:lstStyle/>
          <a:p>
            <a:pPr algn="ctr">
              <a:lnSpc>
                <a:spcPts val="15889"/>
              </a:lnSpc>
              <a:spcBef>
                <a:spcPct val="0"/>
              </a:spcBef>
            </a:pPr>
            <a:r>
              <a:rPr lang="en-US" sz="11349">
                <a:solidFill>
                  <a:srgbClr val="FFE7C2"/>
                </a:solidFill>
                <a:latin typeface="AC Steelfish"/>
                <a:ea typeface="AC Steelfish"/>
                <a:cs typeface="AC Steelfish"/>
                <a:sym typeface="AC Steelfish"/>
              </a:rPr>
              <a:t>D.M.Μ.O.</a:t>
            </a:r>
          </a:p>
        </p:txBody>
      </p:sp>
      <p:sp>
        <p:nvSpPr>
          <p:cNvPr name="TextBox 13" id="13"/>
          <p:cNvSpPr txBox="true"/>
          <p:nvPr/>
        </p:nvSpPr>
        <p:spPr>
          <a:xfrm rot="0">
            <a:off x="13921085" y="5061845"/>
            <a:ext cx="3037136" cy="1940561"/>
          </a:xfrm>
          <a:prstGeom prst="rect">
            <a:avLst/>
          </a:prstGeom>
        </p:spPr>
        <p:txBody>
          <a:bodyPr anchor="t" rtlCol="false" tIns="0" lIns="0" bIns="0" rIns="0">
            <a:spAutoFit/>
          </a:bodyPr>
          <a:lstStyle/>
          <a:p>
            <a:pPr algn="ctr">
              <a:lnSpc>
                <a:spcPts val="15889"/>
              </a:lnSpc>
              <a:spcBef>
                <a:spcPct val="0"/>
              </a:spcBef>
            </a:pPr>
            <a:r>
              <a:rPr lang="en-US" sz="11349">
                <a:solidFill>
                  <a:srgbClr val="FFE7C2"/>
                </a:solidFill>
                <a:latin typeface="AC Steelfish"/>
                <a:ea typeface="AC Steelfish"/>
                <a:cs typeface="AC Steelfish"/>
                <a:sym typeface="AC Steelfish"/>
              </a:rPr>
              <a:t>CLUSTER</a:t>
            </a:r>
          </a:p>
        </p:txBody>
      </p:sp>
      <p:sp>
        <p:nvSpPr>
          <p:cNvPr name="TextBox 14" id="14"/>
          <p:cNvSpPr txBox="true"/>
          <p:nvPr/>
        </p:nvSpPr>
        <p:spPr>
          <a:xfrm rot="0">
            <a:off x="8418442" y="670908"/>
            <a:ext cx="7885271" cy="1196176"/>
          </a:xfrm>
          <a:prstGeom prst="rect">
            <a:avLst/>
          </a:prstGeom>
        </p:spPr>
        <p:txBody>
          <a:bodyPr anchor="t" rtlCol="false" tIns="0" lIns="0" bIns="0" rIns="0">
            <a:spAutoFit/>
          </a:bodyPr>
          <a:lstStyle/>
          <a:p>
            <a:pPr algn="l">
              <a:lnSpc>
                <a:spcPts val="4882"/>
              </a:lnSpc>
              <a:spcBef>
                <a:spcPct val="0"/>
              </a:spcBef>
            </a:pPr>
            <a:r>
              <a:rPr lang="en-US" b="true" sz="3487">
                <a:solidFill>
                  <a:srgbClr val="BC1823"/>
                </a:solidFill>
                <a:latin typeface="Inter Bold"/>
                <a:ea typeface="Inter Bold"/>
                <a:cs typeface="Inter Bold"/>
                <a:sym typeface="Inter Bold"/>
              </a:rPr>
              <a:t>με πνευματικό και επιχειρησιακό όχημα την ολιστική φιλοσοφία</a:t>
            </a:r>
          </a:p>
        </p:txBody>
      </p:sp>
    </p:spTree>
  </p:cSld>
  <p:clrMapOvr>
    <a:masterClrMapping/>
  </p:clrMapOvr>
  <p:transition spd="slow">
    <p:push dir="l"/>
  </p:transition>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2880986" y="-815017"/>
            <a:ext cx="10921609" cy="11102017"/>
          </a:xfrm>
          <a:custGeom>
            <a:avLst/>
            <a:gdLst/>
            <a:ahLst/>
            <a:cxnLst/>
            <a:rect r="r" b="b" t="t" l="l"/>
            <a:pathLst>
              <a:path h="11102017" w="10921609">
                <a:moveTo>
                  <a:pt x="0" y="0"/>
                </a:moveTo>
                <a:lnTo>
                  <a:pt x="10921609" y="0"/>
                </a:lnTo>
                <a:lnTo>
                  <a:pt x="10921609" y="11102017"/>
                </a:lnTo>
                <a:lnTo>
                  <a:pt x="0" y="111020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2864217"/>
            <a:ext cx="5722871" cy="2851022"/>
          </a:xfrm>
          <a:prstGeom prst="rect">
            <a:avLst/>
          </a:prstGeom>
        </p:spPr>
        <p:txBody>
          <a:bodyPr anchor="t" rtlCol="false" tIns="0" lIns="0" bIns="0" rIns="0">
            <a:spAutoFit/>
          </a:bodyPr>
          <a:lstStyle/>
          <a:p>
            <a:pPr algn="l">
              <a:lnSpc>
                <a:spcPts val="10895"/>
              </a:lnSpc>
            </a:pPr>
            <a:r>
              <a:rPr lang="en-US" sz="11349">
                <a:solidFill>
                  <a:srgbClr val="000000"/>
                </a:solidFill>
                <a:latin typeface="AC Steelfish"/>
                <a:ea typeface="AC Steelfish"/>
                <a:cs typeface="AC Steelfish"/>
                <a:sym typeface="AC Steelfish"/>
              </a:rPr>
              <a:t>ΑΝΑΜΕΝΟΜΕΝΑ ΑΠΟΤΕΛΕΣΜΑΤΑ</a:t>
            </a:r>
          </a:p>
        </p:txBody>
      </p:sp>
      <p:sp>
        <p:nvSpPr>
          <p:cNvPr name="TextBox 4" id="4"/>
          <p:cNvSpPr txBox="true"/>
          <p:nvPr/>
        </p:nvSpPr>
        <p:spPr>
          <a:xfrm rot="0">
            <a:off x="7567942" y="2483217"/>
            <a:ext cx="9461051" cy="5149218"/>
          </a:xfrm>
          <a:prstGeom prst="rect">
            <a:avLst/>
          </a:prstGeom>
        </p:spPr>
        <p:txBody>
          <a:bodyPr anchor="t" rtlCol="false" tIns="0" lIns="0" bIns="0" rIns="0">
            <a:spAutoFit/>
          </a:bodyPr>
          <a:lstStyle/>
          <a:p>
            <a:pPr algn="l">
              <a:lnSpc>
                <a:spcPts val="6899"/>
              </a:lnSpc>
            </a:pPr>
            <a:r>
              <a:rPr lang="en-US" sz="4599" b="true">
                <a:solidFill>
                  <a:srgbClr val="BC1823"/>
                </a:solidFill>
                <a:latin typeface="Inter Bold"/>
                <a:ea typeface="Inter Bold"/>
                <a:cs typeface="Inter Bold"/>
                <a:sym typeface="Inter Bold"/>
              </a:rPr>
              <a:t>Τουρισμός Εμπειρίας</a:t>
            </a:r>
            <a:r>
              <a:rPr lang="en-US" sz="4599" b="true">
                <a:solidFill>
                  <a:srgbClr val="008BA2"/>
                </a:solidFill>
                <a:latin typeface="Inter Bold"/>
                <a:ea typeface="Inter Bold"/>
                <a:cs typeface="Inter Bold"/>
                <a:sym typeface="Inter Bold"/>
              </a:rPr>
              <a:t> </a:t>
            </a:r>
            <a:r>
              <a:rPr lang="en-US" sz="4599">
                <a:solidFill>
                  <a:srgbClr val="000000"/>
                </a:solidFill>
                <a:latin typeface="Inter"/>
                <a:ea typeface="Inter"/>
                <a:cs typeface="Inter"/>
                <a:sym typeface="Inter"/>
              </a:rPr>
              <a:t>μ</a:t>
            </a:r>
            <a:r>
              <a:rPr lang="en-US" sz="4599">
                <a:solidFill>
                  <a:srgbClr val="000000"/>
                </a:solidFill>
                <a:latin typeface="Inter"/>
                <a:ea typeface="Inter"/>
                <a:cs typeface="Inter"/>
                <a:sym typeface="Inter"/>
              </a:rPr>
              <a:t>ε σταδιακή εγκαθίδρυση του παραγωγικού μοντέλου της χώρας σε συνδυασμό με την</a:t>
            </a:r>
            <a:r>
              <a:rPr lang="en-US" b="true" sz="4599">
                <a:solidFill>
                  <a:srgbClr val="008BA2"/>
                </a:solidFill>
                <a:latin typeface="Inter Bold"/>
                <a:ea typeface="Inter Bold"/>
                <a:cs typeface="Inter Bold"/>
                <a:sym typeface="Inter Bold"/>
              </a:rPr>
              <a:t> </a:t>
            </a:r>
            <a:r>
              <a:rPr lang="en-US" sz="4599" b="true">
                <a:solidFill>
                  <a:srgbClr val="BC1823"/>
                </a:solidFill>
                <a:latin typeface="Inter Bold"/>
                <a:ea typeface="Inter Bold"/>
                <a:cs typeface="Inter Bold"/>
                <a:sym typeface="Inter Bold"/>
              </a:rPr>
              <a:t>συμβολή στην επίλυση του Δημογραφικού</a:t>
            </a:r>
          </a:p>
        </p:txBody>
      </p:sp>
      <p:sp>
        <p:nvSpPr>
          <p:cNvPr name="Freeform 5" id="5"/>
          <p:cNvSpPr/>
          <p:nvPr/>
        </p:nvSpPr>
        <p:spPr>
          <a:xfrm flipH="false" flipV="false" rot="0">
            <a:off x="15037709"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4"/>
            <a:stretch>
              <a:fillRect l="0" t="0" r="0" b="0"/>
            </a:stretch>
          </a:blipFill>
        </p:spPr>
      </p:sp>
    </p:spTree>
  </p:cSld>
  <p:clrMapOvr>
    <a:masterClrMapping/>
  </p:clrMapOvr>
  <p:transition spd="slow">
    <p:push dir="l"/>
  </p:transition>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2"/>
            <a:stretch>
              <a:fillRect l="0" t="0" r="0" b="0"/>
            </a:stretch>
          </a:blipFill>
        </p:spPr>
      </p:sp>
      <p:sp>
        <p:nvSpPr>
          <p:cNvPr name="TextBox 3" id="3"/>
          <p:cNvSpPr txBox="true"/>
          <p:nvPr/>
        </p:nvSpPr>
        <p:spPr>
          <a:xfrm rot="0">
            <a:off x="1028700" y="1162050"/>
            <a:ext cx="5083211" cy="1521231"/>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Πρόταση Ψηφίσματος</a:t>
            </a:r>
          </a:p>
          <a:p>
            <a:pPr algn="l">
              <a:lnSpc>
                <a:spcPts val="5810"/>
              </a:lnSpc>
            </a:pPr>
            <a:r>
              <a:rPr lang="en-US" sz="6052">
                <a:solidFill>
                  <a:srgbClr val="000000"/>
                </a:solidFill>
                <a:latin typeface="AC Steelfish"/>
                <a:ea typeface="AC Steelfish"/>
                <a:cs typeface="AC Steelfish"/>
                <a:sym typeface="AC Steelfish"/>
              </a:rPr>
              <a:t>Ευρωπαϊκού Κοινοβουλίου</a:t>
            </a:r>
          </a:p>
        </p:txBody>
      </p:sp>
      <p:sp>
        <p:nvSpPr>
          <p:cNvPr name="TextBox 4" id="4"/>
          <p:cNvSpPr txBox="true"/>
          <p:nvPr/>
        </p:nvSpPr>
        <p:spPr>
          <a:xfrm rot="0">
            <a:off x="7482811" y="952500"/>
            <a:ext cx="5926640" cy="1706880"/>
          </a:xfrm>
          <a:prstGeom prst="rect">
            <a:avLst/>
          </a:prstGeom>
        </p:spPr>
        <p:txBody>
          <a:bodyPr anchor="t" rtlCol="false" tIns="0" lIns="0" bIns="0" rIns="0">
            <a:spAutoFit/>
          </a:bodyPr>
          <a:lstStyle/>
          <a:p>
            <a:pPr algn="l">
              <a:lnSpc>
                <a:spcPts val="4199"/>
              </a:lnSpc>
            </a:pPr>
            <a:r>
              <a:rPr lang="en-US" sz="2799" b="true">
                <a:solidFill>
                  <a:srgbClr val="BC1823"/>
                </a:solidFill>
                <a:latin typeface="Inter Bold"/>
                <a:ea typeface="Inter Bold"/>
                <a:cs typeface="Inter Bold"/>
                <a:sym typeface="Inter Bold"/>
              </a:rPr>
              <a:t>Ενισχυμένη Συνδεσιμότητα</a:t>
            </a:r>
          </a:p>
          <a:p>
            <a:pPr algn="l" marL="453390" indent="-226695" lvl="1">
              <a:lnSpc>
                <a:spcPts val="3150"/>
              </a:lnSpc>
              <a:buFont typeface="Arial"/>
              <a:buChar char="•"/>
            </a:pPr>
            <a:r>
              <a:rPr lang="en-US" b="true" sz="2100">
                <a:solidFill>
                  <a:srgbClr val="000000"/>
                </a:solidFill>
                <a:latin typeface="Inter Bold"/>
                <a:ea typeface="Inter Bold"/>
                <a:cs typeface="Inter Bold"/>
                <a:sym typeface="Inter Bold"/>
              </a:rPr>
              <a:t>Προσβασιμότητα</a:t>
            </a:r>
          </a:p>
          <a:p>
            <a:pPr algn="l" marL="453390" indent="-226695" lvl="1">
              <a:lnSpc>
                <a:spcPts val="3150"/>
              </a:lnSpc>
              <a:buFont typeface="Arial"/>
              <a:buChar char="•"/>
            </a:pPr>
            <a:r>
              <a:rPr lang="en-US" b="true" sz="2100">
                <a:solidFill>
                  <a:srgbClr val="000000"/>
                </a:solidFill>
                <a:latin typeface="Inter Bold"/>
                <a:ea typeface="Inter Bold"/>
                <a:cs typeface="Inter Bold"/>
                <a:sym typeface="Inter Bold"/>
              </a:rPr>
              <a:t>Οικονομική Προσιτότητα</a:t>
            </a:r>
          </a:p>
          <a:p>
            <a:pPr algn="l" marL="453390" indent="-226695" lvl="1">
              <a:lnSpc>
                <a:spcPts val="3150"/>
              </a:lnSpc>
              <a:buFont typeface="Arial"/>
              <a:buChar char="•"/>
            </a:pPr>
            <a:r>
              <a:rPr lang="en-US" b="true" sz="2100">
                <a:solidFill>
                  <a:srgbClr val="000000"/>
                </a:solidFill>
                <a:latin typeface="Inter Bold"/>
                <a:ea typeface="Inter Bold"/>
                <a:cs typeface="Inter Bold"/>
                <a:sym typeface="Inter Bold"/>
              </a:rPr>
              <a:t>Ποιότητα</a:t>
            </a:r>
          </a:p>
        </p:txBody>
      </p:sp>
      <p:sp>
        <p:nvSpPr>
          <p:cNvPr name="TextBox 5" id="5"/>
          <p:cNvSpPr txBox="true"/>
          <p:nvPr/>
        </p:nvSpPr>
        <p:spPr>
          <a:xfrm rot="0">
            <a:off x="7482811" y="5379029"/>
            <a:ext cx="5926640" cy="1706880"/>
          </a:xfrm>
          <a:prstGeom prst="rect">
            <a:avLst/>
          </a:prstGeom>
        </p:spPr>
        <p:txBody>
          <a:bodyPr anchor="t" rtlCol="false" tIns="0" lIns="0" bIns="0" rIns="0">
            <a:spAutoFit/>
          </a:bodyPr>
          <a:lstStyle/>
          <a:p>
            <a:pPr algn="l">
              <a:lnSpc>
                <a:spcPts val="4199"/>
              </a:lnSpc>
            </a:pPr>
            <a:r>
              <a:rPr lang="en-US" sz="2799" b="true">
                <a:solidFill>
                  <a:srgbClr val="BC1823"/>
                </a:solidFill>
                <a:latin typeface="Inter Bold"/>
                <a:ea typeface="Inter Bold"/>
                <a:cs typeface="Inter Bold"/>
                <a:sym typeface="Inter Bold"/>
              </a:rPr>
              <a:t>Προώθηση</a:t>
            </a:r>
          </a:p>
          <a:p>
            <a:pPr algn="l" marL="453390" indent="-226695" lvl="1">
              <a:lnSpc>
                <a:spcPts val="3150"/>
              </a:lnSpc>
              <a:buFont typeface="Arial"/>
              <a:buChar char="•"/>
            </a:pPr>
            <a:r>
              <a:rPr lang="en-US" b="true" sz="2100">
                <a:solidFill>
                  <a:srgbClr val="000000"/>
                </a:solidFill>
                <a:latin typeface="Inter Bold"/>
                <a:ea typeface="Inter Bold"/>
                <a:cs typeface="Inter Bold"/>
                <a:sym typeface="Inter Bold"/>
              </a:rPr>
              <a:t>Ταξιδιών εκτός τουριστικής περιόδου</a:t>
            </a:r>
          </a:p>
          <a:p>
            <a:pPr algn="l" marL="453390" indent="-226695" lvl="1">
              <a:lnSpc>
                <a:spcPts val="3150"/>
              </a:lnSpc>
              <a:buFont typeface="Arial"/>
              <a:buChar char="•"/>
            </a:pPr>
            <a:r>
              <a:rPr lang="en-US" b="true" sz="2100">
                <a:solidFill>
                  <a:srgbClr val="000000"/>
                </a:solidFill>
                <a:latin typeface="Inter Bold"/>
                <a:ea typeface="Inter Bold"/>
                <a:cs typeface="Inter Bold"/>
                <a:sym typeface="Inter Bold"/>
              </a:rPr>
              <a:t>Προβολής προορισμών με χαμηλότερη επισκεψιμότητα</a:t>
            </a:r>
          </a:p>
        </p:txBody>
      </p:sp>
      <p:sp>
        <p:nvSpPr>
          <p:cNvPr name="TextBox 6" id="6"/>
          <p:cNvSpPr txBox="true"/>
          <p:nvPr/>
        </p:nvSpPr>
        <p:spPr>
          <a:xfrm rot="0">
            <a:off x="7482811" y="7590734"/>
            <a:ext cx="9449174" cy="1706880"/>
          </a:xfrm>
          <a:prstGeom prst="rect">
            <a:avLst/>
          </a:prstGeom>
        </p:spPr>
        <p:txBody>
          <a:bodyPr anchor="t" rtlCol="false" tIns="0" lIns="0" bIns="0" rIns="0">
            <a:spAutoFit/>
          </a:bodyPr>
          <a:lstStyle/>
          <a:p>
            <a:pPr algn="l">
              <a:lnSpc>
                <a:spcPts val="4199"/>
              </a:lnSpc>
            </a:pPr>
            <a:r>
              <a:rPr lang="en-US" sz="2799" b="true">
                <a:solidFill>
                  <a:srgbClr val="BC1823"/>
                </a:solidFill>
                <a:latin typeface="Inter Bold"/>
                <a:ea typeface="Inter Bold"/>
                <a:cs typeface="Inter Bold"/>
                <a:sym typeface="Inter Bold"/>
              </a:rPr>
              <a:t>Δεξιότητες</a:t>
            </a:r>
          </a:p>
          <a:p>
            <a:pPr algn="l" marL="453390" indent="-226695" lvl="1">
              <a:lnSpc>
                <a:spcPts val="3150"/>
              </a:lnSpc>
              <a:buFont typeface="Arial"/>
              <a:buChar char="•"/>
            </a:pPr>
            <a:r>
              <a:rPr lang="en-US" b="true" sz="2100">
                <a:solidFill>
                  <a:srgbClr val="000000"/>
                </a:solidFill>
                <a:latin typeface="Inter Bold"/>
                <a:ea typeface="Inter Bold"/>
                <a:cs typeface="Inter Bold"/>
                <a:sym typeface="Inter Bold"/>
              </a:rPr>
              <a:t>Ευρωπαϊκή κάρτα δεξιοτήτων</a:t>
            </a:r>
          </a:p>
          <a:p>
            <a:pPr algn="l" marL="453390" indent="-226695" lvl="1">
              <a:lnSpc>
                <a:spcPts val="3150"/>
              </a:lnSpc>
              <a:buFont typeface="Arial"/>
              <a:buChar char="•"/>
            </a:pPr>
            <a:r>
              <a:rPr lang="en-US" b="true" sz="2100">
                <a:solidFill>
                  <a:srgbClr val="000000"/>
                </a:solidFill>
                <a:latin typeface="Inter Bold"/>
                <a:ea typeface="Inter Bold"/>
                <a:cs typeface="Inter Bold"/>
                <a:sym typeface="Inter Bold"/>
              </a:rPr>
              <a:t>Ψηφιακές και Πράσινες Δεξιότητες</a:t>
            </a:r>
          </a:p>
          <a:p>
            <a:pPr algn="l" marL="453390" indent="-226695" lvl="1">
              <a:lnSpc>
                <a:spcPts val="3150"/>
              </a:lnSpc>
              <a:buFont typeface="Arial"/>
              <a:buChar char="•"/>
            </a:pPr>
            <a:r>
              <a:rPr lang="en-US" b="true" sz="2100">
                <a:solidFill>
                  <a:srgbClr val="000000"/>
                </a:solidFill>
                <a:latin typeface="Inter Bold"/>
                <a:ea typeface="Inter Bold"/>
                <a:cs typeface="Inter Bold"/>
                <a:sym typeface="Inter Bold"/>
              </a:rPr>
              <a:t>Συνδιασμός Οικονομικής Ανάπτυξης με περιβαλλοντική Διαχείριση</a:t>
            </a:r>
          </a:p>
        </p:txBody>
      </p:sp>
      <p:sp>
        <p:nvSpPr>
          <p:cNvPr name="TextBox 7" id="7"/>
          <p:cNvSpPr txBox="true"/>
          <p:nvPr/>
        </p:nvSpPr>
        <p:spPr>
          <a:xfrm rot="0">
            <a:off x="1028700" y="5317336"/>
            <a:ext cx="5620593" cy="420549"/>
          </a:xfrm>
          <a:prstGeom prst="rect">
            <a:avLst/>
          </a:prstGeom>
        </p:spPr>
        <p:txBody>
          <a:bodyPr anchor="t" rtlCol="false" tIns="0" lIns="0" bIns="0" rIns="0">
            <a:spAutoFit/>
          </a:bodyPr>
          <a:lstStyle/>
          <a:p>
            <a:pPr algn="l">
              <a:lnSpc>
                <a:spcPts val="3483"/>
              </a:lnSpc>
            </a:pPr>
            <a:r>
              <a:rPr lang="en-US" b="true" sz="2322">
                <a:solidFill>
                  <a:srgbClr val="000000"/>
                </a:solidFill>
                <a:latin typeface="Inter Bold"/>
                <a:ea typeface="Inter Bold"/>
                <a:cs typeface="Inter Bold"/>
                <a:sym typeface="Inter Bold"/>
              </a:rPr>
              <a:t> Στρασβούργο,</a:t>
            </a:r>
            <a:r>
              <a:rPr lang="en-US" b="true" sz="2322">
                <a:solidFill>
                  <a:srgbClr val="000000"/>
                </a:solidFill>
                <a:latin typeface="Inter Bold"/>
                <a:ea typeface="Inter Bold"/>
                <a:cs typeface="Inter Bold"/>
                <a:sym typeface="Inter Bold"/>
              </a:rPr>
              <a:t> 27-30 Απριλίου 2026</a:t>
            </a:r>
          </a:p>
        </p:txBody>
      </p:sp>
      <p:sp>
        <p:nvSpPr>
          <p:cNvPr name="TextBox 8" id="8"/>
          <p:cNvSpPr txBox="true"/>
          <p:nvPr/>
        </p:nvSpPr>
        <p:spPr>
          <a:xfrm rot="0">
            <a:off x="7482811" y="3165764"/>
            <a:ext cx="9449174" cy="1706880"/>
          </a:xfrm>
          <a:prstGeom prst="rect">
            <a:avLst/>
          </a:prstGeom>
        </p:spPr>
        <p:txBody>
          <a:bodyPr anchor="t" rtlCol="false" tIns="0" lIns="0" bIns="0" rIns="0">
            <a:spAutoFit/>
          </a:bodyPr>
          <a:lstStyle/>
          <a:p>
            <a:pPr algn="l">
              <a:lnSpc>
                <a:spcPts val="4199"/>
              </a:lnSpc>
            </a:pPr>
            <a:r>
              <a:rPr lang="en-US" sz="2799" b="true">
                <a:solidFill>
                  <a:srgbClr val="BC1823"/>
                </a:solidFill>
                <a:latin typeface="Inter Bold"/>
                <a:ea typeface="Inter Bold"/>
                <a:cs typeface="Inter Bold"/>
                <a:sym typeface="Inter Bold"/>
              </a:rPr>
              <a:t>Ενδυνάμωση των προορισμών της Ευρώπης</a:t>
            </a:r>
          </a:p>
          <a:p>
            <a:pPr algn="l">
              <a:lnSpc>
                <a:spcPts val="3150"/>
              </a:lnSpc>
            </a:pPr>
            <a:r>
              <a:rPr lang="en-US" sz="2100" b="true">
                <a:solidFill>
                  <a:srgbClr val="000000"/>
                </a:solidFill>
                <a:latin typeface="Inter Bold"/>
                <a:ea typeface="Inter Bold"/>
                <a:cs typeface="Inter Bold"/>
                <a:sym typeface="Inter Bold"/>
              </a:rPr>
              <a:t>Ο μη ισορροπημένος τουρισμός μπορεί να ασκήσει πίεση στους προορισμούς, να διαβρώσει τη ζωή της κοινότητας και να θίξει το πολιτιστικό και περιβαλλοντικό πλεονέκτημα της Ευρώπης</a:t>
            </a:r>
          </a:p>
        </p:txBody>
      </p:sp>
      <p:sp>
        <p:nvSpPr>
          <p:cNvPr name="TextBox 9" id="9"/>
          <p:cNvSpPr txBox="true"/>
          <p:nvPr/>
        </p:nvSpPr>
        <p:spPr>
          <a:xfrm rot="0">
            <a:off x="1028700" y="3139054"/>
            <a:ext cx="5620593" cy="2244957"/>
          </a:xfrm>
          <a:prstGeom prst="rect">
            <a:avLst/>
          </a:prstGeom>
        </p:spPr>
        <p:txBody>
          <a:bodyPr anchor="t" rtlCol="false" tIns="0" lIns="0" bIns="0" rIns="0">
            <a:spAutoFit/>
          </a:bodyPr>
          <a:lstStyle/>
          <a:p>
            <a:pPr algn="l">
              <a:lnSpc>
                <a:spcPts val="8778"/>
              </a:lnSpc>
            </a:pPr>
            <a:r>
              <a:rPr lang="en-US" sz="7908">
                <a:solidFill>
                  <a:srgbClr val="BC1823"/>
                </a:solidFill>
                <a:latin typeface="AC Steelfish"/>
                <a:ea typeface="AC Steelfish"/>
                <a:cs typeface="AC Steelfish"/>
                <a:sym typeface="AC Steelfish"/>
              </a:rPr>
              <a:t>Ένας πιο βιώσιμος ευρωπαϊκός τουρισμός</a:t>
            </a:r>
          </a:p>
        </p:txBody>
      </p:sp>
    </p:spTree>
  </p:cSld>
  <p:clrMapOvr>
    <a:masterClrMapping/>
  </p:clrMapOvr>
  <p:transition spd="slow">
    <p:push dir="l"/>
  </p:transition>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BC1823"/>
        </a:solidFill>
      </p:bgPr>
    </p:bg>
    <p:spTree>
      <p:nvGrpSpPr>
        <p:cNvPr id="1" name=""/>
        <p:cNvGrpSpPr/>
        <p:nvPr/>
      </p:nvGrpSpPr>
      <p:grpSpPr>
        <a:xfrm>
          <a:off x="0" y="0"/>
          <a:ext cx="0" cy="0"/>
          <a:chOff x="0" y="0"/>
          <a:chExt cx="0" cy="0"/>
        </a:xfrm>
      </p:grpSpPr>
      <p:sp>
        <p:nvSpPr>
          <p:cNvPr name="Freeform 2" id="2"/>
          <p:cNvSpPr/>
          <p:nvPr/>
        </p:nvSpPr>
        <p:spPr>
          <a:xfrm flipH="false" flipV="false" rot="0">
            <a:off x="-187037" y="116932"/>
            <a:ext cx="10744875" cy="5909681"/>
          </a:xfrm>
          <a:custGeom>
            <a:avLst/>
            <a:gdLst/>
            <a:ahLst/>
            <a:cxnLst/>
            <a:rect r="r" b="b" t="t" l="l"/>
            <a:pathLst>
              <a:path h="5909681" w="10744875">
                <a:moveTo>
                  <a:pt x="0" y="0"/>
                </a:moveTo>
                <a:lnTo>
                  <a:pt x="10744875" y="0"/>
                </a:lnTo>
                <a:lnTo>
                  <a:pt x="10744875" y="5909682"/>
                </a:lnTo>
                <a:lnTo>
                  <a:pt x="0" y="5909682"/>
                </a:lnTo>
                <a:lnTo>
                  <a:pt x="0" y="0"/>
                </a:lnTo>
                <a:close/>
              </a:path>
            </a:pathLst>
          </a:custGeom>
          <a:blipFill>
            <a:blip r:embed="rId2"/>
            <a:stretch>
              <a:fillRect l="0" t="0" r="0" b="0"/>
            </a:stretch>
          </a:blipFill>
        </p:spPr>
      </p:sp>
      <p:sp>
        <p:nvSpPr>
          <p:cNvPr name="TextBox 3" id="3"/>
          <p:cNvSpPr txBox="true"/>
          <p:nvPr/>
        </p:nvSpPr>
        <p:spPr>
          <a:xfrm rot="0">
            <a:off x="444106" y="6839014"/>
            <a:ext cx="16259245" cy="3977446"/>
          </a:xfrm>
          <a:prstGeom prst="rect">
            <a:avLst/>
          </a:prstGeom>
        </p:spPr>
        <p:txBody>
          <a:bodyPr anchor="t" rtlCol="false" tIns="0" lIns="0" bIns="0" rIns="0">
            <a:spAutoFit/>
          </a:bodyPr>
          <a:lstStyle/>
          <a:p>
            <a:pPr algn="l">
              <a:lnSpc>
                <a:spcPts val="31436"/>
              </a:lnSpc>
            </a:pPr>
            <a:r>
              <a:rPr lang="en-US" sz="25767">
                <a:solidFill>
                  <a:srgbClr val="FFE7C2"/>
                </a:solidFill>
                <a:latin typeface="AC Steelfish"/>
                <a:ea typeface="AC Steelfish"/>
                <a:cs typeface="AC Steelfish"/>
                <a:sym typeface="AC Steelfish"/>
              </a:rPr>
              <a:t>ΔΥΟ ΠΑΡΑΔΕΙΓΜΑΤΑ</a:t>
            </a:r>
          </a:p>
        </p:txBody>
      </p:sp>
      <p:sp>
        <p:nvSpPr>
          <p:cNvPr name="Freeform 4" id="4"/>
          <p:cNvSpPr/>
          <p:nvPr/>
        </p:nvSpPr>
        <p:spPr>
          <a:xfrm flipH="false" flipV="false" rot="0">
            <a:off x="6954732" y="-82861"/>
            <a:ext cx="11216477" cy="6309268"/>
          </a:xfrm>
          <a:custGeom>
            <a:avLst/>
            <a:gdLst/>
            <a:ahLst/>
            <a:cxnLst/>
            <a:rect r="r" b="b" t="t" l="l"/>
            <a:pathLst>
              <a:path h="6309268" w="11216477">
                <a:moveTo>
                  <a:pt x="0" y="0"/>
                </a:moveTo>
                <a:lnTo>
                  <a:pt x="11216477" y="0"/>
                </a:lnTo>
                <a:lnTo>
                  <a:pt x="11216477" y="6309268"/>
                </a:lnTo>
                <a:lnTo>
                  <a:pt x="0" y="6309268"/>
                </a:lnTo>
                <a:lnTo>
                  <a:pt x="0" y="0"/>
                </a:lnTo>
                <a:close/>
              </a:path>
            </a:pathLst>
          </a:custGeom>
          <a:blipFill>
            <a:blip r:embed="rId3"/>
            <a:stretch>
              <a:fillRect l="0" t="-9602" r="-13000" b="-3397"/>
            </a:stretch>
          </a:blipFill>
        </p:spPr>
      </p:sp>
      <p:sp>
        <p:nvSpPr>
          <p:cNvPr name="TextBox 5" id="5"/>
          <p:cNvSpPr txBox="true"/>
          <p:nvPr/>
        </p:nvSpPr>
        <p:spPr>
          <a:xfrm rot="0">
            <a:off x="12291155" y="4655566"/>
            <a:ext cx="5770949" cy="1668780"/>
          </a:xfrm>
          <a:prstGeom prst="rect">
            <a:avLst/>
          </a:prstGeom>
        </p:spPr>
        <p:txBody>
          <a:bodyPr anchor="t" rtlCol="false" tIns="0" lIns="0" bIns="0" rIns="0">
            <a:spAutoFit/>
          </a:bodyPr>
          <a:lstStyle/>
          <a:p>
            <a:pPr algn="r">
              <a:lnSpc>
                <a:spcPts val="6719"/>
              </a:lnSpc>
              <a:spcBef>
                <a:spcPct val="0"/>
              </a:spcBef>
            </a:pPr>
            <a:r>
              <a:rPr lang="en-US" b="true" sz="4800">
                <a:solidFill>
                  <a:srgbClr val="F5F5F5"/>
                </a:solidFill>
                <a:latin typeface="Inter Bold"/>
                <a:ea typeface="Inter Bold"/>
                <a:cs typeface="Inter Bold"/>
                <a:sym typeface="Inter Bold"/>
              </a:rPr>
              <a:t>«Οιδίπους» &amp; «ΕΥΒΟΙΑ ΜΕΤΑ»</a:t>
            </a:r>
          </a:p>
        </p:txBody>
      </p:sp>
    </p:spTree>
  </p:cSld>
  <p:clrMapOvr>
    <a:masterClrMapping/>
  </p:clrMapOvr>
  <p:transition spd="slow">
    <p:push dir="l"/>
  </p:transition>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BC1823"/>
        </a:solidFill>
      </p:bgPr>
    </p:bg>
    <p:spTree>
      <p:nvGrpSpPr>
        <p:cNvPr id="1" name=""/>
        <p:cNvGrpSpPr/>
        <p:nvPr/>
      </p:nvGrpSpPr>
      <p:grpSpPr>
        <a:xfrm>
          <a:off x="0" y="0"/>
          <a:ext cx="0" cy="0"/>
          <a:chOff x="0" y="0"/>
          <a:chExt cx="0" cy="0"/>
        </a:xfrm>
      </p:grpSpPr>
      <p:sp>
        <p:nvSpPr>
          <p:cNvPr name="Freeform 2" id="2"/>
          <p:cNvSpPr/>
          <p:nvPr/>
        </p:nvSpPr>
        <p:spPr>
          <a:xfrm flipH="false" flipV="false" rot="0">
            <a:off x="3031018" y="475420"/>
            <a:ext cx="13021996" cy="7228427"/>
          </a:xfrm>
          <a:custGeom>
            <a:avLst/>
            <a:gdLst/>
            <a:ahLst/>
            <a:cxnLst/>
            <a:rect r="r" b="b" t="t" l="l"/>
            <a:pathLst>
              <a:path h="7228427" w="13021996">
                <a:moveTo>
                  <a:pt x="0" y="0"/>
                </a:moveTo>
                <a:lnTo>
                  <a:pt x="13021996" y="0"/>
                </a:lnTo>
                <a:lnTo>
                  <a:pt x="13021996" y="7228428"/>
                </a:lnTo>
                <a:lnTo>
                  <a:pt x="0" y="7228428"/>
                </a:lnTo>
                <a:lnTo>
                  <a:pt x="0" y="0"/>
                </a:lnTo>
                <a:close/>
              </a:path>
            </a:pathLst>
          </a:custGeom>
          <a:blipFill>
            <a:blip r:embed="rId2"/>
            <a:stretch>
              <a:fillRect l="0" t="0" r="-926" b="0"/>
            </a:stretch>
          </a:blipFill>
        </p:spPr>
      </p:sp>
      <p:sp>
        <p:nvSpPr>
          <p:cNvPr name="TextBox 3" id="3"/>
          <p:cNvSpPr txBox="true"/>
          <p:nvPr/>
        </p:nvSpPr>
        <p:spPr>
          <a:xfrm rot="0">
            <a:off x="1028700" y="8295479"/>
            <a:ext cx="16134553" cy="1461767"/>
          </a:xfrm>
          <a:prstGeom prst="rect">
            <a:avLst/>
          </a:prstGeom>
        </p:spPr>
        <p:txBody>
          <a:bodyPr anchor="t" rtlCol="false" tIns="0" lIns="0" bIns="0" rIns="0">
            <a:spAutoFit/>
          </a:bodyPr>
          <a:lstStyle/>
          <a:p>
            <a:pPr algn="l">
              <a:lnSpc>
                <a:spcPts val="11591"/>
              </a:lnSpc>
            </a:pPr>
            <a:r>
              <a:rPr lang="en-US" sz="9501">
                <a:solidFill>
                  <a:srgbClr val="FFE7C2"/>
                </a:solidFill>
                <a:latin typeface="AC Steelfish"/>
                <a:ea typeface="AC Steelfish"/>
                <a:cs typeface="AC Steelfish"/>
                <a:sym typeface="AC Steelfish"/>
              </a:rPr>
              <a:t>ΔΙΑΔΡΟΜΗ ΦΥΣΗΣ ΚΑΙ ΠΟΛΙΤΙΣΜΟΥ ΣΤΕΡΕΑΣ ΕΛΛΑΔΑΣ</a:t>
            </a:r>
          </a:p>
        </p:txBody>
      </p:sp>
      <p:sp>
        <p:nvSpPr>
          <p:cNvPr name="TextBox 4" id="4"/>
          <p:cNvSpPr txBox="true"/>
          <p:nvPr/>
        </p:nvSpPr>
        <p:spPr>
          <a:xfrm rot="0">
            <a:off x="1028700" y="5978989"/>
            <a:ext cx="5173823" cy="2685117"/>
          </a:xfrm>
          <a:prstGeom prst="rect">
            <a:avLst/>
          </a:prstGeom>
        </p:spPr>
        <p:txBody>
          <a:bodyPr anchor="t" rtlCol="false" tIns="0" lIns="0" bIns="0" rIns="0">
            <a:spAutoFit/>
          </a:bodyPr>
          <a:lstStyle/>
          <a:p>
            <a:pPr algn="l">
              <a:lnSpc>
                <a:spcPts val="21122"/>
              </a:lnSpc>
            </a:pPr>
            <a:r>
              <a:rPr lang="en-US" sz="17313">
                <a:solidFill>
                  <a:srgbClr val="FFFFFF"/>
                </a:solidFill>
                <a:latin typeface="AC Steelfish"/>
                <a:ea typeface="AC Steelfish"/>
                <a:cs typeface="AC Steelfish"/>
                <a:sym typeface="AC Steelfish"/>
              </a:rPr>
              <a:t>ΟΙΔΙΠΟΥΣ</a:t>
            </a:r>
          </a:p>
        </p:txBody>
      </p:sp>
    </p:spTree>
  </p:cSld>
  <p:clrMapOvr>
    <a:masterClrMapping/>
  </p:clrMapOvr>
  <p:transition spd="slow">
    <p:push dir="l"/>
  </p:transition>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280556" y="1887375"/>
            <a:ext cx="15775015" cy="8676258"/>
          </a:xfrm>
          <a:custGeom>
            <a:avLst/>
            <a:gdLst/>
            <a:ahLst/>
            <a:cxnLst/>
            <a:rect r="r" b="b" t="t" l="l"/>
            <a:pathLst>
              <a:path h="8676258" w="15775015">
                <a:moveTo>
                  <a:pt x="0" y="0"/>
                </a:moveTo>
                <a:lnTo>
                  <a:pt x="15775015" y="0"/>
                </a:lnTo>
                <a:lnTo>
                  <a:pt x="15775015" y="8676258"/>
                </a:lnTo>
                <a:lnTo>
                  <a:pt x="0" y="8676258"/>
                </a:lnTo>
                <a:lnTo>
                  <a:pt x="0" y="0"/>
                </a:lnTo>
                <a:close/>
              </a:path>
            </a:pathLst>
          </a:custGeom>
          <a:blipFill>
            <a:blip r:embed="rId2">
              <a:alphaModFix amt="4000"/>
            </a:blip>
            <a:stretch>
              <a:fillRect l="0" t="0" r="0" b="0"/>
            </a:stretch>
          </a:blipFill>
        </p:spPr>
      </p:sp>
      <p:sp>
        <p:nvSpPr>
          <p:cNvPr name="Freeform 3" id="3"/>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3"/>
            <a:stretch>
              <a:fillRect l="0" t="0" r="0" b="0"/>
            </a:stretch>
          </a:blipFill>
        </p:spPr>
      </p:sp>
      <p:sp>
        <p:nvSpPr>
          <p:cNvPr name="Freeform 4" id="4"/>
          <p:cNvSpPr/>
          <p:nvPr/>
        </p:nvSpPr>
        <p:spPr>
          <a:xfrm flipH="false" flipV="false" rot="0">
            <a:off x="6045408" y="357025"/>
            <a:ext cx="9449051" cy="5868479"/>
          </a:xfrm>
          <a:custGeom>
            <a:avLst/>
            <a:gdLst/>
            <a:ahLst/>
            <a:cxnLst/>
            <a:rect r="r" b="b" t="t" l="l"/>
            <a:pathLst>
              <a:path h="5868479" w="9449051">
                <a:moveTo>
                  <a:pt x="0" y="0"/>
                </a:moveTo>
                <a:lnTo>
                  <a:pt x="9449051" y="0"/>
                </a:lnTo>
                <a:lnTo>
                  <a:pt x="9449051" y="5868479"/>
                </a:lnTo>
                <a:lnTo>
                  <a:pt x="0" y="5868479"/>
                </a:lnTo>
                <a:lnTo>
                  <a:pt x="0" y="0"/>
                </a:lnTo>
                <a:close/>
              </a:path>
            </a:pathLst>
          </a:custGeom>
          <a:blipFill>
            <a:blip r:embed="rId4"/>
            <a:stretch>
              <a:fillRect l="0" t="-2243" r="0" b="0"/>
            </a:stretch>
          </a:blipFill>
        </p:spPr>
      </p:sp>
      <p:sp>
        <p:nvSpPr>
          <p:cNvPr name="Freeform 5" id="5"/>
          <p:cNvSpPr/>
          <p:nvPr/>
        </p:nvSpPr>
        <p:spPr>
          <a:xfrm flipH="false" flipV="false" rot="0">
            <a:off x="8205142" y="6147150"/>
            <a:ext cx="5320778" cy="3111150"/>
          </a:xfrm>
          <a:custGeom>
            <a:avLst/>
            <a:gdLst/>
            <a:ahLst/>
            <a:cxnLst/>
            <a:rect r="r" b="b" t="t" l="l"/>
            <a:pathLst>
              <a:path h="3111150" w="5320778">
                <a:moveTo>
                  <a:pt x="0" y="0"/>
                </a:moveTo>
                <a:lnTo>
                  <a:pt x="5320778" y="0"/>
                </a:lnTo>
                <a:lnTo>
                  <a:pt x="5320778" y="3111150"/>
                </a:lnTo>
                <a:lnTo>
                  <a:pt x="0" y="3111150"/>
                </a:lnTo>
                <a:lnTo>
                  <a:pt x="0" y="0"/>
                </a:lnTo>
                <a:close/>
              </a:path>
            </a:pathLst>
          </a:custGeom>
          <a:blipFill>
            <a:blip r:embed="rId5"/>
            <a:stretch>
              <a:fillRect l="0" t="-1415" r="0" b="0"/>
            </a:stretch>
          </a:blipFill>
        </p:spPr>
      </p:sp>
      <p:sp>
        <p:nvSpPr>
          <p:cNvPr name="Freeform 6" id="6"/>
          <p:cNvSpPr/>
          <p:nvPr/>
        </p:nvSpPr>
        <p:spPr>
          <a:xfrm flipH="false" flipV="false" rot="0">
            <a:off x="13949337" y="4111442"/>
            <a:ext cx="3684038" cy="5512310"/>
          </a:xfrm>
          <a:custGeom>
            <a:avLst/>
            <a:gdLst/>
            <a:ahLst/>
            <a:cxnLst/>
            <a:rect r="r" b="b" t="t" l="l"/>
            <a:pathLst>
              <a:path h="5512310" w="3684038">
                <a:moveTo>
                  <a:pt x="0" y="0"/>
                </a:moveTo>
                <a:lnTo>
                  <a:pt x="3684037" y="0"/>
                </a:lnTo>
                <a:lnTo>
                  <a:pt x="3684037" y="5512310"/>
                </a:lnTo>
                <a:lnTo>
                  <a:pt x="0" y="5512310"/>
                </a:lnTo>
                <a:lnTo>
                  <a:pt x="0" y="0"/>
                </a:lnTo>
                <a:close/>
              </a:path>
            </a:pathLst>
          </a:custGeom>
          <a:blipFill>
            <a:blip r:embed="rId6"/>
            <a:stretch>
              <a:fillRect l="0" t="0" r="0" b="0"/>
            </a:stretch>
          </a:blipFill>
        </p:spPr>
      </p:sp>
      <p:sp>
        <p:nvSpPr>
          <p:cNvPr name="TextBox 7" id="7"/>
          <p:cNvSpPr txBox="true"/>
          <p:nvPr/>
        </p:nvSpPr>
        <p:spPr>
          <a:xfrm rot="0">
            <a:off x="1028700" y="1286871"/>
            <a:ext cx="5110839" cy="1396411"/>
          </a:xfrm>
          <a:prstGeom prst="rect">
            <a:avLst/>
          </a:prstGeom>
        </p:spPr>
        <p:txBody>
          <a:bodyPr anchor="t" rtlCol="false" tIns="0" lIns="0" bIns="0" rIns="0">
            <a:spAutoFit/>
          </a:bodyPr>
          <a:lstStyle/>
          <a:p>
            <a:pPr algn="l">
              <a:lnSpc>
                <a:spcPts val="5305"/>
              </a:lnSpc>
            </a:pPr>
            <a:r>
              <a:rPr lang="en-US" sz="5526">
                <a:solidFill>
                  <a:srgbClr val="000000"/>
                </a:solidFill>
                <a:latin typeface="AC Steelfish"/>
                <a:ea typeface="AC Steelfish"/>
                <a:cs typeface="AC Steelfish"/>
                <a:sym typeface="AC Steelfish"/>
              </a:rPr>
              <a:t>Διαδρομή Φύσης και Πολι</a:t>
            </a:r>
            <a:r>
              <a:rPr lang="en-US" sz="5526">
                <a:solidFill>
                  <a:srgbClr val="000000"/>
                </a:solidFill>
                <a:latin typeface="AC Steelfish"/>
                <a:ea typeface="AC Steelfish"/>
                <a:cs typeface="AC Steelfish"/>
                <a:sym typeface="AC Steelfish"/>
              </a:rPr>
              <a:t>τισμού Στερεάς Ελλάδας</a:t>
            </a:r>
          </a:p>
        </p:txBody>
      </p:sp>
      <p:sp>
        <p:nvSpPr>
          <p:cNvPr name="TextBox 8" id="8"/>
          <p:cNvSpPr txBox="true"/>
          <p:nvPr/>
        </p:nvSpPr>
        <p:spPr>
          <a:xfrm rot="0">
            <a:off x="1028700" y="3060997"/>
            <a:ext cx="4482612" cy="1050445"/>
          </a:xfrm>
          <a:prstGeom prst="rect">
            <a:avLst/>
          </a:prstGeom>
        </p:spPr>
        <p:txBody>
          <a:bodyPr anchor="t" rtlCol="false" tIns="0" lIns="0" bIns="0" rIns="0">
            <a:spAutoFit/>
          </a:bodyPr>
          <a:lstStyle/>
          <a:p>
            <a:pPr algn="l">
              <a:lnSpc>
                <a:spcPts val="7660"/>
              </a:lnSpc>
            </a:pPr>
            <a:r>
              <a:rPr lang="en-US" sz="7980">
                <a:solidFill>
                  <a:srgbClr val="BC1823"/>
                </a:solidFill>
                <a:latin typeface="AC Steelfish"/>
                <a:ea typeface="AC Steelfish"/>
                <a:cs typeface="AC Steelfish"/>
                <a:sym typeface="AC Steelfish"/>
              </a:rPr>
              <a:t>«</a:t>
            </a:r>
            <a:r>
              <a:rPr lang="en-US" sz="7980">
                <a:solidFill>
                  <a:srgbClr val="BC1823"/>
                </a:solidFill>
                <a:latin typeface="AC Steelfish"/>
                <a:ea typeface="AC Steelfish"/>
                <a:cs typeface="AC Steelfish"/>
                <a:sym typeface="AC Steelfish"/>
              </a:rPr>
              <a:t>Οιδίπους»</a:t>
            </a:r>
          </a:p>
        </p:txBody>
      </p:sp>
      <p:sp>
        <p:nvSpPr>
          <p:cNvPr name="TextBox 9" id="9"/>
          <p:cNvSpPr txBox="true"/>
          <p:nvPr/>
        </p:nvSpPr>
        <p:spPr>
          <a:xfrm rot="0">
            <a:off x="1028700" y="4355235"/>
            <a:ext cx="4780499" cy="3069637"/>
          </a:xfrm>
          <a:prstGeom prst="rect">
            <a:avLst/>
          </a:prstGeom>
        </p:spPr>
        <p:txBody>
          <a:bodyPr anchor="t" rtlCol="false" tIns="0" lIns="0" bIns="0" rIns="0">
            <a:spAutoFit/>
          </a:bodyPr>
          <a:lstStyle/>
          <a:p>
            <a:pPr algn="l">
              <a:lnSpc>
                <a:spcPts val="6174"/>
              </a:lnSpc>
            </a:pPr>
            <a:r>
              <a:rPr lang="en-US" sz="4116" b="true">
                <a:solidFill>
                  <a:srgbClr val="BC1823"/>
                </a:solidFill>
                <a:latin typeface="Inter Bold"/>
                <a:ea typeface="Inter Bold"/>
                <a:cs typeface="Inter Bold"/>
                <a:sym typeface="Inter Bold"/>
              </a:rPr>
              <a:t>Ενιαία Σήμανση της Πολ</a:t>
            </a:r>
            <a:r>
              <a:rPr lang="en-US" sz="4116" b="true">
                <a:solidFill>
                  <a:srgbClr val="BC1823"/>
                </a:solidFill>
                <a:latin typeface="Inter Bold"/>
                <a:ea typeface="Inter Bold"/>
                <a:cs typeface="Inter Bold"/>
                <a:sym typeface="Inter Bold"/>
              </a:rPr>
              <a:t>ιτιστικής - Περιβαλλοντικής διαδρομής</a:t>
            </a:r>
          </a:p>
        </p:txBody>
      </p:sp>
    </p:spTree>
  </p:cSld>
  <p:clrMapOvr>
    <a:masterClrMapping/>
  </p:clrMapOvr>
  <p:transition spd="slow">
    <p:push dir="l"/>
  </p:transition>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280556" y="1887375"/>
            <a:ext cx="15775015" cy="8676258"/>
          </a:xfrm>
          <a:custGeom>
            <a:avLst/>
            <a:gdLst/>
            <a:ahLst/>
            <a:cxnLst/>
            <a:rect r="r" b="b" t="t" l="l"/>
            <a:pathLst>
              <a:path h="8676258" w="15775015">
                <a:moveTo>
                  <a:pt x="0" y="0"/>
                </a:moveTo>
                <a:lnTo>
                  <a:pt x="15775015" y="0"/>
                </a:lnTo>
                <a:lnTo>
                  <a:pt x="15775015" y="8676258"/>
                </a:lnTo>
                <a:lnTo>
                  <a:pt x="0" y="8676258"/>
                </a:lnTo>
                <a:lnTo>
                  <a:pt x="0" y="0"/>
                </a:lnTo>
                <a:close/>
              </a:path>
            </a:pathLst>
          </a:custGeom>
          <a:blipFill>
            <a:blip r:embed="rId2">
              <a:alphaModFix amt="4000"/>
            </a:blip>
            <a:stretch>
              <a:fillRect l="0" t="0" r="0" b="0"/>
            </a:stretch>
          </a:blipFill>
        </p:spPr>
      </p:sp>
      <p:sp>
        <p:nvSpPr>
          <p:cNvPr name="Freeform 3" id="3"/>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3"/>
            <a:stretch>
              <a:fillRect l="0" t="0" r="0" b="0"/>
            </a:stretch>
          </a:blipFill>
        </p:spPr>
      </p:sp>
      <p:sp>
        <p:nvSpPr>
          <p:cNvPr name="Freeform 4" id="4"/>
          <p:cNvSpPr/>
          <p:nvPr/>
        </p:nvSpPr>
        <p:spPr>
          <a:xfrm flipH="false" flipV="false" rot="0">
            <a:off x="7698091" y="556353"/>
            <a:ext cx="9561209" cy="9174293"/>
          </a:xfrm>
          <a:custGeom>
            <a:avLst/>
            <a:gdLst/>
            <a:ahLst/>
            <a:cxnLst/>
            <a:rect r="r" b="b" t="t" l="l"/>
            <a:pathLst>
              <a:path h="9174293" w="9561209">
                <a:moveTo>
                  <a:pt x="0" y="0"/>
                </a:moveTo>
                <a:lnTo>
                  <a:pt x="9561209" y="0"/>
                </a:lnTo>
                <a:lnTo>
                  <a:pt x="9561209" y="9174294"/>
                </a:lnTo>
                <a:lnTo>
                  <a:pt x="0" y="9174294"/>
                </a:lnTo>
                <a:lnTo>
                  <a:pt x="0" y="0"/>
                </a:lnTo>
                <a:close/>
              </a:path>
            </a:pathLst>
          </a:custGeom>
          <a:blipFill>
            <a:blip r:embed="rId4"/>
            <a:stretch>
              <a:fillRect l="0" t="0" r="0" b="-41792"/>
            </a:stretch>
          </a:blipFill>
        </p:spPr>
      </p:sp>
      <p:sp>
        <p:nvSpPr>
          <p:cNvPr name="Freeform 5" id="5"/>
          <p:cNvSpPr/>
          <p:nvPr/>
        </p:nvSpPr>
        <p:spPr>
          <a:xfrm flipH="false" flipV="false" rot="0">
            <a:off x="4284243" y="6290887"/>
            <a:ext cx="13643279" cy="2967413"/>
          </a:xfrm>
          <a:custGeom>
            <a:avLst/>
            <a:gdLst/>
            <a:ahLst/>
            <a:cxnLst/>
            <a:rect r="r" b="b" t="t" l="l"/>
            <a:pathLst>
              <a:path h="2967413" w="13643279">
                <a:moveTo>
                  <a:pt x="0" y="0"/>
                </a:moveTo>
                <a:lnTo>
                  <a:pt x="13643279" y="0"/>
                </a:lnTo>
                <a:lnTo>
                  <a:pt x="13643279" y="2967413"/>
                </a:lnTo>
                <a:lnTo>
                  <a:pt x="0" y="2967413"/>
                </a:lnTo>
                <a:lnTo>
                  <a:pt x="0" y="0"/>
                </a:lnTo>
                <a:close/>
              </a:path>
            </a:pathLst>
          </a:custGeom>
          <a:blipFill>
            <a:blip r:embed="rId5"/>
            <a:stretch>
              <a:fillRect l="0" t="0" r="0" b="0"/>
            </a:stretch>
          </a:blipFill>
        </p:spPr>
      </p:sp>
      <p:sp>
        <p:nvSpPr>
          <p:cNvPr name="TextBox 6" id="6"/>
          <p:cNvSpPr txBox="true"/>
          <p:nvPr/>
        </p:nvSpPr>
        <p:spPr>
          <a:xfrm rot="0">
            <a:off x="1028700" y="1162050"/>
            <a:ext cx="5597563" cy="1521231"/>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Διαδρομή Φύσης και Πολι</a:t>
            </a:r>
            <a:r>
              <a:rPr lang="en-US" sz="6052">
                <a:solidFill>
                  <a:srgbClr val="000000"/>
                </a:solidFill>
                <a:latin typeface="AC Steelfish"/>
                <a:ea typeface="AC Steelfish"/>
                <a:cs typeface="AC Steelfish"/>
                <a:sym typeface="AC Steelfish"/>
              </a:rPr>
              <a:t>τισμού Στερεάς Ελλάδας</a:t>
            </a:r>
          </a:p>
        </p:txBody>
      </p:sp>
      <p:sp>
        <p:nvSpPr>
          <p:cNvPr name="TextBox 7" id="7"/>
          <p:cNvSpPr txBox="true"/>
          <p:nvPr/>
        </p:nvSpPr>
        <p:spPr>
          <a:xfrm rot="0">
            <a:off x="1028700" y="3060997"/>
            <a:ext cx="4482612" cy="1050445"/>
          </a:xfrm>
          <a:prstGeom prst="rect">
            <a:avLst/>
          </a:prstGeom>
        </p:spPr>
        <p:txBody>
          <a:bodyPr anchor="t" rtlCol="false" tIns="0" lIns="0" bIns="0" rIns="0">
            <a:spAutoFit/>
          </a:bodyPr>
          <a:lstStyle/>
          <a:p>
            <a:pPr algn="l">
              <a:lnSpc>
                <a:spcPts val="7660"/>
              </a:lnSpc>
            </a:pPr>
            <a:r>
              <a:rPr lang="en-US" sz="7980">
                <a:solidFill>
                  <a:srgbClr val="BC1823"/>
                </a:solidFill>
                <a:latin typeface="AC Steelfish"/>
                <a:ea typeface="AC Steelfish"/>
                <a:cs typeface="AC Steelfish"/>
                <a:sym typeface="AC Steelfish"/>
              </a:rPr>
              <a:t>«</a:t>
            </a:r>
            <a:r>
              <a:rPr lang="en-US" sz="7980">
                <a:solidFill>
                  <a:srgbClr val="BC1823"/>
                </a:solidFill>
                <a:latin typeface="AC Steelfish"/>
                <a:ea typeface="AC Steelfish"/>
                <a:cs typeface="AC Steelfish"/>
                <a:sym typeface="AC Steelfish"/>
              </a:rPr>
              <a:t>Οιδίπους»</a:t>
            </a:r>
          </a:p>
        </p:txBody>
      </p:sp>
      <p:sp>
        <p:nvSpPr>
          <p:cNvPr name="TextBox 8" id="8"/>
          <p:cNvSpPr txBox="true"/>
          <p:nvPr/>
        </p:nvSpPr>
        <p:spPr>
          <a:xfrm rot="0">
            <a:off x="1028700" y="4240529"/>
            <a:ext cx="4684740" cy="1682118"/>
          </a:xfrm>
          <a:prstGeom prst="rect">
            <a:avLst/>
          </a:prstGeom>
        </p:spPr>
        <p:txBody>
          <a:bodyPr anchor="t" rtlCol="false" tIns="0" lIns="0" bIns="0" rIns="0">
            <a:spAutoFit/>
          </a:bodyPr>
          <a:lstStyle/>
          <a:p>
            <a:pPr algn="l">
              <a:lnSpc>
                <a:spcPts val="6899"/>
              </a:lnSpc>
            </a:pPr>
            <a:r>
              <a:rPr lang="en-US" sz="4599" b="true">
                <a:solidFill>
                  <a:srgbClr val="BC1823"/>
                </a:solidFill>
                <a:latin typeface="Inter Bold"/>
                <a:ea typeface="Inter Bold"/>
                <a:cs typeface="Inter Bold"/>
                <a:sym typeface="Inter Bold"/>
              </a:rPr>
              <a:t>Επιχειρηματικό Cluster</a:t>
            </a:r>
          </a:p>
        </p:txBody>
      </p:sp>
    </p:spTree>
  </p:cSld>
  <p:clrMapOvr>
    <a:masterClrMapping/>
  </p:clrMapOvr>
  <p:transition spd="slow">
    <p:push dir="l"/>
  </p:transition>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280556" y="1887375"/>
            <a:ext cx="15775015" cy="8676258"/>
          </a:xfrm>
          <a:custGeom>
            <a:avLst/>
            <a:gdLst/>
            <a:ahLst/>
            <a:cxnLst/>
            <a:rect r="r" b="b" t="t" l="l"/>
            <a:pathLst>
              <a:path h="8676258" w="15775015">
                <a:moveTo>
                  <a:pt x="0" y="0"/>
                </a:moveTo>
                <a:lnTo>
                  <a:pt x="15775015" y="0"/>
                </a:lnTo>
                <a:lnTo>
                  <a:pt x="15775015" y="8676258"/>
                </a:lnTo>
                <a:lnTo>
                  <a:pt x="0" y="8676258"/>
                </a:lnTo>
                <a:lnTo>
                  <a:pt x="0" y="0"/>
                </a:lnTo>
                <a:close/>
              </a:path>
            </a:pathLst>
          </a:custGeom>
          <a:blipFill>
            <a:blip r:embed="rId2">
              <a:alphaModFix amt="4000"/>
            </a:blip>
            <a:stretch>
              <a:fillRect l="0" t="0" r="0" b="0"/>
            </a:stretch>
          </a:blipFill>
        </p:spPr>
      </p:sp>
      <p:sp>
        <p:nvSpPr>
          <p:cNvPr name="Freeform 3" id="3"/>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3"/>
            <a:stretch>
              <a:fillRect l="0" t="0" r="0" b="0"/>
            </a:stretch>
          </a:blipFill>
        </p:spPr>
      </p:sp>
      <p:sp>
        <p:nvSpPr>
          <p:cNvPr name="Freeform 4" id="4"/>
          <p:cNvSpPr/>
          <p:nvPr/>
        </p:nvSpPr>
        <p:spPr>
          <a:xfrm flipH="false" flipV="false" rot="0">
            <a:off x="5511312" y="493297"/>
            <a:ext cx="12071092" cy="9300407"/>
          </a:xfrm>
          <a:custGeom>
            <a:avLst/>
            <a:gdLst/>
            <a:ahLst/>
            <a:cxnLst/>
            <a:rect r="r" b="b" t="t" l="l"/>
            <a:pathLst>
              <a:path h="9300407" w="12071092">
                <a:moveTo>
                  <a:pt x="0" y="0"/>
                </a:moveTo>
                <a:lnTo>
                  <a:pt x="12071092" y="0"/>
                </a:lnTo>
                <a:lnTo>
                  <a:pt x="12071092" y="9300406"/>
                </a:lnTo>
                <a:lnTo>
                  <a:pt x="0" y="9300406"/>
                </a:lnTo>
                <a:lnTo>
                  <a:pt x="0" y="0"/>
                </a:lnTo>
                <a:close/>
              </a:path>
            </a:pathLst>
          </a:custGeom>
          <a:blipFill>
            <a:blip r:embed="rId4"/>
            <a:stretch>
              <a:fillRect l="-37384" t="0" r="-16324" b="0"/>
            </a:stretch>
          </a:blipFill>
        </p:spPr>
      </p:sp>
      <p:sp>
        <p:nvSpPr>
          <p:cNvPr name="TextBox 5" id="5"/>
          <p:cNvSpPr txBox="true"/>
          <p:nvPr/>
        </p:nvSpPr>
        <p:spPr>
          <a:xfrm rot="0">
            <a:off x="1028700" y="1162050"/>
            <a:ext cx="5597563" cy="1521231"/>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Διαδρομή Φύσης και Πολι</a:t>
            </a:r>
            <a:r>
              <a:rPr lang="en-US" sz="6052">
                <a:solidFill>
                  <a:srgbClr val="000000"/>
                </a:solidFill>
                <a:latin typeface="AC Steelfish"/>
                <a:ea typeface="AC Steelfish"/>
                <a:cs typeface="AC Steelfish"/>
                <a:sym typeface="AC Steelfish"/>
              </a:rPr>
              <a:t>τισμού Στερεάς Ελλάδας</a:t>
            </a:r>
          </a:p>
        </p:txBody>
      </p:sp>
      <p:sp>
        <p:nvSpPr>
          <p:cNvPr name="TextBox 6" id="6"/>
          <p:cNvSpPr txBox="true"/>
          <p:nvPr/>
        </p:nvSpPr>
        <p:spPr>
          <a:xfrm rot="0">
            <a:off x="1028700" y="3060997"/>
            <a:ext cx="4482612" cy="1050445"/>
          </a:xfrm>
          <a:prstGeom prst="rect">
            <a:avLst/>
          </a:prstGeom>
        </p:spPr>
        <p:txBody>
          <a:bodyPr anchor="t" rtlCol="false" tIns="0" lIns="0" bIns="0" rIns="0">
            <a:spAutoFit/>
          </a:bodyPr>
          <a:lstStyle/>
          <a:p>
            <a:pPr algn="l">
              <a:lnSpc>
                <a:spcPts val="7660"/>
              </a:lnSpc>
            </a:pPr>
            <a:r>
              <a:rPr lang="en-US" sz="7980">
                <a:solidFill>
                  <a:srgbClr val="BC1823"/>
                </a:solidFill>
                <a:latin typeface="AC Steelfish"/>
                <a:ea typeface="AC Steelfish"/>
                <a:cs typeface="AC Steelfish"/>
                <a:sym typeface="AC Steelfish"/>
              </a:rPr>
              <a:t>«</a:t>
            </a:r>
            <a:r>
              <a:rPr lang="en-US" sz="7980">
                <a:solidFill>
                  <a:srgbClr val="BC1823"/>
                </a:solidFill>
                <a:latin typeface="AC Steelfish"/>
                <a:ea typeface="AC Steelfish"/>
                <a:cs typeface="AC Steelfish"/>
                <a:sym typeface="AC Steelfish"/>
              </a:rPr>
              <a:t>Οιδίπους»</a:t>
            </a:r>
          </a:p>
        </p:txBody>
      </p:sp>
      <p:sp>
        <p:nvSpPr>
          <p:cNvPr name="TextBox 7" id="7"/>
          <p:cNvSpPr txBox="true"/>
          <p:nvPr/>
        </p:nvSpPr>
        <p:spPr>
          <a:xfrm rot="0">
            <a:off x="1028700" y="4240529"/>
            <a:ext cx="3559449" cy="815343"/>
          </a:xfrm>
          <a:prstGeom prst="rect">
            <a:avLst/>
          </a:prstGeom>
        </p:spPr>
        <p:txBody>
          <a:bodyPr anchor="t" rtlCol="false" tIns="0" lIns="0" bIns="0" rIns="0">
            <a:spAutoFit/>
          </a:bodyPr>
          <a:lstStyle/>
          <a:p>
            <a:pPr algn="l">
              <a:lnSpc>
                <a:spcPts val="6899"/>
              </a:lnSpc>
            </a:pPr>
            <a:r>
              <a:rPr lang="en-US" sz="4599" b="true">
                <a:solidFill>
                  <a:srgbClr val="BC1823"/>
                </a:solidFill>
                <a:latin typeface="Inter Bold"/>
                <a:ea typeface="Inter Bold"/>
                <a:cs typeface="Inter Bold"/>
                <a:sym typeface="Inter Bold"/>
              </a:rPr>
              <a:t>Marketing</a:t>
            </a:r>
          </a:p>
        </p:txBody>
      </p:sp>
    </p:spTree>
  </p:cSld>
  <p:clrMapOvr>
    <a:masterClrMapping/>
  </p:clrMapOvr>
  <p:transition spd="slow">
    <p:push dir="l"/>
  </p:transition>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280556" y="1887375"/>
            <a:ext cx="15775015" cy="8676258"/>
          </a:xfrm>
          <a:custGeom>
            <a:avLst/>
            <a:gdLst/>
            <a:ahLst/>
            <a:cxnLst/>
            <a:rect r="r" b="b" t="t" l="l"/>
            <a:pathLst>
              <a:path h="8676258" w="15775015">
                <a:moveTo>
                  <a:pt x="0" y="0"/>
                </a:moveTo>
                <a:lnTo>
                  <a:pt x="15775015" y="0"/>
                </a:lnTo>
                <a:lnTo>
                  <a:pt x="15775015" y="8676258"/>
                </a:lnTo>
                <a:lnTo>
                  <a:pt x="0" y="8676258"/>
                </a:lnTo>
                <a:lnTo>
                  <a:pt x="0" y="0"/>
                </a:lnTo>
                <a:close/>
              </a:path>
            </a:pathLst>
          </a:custGeom>
          <a:blipFill>
            <a:blip r:embed="rId2">
              <a:alphaModFix amt="4000"/>
            </a:blip>
            <a:stretch>
              <a:fillRect l="0" t="0" r="0" b="0"/>
            </a:stretch>
          </a:blipFill>
        </p:spPr>
      </p:sp>
      <p:sp>
        <p:nvSpPr>
          <p:cNvPr name="Freeform 3" id="3"/>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3"/>
            <a:stretch>
              <a:fillRect l="0" t="0" r="0" b="0"/>
            </a:stretch>
          </a:blipFill>
        </p:spPr>
      </p:sp>
      <p:sp>
        <p:nvSpPr>
          <p:cNvPr name="Freeform 4" id="4"/>
          <p:cNvSpPr/>
          <p:nvPr/>
        </p:nvSpPr>
        <p:spPr>
          <a:xfrm flipH="false" flipV="false" rot="0">
            <a:off x="6626263" y="0"/>
            <a:ext cx="11661737" cy="6632613"/>
          </a:xfrm>
          <a:custGeom>
            <a:avLst/>
            <a:gdLst/>
            <a:ahLst/>
            <a:cxnLst/>
            <a:rect r="r" b="b" t="t" l="l"/>
            <a:pathLst>
              <a:path h="6632613" w="11661737">
                <a:moveTo>
                  <a:pt x="0" y="0"/>
                </a:moveTo>
                <a:lnTo>
                  <a:pt x="11661737" y="0"/>
                </a:lnTo>
                <a:lnTo>
                  <a:pt x="11661737" y="6632613"/>
                </a:lnTo>
                <a:lnTo>
                  <a:pt x="0" y="6632613"/>
                </a:lnTo>
                <a:lnTo>
                  <a:pt x="0" y="0"/>
                </a:lnTo>
                <a:close/>
              </a:path>
            </a:pathLst>
          </a:custGeom>
          <a:blipFill>
            <a:blip r:embed="rId4"/>
            <a:stretch>
              <a:fillRect l="0" t="0" r="0" b="0"/>
            </a:stretch>
          </a:blipFill>
        </p:spPr>
      </p:sp>
      <p:sp>
        <p:nvSpPr>
          <p:cNvPr name="Freeform 5" id="5"/>
          <p:cNvSpPr/>
          <p:nvPr/>
        </p:nvSpPr>
        <p:spPr>
          <a:xfrm flipH="false" flipV="false" rot="0">
            <a:off x="12457132" y="5272632"/>
            <a:ext cx="5629589" cy="4845078"/>
          </a:xfrm>
          <a:custGeom>
            <a:avLst/>
            <a:gdLst/>
            <a:ahLst/>
            <a:cxnLst/>
            <a:rect r="r" b="b" t="t" l="l"/>
            <a:pathLst>
              <a:path h="4845078" w="5629589">
                <a:moveTo>
                  <a:pt x="0" y="0"/>
                </a:moveTo>
                <a:lnTo>
                  <a:pt x="5629588" y="0"/>
                </a:lnTo>
                <a:lnTo>
                  <a:pt x="5629588" y="4845078"/>
                </a:lnTo>
                <a:lnTo>
                  <a:pt x="0" y="4845078"/>
                </a:lnTo>
                <a:lnTo>
                  <a:pt x="0" y="0"/>
                </a:lnTo>
                <a:close/>
              </a:path>
            </a:pathLst>
          </a:custGeom>
          <a:blipFill>
            <a:blip r:embed="rId5"/>
            <a:stretch>
              <a:fillRect l="-3932" t="0" r="-13762" b="0"/>
            </a:stretch>
          </a:blipFill>
        </p:spPr>
      </p:sp>
      <p:sp>
        <p:nvSpPr>
          <p:cNvPr name="Freeform 6" id="6"/>
          <p:cNvSpPr/>
          <p:nvPr/>
        </p:nvSpPr>
        <p:spPr>
          <a:xfrm flipH="false" flipV="false" rot="0">
            <a:off x="5101476" y="3958261"/>
            <a:ext cx="7355655" cy="6159449"/>
          </a:xfrm>
          <a:custGeom>
            <a:avLst/>
            <a:gdLst/>
            <a:ahLst/>
            <a:cxnLst/>
            <a:rect r="r" b="b" t="t" l="l"/>
            <a:pathLst>
              <a:path h="6159449" w="7355655">
                <a:moveTo>
                  <a:pt x="0" y="0"/>
                </a:moveTo>
                <a:lnTo>
                  <a:pt x="7355656" y="0"/>
                </a:lnTo>
                <a:lnTo>
                  <a:pt x="7355656" y="6159449"/>
                </a:lnTo>
                <a:lnTo>
                  <a:pt x="0" y="6159449"/>
                </a:lnTo>
                <a:lnTo>
                  <a:pt x="0" y="0"/>
                </a:lnTo>
                <a:close/>
              </a:path>
            </a:pathLst>
          </a:custGeom>
          <a:blipFill>
            <a:blip r:embed="rId6"/>
            <a:stretch>
              <a:fillRect l="-5013" t="0" r="-17679" b="0"/>
            </a:stretch>
          </a:blipFill>
        </p:spPr>
      </p:sp>
      <p:sp>
        <p:nvSpPr>
          <p:cNvPr name="TextBox 7" id="7"/>
          <p:cNvSpPr txBox="true"/>
          <p:nvPr/>
        </p:nvSpPr>
        <p:spPr>
          <a:xfrm rot="0">
            <a:off x="1028700" y="1162050"/>
            <a:ext cx="5597563" cy="1521231"/>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Διαδρομή Φύσης και Πολι</a:t>
            </a:r>
            <a:r>
              <a:rPr lang="en-US" sz="6052">
                <a:solidFill>
                  <a:srgbClr val="000000"/>
                </a:solidFill>
                <a:latin typeface="AC Steelfish"/>
                <a:ea typeface="AC Steelfish"/>
                <a:cs typeface="AC Steelfish"/>
                <a:sym typeface="AC Steelfish"/>
              </a:rPr>
              <a:t>τισμού Στερεάς Ελλάδας</a:t>
            </a:r>
          </a:p>
        </p:txBody>
      </p:sp>
      <p:sp>
        <p:nvSpPr>
          <p:cNvPr name="TextBox 8" id="8"/>
          <p:cNvSpPr txBox="true"/>
          <p:nvPr/>
        </p:nvSpPr>
        <p:spPr>
          <a:xfrm rot="0">
            <a:off x="1028700" y="3060997"/>
            <a:ext cx="4482612" cy="1050445"/>
          </a:xfrm>
          <a:prstGeom prst="rect">
            <a:avLst/>
          </a:prstGeom>
        </p:spPr>
        <p:txBody>
          <a:bodyPr anchor="t" rtlCol="false" tIns="0" lIns="0" bIns="0" rIns="0">
            <a:spAutoFit/>
          </a:bodyPr>
          <a:lstStyle/>
          <a:p>
            <a:pPr algn="l">
              <a:lnSpc>
                <a:spcPts val="7660"/>
              </a:lnSpc>
            </a:pPr>
            <a:r>
              <a:rPr lang="en-US" sz="7980">
                <a:solidFill>
                  <a:srgbClr val="BC1823"/>
                </a:solidFill>
                <a:latin typeface="AC Steelfish"/>
                <a:ea typeface="AC Steelfish"/>
                <a:cs typeface="AC Steelfish"/>
                <a:sym typeface="AC Steelfish"/>
              </a:rPr>
              <a:t>«</a:t>
            </a:r>
            <a:r>
              <a:rPr lang="en-US" sz="7980">
                <a:solidFill>
                  <a:srgbClr val="BC1823"/>
                </a:solidFill>
                <a:latin typeface="AC Steelfish"/>
                <a:ea typeface="AC Steelfish"/>
                <a:cs typeface="AC Steelfish"/>
                <a:sym typeface="AC Steelfish"/>
              </a:rPr>
              <a:t>Οιδίπους»</a:t>
            </a:r>
          </a:p>
        </p:txBody>
      </p:sp>
      <p:sp>
        <p:nvSpPr>
          <p:cNvPr name="TextBox 9" id="9"/>
          <p:cNvSpPr txBox="true"/>
          <p:nvPr/>
        </p:nvSpPr>
        <p:spPr>
          <a:xfrm rot="0">
            <a:off x="1028700" y="4402454"/>
            <a:ext cx="4684740" cy="1304035"/>
          </a:xfrm>
          <a:prstGeom prst="rect">
            <a:avLst/>
          </a:prstGeom>
        </p:spPr>
        <p:txBody>
          <a:bodyPr anchor="t" rtlCol="false" tIns="0" lIns="0" bIns="0" rIns="0">
            <a:spAutoFit/>
          </a:bodyPr>
          <a:lstStyle/>
          <a:p>
            <a:pPr algn="l">
              <a:lnSpc>
                <a:spcPts val="5151"/>
              </a:lnSpc>
            </a:pPr>
            <a:r>
              <a:rPr lang="en-US" sz="4599" b="true">
                <a:solidFill>
                  <a:srgbClr val="BC1823"/>
                </a:solidFill>
                <a:latin typeface="Inter Bold"/>
                <a:ea typeface="Inter Bold"/>
                <a:cs typeface="Inter Bold"/>
                <a:sym typeface="Inter Bold"/>
              </a:rPr>
              <a:t>Ψηφιακές Εφαρμογές</a:t>
            </a:r>
          </a:p>
        </p:txBody>
      </p:sp>
    </p:spTree>
  </p:cSld>
  <p:clrMapOvr>
    <a:masterClrMapping/>
  </p:clrMapOvr>
  <p:transition spd="slow">
    <p:push dir="l"/>
  </p:transition>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BC1823"/>
        </a:solidFill>
      </p:bgPr>
    </p:bg>
    <p:spTree>
      <p:nvGrpSpPr>
        <p:cNvPr id="1" name=""/>
        <p:cNvGrpSpPr/>
        <p:nvPr/>
      </p:nvGrpSpPr>
      <p:grpSpPr>
        <a:xfrm>
          <a:off x="0" y="0"/>
          <a:ext cx="0" cy="0"/>
          <a:chOff x="0" y="0"/>
          <a:chExt cx="0" cy="0"/>
        </a:xfrm>
      </p:grpSpPr>
      <p:sp>
        <p:nvSpPr>
          <p:cNvPr name="Freeform 2" id="2"/>
          <p:cNvSpPr/>
          <p:nvPr/>
        </p:nvSpPr>
        <p:spPr>
          <a:xfrm flipH="false" flipV="false" rot="0">
            <a:off x="720159" y="405089"/>
            <a:ext cx="17567841" cy="9881911"/>
          </a:xfrm>
          <a:custGeom>
            <a:avLst/>
            <a:gdLst/>
            <a:ahLst/>
            <a:cxnLst/>
            <a:rect r="r" b="b" t="t" l="l"/>
            <a:pathLst>
              <a:path h="9881911" w="17567841">
                <a:moveTo>
                  <a:pt x="0" y="0"/>
                </a:moveTo>
                <a:lnTo>
                  <a:pt x="17567841" y="0"/>
                </a:lnTo>
                <a:lnTo>
                  <a:pt x="17567841" y="9881911"/>
                </a:lnTo>
                <a:lnTo>
                  <a:pt x="0" y="9881911"/>
                </a:lnTo>
                <a:lnTo>
                  <a:pt x="0" y="0"/>
                </a:lnTo>
                <a:close/>
              </a:path>
            </a:pathLst>
          </a:custGeom>
          <a:blipFill>
            <a:blip r:embed="rId2"/>
            <a:stretch>
              <a:fillRect l="0" t="-9602" r="-13000" b="-3397"/>
            </a:stretch>
          </a:blipFill>
        </p:spPr>
      </p:sp>
      <p:sp>
        <p:nvSpPr>
          <p:cNvPr name="TextBox 3" id="3"/>
          <p:cNvSpPr txBox="true"/>
          <p:nvPr/>
        </p:nvSpPr>
        <p:spPr>
          <a:xfrm rot="0">
            <a:off x="1028700" y="8295479"/>
            <a:ext cx="16134553" cy="1461767"/>
          </a:xfrm>
          <a:prstGeom prst="rect">
            <a:avLst/>
          </a:prstGeom>
        </p:spPr>
        <p:txBody>
          <a:bodyPr anchor="t" rtlCol="false" tIns="0" lIns="0" bIns="0" rIns="0">
            <a:spAutoFit/>
          </a:bodyPr>
          <a:lstStyle/>
          <a:p>
            <a:pPr algn="l">
              <a:lnSpc>
                <a:spcPts val="11591"/>
              </a:lnSpc>
            </a:pPr>
            <a:r>
              <a:rPr lang="en-US" sz="9501">
                <a:solidFill>
                  <a:srgbClr val="FFE7C2"/>
                </a:solidFill>
                <a:latin typeface="AC Steelfish"/>
                <a:ea typeface="AC Steelfish"/>
                <a:cs typeface="AC Steelfish"/>
                <a:sym typeface="AC Steelfish"/>
              </a:rPr>
              <a:t>ΠΡΟΓΡΑΜΜΑ ΑΝΑΣΥΓΚΡΟΤΗΣΗΣ</a:t>
            </a:r>
          </a:p>
        </p:txBody>
      </p:sp>
      <p:sp>
        <p:nvSpPr>
          <p:cNvPr name="TextBox 4" id="4"/>
          <p:cNvSpPr txBox="true"/>
          <p:nvPr/>
        </p:nvSpPr>
        <p:spPr>
          <a:xfrm rot="0">
            <a:off x="1028700" y="5978989"/>
            <a:ext cx="7589721" cy="2685117"/>
          </a:xfrm>
          <a:prstGeom prst="rect">
            <a:avLst/>
          </a:prstGeom>
        </p:spPr>
        <p:txBody>
          <a:bodyPr anchor="t" rtlCol="false" tIns="0" lIns="0" bIns="0" rIns="0">
            <a:spAutoFit/>
          </a:bodyPr>
          <a:lstStyle/>
          <a:p>
            <a:pPr algn="l">
              <a:lnSpc>
                <a:spcPts val="21122"/>
              </a:lnSpc>
            </a:pPr>
            <a:r>
              <a:rPr lang="en-US" sz="17313">
                <a:solidFill>
                  <a:srgbClr val="FFFFFF"/>
                </a:solidFill>
                <a:latin typeface="AC Steelfish"/>
                <a:ea typeface="AC Steelfish"/>
                <a:cs typeface="AC Steelfish"/>
                <a:sym typeface="AC Steelfish"/>
              </a:rPr>
              <a:t>ΕΥΒΟΙΑ ΜΕΤΑ</a:t>
            </a:r>
          </a:p>
        </p:txBody>
      </p:sp>
    </p:spTree>
  </p:cSld>
  <p:clrMapOvr>
    <a:masterClrMapping/>
  </p:clrMapOvr>
  <p:transition spd="slow">
    <p:push dir="l"/>
  </p:transition>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2"/>
            <a:stretch>
              <a:fillRect l="0" t="0" r="0" b="0"/>
            </a:stretch>
          </a:blipFill>
        </p:spPr>
      </p:sp>
      <p:sp>
        <p:nvSpPr>
          <p:cNvPr name="Freeform 3" id="3"/>
          <p:cNvSpPr/>
          <p:nvPr/>
        </p:nvSpPr>
        <p:spPr>
          <a:xfrm flipH="false" flipV="false" rot="0">
            <a:off x="5106413" y="20171"/>
            <a:ext cx="15862453" cy="10266829"/>
          </a:xfrm>
          <a:custGeom>
            <a:avLst/>
            <a:gdLst/>
            <a:ahLst/>
            <a:cxnLst/>
            <a:rect r="r" b="b" t="t" l="l"/>
            <a:pathLst>
              <a:path h="10266829" w="15862453">
                <a:moveTo>
                  <a:pt x="0" y="0"/>
                </a:moveTo>
                <a:lnTo>
                  <a:pt x="15862453" y="0"/>
                </a:lnTo>
                <a:lnTo>
                  <a:pt x="15862453" y="10266829"/>
                </a:lnTo>
                <a:lnTo>
                  <a:pt x="0" y="10266829"/>
                </a:lnTo>
                <a:lnTo>
                  <a:pt x="0" y="0"/>
                </a:lnTo>
                <a:close/>
              </a:path>
            </a:pathLst>
          </a:custGeom>
          <a:blipFill>
            <a:blip r:embed="rId3"/>
            <a:stretch>
              <a:fillRect l="-1949" t="-7974" r="-2339" b="-6025"/>
            </a:stretch>
          </a:blipFill>
        </p:spPr>
      </p:sp>
      <p:sp>
        <p:nvSpPr>
          <p:cNvPr name="TextBox 4" id="4"/>
          <p:cNvSpPr txBox="true"/>
          <p:nvPr/>
        </p:nvSpPr>
        <p:spPr>
          <a:xfrm rot="0">
            <a:off x="1028700" y="1162050"/>
            <a:ext cx="3524568" cy="1521231"/>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Ολοκληρωμένη Χωρική Επένδυση</a:t>
            </a:r>
          </a:p>
        </p:txBody>
      </p:sp>
      <p:sp>
        <p:nvSpPr>
          <p:cNvPr name="TextBox 5" id="5"/>
          <p:cNvSpPr txBox="true"/>
          <p:nvPr/>
        </p:nvSpPr>
        <p:spPr>
          <a:xfrm rot="0">
            <a:off x="1028700" y="3125941"/>
            <a:ext cx="3399876" cy="786182"/>
          </a:xfrm>
          <a:prstGeom prst="rect">
            <a:avLst/>
          </a:prstGeom>
        </p:spPr>
        <p:txBody>
          <a:bodyPr anchor="t" rtlCol="false" tIns="0" lIns="0" bIns="0" rIns="0">
            <a:spAutoFit/>
          </a:bodyPr>
          <a:lstStyle/>
          <a:p>
            <a:pPr algn="l">
              <a:lnSpc>
                <a:spcPts val="5810"/>
              </a:lnSpc>
            </a:pPr>
            <a:r>
              <a:rPr lang="en-US" sz="6052">
                <a:solidFill>
                  <a:srgbClr val="BC1823"/>
                </a:solidFill>
                <a:latin typeface="AC Steelfish"/>
                <a:ea typeface="AC Steelfish"/>
                <a:cs typeface="AC Steelfish"/>
                <a:sym typeface="AC Steelfish"/>
              </a:rPr>
              <a:t>«ΕΥΒΟΙΑ ΜΕΤΑ</a:t>
            </a:r>
            <a:r>
              <a:rPr lang="en-US" sz="6052">
                <a:solidFill>
                  <a:srgbClr val="BC1823"/>
                </a:solidFill>
                <a:latin typeface="AC Steelfish"/>
                <a:ea typeface="AC Steelfish"/>
                <a:cs typeface="AC Steelfish"/>
                <a:sym typeface="AC Steelfish"/>
              </a:rPr>
              <a:t>»</a:t>
            </a:r>
          </a:p>
        </p:txBody>
      </p:sp>
      <p:sp>
        <p:nvSpPr>
          <p:cNvPr name="TextBox 6" id="6"/>
          <p:cNvSpPr txBox="true"/>
          <p:nvPr/>
        </p:nvSpPr>
        <p:spPr>
          <a:xfrm rot="0">
            <a:off x="1028700" y="4525039"/>
            <a:ext cx="2567657" cy="1902586"/>
          </a:xfrm>
          <a:prstGeom prst="rect">
            <a:avLst/>
          </a:prstGeom>
        </p:spPr>
        <p:txBody>
          <a:bodyPr anchor="t" rtlCol="false" tIns="0" lIns="0" bIns="0" rIns="0">
            <a:spAutoFit/>
          </a:bodyPr>
          <a:lstStyle/>
          <a:p>
            <a:pPr algn="l">
              <a:lnSpc>
                <a:spcPts val="5013"/>
              </a:lnSpc>
            </a:pPr>
            <a:r>
              <a:rPr lang="en-US" sz="4599" b="true">
                <a:solidFill>
                  <a:srgbClr val="BC1823"/>
                </a:solidFill>
                <a:latin typeface="Inter Bold"/>
                <a:ea typeface="Inter Bold"/>
                <a:cs typeface="Inter Bold"/>
                <a:sym typeface="Inter Bold"/>
              </a:rPr>
              <a:t>Νέος Οδικός Άξονας</a:t>
            </a:r>
          </a:p>
        </p:txBody>
      </p:sp>
    </p:spTree>
  </p:cSld>
  <p:clrMapOvr>
    <a:masterClrMapping/>
  </p:clrMapOvr>
  <p:transition spd="slow">
    <p:push dir="l"/>
  </p:transition>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2"/>
            <a:stretch>
              <a:fillRect l="0" t="0" r="0" b="0"/>
            </a:stretch>
          </a:blipFill>
        </p:spPr>
      </p:sp>
      <p:sp>
        <p:nvSpPr>
          <p:cNvPr name="TextBox 3" id="3"/>
          <p:cNvSpPr txBox="true"/>
          <p:nvPr/>
        </p:nvSpPr>
        <p:spPr>
          <a:xfrm rot="0">
            <a:off x="1028700" y="1162050"/>
            <a:ext cx="3524568" cy="1521231"/>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Ολοκληρωμένη Χωρική Επένδυση</a:t>
            </a:r>
          </a:p>
        </p:txBody>
      </p:sp>
      <p:sp>
        <p:nvSpPr>
          <p:cNvPr name="TextBox 4" id="4"/>
          <p:cNvSpPr txBox="true"/>
          <p:nvPr/>
        </p:nvSpPr>
        <p:spPr>
          <a:xfrm rot="0">
            <a:off x="1028700" y="3125941"/>
            <a:ext cx="3399876" cy="786182"/>
          </a:xfrm>
          <a:prstGeom prst="rect">
            <a:avLst/>
          </a:prstGeom>
        </p:spPr>
        <p:txBody>
          <a:bodyPr anchor="t" rtlCol="false" tIns="0" lIns="0" bIns="0" rIns="0">
            <a:spAutoFit/>
          </a:bodyPr>
          <a:lstStyle/>
          <a:p>
            <a:pPr algn="l">
              <a:lnSpc>
                <a:spcPts val="5810"/>
              </a:lnSpc>
            </a:pPr>
            <a:r>
              <a:rPr lang="en-US" sz="6052">
                <a:solidFill>
                  <a:srgbClr val="BC1823"/>
                </a:solidFill>
                <a:latin typeface="AC Steelfish"/>
                <a:ea typeface="AC Steelfish"/>
                <a:cs typeface="AC Steelfish"/>
                <a:sym typeface="AC Steelfish"/>
              </a:rPr>
              <a:t>«ΕΥΒΟΙΑ ΜΕΤΑ</a:t>
            </a:r>
            <a:r>
              <a:rPr lang="en-US" sz="6052">
                <a:solidFill>
                  <a:srgbClr val="BC1823"/>
                </a:solidFill>
                <a:latin typeface="AC Steelfish"/>
                <a:ea typeface="AC Steelfish"/>
                <a:cs typeface="AC Steelfish"/>
                <a:sym typeface="AC Steelfish"/>
              </a:rPr>
              <a:t>»</a:t>
            </a:r>
          </a:p>
        </p:txBody>
      </p:sp>
      <p:sp>
        <p:nvSpPr>
          <p:cNvPr name="TextBox 5" id="5"/>
          <p:cNvSpPr txBox="true"/>
          <p:nvPr/>
        </p:nvSpPr>
        <p:spPr>
          <a:xfrm rot="0">
            <a:off x="1028700" y="4525039"/>
            <a:ext cx="2567657" cy="1273936"/>
          </a:xfrm>
          <a:prstGeom prst="rect">
            <a:avLst/>
          </a:prstGeom>
        </p:spPr>
        <p:txBody>
          <a:bodyPr anchor="t" rtlCol="false" tIns="0" lIns="0" bIns="0" rIns="0">
            <a:spAutoFit/>
          </a:bodyPr>
          <a:lstStyle/>
          <a:p>
            <a:pPr algn="l">
              <a:lnSpc>
                <a:spcPts val="5013"/>
              </a:lnSpc>
            </a:pPr>
            <a:r>
              <a:rPr lang="en-US" sz="4599" b="true">
                <a:solidFill>
                  <a:srgbClr val="BC1823"/>
                </a:solidFill>
                <a:latin typeface="Inter Bold"/>
                <a:ea typeface="Inter Bold"/>
                <a:cs typeface="Inter Bold"/>
                <a:sym typeface="Inter Bold"/>
              </a:rPr>
              <a:t>Νέο</a:t>
            </a:r>
          </a:p>
          <a:p>
            <a:pPr algn="l">
              <a:lnSpc>
                <a:spcPts val="5013"/>
              </a:lnSpc>
            </a:pPr>
            <a:r>
              <a:rPr lang="en-US" sz="4599" b="true">
                <a:solidFill>
                  <a:srgbClr val="BC1823"/>
                </a:solidFill>
                <a:latin typeface="Inter Bold"/>
                <a:ea typeface="Inter Bold"/>
                <a:cs typeface="Inter Bold"/>
                <a:sym typeface="Inter Bold"/>
              </a:rPr>
              <a:t>Δάσος</a:t>
            </a:r>
          </a:p>
        </p:txBody>
      </p:sp>
      <p:grpSp>
        <p:nvGrpSpPr>
          <p:cNvPr name="Group 6" id="6"/>
          <p:cNvGrpSpPr/>
          <p:nvPr/>
        </p:nvGrpSpPr>
        <p:grpSpPr>
          <a:xfrm rot="0">
            <a:off x="5646783" y="3964771"/>
            <a:ext cx="5615713" cy="561571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4C95A2"/>
              </a:solidFill>
              <a:prstDash val="dash"/>
              <a:miter/>
            </a:ln>
          </p:spPr>
        </p:sp>
        <p:sp>
          <p:nvSpPr>
            <p:cNvPr name="TextBox 8" id="8"/>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9167295" y="3964771"/>
            <a:ext cx="5615713" cy="561571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4C95A2"/>
              </a:solidFill>
              <a:prstDash val="dash"/>
              <a:miter/>
            </a:ln>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0">
            <a:off x="7407039" y="695905"/>
            <a:ext cx="5615713" cy="561571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4C95A2"/>
              </a:solidFill>
              <a:prstDash val="dash"/>
              <a:miter/>
            </a:ln>
          </p:spPr>
        </p:sp>
        <p:sp>
          <p:nvSpPr>
            <p:cNvPr name="TextBox 14" id="14"/>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15" id="15"/>
          <p:cNvGrpSpPr/>
          <p:nvPr/>
        </p:nvGrpSpPr>
        <p:grpSpPr>
          <a:xfrm rot="0">
            <a:off x="8988224" y="4436999"/>
            <a:ext cx="2578312" cy="2578312"/>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lnTo>
                    <a:pt x="540616" y="82374"/>
                  </a:lnTo>
                  <a:lnTo>
                    <a:pt x="693768" y="119032"/>
                  </a:lnTo>
                  <a:lnTo>
                    <a:pt x="730427" y="272184"/>
                  </a:lnTo>
                  <a:lnTo>
                    <a:pt x="812800" y="406400"/>
                  </a:lnTo>
                  <a:lnTo>
                    <a:pt x="730427" y="540616"/>
                  </a:lnTo>
                  <a:lnTo>
                    <a:pt x="693768" y="693768"/>
                  </a:lnTo>
                  <a:lnTo>
                    <a:pt x="540616" y="730427"/>
                  </a:lnTo>
                  <a:lnTo>
                    <a:pt x="406400" y="812800"/>
                  </a:lnTo>
                  <a:lnTo>
                    <a:pt x="272184" y="730427"/>
                  </a:lnTo>
                  <a:lnTo>
                    <a:pt x="119032" y="693768"/>
                  </a:lnTo>
                  <a:lnTo>
                    <a:pt x="82374" y="540616"/>
                  </a:lnTo>
                  <a:lnTo>
                    <a:pt x="0" y="406400"/>
                  </a:lnTo>
                  <a:lnTo>
                    <a:pt x="82374" y="272184"/>
                  </a:lnTo>
                  <a:lnTo>
                    <a:pt x="119032" y="119032"/>
                  </a:lnTo>
                  <a:lnTo>
                    <a:pt x="272184" y="82374"/>
                  </a:lnTo>
                  <a:lnTo>
                    <a:pt x="406400" y="0"/>
                  </a:lnTo>
                  <a:close/>
                </a:path>
              </a:pathLst>
            </a:custGeom>
            <a:solidFill>
              <a:srgbClr val="0A714E"/>
            </a:solidFill>
          </p:spPr>
        </p:sp>
        <p:sp>
          <p:nvSpPr>
            <p:cNvPr name="TextBox 17" id="17"/>
            <p:cNvSpPr txBox="true"/>
            <p:nvPr/>
          </p:nvSpPr>
          <p:spPr>
            <a:xfrm>
              <a:off x="139700" y="92075"/>
              <a:ext cx="533400" cy="581025"/>
            </a:xfrm>
            <a:prstGeom prst="rect">
              <a:avLst/>
            </a:prstGeom>
          </p:spPr>
          <p:txBody>
            <a:bodyPr anchor="ctr" rtlCol="false" tIns="50800" lIns="50800" bIns="50800" rIns="50800"/>
            <a:lstStyle/>
            <a:p>
              <a:pPr algn="ctr">
                <a:lnSpc>
                  <a:spcPts val="3360"/>
                </a:lnSpc>
              </a:pPr>
              <a:r>
                <a:rPr lang="en-US" b="true" sz="2400">
                  <a:solidFill>
                    <a:srgbClr val="FFFFFF"/>
                  </a:solidFill>
                  <a:latin typeface="Inter Bold"/>
                  <a:ea typeface="Inter Bold"/>
                  <a:cs typeface="Inter Bold"/>
                  <a:sym typeface="Inter Bold"/>
                </a:rPr>
                <a:t>Forest</a:t>
              </a:r>
            </a:p>
            <a:p>
              <a:pPr algn="ctr">
                <a:lnSpc>
                  <a:spcPts val="3360"/>
                </a:lnSpc>
              </a:pPr>
              <a:r>
                <a:rPr lang="en-US" b="true" sz="2400">
                  <a:solidFill>
                    <a:srgbClr val="FFFFFF"/>
                  </a:solidFill>
                  <a:latin typeface="Inter Bold"/>
                  <a:ea typeface="Inter Bold"/>
                  <a:cs typeface="Inter Bold"/>
                  <a:sym typeface="Inter Bold"/>
                </a:rPr>
                <a:t>Monitoring</a:t>
              </a:r>
            </a:p>
          </p:txBody>
        </p:sp>
      </p:grpSp>
      <p:sp>
        <p:nvSpPr>
          <p:cNvPr name="TextBox 18" id="18"/>
          <p:cNvSpPr txBox="true"/>
          <p:nvPr/>
        </p:nvSpPr>
        <p:spPr>
          <a:xfrm rot="0">
            <a:off x="11792213" y="6581166"/>
            <a:ext cx="2338991" cy="876211"/>
          </a:xfrm>
          <a:prstGeom prst="rect">
            <a:avLst/>
          </a:prstGeom>
        </p:spPr>
        <p:txBody>
          <a:bodyPr anchor="t" rtlCol="false" tIns="0" lIns="0" bIns="0" rIns="0">
            <a:spAutoFit/>
          </a:bodyPr>
          <a:lstStyle/>
          <a:p>
            <a:pPr algn="r">
              <a:lnSpc>
                <a:spcPts val="3565"/>
              </a:lnSpc>
            </a:pPr>
            <a:r>
              <a:rPr lang="en-US" b="true" sz="2345">
                <a:solidFill>
                  <a:srgbClr val="000000"/>
                </a:solidFill>
                <a:latin typeface="Inter Bold"/>
                <a:ea typeface="Inter Bold"/>
                <a:cs typeface="Inter Bold"/>
                <a:sym typeface="Inter Bold"/>
              </a:rPr>
              <a:t>Πρόγραμμα «Απόληψις»</a:t>
            </a:r>
          </a:p>
        </p:txBody>
      </p:sp>
      <p:sp>
        <p:nvSpPr>
          <p:cNvPr name="TextBox 19" id="19"/>
          <p:cNvSpPr txBox="true"/>
          <p:nvPr/>
        </p:nvSpPr>
        <p:spPr>
          <a:xfrm rot="0">
            <a:off x="6251054" y="6059109"/>
            <a:ext cx="2737170" cy="1929850"/>
          </a:xfrm>
          <a:prstGeom prst="rect">
            <a:avLst/>
          </a:prstGeom>
        </p:spPr>
        <p:txBody>
          <a:bodyPr anchor="t" rtlCol="false" tIns="0" lIns="0" bIns="0" rIns="0">
            <a:spAutoFit/>
          </a:bodyPr>
          <a:lstStyle/>
          <a:p>
            <a:pPr algn="l">
              <a:lnSpc>
                <a:spcPts val="2965"/>
              </a:lnSpc>
            </a:pPr>
            <a:r>
              <a:rPr lang="en-US" sz="1951" b="true">
                <a:solidFill>
                  <a:srgbClr val="000000"/>
                </a:solidFill>
                <a:latin typeface="Inter Bold"/>
                <a:ea typeface="Inter Bold"/>
                <a:cs typeface="Inter Bold"/>
                <a:sym typeface="Inter Bold"/>
              </a:rPr>
              <a:t>Συνεχής Παρακολούθηση της Αναγέννησης και της Διακράτησης του CO2</a:t>
            </a:r>
          </a:p>
          <a:p>
            <a:pPr algn="l">
              <a:lnSpc>
                <a:spcPts val="3725"/>
              </a:lnSpc>
            </a:pPr>
            <a:r>
              <a:rPr lang="en-US" b="true" sz="2451">
                <a:solidFill>
                  <a:srgbClr val="0A714E"/>
                </a:solidFill>
                <a:latin typeface="Inter Bold"/>
                <a:ea typeface="Inter Bold"/>
                <a:cs typeface="Inter Bold"/>
                <a:sym typeface="Inter Bold"/>
              </a:rPr>
              <a:t>Α.Π.Θ.</a:t>
            </a:r>
          </a:p>
        </p:txBody>
      </p:sp>
      <p:sp>
        <p:nvSpPr>
          <p:cNvPr name="TextBox 20" id="20"/>
          <p:cNvSpPr txBox="true"/>
          <p:nvPr/>
        </p:nvSpPr>
        <p:spPr>
          <a:xfrm rot="0">
            <a:off x="8279361" y="2292548"/>
            <a:ext cx="3916308" cy="1323886"/>
          </a:xfrm>
          <a:prstGeom prst="rect">
            <a:avLst/>
          </a:prstGeom>
        </p:spPr>
        <p:txBody>
          <a:bodyPr anchor="t" rtlCol="false" tIns="0" lIns="0" bIns="0" rIns="0">
            <a:spAutoFit/>
          </a:bodyPr>
          <a:lstStyle/>
          <a:p>
            <a:pPr algn="ctr">
              <a:lnSpc>
                <a:spcPts val="3565"/>
              </a:lnSpc>
            </a:pPr>
            <a:r>
              <a:rPr lang="en-US" b="true" sz="2345">
                <a:solidFill>
                  <a:srgbClr val="000000"/>
                </a:solidFill>
                <a:latin typeface="Inter Bold"/>
                <a:ea typeface="Inter Bold"/>
                <a:cs typeface="Inter Bold"/>
                <a:sym typeface="Inter Bold"/>
              </a:rPr>
              <a:t>Διαχειριστικές μελέτες και σχέδια αντιπυρικής προστασίας</a:t>
            </a:r>
          </a:p>
        </p:txBody>
      </p:sp>
      <p:sp>
        <p:nvSpPr>
          <p:cNvPr name="TextBox 21" id="21"/>
          <p:cNvSpPr txBox="true"/>
          <p:nvPr/>
        </p:nvSpPr>
        <p:spPr>
          <a:xfrm rot="0">
            <a:off x="14131204" y="2228046"/>
            <a:ext cx="3128096" cy="1736725"/>
          </a:xfrm>
          <a:prstGeom prst="rect">
            <a:avLst/>
          </a:prstGeom>
        </p:spPr>
        <p:txBody>
          <a:bodyPr anchor="t" rtlCol="false" tIns="0" lIns="0" bIns="0" rIns="0">
            <a:spAutoFit/>
          </a:bodyPr>
          <a:lstStyle/>
          <a:p>
            <a:pPr algn="l">
              <a:lnSpc>
                <a:spcPts val="3500"/>
              </a:lnSpc>
              <a:spcBef>
                <a:spcPct val="0"/>
              </a:spcBef>
            </a:pPr>
            <a:r>
              <a:rPr lang="en-US" b="true" sz="2500">
                <a:solidFill>
                  <a:srgbClr val="FFFFFF"/>
                </a:solidFill>
                <a:latin typeface="Inter Bold"/>
                <a:ea typeface="Inter Bold"/>
                <a:cs typeface="Inter Bold"/>
                <a:sym typeface="Inter Bold"/>
              </a:rPr>
              <a:t>Πλατφόρμα Διαχείρισης και Παρακολούθησης του Δάσους </a:t>
            </a:r>
          </a:p>
        </p:txBody>
      </p:sp>
      <p:sp>
        <p:nvSpPr>
          <p:cNvPr name="AutoShape 22" id="22"/>
          <p:cNvSpPr/>
          <p:nvPr/>
        </p:nvSpPr>
        <p:spPr>
          <a:xfrm flipV="true">
            <a:off x="10947847" y="3120221"/>
            <a:ext cx="3183357" cy="2017974"/>
          </a:xfrm>
          <a:prstGeom prst="line">
            <a:avLst/>
          </a:prstGeom>
          <a:ln cap="rnd" w="180975">
            <a:solidFill>
              <a:srgbClr val="0A714E"/>
            </a:solidFill>
            <a:prstDash val="solid"/>
            <a:headEnd type="none" len="sm" w="sm"/>
            <a:tailEnd type="none" len="sm" w="sm"/>
          </a:ln>
        </p:spPr>
      </p:sp>
    </p:spTree>
  </p:cSld>
  <p:clrMapOvr>
    <a:masterClrMapping/>
  </p:clrMapOvr>
  <p:transition spd="slow">
    <p:push dir="l"/>
  </p:transition>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15037709"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2"/>
            <a:stretch>
              <a:fillRect l="0" t="0" r="0" b="0"/>
            </a:stretch>
          </a:blipFill>
        </p:spPr>
      </p:sp>
      <p:sp>
        <p:nvSpPr>
          <p:cNvPr name="Freeform 3" id="3"/>
          <p:cNvSpPr/>
          <p:nvPr/>
        </p:nvSpPr>
        <p:spPr>
          <a:xfrm flipH="false" flipV="false" rot="0">
            <a:off x="0" y="4231991"/>
            <a:ext cx="10959292" cy="6055009"/>
          </a:xfrm>
          <a:custGeom>
            <a:avLst/>
            <a:gdLst/>
            <a:ahLst/>
            <a:cxnLst/>
            <a:rect r="r" b="b" t="t" l="l"/>
            <a:pathLst>
              <a:path h="6055009" w="10959292">
                <a:moveTo>
                  <a:pt x="0" y="0"/>
                </a:moveTo>
                <a:lnTo>
                  <a:pt x="10959292" y="0"/>
                </a:lnTo>
                <a:lnTo>
                  <a:pt x="10959292" y="6055009"/>
                </a:lnTo>
                <a:lnTo>
                  <a:pt x="0" y="6055009"/>
                </a:lnTo>
                <a:lnTo>
                  <a:pt x="0" y="0"/>
                </a:lnTo>
                <a:close/>
              </a:path>
            </a:pathLst>
          </a:custGeom>
          <a:blipFill>
            <a:blip r:embed="rId3"/>
            <a:stretch>
              <a:fillRect l="0" t="0" r="0" b="0"/>
            </a:stretch>
          </a:blipFill>
        </p:spPr>
      </p:sp>
      <p:sp>
        <p:nvSpPr>
          <p:cNvPr name="Freeform 4" id="4"/>
          <p:cNvSpPr/>
          <p:nvPr/>
        </p:nvSpPr>
        <p:spPr>
          <a:xfrm flipH="false" flipV="false" rot="0">
            <a:off x="10959292" y="4231991"/>
            <a:ext cx="7206144" cy="6055009"/>
          </a:xfrm>
          <a:custGeom>
            <a:avLst/>
            <a:gdLst/>
            <a:ahLst/>
            <a:cxnLst/>
            <a:rect r="r" b="b" t="t" l="l"/>
            <a:pathLst>
              <a:path h="6055009" w="7206144">
                <a:moveTo>
                  <a:pt x="0" y="0"/>
                </a:moveTo>
                <a:lnTo>
                  <a:pt x="7206144" y="0"/>
                </a:lnTo>
                <a:lnTo>
                  <a:pt x="7206144" y="6055009"/>
                </a:lnTo>
                <a:lnTo>
                  <a:pt x="0" y="6055009"/>
                </a:lnTo>
                <a:lnTo>
                  <a:pt x="0" y="0"/>
                </a:lnTo>
                <a:close/>
              </a:path>
            </a:pathLst>
          </a:custGeom>
          <a:blipFill>
            <a:blip r:embed="rId4"/>
            <a:stretch>
              <a:fillRect l="-2375" t="0" r="-28658" b="0"/>
            </a:stretch>
          </a:blipFill>
        </p:spPr>
      </p:sp>
      <p:sp>
        <p:nvSpPr>
          <p:cNvPr name="TextBox 5" id="5"/>
          <p:cNvSpPr txBox="true"/>
          <p:nvPr/>
        </p:nvSpPr>
        <p:spPr>
          <a:xfrm rot="0">
            <a:off x="1028700" y="1162050"/>
            <a:ext cx="6408058" cy="786182"/>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Ολοκληρωμένη Χωρική Επένδυση</a:t>
            </a:r>
          </a:p>
        </p:txBody>
      </p:sp>
      <p:sp>
        <p:nvSpPr>
          <p:cNvPr name="TextBox 6" id="6"/>
          <p:cNvSpPr txBox="true"/>
          <p:nvPr/>
        </p:nvSpPr>
        <p:spPr>
          <a:xfrm rot="0">
            <a:off x="7559415" y="1162050"/>
            <a:ext cx="3399876" cy="786182"/>
          </a:xfrm>
          <a:prstGeom prst="rect">
            <a:avLst/>
          </a:prstGeom>
        </p:spPr>
        <p:txBody>
          <a:bodyPr anchor="t" rtlCol="false" tIns="0" lIns="0" bIns="0" rIns="0">
            <a:spAutoFit/>
          </a:bodyPr>
          <a:lstStyle/>
          <a:p>
            <a:pPr algn="l">
              <a:lnSpc>
                <a:spcPts val="5810"/>
              </a:lnSpc>
            </a:pPr>
            <a:r>
              <a:rPr lang="en-US" sz="6052">
                <a:solidFill>
                  <a:srgbClr val="BC1823"/>
                </a:solidFill>
                <a:latin typeface="AC Steelfish"/>
                <a:ea typeface="AC Steelfish"/>
                <a:cs typeface="AC Steelfish"/>
                <a:sym typeface="AC Steelfish"/>
              </a:rPr>
              <a:t>«ΕΥΒΟΙΑ ΜΕΤΑ</a:t>
            </a:r>
            <a:r>
              <a:rPr lang="en-US" sz="6052">
                <a:solidFill>
                  <a:srgbClr val="BC1823"/>
                </a:solidFill>
                <a:latin typeface="AC Steelfish"/>
                <a:ea typeface="AC Steelfish"/>
                <a:cs typeface="AC Steelfish"/>
                <a:sym typeface="AC Steelfish"/>
              </a:rPr>
              <a:t>»</a:t>
            </a:r>
          </a:p>
        </p:txBody>
      </p:sp>
      <p:sp>
        <p:nvSpPr>
          <p:cNvPr name="TextBox 7" id="7"/>
          <p:cNvSpPr txBox="true"/>
          <p:nvPr/>
        </p:nvSpPr>
        <p:spPr>
          <a:xfrm rot="0">
            <a:off x="1028700" y="2483217"/>
            <a:ext cx="10766121" cy="815343"/>
          </a:xfrm>
          <a:prstGeom prst="rect">
            <a:avLst/>
          </a:prstGeom>
        </p:spPr>
        <p:txBody>
          <a:bodyPr anchor="t" rtlCol="false" tIns="0" lIns="0" bIns="0" rIns="0">
            <a:spAutoFit/>
          </a:bodyPr>
          <a:lstStyle/>
          <a:p>
            <a:pPr algn="l">
              <a:lnSpc>
                <a:spcPts val="6899"/>
              </a:lnSpc>
            </a:pPr>
            <a:r>
              <a:rPr lang="en-US" sz="4599" b="true">
                <a:solidFill>
                  <a:srgbClr val="BC1823"/>
                </a:solidFill>
                <a:latin typeface="Inter Bold"/>
                <a:ea typeface="Inter Bold"/>
                <a:cs typeface="Inter Bold"/>
                <a:sym typeface="Inter Bold"/>
              </a:rPr>
              <a:t>Ειδικά Πολεοδομικά Σχέδια</a:t>
            </a:r>
          </a:p>
        </p:txBody>
      </p:sp>
    </p:spTree>
  </p:cSld>
  <p:clrMapOvr>
    <a:masterClrMapping/>
  </p:clrMapOvr>
  <p:transition spd="slow">
    <p:push dir="l"/>
  </p:transition>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extLst>
              <a:ext uri="{C183D7F6-B498-43B3-948B-1728B52AA6E4}">
                <adec:decorative xmlns:adec="http://schemas.microsoft.com/office/drawing/2017/decorative" val="1"/>
              </a:ext>
            </a:extLst>
          </p:cNvPr>
          <p:cNvSpPr/>
          <p:nvPr/>
        </p:nvSpPr>
        <p:spPr>
          <a:xfrm flipH="false" flipV="false" rot="0">
            <a:off x="-486433" y="-230956"/>
            <a:ext cx="18858071" cy="10570162"/>
          </a:xfrm>
          <a:custGeom>
            <a:avLst/>
            <a:gdLst/>
            <a:ahLst/>
            <a:cxnLst/>
            <a:rect r="r" b="b" t="t" l="l"/>
            <a:pathLst>
              <a:path h="10570162" w="18858071">
                <a:moveTo>
                  <a:pt x="0" y="0"/>
                </a:moveTo>
                <a:lnTo>
                  <a:pt x="18858071" y="0"/>
                </a:lnTo>
                <a:lnTo>
                  <a:pt x="18858071" y="10570162"/>
                </a:lnTo>
                <a:lnTo>
                  <a:pt x="0" y="10570162"/>
                </a:lnTo>
                <a:lnTo>
                  <a:pt x="0" y="0"/>
                </a:lnTo>
                <a:close/>
              </a:path>
            </a:pathLst>
          </a:custGeom>
          <a:blipFill>
            <a:blip r:embed="rId2">
              <a:alphaModFix amt="21999"/>
              <a:extLst>
                <a:ext uri="{96DAC541-7B7A-43D3-8B79-37D633B846F1}">
                  <asvg:svgBlip xmlns:asvg="http://schemas.microsoft.com/office/drawing/2016/SVG/main" r:embed="rId3"/>
                </a:ext>
              </a:extLst>
            </a:blip>
            <a:stretch>
              <a:fillRect l="-5427" t="-22647" r="-63130" b="-131462"/>
            </a:stretch>
          </a:blipFill>
        </p:spPr>
      </p:sp>
      <p:sp>
        <p:nvSpPr>
          <p:cNvPr name="Freeform 3" id="3"/>
          <p:cNvSpPr/>
          <p:nvPr/>
        </p:nvSpPr>
        <p:spPr>
          <a:xfrm flipH="false" flipV="false" rot="0">
            <a:off x="1028700" y="3408451"/>
            <a:ext cx="8602719" cy="5849849"/>
          </a:xfrm>
          <a:custGeom>
            <a:avLst/>
            <a:gdLst/>
            <a:ahLst/>
            <a:cxnLst/>
            <a:rect r="r" b="b" t="t" l="l"/>
            <a:pathLst>
              <a:path h="5849849" w="8602719">
                <a:moveTo>
                  <a:pt x="0" y="0"/>
                </a:moveTo>
                <a:lnTo>
                  <a:pt x="8602719" y="0"/>
                </a:lnTo>
                <a:lnTo>
                  <a:pt x="8602719" y="5849849"/>
                </a:lnTo>
                <a:lnTo>
                  <a:pt x="0" y="5849849"/>
                </a:lnTo>
                <a:lnTo>
                  <a:pt x="0" y="0"/>
                </a:lnTo>
                <a:close/>
              </a:path>
            </a:pathLst>
          </a:custGeom>
          <a:blipFill>
            <a:blip r:embed="rId4"/>
            <a:stretch>
              <a:fillRect l="0" t="0" r="0" b="0"/>
            </a:stretch>
          </a:blipFill>
        </p:spPr>
      </p:sp>
      <p:sp>
        <p:nvSpPr>
          <p:cNvPr name="Freeform 4" id="4"/>
          <p:cNvSpPr/>
          <p:nvPr/>
        </p:nvSpPr>
        <p:spPr>
          <a:xfrm flipH="false" flipV="false" rot="0">
            <a:off x="9631419" y="3408451"/>
            <a:ext cx="7627881" cy="5849849"/>
          </a:xfrm>
          <a:custGeom>
            <a:avLst/>
            <a:gdLst/>
            <a:ahLst/>
            <a:cxnLst/>
            <a:rect r="r" b="b" t="t" l="l"/>
            <a:pathLst>
              <a:path h="5849849" w="7627881">
                <a:moveTo>
                  <a:pt x="0" y="0"/>
                </a:moveTo>
                <a:lnTo>
                  <a:pt x="7627881" y="0"/>
                </a:lnTo>
                <a:lnTo>
                  <a:pt x="7627881" y="5849849"/>
                </a:lnTo>
                <a:lnTo>
                  <a:pt x="0" y="5849849"/>
                </a:lnTo>
                <a:lnTo>
                  <a:pt x="0" y="0"/>
                </a:lnTo>
                <a:close/>
              </a:path>
            </a:pathLst>
          </a:custGeom>
          <a:blipFill>
            <a:blip r:embed="rId5"/>
            <a:stretch>
              <a:fillRect l="-3870" t="-6656" r="-2470" b="-4100"/>
            </a:stretch>
          </a:blipFill>
        </p:spPr>
      </p:sp>
      <p:sp>
        <p:nvSpPr>
          <p:cNvPr name="TextBox 5" id="5"/>
          <p:cNvSpPr txBox="true"/>
          <p:nvPr/>
        </p:nvSpPr>
        <p:spPr>
          <a:xfrm rot="0">
            <a:off x="1028700" y="1987521"/>
            <a:ext cx="16230600" cy="622962"/>
          </a:xfrm>
          <a:prstGeom prst="rect">
            <a:avLst/>
          </a:prstGeom>
        </p:spPr>
        <p:txBody>
          <a:bodyPr anchor="t" rtlCol="false" tIns="0" lIns="0" bIns="0" rIns="0">
            <a:spAutoFit/>
          </a:bodyPr>
          <a:lstStyle/>
          <a:p>
            <a:pPr algn="l">
              <a:lnSpc>
                <a:spcPts val="5039"/>
              </a:lnSpc>
              <a:spcBef>
                <a:spcPct val="0"/>
              </a:spcBef>
            </a:pPr>
            <a:r>
              <a:rPr lang="en-US" b="true" sz="3599">
                <a:solidFill>
                  <a:srgbClr val="053349"/>
                </a:solidFill>
                <a:latin typeface="Gotham Bold"/>
                <a:ea typeface="Gotham Bold"/>
                <a:cs typeface="Gotham Bold"/>
                <a:sym typeface="Gotham Bold"/>
              </a:rPr>
              <a:t>Αναβάθμιση Τουριστικών Πόλων / Παραλία Αγ. Άννας</a:t>
            </a:r>
          </a:p>
        </p:txBody>
      </p:sp>
      <p:sp>
        <p:nvSpPr>
          <p:cNvPr name="TextBox 6" id="6"/>
          <p:cNvSpPr txBox="true"/>
          <p:nvPr/>
        </p:nvSpPr>
        <p:spPr>
          <a:xfrm rot="0">
            <a:off x="1028700" y="1162050"/>
            <a:ext cx="6408058" cy="786182"/>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Ολοκληρωμένη Χωρική Επένδυση</a:t>
            </a:r>
          </a:p>
        </p:txBody>
      </p:sp>
      <p:sp>
        <p:nvSpPr>
          <p:cNvPr name="TextBox 7" id="7"/>
          <p:cNvSpPr txBox="true"/>
          <p:nvPr/>
        </p:nvSpPr>
        <p:spPr>
          <a:xfrm rot="0">
            <a:off x="7559415" y="1162050"/>
            <a:ext cx="3399876" cy="786182"/>
          </a:xfrm>
          <a:prstGeom prst="rect">
            <a:avLst/>
          </a:prstGeom>
        </p:spPr>
        <p:txBody>
          <a:bodyPr anchor="t" rtlCol="false" tIns="0" lIns="0" bIns="0" rIns="0">
            <a:spAutoFit/>
          </a:bodyPr>
          <a:lstStyle/>
          <a:p>
            <a:pPr algn="l">
              <a:lnSpc>
                <a:spcPts val="5810"/>
              </a:lnSpc>
            </a:pPr>
            <a:r>
              <a:rPr lang="en-US" sz="6052">
                <a:solidFill>
                  <a:srgbClr val="BC1823"/>
                </a:solidFill>
                <a:latin typeface="AC Steelfish"/>
                <a:ea typeface="AC Steelfish"/>
                <a:cs typeface="AC Steelfish"/>
                <a:sym typeface="AC Steelfish"/>
              </a:rPr>
              <a:t>«ΕΥΒΟΙΑ ΜΕΤΑ</a:t>
            </a:r>
            <a:r>
              <a:rPr lang="en-US" sz="6052">
                <a:solidFill>
                  <a:srgbClr val="BC1823"/>
                </a:solidFill>
                <a:latin typeface="AC Steelfish"/>
                <a:ea typeface="AC Steelfish"/>
                <a:cs typeface="AC Steelfish"/>
                <a:sym typeface="AC Steelfish"/>
              </a:rPr>
              <a:t>»</a:t>
            </a:r>
          </a:p>
        </p:txBody>
      </p:sp>
    </p:spTree>
  </p:cSld>
  <p:clrMapOvr>
    <a:masterClrMapping/>
  </p:clrMapOvr>
  <p:transition spd="slow">
    <p:push dir="l"/>
  </p:transition>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a:extLst>
              <a:ext uri="{C183D7F6-B498-43B3-948B-1728B52AA6E4}">
                <adec:decorative xmlns:adec="http://schemas.microsoft.com/office/drawing/2017/decorative" val="1"/>
              </a:ext>
            </a:extLst>
          </p:cNvPr>
          <p:cNvSpPr/>
          <p:nvPr/>
        </p:nvSpPr>
        <p:spPr>
          <a:xfrm flipH="false" flipV="false" rot="0">
            <a:off x="-486433" y="-230956"/>
            <a:ext cx="18858071" cy="10570162"/>
          </a:xfrm>
          <a:custGeom>
            <a:avLst/>
            <a:gdLst/>
            <a:ahLst/>
            <a:cxnLst/>
            <a:rect r="r" b="b" t="t" l="l"/>
            <a:pathLst>
              <a:path h="10570162" w="18858071">
                <a:moveTo>
                  <a:pt x="0" y="0"/>
                </a:moveTo>
                <a:lnTo>
                  <a:pt x="18858071" y="0"/>
                </a:lnTo>
                <a:lnTo>
                  <a:pt x="18858071" y="10570162"/>
                </a:lnTo>
                <a:lnTo>
                  <a:pt x="0" y="10570162"/>
                </a:lnTo>
                <a:lnTo>
                  <a:pt x="0" y="0"/>
                </a:lnTo>
                <a:close/>
              </a:path>
            </a:pathLst>
          </a:custGeom>
          <a:blipFill>
            <a:blip r:embed="rId2">
              <a:alphaModFix amt="21999"/>
              <a:extLst>
                <a:ext uri="{96DAC541-7B7A-43D3-8B79-37D633B846F1}">
                  <asvg:svgBlip xmlns:asvg="http://schemas.microsoft.com/office/drawing/2016/SVG/main" r:embed="rId3"/>
                </a:ext>
              </a:extLst>
            </a:blip>
            <a:stretch>
              <a:fillRect l="-5427" t="-22647" r="-63130" b="-131462"/>
            </a:stretch>
          </a:blipFill>
        </p:spPr>
      </p:sp>
      <p:sp>
        <p:nvSpPr>
          <p:cNvPr name="Freeform 3" id="3"/>
          <p:cNvSpPr/>
          <p:nvPr/>
        </p:nvSpPr>
        <p:spPr>
          <a:xfrm flipH="false" flipV="false" rot="0">
            <a:off x="1138940" y="3058158"/>
            <a:ext cx="8192595" cy="6300452"/>
          </a:xfrm>
          <a:custGeom>
            <a:avLst/>
            <a:gdLst/>
            <a:ahLst/>
            <a:cxnLst/>
            <a:rect r="r" b="b" t="t" l="l"/>
            <a:pathLst>
              <a:path h="6300452" w="8192595">
                <a:moveTo>
                  <a:pt x="0" y="0"/>
                </a:moveTo>
                <a:lnTo>
                  <a:pt x="8192594" y="0"/>
                </a:lnTo>
                <a:lnTo>
                  <a:pt x="8192594" y="6300452"/>
                </a:lnTo>
                <a:lnTo>
                  <a:pt x="0" y="6300452"/>
                </a:lnTo>
                <a:lnTo>
                  <a:pt x="0" y="0"/>
                </a:lnTo>
                <a:close/>
              </a:path>
            </a:pathLst>
          </a:custGeom>
          <a:blipFill>
            <a:blip r:embed="rId4"/>
            <a:stretch>
              <a:fillRect l="-24096" t="0" r="-13848" b="0"/>
            </a:stretch>
          </a:blipFill>
        </p:spPr>
      </p:sp>
      <p:sp>
        <p:nvSpPr>
          <p:cNvPr name="Freeform 4" id="4"/>
          <p:cNvSpPr/>
          <p:nvPr/>
        </p:nvSpPr>
        <p:spPr>
          <a:xfrm flipH="false" flipV="false" rot="0">
            <a:off x="9331534" y="3058158"/>
            <a:ext cx="7927766" cy="6300452"/>
          </a:xfrm>
          <a:custGeom>
            <a:avLst/>
            <a:gdLst/>
            <a:ahLst/>
            <a:cxnLst/>
            <a:rect r="r" b="b" t="t" l="l"/>
            <a:pathLst>
              <a:path h="6300452" w="7927766">
                <a:moveTo>
                  <a:pt x="0" y="0"/>
                </a:moveTo>
                <a:lnTo>
                  <a:pt x="7927766" y="0"/>
                </a:lnTo>
                <a:lnTo>
                  <a:pt x="7927766" y="6300452"/>
                </a:lnTo>
                <a:lnTo>
                  <a:pt x="0" y="6300452"/>
                </a:lnTo>
                <a:lnTo>
                  <a:pt x="0" y="0"/>
                </a:lnTo>
                <a:close/>
              </a:path>
            </a:pathLst>
          </a:custGeom>
          <a:blipFill>
            <a:blip r:embed="rId5"/>
            <a:stretch>
              <a:fillRect l="-40725" t="0" r="-29726" b="0"/>
            </a:stretch>
          </a:blipFill>
        </p:spPr>
      </p:sp>
      <p:sp>
        <p:nvSpPr>
          <p:cNvPr name="TextBox 5" id="5"/>
          <p:cNvSpPr txBox="true"/>
          <p:nvPr/>
        </p:nvSpPr>
        <p:spPr>
          <a:xfrm rot="0">
            <a:off x="1028700" y="1987521"/>
            <a:ext cx="16230600" cy="622962"/>
          </a:xfrm>
          <a:prstGeom prst="rect">
            <a:avLst/>
          </a:prstGeom>
        </p:spPr>
        <p:txBody>
          <a:bodyPr anchor="t" rtlCol="false" tIns="0" lIns="0" bIns="0" rIns="0">
            <a:spAutoFit/>
          </a:bodyPr>
          <a:lstStyle/>
          <a:p>
            <a:pPr algn="l">
              <a:lnSpc>
                <a:spcPts val="5039"/>
              </a:lnSpc>
              <a:spcBef>
                <a:spcPct val="0"/>
              </a:spcBef>
            </a:pPr>
            <a:r>
              <a:rPr lang="en-US" b="true" sz="3599">
                <a:solidFill>
                  <a:srgbClr val="053349"/>
                </a:solidFill>
                <a:latin typeface="Gotham Bold"/>
                <a:ea typeface="Gotham Bold"/>
                <a:cs typeface="Gotham Bold"/>
                <a:sym typeface="Gotham Bold"/>
              </a:rPr>
              <a:t>Αναβάθμιση Τουριστικών Πόλων / Παραλία Ροβιών</a:t>
            </a:r>
          </a:p>
        </p:txBody>
      </p:sp>
      <p:sp>
        <p:nvSpPr>
          <p:cNvPr name="TextBox 6" id="6"/>
          <p:cNvSpPr txBox="true"/>
          <p:nvPr/>
        </p:nvSpPr>
        <p:spPr>
          <a:xfrm rot="0">
            <a:off x="1028700" y="1162050"/>
            <a:ext cx="6408058" cy="786182"/>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Ολοκληρωμένη Χωρική Επένδυση</a:t>
            </a:r>
          </a:p>
        </p:txBody>
      </p:sp>
      <p:sp>
        <p:nvSpPr>
          <p:cNvPr name="TextBox 7" id="7"/>
          <p:cNvSpPr txBox="true"/>
          <p:nvPr/>
        </p:nvSpPr>
        <p:spPr>
          <a:xfrm rot="0">
            <a:off x="7559415" y="1162050"/>
            <a:ext cx="3399876" cy="786182"/>
          </a:xfrm>
          <a:prstGeom prst="rect">
            <a:avLst/>
          </a:prstGeom>
        </p:spPr>
        <p:txBody>
          <a:bodyPr anchor="t" rtlCol="false" tIns="0" lIns="0" bIns="0" rIns="0">
            <a:spAutoFit/>
          </a:bodyPr>
          <a:lstStyle/>
          <a:p>
            <a:pPr algn="l">
              <a:lnSpc>
                <a:spcPts val="5810"/>
              </a:lnSpc>
            </a:pPr>
            <a:r>
              <a:rPr lang="en-US" sz="6052">
                <a:solidFill>
                  <a:srgbClr val="BC1823"/>
                </a:solidFill>
                <a:latin typeface="AC Steelfish"/>
                <a:ea typeface="AC Steelfish"/>
                <a:cs typeface="AC Steelfish"/>
                <a:sym typeface="AC Steelfish"/>
              </a:rPr>
              <a:t>«ΕΥΒΟΙΑ ΜΕΤΑ</a:t>
            </a:r>
            <a:r>
              <a:rPr lang="en-US" sz="6052">
                <a:solidFill>
                  <a:srgbClr val="BC1823"/>
                </a:solidFill>
                <a:latin typeface="AC Steelfish"/>
                <a:ea typeface="AC Steelfish"/>
                <a:cs typeface="AC Steelfish"/>
                <a:sym typeface="AC Steelfish"/>
              </a:rPr>
              <a:t>»</a:t>
            </a:r>
          </a:p>
        </p:txBody>
      </p:sp>
    </p:spTree>
  </p:cSld>
  <p:clrMapOvr>
    <a:masterClrMapping/>
  </p:clrMapOvr>
  <p:transition spd="fast">
    <p:push dir="l"/>
  </p:transition>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2"/>
            <a:stretch>
              <a:fillRect l="0" t="0" r="0" b="0"/>
            </a:stretch>
          </a:blipFill>
        </p:spPr>
      </p:sp>
      <p:sp>
        <p:nvSpPr>
          <p:cNvPr name="TextBox 3" id="3"/>
          <p:cNvSpPr txBox="true"/>
          <p:nvPr/>
        </p:nvSpPr>
        <p:spPr>
          <a:xfrm rot="0">
            <a:off x="1028700" y="1162050"/>
            <a:ext cx="3524568" cy="1521231"/>
          </a:xfrm>
          <a:prstGeom prst="rect">
            <a:avLst/>
          </a:prstGeom>
        </p:spPr>
        <p:txBody>
          <a:bodyPr anchor="t" rtlCol="false" tIns="0" lIns="0" bIns="0" rIns="0">
            <a:spAutoFit/>
          </a:bodyPr>
          <a:lstStyle/>
          <a:p>
            <a:pPr algn="l">
              <a:lnSpc>
                <a:spcPts val="5810"/>
              </a:lnSpc>
            </a:pPr>
            <a:r>
              <a:rPr lang="en-US" sz="6052">
                <a:solidFill>
                  <a:srgbClr val="000000"/>
                </a:solidFill>
                <a:latin typeface="AC Steelfish"/>
                <a:ea typeface="AC Steelfish"/>
                <a:cs typeface="AC Steelfish"/>
                <a:sym typeface="AC Steelfish"/>
              </a:rPr>
              <a:t>Ολοκληρωμένη Χωρική Επένδυση</a:t>
            </a:r>
          </a:p>
        </p:txBody>
      </p:sp>
      <p:sp>
        <p:nvSpPr>
          <p:cNvPr name="TextBox 4" id="4"/>
          <p:cNvSpPr txBox="true"/>
          <p:nvPr/>
        </p:nvSpPr>
        <p:spPr>
          <a:xfrm rot="0">
            <a:off x="1028700" y="3125941"/>
            <a:ext cx="3399876" cy="786182"/>
          </a:xfrm>
          <a:prstGeom prst="rect">
            <a:avLst/>
          </a:prstGeom>
        </p:spPr>
        <p:txBody>
          <a:bodyPr anchor="t" rtlCol="false" tIns="0" lIns="0" bIns="0" rIns="0">
            <a:spAutoFit/>
          </a:bodyPr>
          <a:lstStyle/>
          <a:p>
            <a:pPr algn="l">
              <a:lnSpc>
                <a:spcPts val="5810"/>
              </a:lnSpc>
            </a:pPr>
            <a:r>
              <a:rPr lang="en-US" sz="6052">
                <a:solidFill>
                  <a:srgbClr val="BC1823"/>
                </a:solidFill>
                <a:latin typeface="AC Steelfish"/>
                <a:ea typeface="AC Steelfish"/>
                <a:cs typeface="AC Steelfish"/>
                <a:sym typeface="AC Steelfish"/>
              </a:rPr>
              <a:t>«ΕΥΒΟΙΑ ΜΕΤΑ</a:t>
            </a:r>
            <a:r>
              <a:rPr lang="en-US" sz="6052">
                <a:solidFill>
                  <a:srgbClr val="BC1823"/>
                </a:solidFill>
                <a:latin typeface="AC Steelfish"/>
                <a:ea typeface="AC Steelfish"/>
                <a:cs typeface="AC Steelfish"/>
                <a:sym typeface="AC Steelfish"/>
              </a:rPr>
              <a:t>»</a:t>
            </a:r>
          </a:p>
        </p:txBody>
      </p:sp>
      <p:sp>
        <p:nvSpPr>
          <p:cNvPr name="TextBox 5" id="5"/>
          <p:cNvSpPr txBox="true"/>
          <p:nvPr/>
        </p:nvSpPr>
        <p:spPr>
          <a:xfrm rot="0">
            <a:off x="1028700" y="4810496"/>
            <a:ext cx="4004869" cy="1617129"/>
          </a:xfrm>
          <a:prstGeom prst="rect">
            <a:avLst/>
          </a:prstGeom>
        </p:spPr>
        <p:txBody>
          <a:bodyPr anchor="t" rtlCol="false" tIns="0" lIns="0" bIns="0" rIns="0">
            <a:spAutoFit/>
          </a:bodyPr>
          <a:lstStyle/>
          <a:p>
            <a:pPr algn="l">
              <a:lnSpc>
                <a:spcPts val="4255"/>
              </a:lnSpc>
            </a:pPr>
            <a:r>
              <a:rPr lang="en-US" sz="3904" b="true">
                <a:solidFill>
                  <a:srgbClr val="BC1823"/>
                </a:solidFill>
                <a:latin typeface="Inter Bold"/>
                <a:ea typeface="Inter Bold"/>
                <a:cs typeface="Inter Bold"/>
                <a:sym typeface="Inter Bold"/>
              </a:rPr>
              <a:t>Αλυσίδες Εφοδιασμού &amp;</a:t>
            </a:r>
          </a:p>
          <a:p>
            <a:pPr algn="l">
              <a:lnSpc>
                <a:spcPts val="4255"/>
              </a:lnSpc>
            </a:pPr>
            <a:r>
              <a:rPr lang="en-US" sz="3904" b="true">
                <a:solidFill>
                  <a:srgbClr val="BC1823"/>
                </a:solidFill>
                <a:latin typeface="Inter Bold"/>
                <a:ea typeface="Inter Bold"/>
                <a:cs typeface="Inter Bold"/>
                <a:sym typeface="Inter Bold"/>
              </a:rPr>
              <a:t>Ανοιχτό Ράφι</a:t>
            </a:r>
          </a:p>
        </p:txBody>
      </p:sp>
      <p:sp>
        <p:nvSpPr>
          <p:cNvPr name="TextBox 6" id="6"/>
          <p:cNvSpPr txBox="true"/>
          <p:nvPr/>
        </p:nvSpPr>
        <p:spPr>
          <a:xfrm rot="0">
            <a:off x="5626698" y="923925"/>
            <a:ext cx="11632602" cy="3618358"/>
          </a:xfrm>
          <a:prstGeom prst="rect">
            <a:avLst/>
          </a:prstGeom>
        </p:spPr>
        <p:txBody>
          <a:bodyPr anchor="t" rtlCol="false" tIns="0" lIns="0" bIns="0" rIns="0">
            <a:spAutoFit/>
          </a:bodyPr>
          <a:lstStyle/>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Τοπικό Σύμφωνο Ποιότητας για κινητοποίηση των παραγωγικών δυνάμεων της Βόρειας Εύβοιας</a:t>
            </a:r>
          </a:p>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 Kαθιέρωση θεσμού Μεσολαβητή μεταξύ του προμηθευτή-επιχειρηματία και του τοπικού μικρού παραγωγού.</a:t>
            </a:r>
          </a:p>
          <a:p>
            <a:pPr algn="l" marL="453387" indent="-226693" lvl="1">
              <a:lnSpc>
                <a:spcPts val="3653"/>
              </a:lnSpc>
              <a:buAutoNum type="arabicPeriod" startAt="1"/>
            </a:pPr>
            <a:r>
              <a:rPr lang="en-US" sz="2099">
                <a:solidFill>
                  <a:srgbClr val="BC1823"/>
                </a:solidFill>
                <a:latin typeface="Inter"/>
                <a:ea typeface="Inter"/>
                <a:cs typeface="Inter"/>
                <a:sym typeface="Inter"/>
              </a:rPr>
              <a:t>O</a:t>
            </a:r>
            <a:r>
              <a:rPr lang="en-US" b="true" sz="2099">
                <a:solidFill>
                  <a:srgbClr val="BC1823"/>
                </a:solidFill>
                <a:latin typeface="Inter Bold"/>
                <a:ea typeface="Inter Bold"/>
                <a:cs typeface="Inter Bold"/>
                <a:sym typeface="Inter Bold"/>
              </a:rPr>
              <a:t>ργανωτικά σχήματα </a:t>
            </a:r>
          </a:p>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B</a:t>
            </a:r>
            <a:r>
              <a:rPr lang="en-US" b="true" sz="2099">
                <a:solidFill>
                  <a:srgbClr val="BC1823"/>
                </a:solidFill>
                <a:latin typeface="Inter Bold"/>
                <a:ea typeface="Inter Bold"/>
                <a:cs typeface="Inter Bold"/>
                <a:sym typeface="Inter Bold"/>
              </a:rPr>
              <a:t>ραχείες α</a:t>
            </a:r>
            <a:r>
              <a:rPr lang="en-US" b="true" sz="2099">
                <a:solidFill>
                  <a:srgbClr val="BC1823"/>
                </a:solidFill>
                <a:latin typeface="Inter Bold"/>
                <a:ea typeface="Inter Bold"/>
                <a:cs typeface="Inter Bold"/>
                <a:sym typeface="Inter Bold"/>
              </a:rPr>
              <a:t>λυσίδες εφοδιασμού </a:t>
            </a:r>
          </a:p>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Hλεκτρονική πλατφόρμα προβολής των προϊόντων, δικτύωσης επαγγελματιών και online εκθέσεων</a:t>
            </a:r>
          </a:p>
        </p:txBody>
      </p:sp>
      <p:sp>
        <p:nvSpPr>
          <p:cNvPr name="TextBox 7" id="7"/>
          <p:cNvSpPr txBox="true"/>
          <p:nvPr/>
        </p:nvSpPr>
        <p:spPr>
          <a:xfrm rot="0">
            <a:off x="5626698" y="5182742"/>
            <a:ext cx="11632602" cy="4075558"/>
          </a:xfrm>
          <a:prstGeom prst="rect">
            <a:avLst/>
          </a:prstGeom>
        </p:spPr>
        <p:txBody>
          <a:bodyPr anchor="t" rtlCol="false" tIns="0" lIns="0" bIns="0" rIns="0">
            <a:spAutoFit/>
          </a:bodyPr>
          <a:lstStyle/>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a:t>
            </a:r>
            <a:r>
              <a:rPr lang="en-US" b="true" sz="2099">
                <a:solidFill>
                  <a:srgbClr val="BC1823"/>
                </a:solidFill>
                <a:latin typeface="Inter Bold"/>
                <a:ea typeface="Inter Bold"/>
                <a:cs typeface="Inter Bold"/>
                <a:sym typeface="Inter Bold"/>
              </a:rPr>
              <a:t>Τα Προϊόντα Παντού». Εξειδικευμένο πρόγραμμα διασύνδεσης των προϊόντων της Βόρειας Εύβοιας με τα ράφια</a:t>
            </a:r>
            <a:r>
              <a:rPr lang="en-US" b="true" sz="2099">
                <a:solidFill>
                  <a:srgbClr val="BC1823"/>
                </a:solidFill>
                <a:latin typeface="Inter Bold"/>
                <a:ea typeface="Inter Bold"/>
                <a:cs typeface="Inter Bold"/>
                <a:sym typeface="Inter Bold"/>
              </a:rPr>
              <a:t> των καταστημάτων εστίασης σε Ελλάδα και εξωτερικό</a:t>
            </a:r>
          </a:p>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Σχεδιασμός και υλοποίηση κινητών και σταθερών αγορών αγροτών με προϊόντα του αγροδιατροφικού τομέα της Βόρειας Εύβοιας</a:t>
            </a:r>
          </a:p>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«Ενιαία Stand» </a:t>
            </a:r>
            <a:r>
              <a:rPr lang="en-US" b="true" sz="2099">
                <a:solidFill>
                  <a:srgbClr val="BC1823"/>
                </a:solidFill>
                <a:latin typeface="Inter Bold"/>
                <a:ea typeface="Inter Bold"/>
                <a:cs typeface="Inter Bold"/>
                <a:sym typeface="Inter Bold"/>
              </a:rPr>
              <a:t>στα ξενοδοχεία με τοπικά προϊόντα</a:t>
            </a:r>
          </a:p>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Χώροι Προβολής Παντού μέσω συνεργειών των επιχειρήσεων που συμμετέχουν στο Τοπικό Σύμφωνο Ποιότητας.</a:t>
            </a:r>
          </a:p>
          <a:p>
            <a:pPr algn="l" marL="453387" indent="-226693" lvl="1">
              <a:lnSpc>
                <a:spcPts val="3653"/>
              </a:lnSpc>
              <a:buAutoNum type="arabicPeriod" startAt="1"/>
            </a:pPr>
            <a:r>
              <a:rPr lang="en-US" b="true" sz="2099">
                <a:solidFill>
                  <a:srgbClr val="BC1823"/>
                </a:solidFill>
                <a:latin typeface="Inter Bold"/>
                <a:ea typeface="Inter Bold"/>
                <a:cs typeface="Inter Bold"/>
                <a:sym typeface="Inter Bold"/>
              </a:rPr>
              <a:t>«Ανοιχτά Αγροκτήματα». Σχεδιασμός και υλοποίηση ενός τοπικού αγροδιατροφικού δικτύου ανοικτών/επισκέψιμων αγροκτημάτων και τοπικών μονάδων παραγωγής</a:t>
            </a:r>
          </a:p>
        </p:txBody>
      </p:sp>
    </p:spTree>
  </p:cSld>
  <p:clrMapOvr>
    <a:masterClrMapping/>
  </p:clrMapOvr>
  <p:transition spd="fast">
    <p:push dir="l"/>
  </p:transition>
</p:sld>
</file>

<file path=ppt/slides/slide25.xml><?xml version="1.0" encoding="utf-8"?>
<p:sld xmlns:p="http://schemas.openxmlformats.org/presentationml/2006/main" xmlns:a="http://schemas.openxmlformats.org/drawingml/2006/main">
  <p:cSld>
    <p:bg>
      <p:bgPr>
        <a:solidFill>
          <a:srgbClr val="BC1823"/>
        </a:solidFill>
      </p:bgPr>
    </p:bg>
    <p:spTree>
      <p:nvGrpSpPr>
        <p:cNvPr id="1" name=""/>
        <p:cNvGrpSpPr/>
        <p:nvPr/>
      </p:nvGrpSpPr>
      <p:grpSpPr>
        <a:xfrm>
          <a:off x="0" y="0"/>
          <a:ext cx="0" cy="0"/>
          <a:chOff x="0" y="0"/>
          <a:chExt cx="0" cy="0"/>
        </a:xfrm>
      </p:grpSpPr>
      <p:sp>
        <p:nvSpPr>
          <p:cNvPr name="TextBox 2" id="2"/>
          <p:cNvSpPr txBox="true"/>
          <p:nvPr/>
        </p:nvSpPr>
        <p:spPr>
          <a:xfrm rot="0">
            <a:off x="444106" y="6839014"/>
            <a:ext cx="11380691" cy="3977446"/>
          </a:xfrm>
          <a:prstGeom prst="rect">
            <a:avLst/>
          </a:prstGeom>
        </p:spPr>
        <p:txBody>
          <a:bodyPr anchor="t" rtlCol="false" tIns="0" lIns="0" bIns="0" rIns="0">
            <a:spAutoFit/>
          </a:bodyPr>
          <a:lstStyle/>
          <a:p>
            <a:pPr algn="l">
              <a:lnSpc>
                <a:spcPts val="31436"/>
              </a:lnSpc>
            </a:pPr>
            <a:r>
              <a:rPr lang="en-US" sz="25767">
                <a:solidFill>
                  <a:srgbClr val="FFE7C2"/>
                </a:solidFill>
                <a:latin typeface="AC Steelfish"/>
                <a:ea typeface="AC Steelfish"/>
                <a:cs typeface="AC Steelfish"/>
                <a:sym typeface="AC Steelfish"/>
              </a:rPr>
              <a:t>ΣΚΑΠΑΝΗ Α.Ε.</a:t>
            </a:r>
          </a:p>
        </p:txBody>
      </p:sp>
      <p:sp>
        <p:nvSpPr>
          <p:cNvPr name="TextBox 3" id="3"/>
          <p:cNvSpPr txBox="true"/>
          <p:nvPr/>
        </p:nvSpPr>
        <p:spPr>
          <a:xfrm rot="0">
            <a:off x="444106" y="4140773"/>
            <a:ext cx="9175230" cy="2094164"/>
          </a:xfrm>
          <a:prstGeom prst="rect">
            <a:avLst/>
          </a:prstGeom>
        </p:spPr>
        <p:txBody>
          <a:bodyPr anchor="t" rtlCol="false" tIns="0" lIns="0" bIns="0" rIns="0">
            <a:spAutoFit/>
          </a:bodyPr>
          <a:lstStyle/>
          <a:p>
            <a:pPr algn="l">
              <a:lnSpc>
                <a:spcPts val="8473"/>
              </a:lnSpc>
              <a:spcBef>
                <a:spcPct val="0"/>
              </a:spcBef>
            </a:pPr>
            <a:r>
              <a:rPr lang="en-US" sz="6052">
                <a:solidFill>
                  <a:srgbClr val="F5F5F5"/>
                </a:solidFill>
                <a:latin typeface="AC Steelfish"/>
                <a:ea typeface="AC Steelfish"/>
                <a:cs typeface="AC Steelfish"/>
                <a:sym typeface="AC Steelfish"/>
              </a:rPr>
              <a:t>ο ρόλος του νέου</a:t>
            </a:r>
            <a:r>
              <a:rPr lang="en-US" sz="6052">
                <a:solidFill>
                  <a:srgbClr val="F5F5F5"/>
                </a:solidFill>
                <a:latin typeface="AC Steelfish"/>
                <a:ea typeface="AC Steelfish"/>
                <a:cs typeface="AC Steelfish"/>
                <a:sym typeface="AC Steelfish"/>
              </a:rPr>
              <a:t> αναπτυξιακού οργανισμού της Περιφέρειας Στερεάς Ελλάδας</a:t>
            </a:r>
          </a:p>
        </p:txBody>
      </p:sp>
    </p:spTree>
  </p:cSld>
  <p:clrMapOvr>
    <a:masterClrMapping/>
  </p:clrMapOvr>
  <p:transition spd="slow">
    <p:push dir="l"/>
  </p:transition>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BC1823"/>
        </a:solidFill>
      </p:bgPr>
    </p:bg>
    <p:spTree>
      <p:nvGrpSpPr>
        <p:cNvPr id="1" name=""/>
        <p:cNvGrpSpPr/>
        <p:nvPr/>
      </p:nvGrpSpPr>
      <p:grpSpPr>
        <a:xfrm>
          <a:off x="0" y="0"/>
          <a:ext cx="0" cy="0"/>
          <a:chOff x="0" y="0"/>
          <a:chExt cx="0" cy="0"/>
        </a:xfrm>
      </p:grpSpPr>
      <p:sp>
        <p:nvSpPr>
          <p:cNvPr name="Freeform 2" id="2"/>
          <p:cNvSpPr/>
          <p:nvPr/>
        </p:nvSpPr>
        <p:spPr>
          <a:xfrm flipH="false" flipV="false" rot="0">
            <a:off x="2492791" y="0"/>
            <a:ext cx="13302418" cy="8241899"/>
          </a:xfrm>
          <a:custGeom>
            <a:avLst/>
            <a:gdLst/>
            <a:ahLst/>
            <a:cxnLst/>
            <a:rect r="r" b="b" t="t" l="l"/>
            <a:pathLst>
              <a:path h="8241899" w="13302418">
                <a:moveTo>
                  <a:pt x="0" y="0"/>
                </a:moveTo>
                <a:lnTo>
                  <a:pt x="13302418" y="0"/>
                </a:lnTo>
                <a:lnTo>
                  <a:pt x="13302418" y="8241899"/>
                </a:lnTo>
                <a:lnTo>
                  <a:pt x="0" y="8241899"/>
                </a:lnTo>
                <a:lnTo>
                  <a:pt x="0" y="0"/>
                </a:lnTo>
                <a:close/>
              </a:path>
            </a:pathLst>
          </a:custGeom>
          <a:blipFill>
            <a:blip r:embed="rId2"/>
            <a:stretch>
              <a:fillRect l="-690" t="-5291" r="-517" b="-6603"/>
            </a:stretch>
          </a:blipFill>
        </p:spPr>
      </p:sp>
      <p:sp>
        <p:nvSpPr>
          <p:cNvPr name="TextBox 3" id="3"/>
          <p:cNvSpPr txBox="true"/>
          <p:nvPr/>
        </p:nvSpPr>
        <p:spPr>
          <a:xfrm rot="0">
            <a:off x="1578457" y="8484372"/>
            <a:ext cx="15131085" cy="1376406"/>
          </a:xfrm>
          <a:prstGeom prst="rect">
            <a:avLst/>
          </a:prstGeom>
        </p:spPr>
        <p:txBody>
          <a:bodyPr anchor="t" rtlCol="false" tIns="0" lIns="0" bIns="0" rIns="0">
            <a:spAutoFit/>
          </a:bodyPr>
          <a:lstStyle/>
          <a:p>
            <a:pPr algn="ctr">
              <a:lnSpc>
                <a:spcPts val="11120"/>
              </a:lnSpc>
              <a:spcBef>
                <a:spcPct val="0"/>
              </a:spcBef>
            </a:pPr>
            <a:r>
              <a:rPr lang="en-US" sz="7943">
                <a:solidFill>
                  <a:srgbClr val="F5F5F5"/>
                </a:solidFill>
                <a:latin typeface="AC Steelfish"/>
                <a:ea typeface="AC Steelfish"/>
                <a:cs typeface="AC Steelfish"/>
                <a:sym typeface="AC Steelfish"/>
              </a:rPr>
              <a:t>Περιφερειακή κατανομή και συμβολή ανά Περιφέρεια, 2025</a:t>
            </a:r>
          </a:p>
        </p:txBody>
      </p:sp>
      <p:sp>
        <p:nvSpPr>
          <p:cNvPr name="Freeform 4" id="4"/>
          <p:cNvSpPr/>
          <p:nvPr/>
        </p:nvSpPr>
        <p:spPr>
          <a:xfrm flipH="false" flipV="false" rot="0">
            <a:off x="0" y="541819"/>
            <a:ext cx="2686241" cy="973762"/>
          </a:xfrm>
          <a:custGeom>
            <a:avLst/>
            <a:gdLst/>
            <a:ahLst/>
            <a:cxnLst/>
            <a:rect r="r" b="b" t="t" l="l"/>
            <a:pathLst>
              <a:path h="973762" w="2686241">
                <a:moveTo>
                  <a:pt x="0" y="0"/>
                </a:moveTo>
                <a:lnTo>
                  <a:pt x="2686241" y="0"/>
                </a:lnTo>
                <a:lnTo>
                  <a:pt x="2686241" y="973762"/>
                </a:lnTo>
                <a:lnTo>
                  <a:pt x="0" y="973762"/>
                </a:lnTo>
                <a:lnTo>
                  <a:pt x="0" y="0"/>
                </a:lnTo>
                <a:close/>
              </a:path>
            </a:pathLst>
          </a:custGeom>
          <a:blipFill>
            <a:blip r:embed="rId3"/>
            <a:stretch>
              <a:fillRect l="0" t="0" r="0" b="0"/>
            </a:stretch>
          </a:blipFill>
        </p:spPr>
      </p:sp>
    </p:spTree>
  </p:cSld>
  <p:clrMapOvr>
    <a:masterClrMapping/>
  </p:clrMapOvr>
  <p:transition spd="slow">
    <p:push dir="l"/>
  </p:transition>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8F7F2"/>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8269551"/>
            <a:ext cx="2221591" cy="988749"/>
          </a:xfrm>
          <a:custGeom>
            <a:avLst/>
            <a:gdLst/>
            <a:ahLst/>
            <a:cxnLst/>
            <a:rect r="r" b="b" t="t" l="l"/>
            <a:pathLst>
              <a:path h="988749" w="2221591">
                <a:moveTo>
                  <a:pt x="0" y="0"/>
                </a:moveTo>
                <a:lnTo>
                  <a:pt x="2221591" y="0"/>
                </a:lnTo>
                <a:lnTo>
                  <a:pt x="2221591" y="988749"/>
                </a:lnTo>
                <a:lnTo>
                  <a:pt x="0" y="988749"/>
                </a:lnTo>
                <a:lnTo>
                  <a:pt x="0" y="0"/>
                </a:lnTo>
                <a:close/>
              </a:path>
            </a:pathLst>
          </a:custGeom>
          <a:blipFill>
            <a:blip r:embed="rId2"/>
            <a:stretch>
              <a:fillRect l="0" t="0" r="0" b="0"/>
            </a:stretch>
          </a:blipFill>
        </p:spPr>
      </p:sp>
      <p:sp>
        <p:nvSpPr>
          <p:cNvPr name="TextBox 3" id="3"/>
          <p:cNvSpPr txBox="true"/>
          <p:nvPr/>
        </p:nvSpPr>
        <p:spPr>
          <a:xfrm rot="0">
            <a:off x="1028700" y="1095375"/>
            <a:ext cx="5147639" cy="828166"/>
          </a:xfrm>
          <a:prstGeom prst="rect">
            <a:avLst/>
          </a:prstGeom>
        </p:spPr>
        <p:txBody>
          <a:bodyPr anchor="t" rtlCol="false" tIns="0" lIns="0" bIns="0" rIns="0">
            <a:spAutoFit/>
          </a:bodyPr>
          <a:lstStyle/>
          <a:p>
            <a:pPr algn="l">
              <a:lnSpc>
                <a:spcPts val="6475"/>
              </a:lnSpc>
            </a:pPr>
            <a:r>
              <a:rPr lang="en-US" sz="5940" b="true">
                <a:solidFill>
                  <a:srgbClr val="BC1823"/>
                </a:solidFill>
                <a:latin typeface="Inter Bold"/>
                <a:ea typeface="Inter Bold"/>
                <a:cs typeface="Inter Bold"/>
                <a:sym typeface="Inter Bold"/>
              </a:rPr>
              <a:t>Νέο </a:t>
            </a:r>
            <a:r>
              <a:rPr lang="en-US" sz="5940" b="true">
                <a:solidFill>
                  <a:srgbClr val="BC1823"/>
                </a:solidFill>
                <a:latin typeface="Inter Bold"/>
                <a:ea typeface="Inter Bold"/>
                <a:cs typeface="Inter Bold"/>
                <a:sym typeface="Inter Bold"/>
              </a:rPr>
              <a:t>Δάσος</a:t>
            </a:r>
          </a:p>
        </p:txBody>
      </p:sp>
      <p:sp>
        <p:nvSpPr>
          <p:cNvPr name="TextBox 4" id="4"/>
          <p:cNvSpPr txBox="true"/>
          <p:nvPr/>
        </p:nvSpPr>
        <p:spPr>
          <a:xfrm rot="0">
            <a:off x="1028700" y="2402880"/>
            <a:ext cx="5856189" cy="3512820"/>
          </a:xfrm>
          <a:prstGeom prst="rect">
            <a:avLst/>
          </a:prstGeom>
        </p:spPr>
        <p:txBody>
          <a:bodyPr anchor="t" rtlCol="false" tIns="0" lIns="0" bIns="0" rIns="0">
            <a:spAutoFit/>
          </a:bodyPr>
          <a:lstStyle/>
          <a:p>
            <a:pPr algn="l">
              <a:lnSpc>
                <a:spcPts val="3989"/>
              </a:lnSpc>
            </a:pPr>
            <a:r>
              <a:rPr lang="en-US" b="true" sz="2999">
                <a:solidFill>
                  <a:srgbClr val="000000"/>
                </a:solidFill>
                <a:latin typeface="Inter Bold"/>
                <a:ea typeface="Inter Bold"/>
                <a:cs typeface="Inter Bold"/>
                <a:sym typeface="Inter Bold"/>
              </a:rPr>
              <a:t>Το απόλυτο παράδειγμα εφαρμογής της ολιστικής φιλοσοφίας που παράγει καινοτομία, είναι ορισμός της Διαδικασίας Επιχειρηματικής Αποκάλυψης και το επίκεντρο της Βιομηχανίας της Εμπειρίας</a:t>
            </a:r>
          </a:p>
        </p:txBody>
      </p:sp>
      <p:grpSp>
        <p:nvGrpSpPr>
          <p:cNvPr name="Group 5" id="5"/>
          <p:cNvGrpSpPr/>
          <p:nvPr/>
        </p:nvGrpSpPr>
        <p:grpSpPr>
          <a:xfrm rot="0">
            <a:off x="7362004" y="3837234"/>
            <a:ext cx="5743250" cy="574325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4C95A2"/>
              </a:solidFill>
              <a:prstDash val="dash"/>
              <a:miter/>
            </a:ln>
          </p:spPr>
        </p:sp>
        <p:sp>
          <p:nvSpPr>
            <p:cNvPr name="TextBox 7" id="7"/>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10962468" y="3837234"/>
            <a:ext cx="5743250" cy="5743250"/>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4C95A2"/>
              </a:solidFill>
              <a:prstDash val="dash"/>
              <a:miter/>
            </a:ln>
          </p:spPr>
        </p:sp>
        <p:sp>
          <p:nvSpPr>
            <p:cNvPr name="TextBox 10" id="10"/>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11" id="11"/>
          <p:cNvGrpSpPr/>
          <p:nvPr/>
        </p:nvGrpSpPr>
        <p:grpSpPr>
          <a:xfrm rot="0">
            <a:off x="9162236" y="494130"/>
            <a:ext cx="5743250" cy="574325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4C95A2"/>
              </a:solidFill>
              <a:prstDash val="dash"/>
              <a:miter/>
            </a:ln>
          </p:spPr>
        </p:sp>
        <p:sp>
          <p:nvSpPr>
            <p:cNvPr name="TextBox 13" id="13"/>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grpSp>
        <p:nvGrpSpPr>
          <p:cNvPr name="Group 14" id="14"/>
          <p:cNvGrpSpPr/>
          <p:nvPr/>
        </p:nvGrpSpPr>
        <p:grpSpPr>
          <a:xfrm rot="0">
            <a:off x="10779331" y="4320187"/>
            <a:ext cx="2636868" cy="2636868"/>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lnTo>
                    <a:pt x="540616" y="82374"/>
                  </a:lnTo>
                  <a:lnTo>
                    <a:pt x="693768" y="119032"/>
                  </a:lnTo>
                  <a:lnTo>
                    <a:pt x="730427" y="272184"/>
                  </a:lnTo>
                  <a:lnTo>
                    <a:pt x="812800" y="406400"/>
                  </a:lnTo>
                  <a:lnTo>
                    <a:pt x="730427" y="540616"/>
                  </a:lnTo>
                  <a:lnTo>
                    <a:pt x="693768" y="693768"/>
                  </a:lnTo>
                  <a:lnTo>
                    <a:pt x="540616" y="730427"/>
                  </a:lnTo>
                  <a:lnTo>
                    <a:pt x="406400" y="812800"/>
                  </a:lnTo>
                  <a:lnTo>
                    <a:pt x="272184" y="730427"/>
                  </a:lnTo>
                  <a:lnTo>
                    <a:pt x="119032" y="693768"/>
                  </a:lnTo>
                  <a:lnTo>
                    <a:pt x="82374" y="540616"/>
                  </a:lnTo>
                  <a:lnTo>
                    <a:pt x="0" y="406400"/>
                  </a:lnTo>
                  <a:lnTo>
                    <a:pt x="82374" y="272184"/>
                  </a:lnTo>
                  <a:lnTo>
                    <a:pt x="119032" y="119032"/>
                  </a:lnTo>
                  <a:lnTo>
                    <a:pt x="272184" y="82374"/>
                  </a:lnTo>
                  <a:lnTo>
                    <a:pt x="406400" y="0"/>
                  </a:lnTo>
                  <a:close/>
                </a:path>
              </a:pathLst>
            </a:custGeom>
            <a:solidFill>
              <a:srgbClr val="0A714E"/>
            </a:solidFill>
          </p:spPr>
        </p:sp>
        <p:sp>
          <p:nvSpPr>
            <p:cNvPr name="TextBox 16" id="16"/>
            <p:cNvSpPr txBox="true"/>
            <p:nvPr/>
          </p:nvSpPr>
          <p:spPr>
            <a:xfrm>
              <a:off x="139700" y="92075"/>
              <a:ext cx="533400" cy="581025"/>
            </a:xfrm>
            <a:prstGeom prst="rect">
              <a:avLst/>
            </a:prstGeom>
          </p:spPr>
          <p:txBody>
            <a:bodyPr anchor="ctr" rtlCol="false" tIns="50800" lIns="50800" bIns="50800" rIns="50800"/>
            <a:lstStyle/>
            <a:p>
              <a:pPr algn="ctr">
                <a:lnSpc>
                  <a:spcPts val="3360"/>
                </a:lnSpc>
              </a:pPr>
              <a:r>
                <a:rPr lang="en-US" b="true" sz="2400">
                  <a:solidFill>
                    <a:srgbClr val="FFFFFF"/>
                  </a:solidFill>
                  <a:latin typeface="Inter Bold"/>
                  <a:ea typeface="Inter Bold"/>
                  <a:cs typeface="Inter Bold"/>
                  <a:sym typeface="Inter Bold"/>
                </a:rPr>
                <a:t>Forest</a:t>
              </a:r>
            </a:p>
            <a:p>
              <a:pPr algn="ctr">
                <a:lnSpc>
                  <a:spcPts val="3360"/>
                </a:lnSpc>
              </a:pPr>
              <a:r>
                <a:rPr lang="en-US" b="true" sz="2400">
                  <a:solidFill>
                    <a:srgbClr val="FFFFFF"/>
                  </a:solidFill>
                  <a:latin typeface="Inter Bold"/>
                  <a:ea typeface="Inter Bold"/>
                  <a:cs typeface="Inter Bold"/>
                  <a:sym typeface="Inter Bold"/>
                </a:rPr>
                <a:t>Monitoring</a:t>
              </a:r>
            </a:p>
          </p:txBody>
        </p:sp>
      </p:grpSp>
      <p:sp>
        <p:nvSpPr>
          <p:cNvPr name="TextBox 17" id="17"/>
          <p:cNvSpPr txBox="true"/>
          <p:nvPr/>
        </p:nvSpPr>
        <p:spPr>
          <a:xfrm rot="0">
            <a:off x="13647001" y="6514780"/>
            <a:ext cx="2392111" cy="894379"/>
          </a:xfrm>
          <a:prstGeom prst="rect">
            <a:avLst/>
          </a:prstGeom>
        </p:spPr>
        <p:txBody>
          <a:bodyPr anchor="t" rtlCol="false" tIns="0" lIns="0" bIns="0" rIns="0">
            <a:spAutoFit/>
          </a:bodyPr>
          <a:lstStyle/>
          <a:p>
            <a:pPr algn="r">
              <a:lnSpc>
                <a:spcPts val="3646"/>
              </a:lnSpc>
            </a:pPr>
            <a:r>
              <a:rPr lang="en-US" b="true" sz="2399">
                <a:solidFill>
                  <a:srgbClr val="000000"/>
                </a:solidFill>
                <a:latin typeface="Inter Bold"/>
                <a:ea typeface="Inter Bold"/>
                <a:cs typeface="Inter Bold"/>
                <a:sym typeface="Inter Bold"/>
              </a:rPr>
              <a:t>Πρόγραμμα «Απόληψις»</a:t>
            </a:r>
          </a:p>
        </p:txBody>
      </p:sp>
      <p:sp>
        <p:nvSpPr>
          <p:cNvPr name="TextBox 18" id="18"/>
          <p:cNvSpPr txBox="true"/>
          <p:nvPr/>
        </p:nvSpPr>
        <p:spPr>
          <a:xfrm rot="0">
            <a:off x="7979998" y="5980651"/>
            <a:ext cx="2799333" cy="1972164"/>
          </a:xfrm>
          <a:prstGeom prst="rect">
            <a:avLst/>
          </a:prstGeom>
        </p:spPr>
        <p:txBody>
          <a:bodyPr anchor="t" rtlCol="false" tIns="0" lIns="0" bIns="0" rIns="0">
            <a:spAutoFit/>
          </a:bodyPr>
          <a:lstStyle/>
          <a:p>
            <a:pPr algn="l">
              <a:lnSpc>
                <a:spcPts val="3032"/>
              </a:lnSpc>
            </a:pPr>
            <a:r>
              <a:rPr lang="en-US" sz="1995" b="true">
                <a:solidFill>
                  <a:srgbClr val="000000"/>
                </a:solidFill>
                <a:latin typeface="Inter Bold"/>
                <a:ea typeface="Inter Bold"/>
                <a:cs typeface="Inter Bold"/>
                <a:sym typeface="Inter Bold"/>
              </a:rPr>
              <a:t>Συνεχής Παρακολούθηση της Αναγέννησης και της Διακράτησης του CO2</a:t>
            </a:r>
          </a:p>
          <a:p>
            <a:pPr algn="l">
              <a:lnSpc>
                <a:spcPts val="3810"/>
              </a:lnSpc>
            </a:pPr>
            <a:r>
              <a:rPr lang="en-US" b="true" sz="2506">
                <a:solidFill>
                  <a:srgbClr val="0A714E"/>
                </a:solidFill>
                <a:latin typeface="Inter Bold"/>
                <a:ea typeface="Inter Bold"/>
                <a:cs typeface="Inter Bold"/>
                <a:sym typeface="Inter Bold"/>
              </a:rPr>
              <a:t>Α.Π.Θ.</a:t>
            </a:r>
          </a:p>
        </p:txBody>
      </p:sp>
      <p:sp>
        <p:nvSpPr>
          <p:cNvPr name="TextBox 19" id="19"/>
          <p:cNvSpPr txBox="true"/>
          <p:nvPr/>
        </p:nvSpPr>
        <p:spPr>
          <a:xfrm rot="0">
            <a:off x="10054370" y="2128764"/>
            <a:ext cx="4005250" cy="1352222"/>
          </a:xfrm>
          <a:prstGeom prst="rect">
            <a:avLst/>
          </a:prstGeom>
        </p:spPr>
        <p:txBody>
          <a:bodyPr anchor="t" rtlCol="false" tIns="0" lIns="0" bIns="0" rIns="0">
            <a:spAutoFit/>
          </a:bodyPr>
          <a:lstStyle/>
          <a:p>
            <a:pPr algn="ctr">
              <a:lnSpc>
                <a:spcPts val="3646"/>
              </a:lnSpc>
            </a:pPr>
            <a:r>
              <a:rPr lang="en-US" b="true" sz="2399">
                <a:solidFill>
                  <a:srgbClr val="000000"/>
                </a:solidFill>
                <a:latin typeface="Inter Bold"/>
                <a:ea typeface="Inter Bold"/>
                <a:cs typeface="Inter Bold"/>
                <a:sym typeface="Inter Bold"/>
              </a:rPr>
              <a:t>Διαχειριστικές μελέτες και σχέδια αντιπυρικής προστασίας</a:t>
            </a:r>
          </a:p>
        </p:txBody>
      </p:sp>
      <p:sp>
        <p:nvSpPr>
          <p:cNvPr name="TextBox 20" id="20"/>
          <p:cNvSpPr txBox="true"/>
          <p:nvPr/>
        </p:nvSpPr>
        <p:spPr>
          <a:xfrm rot="0">
            <a:off x="14439543" y="3262222"/>
            <a:ext cx="3199137" cy="1775086"/>
          </a:xfrm>
          <a:prstGeom prst="rect">
            <a:avLst/>
          </a:prstGeom>
        </p:spPr>
        <p:txBody>
          <a:bodyPr anchor="t" rtlCol="false" tIns="0" lIns="0" bIns="0" rIns="0">
            <a:spAutoFit/>
          </a:bodyPr>
          <a:lstStyle/>
          <a:p>
            <a:pPr algn="l">
              <a:lnSpc>
                <a:spcPts val="3579"/>
              </a:lnSpc>
              <a:spcBef>
                <a:spcPct val="0"/>
              </a:spcBef>
            </a:pPr>
            <a:r>
              <a:rPr lang="en-US" b="true" sz="2556">
                <a:solidFill>
                  <a:srgbClr val="FFFFFF"/>
                </a:solidFill>
                <a:latin typeface="Inter Bold"/>
                <a:ea typeface="Inter Bold"/>
                <a:cs typeface="Inter Bold"/>
                <a:sym typeface="Inter Bold"/>
              </a:rPr>
              <a:t>Πλατφόρμα Διαχείρισης και Παρακολούθησης του Δάσους </a:t>
            </a:r>
          </a:p>
        </p:txBody>
      </p:sp>
      <p:sp>
        <p:nvSpPr>
          <p:cNvPr name="AutoShape 21" id="21"/>
          <p:cNvSpPr/>
          <p:nvPr/>
        </p:nvSpPr>
        <p:spPr>
          <a:xfrm flipV="true">
            <a:off x="12783458" y="4173577"/>
            <a:ext cx="1656085" cy="863730"/>
          </a:xfrm>
          <a:prstGeom prst="line">
            <a:avLst/>
          </a:prstGeom>
          <a:ln cap="rnd" w="180975">
            <a:solidFill>
              <a:srgbClr val="0A714E"/>
            </a:solidFill>
            <a:prstDash val="solid"/>
            <a:headEnd type="none" len="sm" w="sm"/>
            <a:tailEnd type="none" len="sm" w="sm"/>
          </a:ln>
        </p:spPr>
      </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DAHLBqG8DMg</dc:identifier>
  <dcterms:modified xsi:type="dcterms:W3CDTF">2011-08-01T06:04:30Z</dcterms:modified>
  <cp:revision>1</cp:revision>
  <dc:title>ΔΙΑΖΩΜΑ - Χαλκίδα</dc:title>
</cp:coreProperties>
</file>