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VAG Rounded Next Shine" charset="1" panose="04020805020F02030202"/>
      <p:regular r:id="rId23"/>
    </p:embeddedFont>
    <p:embeddedFont>
      <p:font typeface="Lora" charset="1" panose="00000500000000000000"/>
      <p:regular r:id="rId24"/>
    </p:embeddedFont>
    <p:embeddedFont>
      <p:font typeface="League Spartan" charset="1" panose="000008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notesMasters/notesMaster1.xml" Type="http://schemas.openxmlformats.org/officeDocument/2006/relationships/notesMaster"/><Relationship Id="rId21" Target="theme/theme2.xml" Type="http://schemas.openxmlformats.org/officeDocument/2006/relationships/theme"/><Relationship Id="rId22" Target="notesSlides/notesSlide1.xml" Type="http://schemas.openxmlformats.org/officeDocument/2006/relationships/notesSlide"/><Relationship Id="rId23" Target="fonts/font23.fntdata" Type="http://schemas.openxmlformats.org/officeDocument/2006/relationships/font"/><Relationship Id="rId24" Target="fonts/font24.fntdata" Type="http://schemas.openxmlformats.org/officeDocument/2006/relationships/font"/><Relationship Id="rId25" Target="notesSlides/notesSlide2.xml" Type="http://schemas.openxmlformats.org/officeDocument/2006/relationships/notesSlide"/><Relationship Id="rId26" Target="fonts/font26.fntdata" Type="http://schemas.openxmlformats.org/officeDocument/2006/relationships/font"/><Relationship Id="rId27" Target="notesSlides/notesSlide3.xml" Type="http://schemas.openxmlformats.org/officeDocument/2006/relationships/notesSlide"/><Relationship Id="rId28" Target="notesSlides/notesSlide4.xml" Type="http://schemas.openxmlformats.org/officeDocument/2006/relationships/notesSlide"/><Relationship Id="rId29" Target="notesSlides/notesSlide5.xml" Type="http://schemas.openxmlformats.org/officeDocument/2006/relationships/notesSlide"/><Relationship Id="rId3" Target="viewProps.xml" Type="http://schemas.openxmlformats.org/officeDocument/2006/relationships/viewProps"/><Relationship Id="rId30" Target="notesSlides/notesSlide6.xml" Type="http://schemas.openxmlformats.org/officeDocument/2006/relationships/notesSlide"/><Relationship Id="rId31" Target="notesSlides/notesSlide7.xml" Type="http://schemas.openxmlformats.org/officeDocument/2006/relationships/notesSlide"/><Relationship Id="rId32" Target="notesSlides/notesSlide8.xml" Type="http://schemas.openxmlformats.org/officeDocument/2006/relationships/notesSlide"/><Relationship Id="rId33" Target="notesSlides/notesSlide9.xml" Type="http://schemas.openxmlformats.org/officeDocument/2006/relationships/notesSlide"/><Relationship Id="rId34" Target="notesSlides/notesSlide10.xml" Type="http://schemas.openxmlformats.org/officeDocument/2006/relationships/notesSlide"/><Relationship Id="rId35" Target="notesSlides/notesSlide11.xml" Type="http://schemas.openxmlformats.org/officeDocument/2006/relationships/notesSlide"/><Relationship Id="rId36" Target="notesSlides/notesSlide12.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Καλημέρα σας, ονομάζομαι Ελένη Νέρουππου και θα ήθελα να ευχαριστήσω την περιφέρεια Στερεάς Ελλάδας και τη ΣΚΑΠΑΝΗ για το βάθρο που δίνει στο οινοποιείο μας να αναδείξει, να προωθήσει και να διαχύσει τις πρακτικές και τον χαρακτήρα του. βρίσκομαι σήμερα εδώ για να εκπροσωπήσω το Οινοποιείο Σκουμπρη στην παρουσίαση με θέμα από την παραγωγή στον οινοτουρισμό, δημιουργώντας αυθεντικές εμπειρίες. Το οινοποιείο μας, για όσους/ες δεν ξέρουν, βρίσκεται στον Άγιο Νικόλαο στο Μπούρτζι, δίπλα ακριβώς από τον Λήλαντα ποταμό και σε κοντινή απόσταση από τη θάλασσα.</a:t>
            </a:r>
          </a:p>
          <a:p>
            <a:r>
              <a:rPr lang="en-US"/>
              <a:t/>
            </a:r>
          </a:p>
          <a:p>
            <a:r>
              <a:rPr lang="en-US"/>
              <a:t> Ως υπευθυνη οινοτουρισμού, θα μιλήσω πρώτα για την κατηγοριοποίηση του, καθώς αυτός μπορεί να ενταχθεί, ανάλογα πάντα με τα κίνητρα του ταξιδιώτη, σε 4 βασικές υποκατηγορίες και μορφές τουρισμού: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Αρχικά, στον ΑΓΡΟΤΟΥΡΙΣΜΟ, όταν ο ταξιδιώτης αναζητά εμπειρίες στην ύπαιθρο και στην αγροτική ζωή. Ο ταξιδιώτης εδώ επιδιώκει τη σύνδεση με τον αμπελώνα, τη φύση και την τοπική παραγωγή. Έτσι, ενισχύεται η οικολογική του συνείδηση κι εμείς αναδεικνύουμε τη σημαντικότητα αυτού που αποκαλούμε terroir ή ελληνιστί μικροκλίμα του Ληλαντίου Πεδίου. </a:t>
            </a:r>
          </a:p>
          <a:p>
            <a:r>
              <a:rPr lang="en-US"/>
              <a:t/>
            </a:r>
          </a:p>
          <a:p>
            <a:r>
              <a:rPr lang="en-US"/>
              <a:t>Έπειτα, στον γαστρονομικό τουρισμό, κατά τον οποίο ο ταξιδιώτης θέλει να γευτεί τοπικά προϊόντα, να κάνει γευστική δοκιμή κρασιών, ίσως και προϊόντων του σταφυλιού, όπως το πετιμέζι, ο μούστος, τα μουστοκούλουρα και φυσικά να ταιριάξει τα φαγητά που τρώει με τα κρασιά που πίνει βιώνοντας αυτό που ονομάζουμε wine pairing </a:t>
            </a:r>
          </a:p>
          <a:p>
            <a:r>
              <a:rPr lang="en-US"/>
              <a:t/>
            </a:r>
          </a:p>
          <a:p>
            <a:r>
              <a:rPr lang="en-US"/>
              <a:t/>
            </a:r>
          </a:p>
          <a:p>
            <a:r>
              <a:rPr lang="en-US"/>
              <a:t>Στη συνέχεια, ο οινοτουρισμός μπορεί να ενταχθεί στον πολιτιστικό τουρισμό όταν ο ταξιδιώτης ενδιαφέρεται για την ιστορία της Εύβοιας, την ιστορία της οικογένειας, αλλά και την ιστορία του κρασιού.</a:t>
            </a:r>
          </a:p>
          <a:p>
            <a:r>
              <a:rPr lang="en-US"/>
              <a:t>Έτσι, αλληλεπιδρά και μαθαίνει τον τρόπο δράσης της τοπικής κοινωνίας και τις πρακτικές αυτής, καθώς επίσης αποκτά γνώσεις για την τοπική κουλτούρα και την ιστορία του τόπου.</a:t>
            </a:r>
          </a:p>
          <a:p>
            <a:r>
              <a:rPr lang="en-US"/>
              <a:t/>
            </a:r>
          </a:p>
          <a:p>
            <a:r>
              <a:rPr lang="en-US"/>
              <a:t/>
            </a:r>
          </a:p>
          <a:p>
            <a:r>
              <a:rPr lang="en-US"/>
              <a:t>Τέλος, ο επισκέπτης έρχεται για την εμπειρία, συμμετέχοντας σε διάφορα events, βραδιές θεματικές, αλλά και αναζητά τη συμμετοχή στον τρύγο. </a:t>
            </a:r>
          </a:p>
          <a:p>
            <a:r>
              <a:rPr lang="en-US"/>
              <a:t>Έτσι, πέρα από τις γευσιγνωσίες που προσφέρουμε στο οινοποιείο, μπορεί να παρακολουθήσει μαθήματα μαγειρικής με τοπικά ελληνικά προϊόντα ή Live cooking και φυσικά να ξεναγηθεί ή να περιηγηθεί στα αμπέλια μας.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Παρατηρούμε λοιπόν ότι ο οινοτουρισμός συνδυάζει το κρασί, με την τοπική γαστρονομία, τον πολιτισμό και την ιστορία με το φυσικό τοπίο, την παράδοση, την εμπειρία και την φιλοξενία, προσφέροντας μία μοναδική εμπειρία που μένει αξέχαστη στον επισκέπτη, όχι μόνο μέσα από τα βιώματά του αλλά και από τις γνώσεις που αποκτά.</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Το ερώτημα, λοιπόν, που προκύπτει, είναι πώς αναπτύσσεται ο οινοτουρισμός στο δικό μας boutique οινοποιείο. Είναι γεγονός ότι το οινοποιείο Σκουμπρή αποτελεί προορισμό για τους επισκέπτες που αναζητούν την ποιότητα, ενδιαφέρονται για τον πολιτισμό της περιοχής και την πηγαία αυθεντικότητα της επιχείρησης, αλλά και για αυτούς που θέλουν να συμμετέχουν ενεργά στην εμπειρία που προσφέρουμε σε ασχολίες όπως και ο τρύγος. </a:t>
            </a:r>
          </a:p>
          <a:p>
            <a:r>
              <a:rPr lang="en-US"/>
              <a:t/>
            </a:r>
          </a:p>
          <a:p>
            <a:r>
              <a:rPr lang="en-US"/>
              <a:t>Έτσι, λοιπόν, το οινοποιείο, στο πλαίσιο της βιομηχανίας της εμπειρίας, αποτελεί </a:t>
            </a:r>
          </a:p>
          <a:p>
            <a:r>
              <a:rPr lang="en-US"/>
              <a:t>χώρο εμπειρίας (με τα wine tastings και τις ξεναγήσεις στους εσωτερικούς χώρους αλλά και στους αμπελώνες), </a:t>
            </a:r>
          </a:p>
          <a:p>
            <a:r>
              <a:rPr lang="en-US"/>
              <a:t>πολιτισμού (με την ξενάγηση στον μουσειακό χώρο που θα δούμε παρακάτω και την αναφορά σε ετικέτες που έχουν πάρει το όνομά τους από ανθρώπους της περιοχής), </a:t>
            </a:r>
          </a:p>
          <a:p>
            <a:r>
              <a:rPr lang="en-US"/>
              <a:t>φιλοξενίας φυσικά, γαστρονομίας (με τα wine pairings) ,</a:t>
            </a:r>
          </a:p>
          <a:p>
            <a:r>
              <a:rPr lang="en-US"/>
              <a:t>εκδηλώσεων (με τη διοργάνωση τελετών αποφοίτησης ή bachelorettes party), </a:t>
            </a:r>
          </a:p>
          <a:p>
            <a:r>
              <a:rPr lang="en-US"/>
              <a:t>βιωσιμότητας, το γνωστό sustainability (διαχέοντας τις οικολογικές πρακτικές που ακολουθούμε και τον εξοπλισμό που έχουμε στην κατοχή μας για να το πετυχαίνουμε αυτό), και πολλές φορές εταιρικών εκδρομών.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Άλλα οινοποιεία στην Εύβοια που κάνουν κάτι παρεμφερές με αυτό που κάνουμε εμείς και συνεπώς είναι επισκέψιμα, είναι οι πρωτοπόροι κτήμα Αβαντίς, και το οινοποιείο Λύκος, το κτήμα Πετρήεσσα, το κτήμα Τζιβάνης, το οινοποιείο Βρυνιώτης και φυσικά εμείς, το οινοποιείο Σκουμπρή.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Οι επισκέπτες έρχονται στο οινοποιείο μας, διότι μας ξεχωρίζουν για κάποιους συγκεκριμένους λόγους. </a:t>
            </a:r>
          </a:p>
          <a:p>
            <a:r>
              <a:rPr lang="en-US"/>
              <a:t>Αρχικά, είμαστε το πρώτο οινοποιείο που αναδεικνύει την ποικιλία Ρητινό, μία ευβοιώτικη γηγενής και σπάνια ποικιλία, την οποία φυτέψαμε πριν από περίπου έξι χρόνια. Ο επισκέπτης, λοιπόν, έρχεται σε εμάς για να δοκιμάσει την σχεδόν εξαφανισμένη ευβοιώτικη ποικιλία που οινοποιούμε σε αποκλειστικότητα, την ποικιλία Ρητινό, μέσα από ένα blend δύο ερυθρών ποικιλιών, το Ρητινό και το ευρωπαϊκό Syrah. Με αυτό το blend παντρεύουμε το ιστορικό στοιχείο με το νεότερο, το σύγχρονο με το παλιό.</a:t>
            </a:r>
          </a:p>
          <a:p>
            <a:r>
              <a:rPr lang="en-US"/>
              <a:t>Αξίζει να σημειωθεί ότι ένα χαρακτηριστικό της ερυθρής μασ οινοποίησης είναι ότι, από την πρώτη κιόλας εμφιάλωση, οινοποιούσαμε τις ερυθρές και ερυθρωπές μας ποικιλίες με τέτοιον τρόπο, ώστε να βγάζουν τα φρουτένια αρώματά τους και συνεπώς να καταναλώνονται ευχάριστα και το καλοκαίρι καθώς οι επισκέπτες μας έρχονται κυρίως τότε, το καλοκαίρι. </a:t>
            </a:r>
          </a:p>
          <a:p>
            <a:r>
              <a:rPr lang="en-US"/>
              <a:t>Να αναφέρω επιπρόσθετα, πως συμμετέχουμε στην προσπάθεια άλλων οινοποιείων να αναδείξουμε γηγενείς ποικιλίες της Εύβοιας που σχεδόν είχαν εξαφανιστεί, όπως η ποικιλία Βραδιανό. Έτσι, ο επισκέπτης δοκιμάζει κρασιά που όμοιά τους δεν υπάρχουν στο εμπόριο και ανακαλύπτει καινούργιες γεύσεις καθώς επίσης διευρύνει τις γνώσεις του στις ποικιλίες των σταφυλιών και στις τεχνικές οινοποίησής τους.</a:t>
            </a:r>
          </a:p>
          <a:p>
            <a:r>
              <a:rPr lang="en-US"/>
              <a:t>Όσον αφορά στις ποικιλίες, οι καινοτομίες δεν τελειώνουν εδώ. Το οινοποιείο Σκουμπρή αποτελεί το πρώτο οινοποιείο που οινοποιεί την ποικιλία Μοσχοφίλερο, την οποία έχουμε φυτέψει στο ληλάντιο πεδίο, κόντρα στον ορεινό χαρακτήρα της Μαντινείας, πατρίδας του Μοσχοφίλερου και συνεπώς αναδεικνύεται ένας διαφορετικός χαρακτήρας. </a:t>
            </a:r>
          </a:p>
          <a:p>
            <a:r>
              <a:rPr lang="en-US"/>
              <a:t>Ακόμα, στον χώρο μας υπάρχει, ένας μουσειακός χώρος παλαιών αγροτικών και καθημερινών αντικειμένων που χρησιμοποιούσαν οι προηγούμενες γενιές ανθρώπων, τον οποίον δείχνουμε στον επισκέπτη, μιλώντας του για το παρελθόν και την ιστορική και αγροτική σημασία του τόπου αλλά και τον τρόπο που διεξάγονταν παλαιότερα οι αγροτικές ασχολίες, σε αντιδιαστολή, όπως είναι λογικό, με τον τρόπο που διεξάγονται σήμερα οι ίδιες ή παρόμοιες εργασίες από εμάς.</a:t>
            </a:r>
          </a:p>
          <a:p>
            <a:r>
              <a:rPr lang="en-US"/>
              <a:t>Μία ακόμα καινοτομία που μας χαρακτηρίζει είναι ότι μερικά χρόνια πίσω, εγκαταστήσαμε τον πρώτο μετεωρολογικό σταθμό στην Εύβοια που μας βοήθησε να κάνουμε τον τρόπο καλλιέργειάς μας όχι μόνο φιλικό προς το περιβάλλον, αλλά σύντομα και βιολογικό. Ο επισκέπτης ενδιαφέρεται να μάθει πως μας βοηθάει στις καλλιέργειες των αμπελιών, ποιες μετρήσεις μας δίνει και φυσικά πως τις ερμηνεύουμε και τις αξιοποιούμε.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Όλα αυτά που προανέφερα γίνονται μέρος μίας εμπειρίας. Ενός μοναδικού βιώματος κατά το οποίο ο ταξιδιώτης έρχεται σε επαφή με τη φύση, την ιστορία και τον πολιτισμό. </a:t>
            </a:r>
          </a:p>
          <a:p>
            <a:r>
              <a:rPr lang="en-US"/>
              <a:t>Σε μία τυπική ξενάγηση ο επισκέπτης περιηγείται στο πλήθινο κτίριο και ξεναγείται στον μουσειακό χώρο. Αργότερα, οδηγείται στο εξωτερικό και εξερευνεί τους αμπελώνες παρουσία μας, καθώς επίσης και ξεναγείται στον μετεωρολογικό σταθμό, στα οφέλη και στις μετρήσεις που αυτός μας δίνει. </a:t>
            </a:r>
          </a:p>
          <a:p>
            <a:r>
              <a:rPr lang="en-US"/>
              <a:t>Στη συνέχεια, οδηγείται μέσα στα αμπέλια, προκειμένου να εξερευνήσει ολόκληρο το αμπελοτόπι, ακόμα και τις καλλιέργειες που υπάρχουν γύρω από αυτό. Έτσι, είναι ελεύθερος να κόψει ώριμα, φρέσκα και ζουμερά φρούτα, καρπούς δέντρων που είναι φυτεμένα γύρω από το αμπελοτόπι, όπως τα σύκα, αλλά και να μαζέψει φρέσκα αυγά από συγκεκριμένο ειδικό χώρο που φυλάσσονται οι κότες μας, για να τα καταναλώσει αυτός όποτε θέλει.</a:t>
            </a:r>
          </a:p>
          <a:p>
            <a:r>
              <a:rPr lang="en-US"/>
              <a:t>Συνεχίζοντας την ξενάγηση, οδηγείται μπροστά από μια αιωνόβια ελιά που χρονολογείται ότι έχει 800 με 900 έτη ζωής, αναλύεται σε αυτόν ο λόγος που στέκεται εκεί ακόμα μετά από τόσο καιρό και η χρησιμότητά της και Τέλος, του παρουσιάζεται η Ρεμούλκα και η χρήση αυτής από τις παλαιότερες γενιές. Η Ρεμούλκα, για όσους δεν γνωρίζουν, είναι ένα όχημα διττής χρησιμότητας στους παλαιότερους, αφού με αυτήν μετέφεραν τα γεωργικά τους προϊόντα αλλά τους βοηθούσε συνάμα στις καλλιέργειές τους.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p>
          <a:p>
            <a:r>
              <a:rPr lang="en-US"/>
              <a:t>Τέλος, γυρνάμε στην παραδοσιακή αυλή κάτω από τη σκιά της μουριάς, για μία γευστική δοκιμή με πλατώ από τοπικά προϊόντα, στηρίζοντας την τοπική κοινότητα, επιχειρηματικότητα και αγορά καθώς επίσης και αναδεικνύοντας τα τοπικά προϊόντα της Εύβοιας όπως οι πίτες, η φέτα, τα μανιτάρια, τα σύκα, το λάδι, το μέλι και πάει λέγοντας. </a:t>
            </a:r>
          </a:p>
          <a:p>
            <a:r>
              <a:rPr lang="en-US"/>
              <a:t>Ο ταξιδιώτης έχει τη δυνατότητα να γευτεί κρασιά από μοναδικές γηγενείς ποικιλίες της Ευβοίας και να τα συνδυάσει με τα προαναφερθέντα προϊόντα σε μία εμπειρία wine pairing.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Ακόμα και οι ετικέτες που του δίνονται να δοκιμάσει κρύβουν πίσω τους μία ιστορία. Όπως ας πούμε η σειρά Φλεβάρης που περιλαμβάνει ένα λευκό μοσχοφίλερο, ένα ροζέ από γρενάζ ρουζ και βραδυανό κι ένα κόκκινο από Syrah και Ρητινό, για το οποίο μιλήσαμε νωρίτερα. Αυτή η σειρά είναι αφιερωμένη στον άνθρωπο, Σπύρο Φλεβάρη αγρότη και κάτοικο της περιοχής και για αυτό στις ετικέτες απεικονίζεται να κάνει κάποια γεωργική ασχολία ή κάποιο παλιό αντικείμενο που χρησιμοποιούσε όπως το αλέτρι.</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Έπειτα, δοκιμάζει το Σαββατιανό μας, διαδεδομένη ποικιλία στην Στερεά Ελλάδα, το οποίο ονομάζεται remulka από το όχημα στο οποίο έχει ήδη ξεναγηθεί.</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a:r>
          </a:p>
          <a:p>
            <a:r>
              <a:rPr lang="en-US"/>
              <a:t>Τέλος, δοκιμάζει και το Licario ένα ημίγλυκο κρασί που πήρε το όνομά του από τον ομώνυμο ιππότη που κατοικούσε στο κάστρο των Φύλλων και το οποίο είναι ορατό από το οινοποιείο μας. Στηρίζουμε έτσι την ανάδειξη της ιστορίας του τόπου και δίνουμε κίνητρο στον ταξιδιώτη να επισκεφθεί γειτονικά χωριά, προτείνοντάς του δραστηριότητες όπως η ξενάγηση στους αρχαιολογικούς πύργους και κάστρα της ευρύτερης περιοχής.</a:t>
            </a:r>
          </a:p>
          <a:p>
            <a:r>
              <a:rPr lang="en-US"/>
              <a:t>Κυρίες και κύριοι, Όλες οι προηγούμενες πληροφορίες που σας δόθηκαν για το οινοποιείο μας αποτελούν βήματα στην προσπάθεια που κάνουμε προς τη βιωσιμότητα αν (αναλογιστούμε ότι αυτή βασίζεται σε 3 βασικούς πυλώνες: το περιβάλλον, την τοπική κοινωνία και την οικονομία). Η βιωσιμότητα για εμάς δεν αφορά μόνο το περιβάλλον, αλλά και τη διατήρηση της τοπικής κουλτούρας, τη στήριξη της κοινωνίας και τη δημιουργία μιας μακροχρόνια βιώσιμης εμπειρίας για τον επισκέπτη. Από την προστασία φυσικών πόρων και την μείωση του οικολογικού μας αποτυπώματος ως την ενδυνάμωση της τοπικής κοινότητας και τη διαιώνηση της τοπικής πολιτιστικής κληρονομιάς.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Καταλήγουμε λοιπόν στο ότι υπάρχει μία ευρύτερη ανάγκη δημιουργίας του οινικού χάρτη της Ευβοίας, στον οποίο ο επισκέπτης θα έχει πρόσβαση και θα μπορεί να συνδυάσει διαφορετικές οινικές εμπειρίες. Μία ακόμα ανάγκη που προκύπτει έγκειται στην στήριξη του πρωτογενούς τομέα για τη διαιώνηση καλών πρακτικών και τέλος, να δίνονται κίνητρα σε νέους και παλιούς αγρότες και αμπελουργούς συγκεκριμένα, ώστε να μην εγκαταλείπουν τον πρωτογενή τομέα και να μπορούν να ξεπερνούν οικονομικά κάθε δυσκολία λόγω καιρικών συνθηκών. Διότι χωρίς τις καλλιέργειες, μην ξεχνάτε ότι δεν υπάρχει ελληνικό προϊόν.</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png" Type="http://schemas.openxmlformats.org/officeDocument/2006/relationships/image"/><Relationship Id="rId11" Target="../media/image9.svg" Type="http://schemas.openxmlformats.org/officeDocument/2006/relationships/image"/><Relationship Id="rId12" Target="../media/image10.png" Type="http://schemas.openxmlformats.org/officeDocument/2006/relationships/image"/><Relationship Id="rId2" Target="../notesSlides/notesSlide1.xml" Type="http://schemas.openxmlformats.org/officeDocument/2006/relationships/notesSlide"/><Relationship Id="rId3" Target="../media/image1.jpeg" Type="http://schemas.openxmlformats.org/officeDocument/2006/relationships/image"/><Relationship Id="rId4" Target="../media/image2.png" Type="http://schemas.openxmlformats.org/officeDocument/2006/relationships/image"/><Relationship Id="rId5" Target="../media/image3.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2" Target="../notesSlides/notesSlide3.xml" Type="http://schemas.openxmlformats.org/officeDocument/2006/relationships/notesSlide"/><Relationship Id="rId3" Target="../media/image1.jpe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2" Target="../notesSlides/notesSlide4.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10.png" Type="http://schemas.openxmlformats.org/officeDocument/2006/relationships/image"/><Relationship Id="rId2" Target="../notesSlides/notesSlide5.xml" Type="http://schemas.openxmlformats.org/officeDocument/2006/relationships/notesSlide"/><Relationship Id="rId3" Target="../media/image1.jpe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2" Target="../notesSlides/notesSlide6.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17.png" Type="http://schemas.openxmlformats.org/officeDocument/2006/relationships/image"/><Relationship Id="rId9" Target="../media/image1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9.png" Type="http://schemas.openxmlformats.org/officeDocument/2006/relationships/image"/><Relationship Id="rId8" Target="../media/image1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2" Target="../notesSlides/notesSlide8.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20.png" Type="http://schemas.openxmlformats.org/officeDocument/2006/relationships/image"/><Relationship Id="rId9" Target="../media/image21.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png" Type="http://schemas.openxmlformats.org/officeDocument/2006/relationships/image"/><Relationship Id="rId12" Target="../media/image26.png" Type="http://schemas.openxmlformats.org/officeDocument/2006/relationships/image"/><Relationship Id="rId13" Target="../media/image10.png" Type="http://schemas.openxmlformats.org/officeDocument/2006/relationships/image"/><Relationship Id="rId2" Target="../notesSlides/notesSlide9.xml" Type="http://schemas.openxmlformats.org/officeDocument/2006/relationships/notesSlide"/><Relationship Id="rId3" Target="../media/image1.jpe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png" Type="http://schemas.openxmlformats.org/officeDocument/2006/relationships/image"/><Relationship Id="rId12" Target="../media/image26.png" Type="http://schemas.openxmlformats.org/officeDocument/2006/relationships/image"/><Relationship Id="rId13" Target="../media/image10.png" Type="http://schemas.openxmlformats.org/officeDocument/2006/relationships/image"/><Relationship Id="rId2" Target="../notesSlides/notesSlide10.xml" Type="http://schemas.openxmlformats.org/officeDocument/2006/relationships/notesSlide"/><Relationship Id="rId3" Target="../media/image1.jpe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png" Type="http://schemas.openxmlformats.org/officeDocument/2006/relationships/image"/><Relationship Id="rId12" Target="../media/image26.png" Type="http://schemas.openxmlformats.org/officeDocument/2006/relationships/image"/><Relationship Id="rId13" Target="../media/image10.png" Type="http://schemas.openxmlformats.org/officeDocument/2006/relationships/image"/><Relationship Id="rId2" Target="../notesSlides/notesSlide11.xml" Type="http://schemas.openxmlformats.org/officeDocument/2006/relationships/notesSlide"/><Relationship Id="rId3" Target="../media/image1.jpe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2.png" Type="http://schemas.openxmlformats.org/officeDocument/2006/relationships/image"/><Relationship Id="rId9" Target="../media/image2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10.png" Type="http://schemas.openxmlformats.org/officeDocument/2006/relationships/image"/><Relationship Id="rId2" Target="../notesSlides/notesSlide12.xml" Type="http://schemas.openxmlformats.org/officeDocument/2006/relationships/notesSlide"/><Relationship Id="rId3" Target="../media/image1.jpe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media/image6.png" Type="http://schemas.openxmlformats.org/officeDocument/2006/relationships/image"/><Relationship Id="rId7" Target="../media/image7.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1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svg" Type="http://schemas.openxmlformats.org/officeDocument/2006/relationships/image"/><Relationship Id="rId11" Target="../media/image37.png" Type="http://schemas.openxmlformats.org/officeDocument/2006/relationships/image"/><Relationship Id="rId12" Target="../media/image38.svg" Type="http://schemas.openxmlformats.org/officeDocument/2006/relationships/image"/><Relationship Id="rId13" Target="../media/image39.png" Type="http://schemas.openxmlformats.org/officeDocument/2006/relationships/image"/><Relationship Id="rId14" Target="../media/image40.svg" Type="http://schemas.openxmlformats.org/officeDocument/2006/relationships/image"/><Relationship Id="rId15" Target="../media/image31.png" Type="http://schemas.openxmlformats.org/officeDocument/2006/relationships/image"/><Relationship Id="rId16" Target="../media/image32.svg" Type="http://schemas.openxmlformats.org/officeDocument/2006/relationships/image"/><Relationship Id="rId17" Target="../media/image4.png" Type="http://schemas.openxmlformats.org/officeDocument/2006/relationships/image"/><Relationship Id="rId18" Target="../media/image5.svg" Type="http://schemas.openxmlformats.org/officeDocument/2006/relationships/image"/><Relationship Id="rId19" Target="../media/image6.png" Type="http://schemas.openxmlformats.org/officeDocument/2006/relationships/image"/><Relationship Id="rId2" Target="../media/image1.jpeg" Type="http://schemas.openxmlformats.org/officeDocument/2006/relationships/image"/><Relationship Id="rId20" Target="../media/image7.svg" Type="http://schemas.openxmlformats.org/officeDocument/2006/relationships/image"/><Relationship Id="rId21" Target="https://www.facebook.com/skoumpris.winery" TargetMode="External" Type="http://schemas.openxmlformats.org/officeDocument/2006/relationships/hyperlink"/><Relationship Id="rId3" Target="../media/image33.png" Type="http://schemas.openxmlformats.org/officeDocument/2006/relationships/image"/><Relationship Id="rId4" Target="../media/image34.sv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2.png" Type="http://schemas.openxmlformats.org/officeDocument/2006/relationships/image"/><Relationship Id="rId8" Target="../media/image3.svg" Type="http://schemas.openxmlformats.org/officeDocument/2006/relationships/image"/><Relationship Id="rId9" Target="../media/image3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500362" y="3815586"/>
            <a:ext cx="11139436" cy="5221004"/>
            <a:chOff x="0" y="0"/>
            <a:chExt cx="2933843" cy="1375079"/>
          </a:xfrm>
        </p:grpSpPr>
        <p:sp>
          <p:nvSpPr>
            <p:cNvPr name="Freeform 4" id="4"/>
            <p:cNvSpPr/>
            <p:nvPr/>
          </p:nvSpPr>
          <p:spPr>
            <a:xfrm flipH="false" flipV="false" rot="0">
              <a:off x="0" y="0"/>
              <a:ext cx="2933843" cy="1375079"/>
            </a:xfrm>
            <a:custGeom>
              <a:avLst/>
              <a:gdLst/>
              <a:ahLst/>
              <a:cxnLst/>
              <a:rect r="r" b="b" t="t" l="l"/>
              <a:pathLst>
                <a:path h="1375079" w="2933843">
                  <a:moveTo>
                    <a:pt x="0" y="0"/>
                  </a:moveTo>
                  <a:lnTo>
                    <a:pt x="2933843" y="0"/>
                  </a:lnTo>
                  <a:lnTo>
                    <a:pt x="2933843" y="1375079"/>
                  </a:lnTo>
                  <a:lnTo>
                    <a:pt x="0" y="1375079"/>
                  </a:lnTo>
                  <a:close/>
                </a:path>
              </a:pathLst>
            </a:custGeom>
            <a:solidFill>
              <a:srgbClr val="4B2012"/>
            </a:solidFill>
            <a:ln cap="sq">
              <a:noFill/>
              <a:prstDash val="solid"/>
              <a:miter/>
            </a:ln>
          </p:spPr>
        </p:sp>
        <p:sp>
          <p:nvSpPr>
            <p:cNvPr name="TextBox 5" id="5"/>
            <p:cNvSpPr txBox="true"/>
            <p:nvPr/>
          </p:nvSpPr>
          <p:spPr>
            <a:xfrm>
              <a:off x="0" y="-38100"/>
              <a:ext cx="2933843" cy="1413179"/>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0778817" y="2343658"/>
            <a:ext cx="7096005" cy="8164860"/>
          </a:xfrm>
          <a:custGeom>
            <a:avLst/>
            <a:gdLst/>
            <a:ahLst/>
            <a:cxnLst/>
            <a:rect r="r" b="b" t="t" l="l"/>
            <a:pathLst>
              <a:path h="8164860" w="7096005">
                <a:moveTo>
                  <a:pt x="0" y="0"/>
                </a:moveTo>
                <a:lnTo>
                  <a:pt x="7096005" y="0"/>
                </a:lnTo>
                <a:lnTo>
                  <a:pt x="7096005" y="8164860"/>
                </a:lnTo>
                <a:lnTo>
                  <a:pt x="0" y="816486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221493" y="-154354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6056552" y="7367623"/>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true" flipV="false" rot="0">
            <a:off x="-128083" y="8637135"/>
            <a:ext cx="4895885" cy="1242331"/>
          </a:xfrm>
          <a:custGeom>
            <a:avLst/>
            <a:gdLst/>
            <a:ahLst/>
            <a:cxnLst/>
            <a:rect r="r" b="b" t="t" l="l"/>
            <a:pathLst>
              <a:path h="1242331" w="4895885">
                <a:moveTo>
                  <a:pt x="4895885" y="0"/>
                </a:moveTo>
                <a:lnTo>
                  <a:pt x="0" y="0"/>
                </a:lnTo>
                <a:lnTo>
                  <a:pt x="0" y="1242330"/>
                </a:lnTo>
                <a:lnTo>
                  <a:pt x="4895885" y="1242330"/>
                </a:lnTo>
                <a:lnTo>
                  <a:pt x="4895885"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16919010" y="442312"/>
            <a:ext cx="955812" cy="1172776"/>
          </a:xfrm>
          <a:custGeom>
            <a:avLst/>
            <a:gdLst/>
            <a:ahLst/>
            <a:cxnLst/>
            <a:rect r="r" b="b" t="t" l="l"/>
            <a:pathLst>
              <a:path h="1172776" w="955812">
                <a:moveTo>
                  <a:pt x="0" y="0"/>
                </a:moveTo>
                <a:lnTo>
                  <a:pt x="955812" y="0"/>
                </a:lnTo>
                <a:lnTo>
                  <a:pt x="955812" y="1172776"/>
                </a:lnTo>
                <a:lnTo>
                  <a:pt x="0" y="11727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1" id="11"/>
          <p:cNvSpPr txBox="true"/>
          <p:nvPr/>
        </p:nvSpPr>
        <p:spPr>
          <a:xfrm rot="0">
            <a:off x="500362" y="4026758"/>
            <a:ext cx="11139436" cy="4081108"/>
          </a:xfrm>
          <a:prstGeom prst="rect">
            <a:avLst/>
          </a:prstGeom>
        </p:spPr>
        <p:txBody>
          <a:bodyPr anchor="t" rtlCol="false" tIns="0" lIns="0" bIns="0" rIns="0">
            <a:spAutoFit/>
          </a:bodyPr>
          <a:lstStyle/>
          <a:p>
            <a:pPr algn="ctr">
              <a:lnSpc>
                <a:spcPts val="12881"/>
              </a:lnSpc>
            </a:pPr>
            <a:r>
              <a:rPr lang="en-US" sz="9201">
                <a:solidFill>
                  <a:srgbClr val="F7FBFC"/>
                </a:solidFill>
                <a:latin typeface="VAG Rounded Next Shine"/>
                <a:ea typeface="VAG Rounded Next Shine"/>
                <a:cs typeface="VAG Rounded Next Shine"/>
                <a:sym typeface="VAG Rounded Next Shine"/>
              </a:rPr>
              <a:t>Από την Παραγωγή στον Οινοτουρισμό:</a:t>
            </a:r>
          </a:p>
          <a:p>
            <a:pPr algn="ctr">
              <a:lnSpc>
                <a:spcPts val="6582"/>
              </a:lnSpc>
            </a:pPr>
            <a:r>
              <a:rPr lang="en-US" sz="4701">
                <a:solidFill>
                  <a:srgbClr val="F7FBFC"/>
                </a:solidFill>
                <a:latin typeface="Lora"/>
                <a:ea typeface="Lora"/>
                <a:cs typeface="Lora"/>
                <a:sym typeface="Lora"/>
              </a:rPr>
              <a:t>Δημιουργώντας Αυθεντικές Εμπειρίες</a:t>
            </a:r>
          </a:p>
        </p:txBody>
      </p:sp>
      <p:grpSp>
        <p:nvGrpSpPr>
          <p:cNvPr name="Group 12" id="12"/>
          <p:cNvGrpSpPr/>
          <p:nvPr/>
        </p:nvGrpSpPr>
        <p:grpSpPr>
          <a:xfrm rot="0">
            <a:off x="2142624" y="1961421"/>
            <a:ext cx="8318305" cy="2236788"/>
            <a:chOff x="0" y="0"/>
            <a:chExt cx="11091073" cy="2982383"/>
          </a:xfrm>
        </p:grpSpPr>
        <p:grpSp>
          <p:nvGrpSpPr>
            <p:cNvPr name="Group 13" id="13"/>
            <p:cNvGrpSpPr/>
            <p:nvPr/>
          </p:nvGrpSpPr>
          <p:grpSpPr>
            <a:xfrm rot="341676">
              <a:off x="67461" y="538868"/>
              <a:ext cx="10956152" cy="1904648"/>
              <a:chOff x="0" y="0"/>
              <a:chExt cx="2164178" cy="376227"/>
            </a:xfrm>
          </p:grpSpPr>
          <p:sp>
            <p:nvSpPr>
              <p:cNvPr name="Freeform 14" id="14"/>
              <p:cNvSpPr/>
              <p:nvPr/>
            </p:nvSpPr>
            <p:spPr>
              <a:xfrm flipH="false" flipV="false" rot="0">
                <a:off x="0" y="0"/>
                <a:ext cx="2164178" cy="376227"/>
              </a:xfrm>
              <a:custGeom>
                <a:avLst/>
                <a:gdLst/>
                <a:ahLst/>
                <a:cxnLst/>
                <a:rect r="r" b="b" t="t" l="l"/>
                <a:pathLst>
                  <a:path h="376227" w="2164178">
                    <a:moveTo>
                      <a:pt x="0" y="0"/>
                    </a:moveTo>
                    <a:lnTo>
                      <a:pt x="2164178" y="0"/>
                    </a:lnTo>
                    <a:lnTo>
                      <a:pt x="2164178" y="376227"/>
                    </a:lnTo>
                    <a:lnTo>
                      <a:pt x="0" y="376227"/>
                    </a:lnTo>
                    <a:close/>
                  </a:path>
                </a:pathLst>
              </a:custGeom>
              <a:solidFill>
                <a:srgbClr val="FAB000"/>
              </a:solidFill>
              <a:ln cap="sq">
                <a:noFill/>
                <a:prstDash val="solid"/>
                <a:miter/>
              </a:ln>
            </p:spPr>
          </p:sp>
          <p:sp>
            <p:nvSpPr>
              <p:cNvPr name="TextBox 15" id="15"/>
              <p:cNvSpPr txBox="true"/>
              <p:nvPr/>
            </p:nvSpPr>
            <p:spPr>
              <a:xfrm>
                <a:off x="0" y="-38100"/>
                <a:ext cx="2164178" cy="414327"/>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341676">
              <a:off x="255549" y="762925"/>
              <a:ext cx="10806912" cy="1342797"/>
            </a:xfrm>
            <a:prstGeom prst="rect">
              <a:avLst/>
            </a:prstGeom>
          </p:spPr>
          <p:txBody>
            <a:bodyPr anchor="t" rtlCol="false" tIns="0" lIns="0" bIns="0" rIns="0">
              <a:spAutoFit/>
            </a:bodyPr>
            <a:lstStyle/>
            <a:p>
              <a:pPr algn="ctr">
                <a:lnSpc>
                  <a:spcPts val="8540"/>
                </a:lnSpc>
              </a:pPr>
              <a:r>
                <a:rPr lang="en-US" sz="6100">
                  <a:solidFill>
                    <a:srgbClr val="4B2012"/>
                  </a:solidFill>
                  <a:latin typeface="Lora"/>
                  <a:ea typeface="Lora"/>
                  <a:cs typeface="Lora"/>
                  <a:sym typeface="Lora"/>
                </a:rPr>
                <a:t>Οινοποιείο Σκουμπρή</a:t>
              </a:r>
            </a:p>
          </p:txBody>
        </p:sp>
      </p:grpSp>
      <p:sp>
        <p:nvSpPr>
          <p:cNvPr name="Freeform 17" id="17"/>
          <p:cNvSpPr/>
          <p:nvPr/>
        </p:nvSpPr>
        <p:spPr>
          <a:xfrm flipH="false" flipV="false" rot="0">
            <a:off x="11663448" y="286334"/>
            <a:ext cx="5326744" cy="2057324"/>
          </a:xfrm>
          <a:custGeom>
            <a:avLst/>
            <a:gdLst/>
            <a:ahLst/>
            <a:cxnLst/>
            <a:rect r="r" b="b" t="t" l="l"/>
            <a:pathLst>
              <a:path h="2057324" w="5326744">
                <a:moveTo>
                  <a:pt x="0" y="0"/>
                </a:moveTo>
                <a:lnTo>
                  <a:pt x="5326743" y="0"/>
                </a:lnTo>
                <a:lnTo>
                  <a:pt x="5326743" y="2057324"/>
                </a:lnTo>
                <a:lnTo>
                  <a:pt x="0" y="2057324"/>
                </a:lnTo>
                <a:lnTo>
                  <a:pt x="0" y="0"/>
                </a:lnTo>
                <a:close/>
              </a:path>
            </a:pathLst>
          </a:custGeom>
          <a:blipFill>
            <a:blip r:embed="rId12"/>
            <a:stretch>
              <a:fillRect l="0" t="0" r="0" b="0"/>
            </a:stretch>
          </a:blipFill>
          <a:ln cap="sq">
            <a:noFill/>
            <a:prstDash val="solid"/>
            <a:miter/>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sp>
        <p:nvSpPr>
          <p:cNvPr name="TextBox 3" id="3"/>
          <p:cNvSpPr txBox="true"/>
          <p:nvPr/>
        </p:nvSpPr>
        <p:spPr>
          <a:xfrm rot="0">
            <a:off x="14010565" y="-76200"/>
            <a:ext cx="4277435" cy="2646680"/>
          </a:xfrm>
          <a:prstGeom prst="rect">
            <a:avLst/>
          </a:prstGeom>
        </p:spPr>
        <p:txBody>
          <a:bodyPr anchor="t" rtlCol="false" tIns="0" lIns="0" bIns="0" rIns="0">
            <a:spAutoFit/>
          </a:bodyPr>
          <a:lstStyle/>
          <a:p>
            <a:pPr algn="l">
              <a:lnSpc>
                <a:spcPts val="5320"/>
              </a:lnSpc>
            </a:pPr>
            <a:r>
              <a:rPr lang="en-US" sz="3800">
                <a:solidFill>
                  <a:srgbClr val="F7FBFC"/>
                </a:solidFill>
                <a:latin typeface="Lora"/>
                <a:ea typeface="Lora"/>
                <a:cs typeface="Lora"/>
                <a:sym typeface="Lora"/>
              </a:rPr>
              <a:t>Explain some social, economic and environmental effects of tourism.</a:t>
            </a:r>
          </a:p>
        </p:txBody>
      </p:sp>
      <p:sp>
        <p:nvSpPr>
          <p:cNvPr name="TextBox 4" id="4"/>
          <p:cNvSpPr txBox="true"/>
          <p:nvPr/>
        </p:nvSpPr>
        <p:spPr>
          <a:xfrm rot="0">
            <a:off x="2252781" y="790575"/>
            <a:ext cx="13783725" cy="2172468"/>
          </a:xfrm>
          <a:prstGeom prst="rect">
            <a:avLst/>
          </a:prstGeom>
        </p:spPr>
        <p:txBody>
          <a:bodyPr anchor="t" rtlCol="false" tIns="0" lIns="0" bIns="0" rIns="0">
            <a:spAutoFit/>
          </a:bodyPr>
          <a:lstStyle/>
          <a:p>
            <a:pPr algn="ctr">
              <a:lnSpc>
                <a:spcPts val="17807"/>
              </a:lnSpc>
            </a:pPr>
            <a:r>
              <a:rPr lang="en-US" sz="12719">
                <a:solidFill>
                  <a:srgbClr val="4B2012"/>
                </a:solidFill>
                <a:latin typeface="VAG Rounded Next Shine"/>
                <a:ea typeface="VAG Rounded Next Shine"/>
                <a:cs typeface="VAG Rounded Next Shine"/>
                <a:sym typeface="VAG Rounded Next Shine"/>
              </a:rPr>
              <a:t>Κατηγοριοποίηση</a:t>
            </a:r>
          </a:p>
        </p:txBody>
      </p:sp>
      <p:sp>
        <p:nvSpPr>
          <p:cNvPr name="Freeform 5" id="5"/>
          <p:cNvSpPr/>
          <p:nvPr/>
        </p:nvSpPr>
        <p:spPr>
          <a:xfrm flipH="false" flipV="false" rot="0">
            <a:off x="-2776419" y="-160705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true" flipV="false" rot="5400000">
            <a:off x="14632596" y="-1012319"/>
            <a:ext cx="6207921" cy="1575260"/>
          </a:xfrm>
          <a:custGeom>
            <a:avLst/>
            <a:gdLst/>
            <a:ahLst/>
            <a:cxnLst/>
            <a:rect r="r" b="b" t="t" l="l"/>
            <a:pathLst>
              <a:path h="1575260" w="6207921">
                <a:moveTo>
                  <a:pt x="6207921" y="0"/>
                </a:moveTo>
                <a:lnTo>
                  <a:pt x="0" y="0"/>
                </a:lnTo>
                <a:lnTo>
                  <a:pt x="0" y="1575260"/>
                </a:lnTo>
                <a:lnTo>
                  <a:pt x="6207921" y="1575260"/>
                </a:lnTo>
                <a:lnTo>
                  <a:pt x="6207921"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p:nvPr/>
        </p:nvGrpSpPr>
        <p:grpSpPr>
          <a:xfrm rot="0">
            <a:off x="-211043" y="3793532"/>
            <a:ext cx="18406087" cy="6814487"/>
            <a:chOff x="0" y="0"/>
            <a:chExt cx="24541450" cy="9085983"/>
          </a:xfrm>
        </p:grpSpPr>
        <p:grpSp>
          <p:nvGrpSpPr>
            <p:cNvPr name="Group 8" id="8"/>
            <p:cNvGrpSpPr/>
            <p:nvPr/>
          </p:nvGrpSpPr>
          <p:grpSpPr>
            <a:xfrm rot="0">
              <a:off x="422648" y="820424"/>
              <a:ext cx="5762324" cy="5868014"/>
              <a:chOff x="0" y="0"/>
              <a:chExt cx="2145563" cy="2184916"/>
            </a:xfrm>
          </p:grpSpPr>
          <p:sp>
            <p:nvSpPr>
              <p:cNvPr name="Freeform 9" id="9"/>
              <p:cNvSpPr/>
              <p:nvPr/>
            </p:nvSpPr>
            <p:spPr>
              <a:xfrm flipH="false" flipV="false" rot="0">
                <a:off x="0" y="0"/>
                <a:ext cx="2145563" cy="2184916"/>
              </a:xfrm>
              <a:custGeom>
                <a:avLst/>
                <a:gdLst/>
                <a:ahLst/>
                <a:cxnLst/>
                <a:rect r="r" b="b" t="t" l="l"/>
                <a:pathLst>
                  <a:path h="2184916" w="2145563">
                    <a:moveTo>
                      <a:pt x="0" y="0"/>
                    </a:moveTo>
                    <a:lnTo>
                      <a:pt x="2145563" y="0"/>
                    </a:lnTo>
                    <a:lnTo>
                      <a:pt x="2145563" y="2184916"/>
                    </a:lnTo>
                    <a:lnTo>
                      <a:pt x="0" y="2184916"/>
                    </a:lnTo>
                    <a:close/>
                  </a:path>
                </a:pathLst>
              </a:custGeom>
              <a:solidFill>
                <a:srgbClr val="4B2012"/>
              </a:solidFill>
              <a:ln cap="sq">
                <a:noFill/>
                <a:prstDash val="solid"/>
                <a:miter/>
              </a:ln>
            </p:spPr>
          </p:sp>
          <p:sp>
            <p:nvSpPr>
              <p:cNvPr name="TextBox 10" id="10"/>
              <p:cNvSpPr txBox="true"/>
              <p:nvPr/>
            </p:nvSpPr>
            <p:spPr>
              <a:xfrm>
                <a:off x="0" y="-38100"/>
                <a:ext cx="2145563" cy="2223016"/>
              </a:xfrm>
              <a:prstGeom prst="rect">
                <a:avLst/>
              </a:prstGeom>
            </p:spPr>
            <p:txBody>
              <a:bodyPr anchor="ctr" rtlCol="false" tIns="45310" lIns="45310" bIns="45310" rIns="45310"/>
              <a:lstStyle/>
              <a:p>
                <a:pPr algn="ctr">
                  <a:lnSpc>
                    <a:spcPts val="2659"/>
                  </a:lnSpc>
                  <a:spcBef>
                    <a:spcPct val="0"/>
                  </a:spcBef>
                </a:pPr>
              </a:p>
            </p:txBody>
          </p:sp>
        </p:grpSp>
        <p:grpSp>
          <p:nvGrpSpPr>
            <p:cNvPr name="Group 11" id="11"/>
            <p:cNvGrpSpPr/>
            <p:nvPr/>
          </p:nvGrpSpPr>
          <p:grpSpPr>
            <a:xfrm rot="142872">
              <a:off x="801273" y="121156"/>
              <a:ext cx="5017367" cy="1398537"/>
              <a:chOff x="0" y="0"/>
              <a:chExt cx="1868184" cy="520736"/>
            </a:xfrm>
          </p:grpSpPr>
          <p:sp>
            <p:nvSpPr>
              <p:cNvPr name="Freeform 12" id="12"/>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13" id="13"/>
              <p:cNvSpPr txBox="true"/>
              <p:nvPr/>
            </p:nvSpPr>
            <p:spPr>
              <a:xfrm>
                <a:off x="0" y="-38100"/>
                <a:ext cx="1868184" cy="558836"/>
              </a:xfrm>
              <a:prstGeom prst="rect">
                <a:avLst/>
              </a:prstGeom>
            </p:spPr>
            <p:txBody>
              <a:bodyPr anchor="ctr" rtlCol="false" tIns="45310" lIns="45310" bIns="45310" rIns="45310"/>
              <a:lstStyle/>
              <a:p>
                <a:pPr algn="ctr">
                  <a:lnSpc>
                    <a:spcPts val="2659"/>
                  </a:lnSpc>
                  <a:spcBef>
                    <a:spcPct val="0"/>
                  </a:spcBef>
                </a:pPr>
              </a:p>
            </p:txBody>
          </p:sp>
        </p:grpSp>
        <p:sp>
          <p:nvSpPr>
            <p:cNvPr name="TextBox 14" id="14"/>
            <p:cNvSpPr txBox="true"/>
            <p:nvPr/>
          </p:nvSpPr>
          <p:spPr>
            <a:xfrm rot="142872">
              <a:off x="845058" y="376151"/>
              <a:ext cx="4932566" cy="786872"/>
            </a:xfrm>
            <a:prstGeom prst="rect">
              <a:avLst/>
            </a:prstGeom>
          </p:spPr>
          <p:txBody>
            <a:bodyPr anchor="t" rtlCol="false" tIns="0" lIns="0" bIns="0" rIns="0">
              <a:spAutoFit/>
            </a:bodyPr>
            <a:lstStyle/>
            <a:p>
              <a:pPr algn="ctr">
                <a:lnSpc>
                  <a:spcPts val="5033"/>
                </a:lnSpc>
              </a:pPr>
              <a:r>
                <a:rPr lang="en-US" sz="3595">
                  <a:solidFill>
                    <a:srgbClr val="4B2012"/>
                  </a:solidFill>
                  <a:latin typeface="League Spartan"/>
                  <a:ea typeface="League Spartan"/>
                  <a:cs typeface="League Spartan"/>
                  <a:sym typeface="League Spartan"/>
                </a:rPr>
                <a:t>αγροτουρισμός</a:t>
              </a:r>
            </a:p>
          </p:txBody>
        </p:sp>
        <p:sp>
          <p:nvSpPr>
            <p:cNvPr name="TextBox 15" id="15"/>
            <p:cNvSpPr txBox="true"/>
            <p:nvPr/>
          </p:nvSpPr>
          <p:spPr>
            <a:xfrm rot="0">
              <a:off x="0" y="1559596"/>
              <a:ext cx="6355757" cy="4861177"/>
            </a:xfrm>
            <a:prstGeom prst="rect">
              <a:avLst/>
            </a:prstGeom>
          </p:spPr>
          <p:txBody>
            <a:bodyPr anchor="t" rtlCol="false" tIns="0" lIns="0" bIns="0" rIns="0">
              <a:spAutoFit/>
            </a:bodyPr>
            <a:lstStyle/>
            <a:p>
              <a:pPr algn="l" marL="753753" indent="-376876" lvl="1">
                <a:lnSpc>
                  <a:spcPts val="4887"/>
                </a:lnSpc>
                <a:buFont typeface="Arial"/>
                <a:buChar char="•"/>
              </a:pPr>
              <a:r>
                <a:rPr lang="en-US" sz="3491">
                  <a:solidFill>
                    <a:srgbClr val="F7FBFC"/>
                  </a:solidFill>
                  <a:latin typeface="Lora"/>
                  <a:ea typeface="Lora"/>
                  <a:cs typeface="Lora"/>
                  <a:sym typeface="Lora"/>
                </a:rPr>
                <a:t>Ενισχύει οικολογική συνείδηση</a:t>
              </a:r>
            </a:p>
            <a:p>
              <a:pPr algn="l" marL="753753" indent="-376876" lvl="1">
                <a:lnSpc>
                  <a:spcPts val="4887"/>
                </a:lnSpc>
                <a:buFont typeface="Arial"/>
                <a:buChar char="•"/>
              </a:pPr>
              <a:r>
                <a:rPr lang="en-US" sz="3491">
                  <a:solidFill>
                    <a:srgbClr val="F7FBFC"/>
                  </a:solidFill>
                  <a:latin typeface="Lora"/>
                  <a:ea typeface="Lora"/>
                  <a:cs typeface="Lora"/>
                  <a:sym typeface="Lora"/>
                </a:rPr>
                <a:t>Aναδεικνύει τη σημαντικότητα του teroir</a:t>
              </a:r>
            </a:p>
          </p:txBody>
        </p:sp>
        <p:grpSp>
          <p:nvGrpSpPr>
            <p:cNvPr name="Group 16" id="16"/>
            <p:cNvGrpSpPr/>
            <p:nvPr/>
          </p:nvGrpSpPr>
          <p:grpSpPr>
            <a:xfrm rot="0">
              <a:off x="12473785" y="802895"/>
              <a:ext cx="5888284" cy="5868014"/>
              <a:chOff x="0" y="0"/>
              <a:chExt cx="2192464" cy="2184916"/>
            </a:xfrm>
          </p:grpSpPr>
          <p:sp>
            <p:nvSpPr>
              <p:cNvPr name="Freeform 17" id="17"/>
              <p:cNvSpPr/>
              <p:nvPr/>
            </p:nvSpPr>
            <p:spPr>
              <a:xfrm flipH="false" flipV="false" rot="0">
                <a:off x="0" y="0"/>
                <a:ext cx="2192464" cy="2184916"/>
              </a:xfrm>
              <a:custGeom>
                <a:avLst/>
                <a:gdLst/>
                <a:ahLst/>
                <a:cxnLst/>
                <a:rect r="r" b="b" t="t" l="l"/>
                <a:pathLst>
                  <a:path h="2184916" w="2192464">
                    <a:moveTo>
                      <a:pt x="0" y="0"/>
                    </a:moveTo>
                    <a:lnTo>
                      <a:pt x="2192464" y="0"/>
                    </a:lnTo>
                    <a:lnTo>
                      <a:pt x="2192464" y="2184916"/>
                    </a:lnTo>
                    <a:lnTo>
                      <a:pt x="0" y="2184916"/>
                    </a:lnTo>
                    <a:close/>
                  </a:path>
                </a:pathLst>
              </a:custGeom>
              <a:solidFill>
                <a:srgbClr val="4B2012"/>
              </a:solidFill>
              <a:ln cap="sq">
                <a:noFill/>
                <a:prstDash val="solid"/>
                <a:miter/>
              </a:ln>
            </p:spPr>
          </p:sp>
          <p:sp>
            <p:nvSpPr>
              <p:cNvPr name="TextBox 18" id="18"/>
              <p:cNvSpPr txBox="true"/>
              <p:nvPr/>
            </p:nvSpPr>
            <p:spPr>
              <a:xfrm>
                <a:off x="0" y="-38100"/>
                <a:ext cx="2192464" cy="2223016"/>
              </a:xfrm>
              <a:prstGeom prst="rect">
                <a:avLst/>
              </a:prstGeom>
            </p:spPr>
            <p:txBody>
              <a:bodyPr anchor="ctr" rtlCol="false" tIns="45310" lIns="45310" bIns="45310" rIns="45310"/>
              <a:lstStyle/>
              <a:p>
                <a:pPr algn="ctr">
                  <a:lnSpc>
                    <a:spcPts val="2659"/>
                  </a:lnSpc>
                  <a:spcBef>
                    <a:spcPct val="0"/>
                  </a:spcBef>
                </a:pPr>
              </a:p>
            </p:txBody>
          </p:sp>
        </p:grpSp>
        <p:grpSp>
          <p:nvGrpSpPr>
            <p:cNvPr name="Group 19" id="19"/>
            <p:cNvGrpSpPr/>
            <p:nvPr/>
          </p:nvGrpSpPr>
          <p:grpSpPr>
            <a:xfrm rot="142872">
              <a:off x="12831631" y="103627"/>
              <a:ext cx="5017367" cy="1398537"/>
              <a:chOff x="0" y="0"/>
              <a:chExt cx="1868184" cy="520736"/>
            </a:xfrm>
          </p:grpSpPr>
          <p:sp>
            <p:nvSpPr>
              <p:cNvPr name="Freeform 20" id="20"/>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21" id="21"/>
              <p:cNvSpPr txBox="true"/>
              <p:nvPr/>
            </p:nvSpPr>
            <p:spPr>
              <a:xfrm>
                <a:off x="0" y="-38100"/>
                <a:ext cx="1868184" cy="558836"/>
              </a:xfrm>
              <a:prstGeom prst="rect">
                <a:avLst/>
              </a:prstGeom>
            </p:spPr>
            <p:txBody>
              <a:bodyPr anchor="ctr" rtlCol="false" tIns="45310" lIns="45310" bIns="45310" rIns="45310"/>
              <a:lstStyle/>
              <a:p>
                <a:pPr algn="ctr">
                  <a:lnSpc>
                    <a:spcPts val="2659"/>
                  </a:lnSpc>
                  <a:spcBef>
                    <a:spcPct val="0"/>
                  </a:spcBef>
                </a:pPr>
              </a:p>
            </p:txBody>
          </p:sp>
        </p:grpSp>
        <p:sp>
          <p:nvSpPr>
            <p:cNvPr name="TextBox 22" id="22"/>
            <p:cNvSpPr txBox="true"/>
            <p:nvPr/>
          </p:nvSpPr>
          <p:spPr>
            <a:xfrm rot="142872">
              <a:off x="12871524" y="372675"/>
              <a:ext cx="4992796" cy="793824"/>
            </a:xfrm>
            <a:prstGeom prst="rect">
              <a:avLst/>
            </a:prstGeom>
          </p:spPr>
          <p:txBody>
            <a:bodyPr anchor="t" rtlCol="false" tIns="0" lIns="0" bIns="0" rIns="0">
              <a:spAutoFit/>
            </a:bodyPr>
            <a:lstStyle/>
            <a:p>
              <a:pPr algn="ctr" marL="0" indent="0" lvl="0">
                <a:lnSpc>
                  <a:spcPts val="5033"/>
                </a:lnSpc>
                <a:spcBef>
                  <a:spcPct val="0"/>
                </a:spcBef>
              </a:pPr>
              <a:r>
                <a:rPr lang="en-US" b="true" sz="3595" strike="noStrike" u="none">
                  <a:solidFill>
                    <a:srgbClr val="4B2012"/>
                  </a:solidFill>
                  <a:latin typeface="League Spartan"/>
                  <a:ea typeface="League Spartan"/>
                  <a:cs typeface="League Spartan"/>
                  <a:sym typeface="League Spartan"/>
                </a:rPr>
                <a:t>πολιτιστικός</a:t>
              </a:r>
            </a:p>
          </p:txBody>
        </p:sp>
        <p:sp>
          <p:nvSpPr>
            <p:cNvPr name="TextBox 23" id="23"/>
            <p:cNvSpPr txBox="true"/>
            <p:nvPr/>
          </p:nvSpPr>
          <p:spPr>
            <a:xfrm rot="0">
              <a:off x="12031723" y="1740352"/>
              <a:ext cx="6309567" cy="4861176"/>
            </a:xfrm>
            <a:prstGeom prst="rect">
              <a:avLst/>
            </a:prstGeom>
          </p:spPr>
          <p:txBody>
            <a:bodyPr anchor="t" rtlCol="false" tIns="0" lIns="0" bIns="0" rIns="0">
              <a:spAutoFit/>
            </a:bodyPr>
            <a:lstStyle/>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Αλληλεπίδραση με τοπική κοινωνία και πρακτικές</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Γνώσεις για την τοπική κουλτούρα και ιστορία</a:t>
              </a:r>
            </a:p>
          </p:txBody>
        </p:sp>
        <p:grpSp>
          <p:nvGrpSpPr>
            <p:cNvPr name="Group 24" id="24"/>
            <p:cNvGrpSpPr/>
            <p:nvPr/>
          </p:nvGrpSpPr>
          <p:grpSpPr>
            <a:xfrm rot="0">
              <a:off x="6316642" y="802895"/>
              <a:ext cx="6011539" cy="7693223"/>
              <a:chOff x="0" y="0"/>
              <a:chExt cx="2238357" cy="2864521"/>
            </a:xfrm>
          </p:grpSpPr>
          <p:sp>
            <p:nvSpPr>
              <p:cNvPr name="Freeform 25" id="25"/>
              <p:cNvSpPr/>
              <p:nvPr/>
            </p:nvSpPr>
            <p:spPr>
              <a:xfrm flipH="false" flipV="false" rot="0">
                <a:off x="0" y="0"/>
                <a:ext cx="2238357" cy="2864521"/>
              </a:xfrm>
              <a:custGeom>
                <a:avLst/>
                <a:gdLst/>
                <a:ahLst/>
                <a:cxnLst/>
                <a:rect r="r" b="b" t="t" l="l"/>
                <a:pathLst>
                  <a:path h="2864521" w="2238357">
                    <a:moveTo>
                      <a:pt x="0" y="0"/>
                    </a:moveTo>
                    <a:lnTo>
                      <a:pt x="2238357" y="0"/>
                    </a:lnTo>
                    <a:lnTo>
                      <a:pt x="2238357" y="2864521"/>
                    </a:lnTo>
                    <a:lnTo>
                      <a:pt x="0" y="2864521"/>
                    </a:lnTo>
                    <a:close/>
                  </a:path>
                </a:pathLst>
              </a:custGeom>
              <a:solidFill>
                <a:srgbClr val="4B2012"/>
              </a:solidFill>
              <a:ln cap="sq">
                <a:noFill/>
                <a:prstDash val="solid"/>
                <a:miter/>
              </a:ln>
            </p:spPr>
          </p:sp>
          <p:sp>
            <p:nvSpPr>
              <p:cNvPr name="TextBox 26" id="26"/>
              <p:cNvSpPr txBox="true"/>
              <p:nvPr/>
            </p:nvSpPr>
            <p:spPr>
              <a:xfrm>
                <a:off x="0" y="-38100"/>
                <a:ext cx="2238357" cy="2902621"/>
              </a:xfrm>
              <a:prstGeom prst="rect">
                <a:avLst/>
              </a:prstGeom>
            </p:spPr>
            <p:txBody>
              <a:bodyPr anchor="ctr" rtlCol="false" tIns="43977" lIns="43977" bIns="43977" rIns="43977"/>
              <a:lstStyle/>
              <a:p>
                <a:pPr algn="ctr">
                  <a:lnSpc>
                    <a:spcPts val="2659"/>
                  </a:lnSpc>
                  <a:spcBef>
                    <a:spcPct val="0"/>
                  </a:spcBef>
                </a:pPr>
              </a:p>
            </p:txBody>
          </p:sp>
        </p:grpSp>
        <p:grpSp>
          <p:nvGrpSpPr>
            <p:cNvPr name="Group 27" id="27"/>
            <p:cNvGrpSpPr/>
            <p:nvPr/>
          </p:nvGrpSpPr>
          <p:grpSpPr>
            <a:xfrm rot="142872">
              <a:off x="6818539" y="103627"/>
              <a:ext cx="5017367" cy="1398537"/>
              <a:chOff x="0" y="0"/>
              <a:chExt cx="1868184" cy="520736"/>
            </a:xfrm>
          </p:grpSpPr>
          <p:sp>
            <p:nvSpPr>
              <p:cNvPr name="Freeform 28" id="28"/>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29" id="29"/>
              <p:cNvSpPr txBox="true"/>
              <p:nvPr/>
            </p:nvSpPr>
            <p:spPr>
              <a:xfrm>
                <a:off x="0" y="-38100"/>
                <a:ext cx="1868184" cy="558836"/>
              </a:xfrm>
              <a:prstGeom prst="rect">
                <a:avLst/>
              </a:prstGeom>
            </p:spPr>
            <p:txBody>
              <a:bodyPr anchor="ctr" rtlCol="false" tIns="43977" lIns="43977" bIns="43977" rIns="43977"/>
              <a:lstStyle/>
              <a:p>
                <a:pPr algn="ctr">
                  <a:lnSpc>
                    <a:spcPts val="2659"/>
                  </a:lnSpc>
                  <a:spcBef>
                    <a:spcPct val="0"/>
                  </a:spcBef>
                </a:pPr>
              </a:p>
            </p:txBody>
          </p:sp>
        </p:grpSp>
        <p:sp>
          <p:nvSpPr>
            <p:cNvPr name="TextBox 30" id="30"/>
            <p:cNvSpPr txBox="true"/>
            <p:nvPr/>
          </p:nvSpPr>
          <p:spPr>
            <a:xfrm rot="142872">
              <a:off x="6859978" y="361719"/>
              <a:ext cx="4991249" cy="793824"/>
            </a:xfrm>
            <a:prstGeom prst="rect">
              <a:avLst/>
            </a:prstGeom>
          </p:spPr>
          <p:txBody>
            <a:bodyPr anchor="t" rtlCol="false" tIns="0" lIns="0" bIns="0" rIns="0">
              <a:spAutoFit/>
            </a:bodyPr>
            <a:lstStyle/>
            <a:p>
              <a:pPr algn="ctr" marL="0" indent="0" lvl="0">
                <a:lnSpc>
                  <a:spcPts val="5033"/>
                </a:lnSpc>
                <a:spcBef>
                  <a:spcPct val="0"/>
                </a:spcBef>
              </a:pPr>
              <a:r>
                <a:rPr lang="en-US" b="true" sz="3595" strike="noStrike" u="none">
                  <a:solidFill>
                    <a:srgbClr val="4B2012"/>
                  </a:solidFill>
                  <a:latin typeface="League Spartan"/>
                  <a:ea typeface="League Spartan"/>
                  <a:cs typeface="League Spartan"/>
                  <a:sym typeface="League Spartan"/>
                </a:rPr>
                <a:t>γαστρονομικός</a:t>
              </a:r>
            </a:p>
          </p:txBody>
        </p:sp>
        <p:grpSp>
          <p:nvGrpSpPr>
            <p:cNvPr name="Group 31" id="31"/>
            <p:cNvGrpSpPr/>
            <p:nvPr/>
          </p:nvGrpSpPr>
          <p:grpSpPr>
            <a:xfrm rot="0">
              <a:off x="18536638" y="820424"/>
              <a:ext cx="6004812" cy="7675694"/>
              <a:chOff x="0" y="0"/>
              <a:chExt cx="2238357" cy="2861196"/>
            </a:xfrm>
          </p:grpSpPr>
          <p:sp>
            <p:nvSpPr>
              <p:cNvPr name="Freeform 32" id="32"/>
              <p:cNvSpPr/>
              <p:nvPr/>
            </p:nvSpPr>
            <p:spPr>
              <a:xfrm flipH="false" flipV="false" rot="0">
                <a:off x="0" y="0"/>
                <a:ext cx="2238357" cy="2861196"/>
              </a:xfrm>
              <a:custGeom>
                <a:avLst/>
                <a:gdLst/>
                <a:ahLst/>
                <a:cxnLst/>
                <a:rect r="r" b="b" t="t" l="l"/>
                <a:pathLst>
                  <a:path h="2861196" w="2238357">
                    <a:moveTo>
                      <a:pt x="0" y="0"/>
                    </a:moveTo>
                    <a:lnTo>
                      <a:pt x="2238357" y="0"/>
                    </a:lnTo>
                    <a:lnTo>
                      <a:pt x="2238357" y="2861196"/>
                    </a:lnTo>
                    <a:lnTo>
                      <a:pt x="0" y="2861196"/>
                    </a:lnTo>
                    <a:close/>
                  </a:path>
                </a:pathLst>
              </a:custGeom>
              <a:solidFill>
                <a:srgbClr val="4B2012"/>
              </a:solidFill>
              <a:ln cap="sq">
                <a:noFill/>
                <a:prstDash val="solid"/>
                <a:miter/>
              </a:ln>
            </p:spPr>
          </p:sp>
          <p:sp>
            <p:nvSpPr>
              <p:cNvPr name="TextBox 33" id="33"/>
              <p:cNvSpPr txBox="true"/>
              <p:nvPr/>
            </p:nvSpPr>
            <p:spPr>
              <a:xfrm>
                <a:off x="0" y="-38100"/>
                <a:ext cx="2238357" cy="2899296"/>
              </a:xfrm>
              <a:prstGeom prst="rect">
                <a:avLst/>
              </a:prstGeom>
            </p:spPr>
            <p:txBody>
              <a:bodyPr anchor="ctr" rtlCol="false" tIns="45260" lIns="45260" bIns="45260" rIns="45260"/>
              <a:lstStyle/>
              <a:p>
                <a:pPr algn="ctr">
                  <a:lnSpc>
                    <a:spcPts val="2659"/>
                  </a:lnSpc>
                  <a:spcBef>
                    <a:spcPct val="0"/>
                  </a:spcBef>
                </a:pPr>
              </a:p>
            </p:txBody>
          </p:sp>
        </p:grpSp>
        <p:sp>
          <p:nvSpPr>
            <p:cNvPr name="TextBox 34" id="34"/>
            <p:cNvSpPr txBox="true"/>
            <p:nvPr/>
          </p:nvSpPr>
          <p:spPr>
            <a:xfrm rot="0">
              <a:off x="18168008" y="1740352"/>
              <a:ext cx="6373442" cy="7345631"/>
            </a:xfrm>
            <a:prstGeom prst="rect">
              <a:avLst/>
            </a:prstGeom>
          </p:spPr>
          <p:txBody>
            <a:bodyPr anchor="t" rtlCol="false" tIns="0" lIns="0" bIns="0" rIns="0">
              <a:spAutoFit/>
            </a:bodyPr>
            <a:lstStyle/>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Γευσιγνωσίες στο οινοποιείο</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Cooking classes</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Ξεναγήσεις/ Περιηγήσεις στον αμπελώνα</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Τρύγος</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Events</a:t>
              </a:r>
            </a:p>
            <a:p>
              <a:pPr algn="l" marL="753754" indent="-376877" lvl="1">
                <a:lnSpc>
                  <a:spcPts val="4887"/>
                </a:lnSpc>
                <a:spcBef>
                  <a:spcPct val="0"/>
                </a:spcBef>
                <a:buFont typeface="Arial"/>
                <a:buChar char="•"/>
              </a:pPr>
            </a:p>
          </p:txBody>
        </p:sp>
        <p:grpSp>
          <p:nvGrpSpPr>
            <p:cNvPr name="Group 35" id="35"/>
            <p:cNvGrpSpPr/>
            <p:nvPr/>
          </p:nvGrpSpPr>
          <p:grpSpPr>
            <a:xfrm rot="142872">
              <a:off x="18956919" y="103627"/>
              <a:ext cx="5017367" cy="1398537"/>
              <a:chOff x="0" y="0"/>
              <a:chExt cx="1868184" cy="520736"/>
            </a:xfrm>
          </p:grpSpPr>
          <p:sp>
            <p:nvSpPr>
              <p:cNvPr name="Freeform 36" id="36"/>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37" id="37"/>
              <p:cNvSpPr txBox="true"/>
              <p:nvPr/>
            </p:nvSpPr>
            <p:spPr>
              <a:xfrm>
                <a:off x="0" y="-38100"/>
                <a:ext cx="1868184" cy="558836"/>
              </a:xfrm>
              <a:prstGeom prst="rect">
                <a:avLst/>
              </a:prstGeom>
            </p:spPr>
            <p:txBody>
              <a:bodyPr anchor="ctr" rtlCol="false" tIns="43977" lIns="43977" bIns="43977" rIns="43977"/>
              <a:lstStyle/>
              <a:p>
                <a:pPr algn="ctr">
                  <a:lnSpc>
                    <a:spcPts val="2659"/>
                  </a:lnSpc>
                  <a:spcBef>
                    <a:spcPct val="0"/>
                  </a:spcBef>
                </a:pPr>
              </a:p>
            </p:txBody>
          </p:sp>
        </p:grpSp>
        <p:sp>
          <p:nvSpPr>
            <p:cNvPr name="TextBox 38" id="38"/>
            <p:cNvSpPr txBox="true"/>
            <p:nvPr/>
          </p:nvSpPr>
          <p:spPr>
            <a:xfrm rot="142872">
              <a:off x="18996811" y="372675"/>
              <a:ext cx="4992796" cy="793824"/>
            </a:xfrm>
            <a:prstGeom prst="rect">
              <a:avLst/>
            </a:prstGeom>
          </p:spPr>
          <p:txBody>
            <a:bodyPr anchor="t" rtlCol="false" tIns="0" lIns="0" bIns="0" rIns="0">
              <a:spAutoFit/>
            </a:bodyPr>
            <a:lstStyle/>
            <a:p>
              <a:pPr algn="ctr" marL="0" indent="0" lvl="0">
                <a:lnSpc>
                  <a:spcPts val="5033"/>
                </a:lnSpc>
                <a:spcBef>
                  <a:spcPct val="0"/>
                </a:spcBef>
              </a:pPr>
              <a:r>
                <a:rPr lang="en-US" sz="3595">
                  <a:solidFill>
                    <a:srgbClr val="4B2012"/>
                  </a:solidFill>
                  <a:latin typeface="League Spartan"/>
                  <a:ea typeface="League Spartan"/>
                  <a:cs typeface="League Spartan"/>
                  <a:sym typeface="League Spartan"/>
                </a:rPr>
                <a:t>εμπειρικός</a:t>
              </a:r>
            </a:p>
          </p:txBody>
        </p:sp>
        <p:sp>
          <p:nvSpPr>
            <p:cNvPr name="TextBox 39" id="39"/>
            <p:cNvSpPr txBox="true"/>
            <p:nvPr/>
          </p:nvSpPr>
          <p:spPr>
            <a:xfrm rot="0">
              <a:off x="5940625" y="1742807"/>
              <a:ext cx="6685990" cy="5699693"/>
            </a:xfrm>
            <a:prstGeom prst="rect">
              <a:avLst/>
            </a:prstGeom>
          </p:spPr>
          <p:txBody>
            <a:bodyPr anchor="t" rtlCol="false" tIns="0" lIns="0" bIns="0" rIns="0">
              <a:spAutoFit/>
            </a:bodyPr>
            <a:lstStyle/>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Γευστική δοκιμή κρασιών και προϊόντων σταφυλιού</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Wine pairing</a:t>
              </a:r>
            </a:p>
            <a:p>
              <a:pPr algn="l" marL="753754" indent="-376877" lvl="1">
                <a:lnSpc>
                  <a:spcPts val="4887"/>
                </a:lnSpc>
                <a:spcBef>
                  <a:spcPct val="0"/>
                </a:spcBef>
                <a:buFont typeface="Arial"/>
                <a:buChar char="•"/>
              </a:pPr>
              <a:r>
                <a:rPr lang="en-US" sz="3491" strike="noStrike" u="none">
                  <a:solidFill>
                    <a:srgbClr val="F7FBFC"/>
                  </a:solidFill>
                  <a:latin typeface="Lora"/>
                  <a:ea typeface="Lora"/>
                  <a:cs typeface="Lora"/>
                  <a:sym typeface="Lora"/>
                </a:rPr>
                <a:t>Δοκιμή τοπικών εδεσμάτων</a:t>
              </a:r>
            </a:p>
          </p:txBody>
        </p:sp>
      </p:grpSp>
      <p:sp>
        <p:nvSpPr>
          <p:cNvPr name="Freeform 40" id="40"/>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8"/>
            <a:stretch>
              <a:fillRect l="0" t="0" r="0" b="0"/>
            </a:stretch>
          </a:blipFill>
        </p:spPr>
      </p:sp>
    </p:spTree>
  </p:cSld>
  <p:clrMapOvr>
    <a:masterClrMapping/>
  </p:clrMapOvr>
  <p:transition spd="fast">
    <p:fade/>
  </p:transition>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028700" y="2182372"/>
            <a:ext cx="8163814" cy="7075928"/>
            <a:chOff x="0" y="0"/>
            <a:chExt cx="2150140" cy="1863619"/>
          </a:xfrm>
        </p:grpSpPr>
        <p:sp>
          <p:nvSpPr>
            <p:cNvPr name="Freeform 4" id="4"/>
            <p:cNvSpPr/>
            <p:nvPr/>
          </p:nvSpPr>
          <p:spPr>
            <a:xfrm flipH="false" flipV="false" rot="0">
              <a:off x="0" y="0"/>
              <a:ext cx="2150140" cy="1863619"/>
            </a:xfrm>
            <a:custGeom>
              <a:avLst/>
              <a:gdLst/>
              <a:ahLst/>
              <a:cxnLst/>
              <a:rect r="r" b="b" t="t" l="l"/>
              <a:pathLst>
                <a:path h="1863619" w="2150140">
                  <a:moveTo>
                    <a:pt x="0" y="0"/>
                  </a:moveTo>
                  <a:lnTo>
                    <a:pt x="2150140" y="0"/>
                  </a:lnTo>
                  <a:lnTo>
                    <a:pt x="2150140" y="1863619"/>
                  </a:lnTo>
                  <a:lnTo>
                    <a:pt x="0" y="1863619"/>
                  </a:lnTo>
                  <a:close/>
                </a:path>
              </a:pathLst>
            </a:custGeom>
            <a:solidFill>
              <a:srgbClr val="4B2012"/>
            </a:solidFill>
            <a:ln cap="sq">
              <a:noFill/>
              <a:prstDash val="solid"/>
              <a:miter/>
            </a:ln>
          </p:spPr>
        </p:sp>
        <p:sp>
          <p:nvSpPr>
            <p:cNvPr name="TextBox 5" id="5"/>
            <p:cNvSpPr txBox="true"/>
            <p:nvPr/>
          </p:nvSpPr>
          <p:spPr>
            <a:xfrm>
              <a:off x="0" y="-38100"/>
              <a:ext cx="2150140" cy="190171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142872">
            <a:off x="1563977" y="1193787"/>
            <a:ext cx="7093260" cy="1977170"/>
            <a:chOff x="0" y="0"/>
            <a:chExt cx="1868184" cy="520736"/>
          </a:xfrm>
        </p:grpSpPr>
        <p:sp>
          <p:nvSpPr>
            <p:cNvPr name="Freeform 7" id="7"/>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8" id="8"/>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Freeform 9" id="9"/>
          <p:cNvSpPr/>
          <p:nvPr/>
        </p:nvSpPr>
        <p:spPr>
          <a:xfrm flipH="true" flipV="false" rot="0">
            <a:off x="10789057" y="638901"/>
            <a:ext cx="6470243" cy="9009198"/>
          </a:xfrm>
          <a:custGeom>
            <a:avLst/>
            <a:gdLst/>
            <a:ahLst/>
            <a:cxnLst/>
            <a:rect r="r" b="b" t="t" l="l"/>
            <a:pathLst>
              <a:path h="9009198" w="6470243">
                <a:moveTo>
                  <a:pt x="6470243" y="0"/>
                </a:moveTo>
                <a:lnTo>
                  <a:pt x="0" y="0"/>
                </a:lnTo>
                <a:lnTo>
                  <a:pt x="0" y="9009198"/>
                </a:lnTo>
                <a:lnTo>
                  <a:pt x="6470243" y="9009198"/>
                </a:lnTo>
                <a:lnTo>
                  <a:pt x="647024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142872">
            <a:off x="1904179" y="1359521"/>
            <a:ext cx="6419582" cy="1483993"/>
          </a:xfrm>
          <a:prstGeom prst="rect">
            <a:avLst/>
          </a:prstGeom>
        </p:spPr>
        <p:txBody>
          <a:bodyPr anchor="t" rtlCol="false" tIns="0" lIns="0" bIns="0" rIns="0">
            <a:spAutoFit/>
          </a:bodyPr>
          <a:lstStyle/>
          <a:p>
            <a:pPr algn="ctr">
              <a:lnSpc>
                <a:spcPts val="12180"/>
              </a:lnSpc>
            </a:pPr>
            <a:r>
              <a:rPr lang="en-US" sz="8700">
                <a:solidFill>
                  <a:srgbClr val="4B2012"/>
                </a:solidFill>
                <a:latin typeface="League Spartan"/>
                <a:ea typeface="League Spartan"/>
                <a:cs typeface="League Spartan"/>
                <a:sym typeface="League Spartan"/>
              </a:rPr>
              <a:t>Συνδυάζει</a:t>
            </a:r>
          </a:p>
        </p:txBody>
      </p:sp>
      <p:sp>
        <p:nvSpPr>
          <p:cNvPr name="TextBox 11" id="11"/>
          <p:cNvSpPr txBox="true"/>
          <p:nvPr/>
        </p:nvSpPr>
        <p:spPr>
          <a:xfrm rot="0">
            <a:off x="1684047" y="3405434"/>
            <a:ext cx="6853120" cy="4918074"/>
          </a:xfrm>
          <a:prstGeom prst="rect">
            <a:avLst/>
          </a:prstGeom>
        </p:spPr>
        <p:txBody>
          <a:bodyPr anchor="t" rtlCol="false" tIns="0" lIns="0" bIns="0" rIns="0">
            <a:spAutoFit/>
          </a:bodyPr>
          <a:lstStyle/>
          <a:p>
            <a:pPr algn="l" marL="863606" indent="-431803" lvl="1">
              <a:lnSpc>
                <a:spcPts val="5600"/>
              </a:lnSpc>
              <a:buFont typeface="Arial"/>
              <a:buChar char="•"/>
            </a:pPr>
            <a:r>
              <a:rPr lang="en-US" sz="4000">
                <a:solidFill>
                  <a:srgbClr val="F7FBFC"/>
                </a:solidFill>
                <a:latin typeface="Lora"/>
                <a:ea typeface="Lora"/>
                <a:cs typeface="Lora"/>
                <a:sym typeface="Lora"/>
              </a:rPr>
              <a:t>κρασί</a:t>
            </a:r>
          </a:p>
          <a:p>
            <a:pPr algn="l" marL="863606" indent="-431803" lvl="1">
              <a:lnSpc>
                <a:spcPts val="5600"/>
              </a:lnSpc>
              <a:buFont typeface="Arial"/>
              <a:buChar char="•"/>
            </a:pPr>
            <a:r>
              <a:rPr lang="en-US" sz="4000">
                <a:solidFill>
                  <a:srgbClr val="F7FBFC"/>
                </a:solidFill>
                <a:latin typeface="Lora"/>
                <a:ea typeface="Lora"/>
                <a:cs typeface="Lora"/>
                <a:sym typeface="Lora"/>
              </a:rPr>
              <a:t>τοπική</a:t>
            </a:r>
            <a:r>
              <a:rPr lang="en-US" sz="4000">
                <a:solidFill>
                  <a:srgbClr val="F7FBFC"/>
                </a:solidFill>
                <a:latin typeface="Lora"/>
                <a:ea typeface="Lora"/>
                <a:cs typeface="Lora"/>
                <a:sym typeface="Lora"/>
              </a:rPr>
              <a:t> γαστρονομία</a:t>
            </a:r>
          </a:p>
          <a:p>
            <a:pPr algn="l" marL="863606" indent="-431803" lvl="1">
              <a:lnSpc>
                <a:spcPts val="5600"/>
              </a:lnSpc>
              <a:buFont typeface="Arial"/>
              <a:buChar char="•"/>
            </a:pPr>
            <a:r>
              <a:rPr lang="en-US" sz="4000">
                <a:solidFill>
                  <a:srgbClr val="F7FBFC"/>
                </a:solidFill>
                <a:latin typeface="Lora"/>
                <a:ea typeface="Lora"/>
                <a:cs typeface="Lora"/>
                <a:sym typeface="Lora"/>
              </a:rPr>
              <a:t>πολιτισμό</a:t>
            </a:r>
          </a:p>
          <a:p>
            <a:pPr algn="l" marL="863606" indent="-431803" lvl="1">
              <a:lnSpc>
                <a:spcPts val="5600"/>
              </a:lnSpc>
              <a:buFont typeface="Arial"/>
              <a:buChar char="•"/>
            </a:pPr>
            <a:r>
              <a:rPr lang="en-US" sz="4000">
                <a:solidFill>
                  <a:srgbClr val="F7FBFC"/>
                </a:solidFill>
                <a:latin typeface="Lora"/>
                <a:ea typeface="Lora"/>
                <a:cs typeface="Lora"/>
                <a:sym typeface="Lora"/>
              </a:rPr>
              <a:t>φυσικό </a:t>
            </a:r>
            <a:r>
              <a:rPr lang="en-US" sz="4000">
                <a:solidFill>
                  <a:srgbClr val="F7FBFC"/>
                </a:solidFill>
                <a:latin typeface="Lora"/>
                <a:ea typeface="Lora"/>
                <a:cs typeface="Lora"/>
                <a:sym typeface="Lora"/>
              </a:rPr>
              <a:t>τοπίο</a:t>
            </a:r>
          </a:p>
          <a:p>
            <a:pPr algn="l" marL="863606" indent="-431803" lvl="1">
              <a:lnSpc>
                <a:spcPts val="5600"/>
              </a:lnSpc>
              <a:buFont typeface="Arial"/>
              <a:buChar char="•"/>
            </a:pPr>
            <a:r>
              <a:rPr lang="en-US" sz="4000">
                <a:solidFill>
                  <a:srgbClr val="F7FBFC"/>
                </a:solidFill>
                <a:latin typeface="Lora"/>
                <a:ea typeface="Lora"/>
                <a:cs typeface="Lora"/>
                <a:sym typeface="Lora"/>
              </a:rPr>
              <a:t>παράδοση</a:t>
            </a:r>
          </a:p>
          <a:p>
            <a:pPr algn="l" marL="863606" indent="-431803" lvl="1">
              <a:lnSpc>
                <a:spcPts val="5600"/>
              </a:lnSpc>
              <a:buFont typeface="Arial"/>
              <a:buChar char="•"/>
            </a:pPr>
            <a:r>
              <a:rPr lang="en-US" sz="4000">
                <a:solidFill>
                  <a:srgbClr val="F7FBFC"/>
                </a:solidFill>
                <a:latin typeface="Lora"/>
                <a:ea typeface="Lora"/>
                <a:cs typeface="Lora"/>
                <a:sym typeface="Lora"/>
              </a:rPr>
              <a:t>εμπειρία</a:t>
            </a:r>
          </a:p>
          <a:p>
            <a:pPr algn="l" marL="863606" indent="-431803" lvl="1">
              <a:lnSpc>
                <a:spcPts val="5600"/>
              </a:lnSpc>
              <a:buFont typeface="Arial"/>
              <a:buChar char="•"/>
            </a:pPr>
            <a:r>
              <a:rPr lang="en-US" sz="4000">
                <a:solidFill>
                  <a:srgbClr val="F7FBFC"/>
                </a:solidFill>
                <a:latin typeface="Lora"/>
                <a:ea typeface="Lora"/>
                <a:cs typeface="Lora"/>
                <a:sym typeface="Lora"/>
              </a:rPr>
              <a:t>φιλοξενία</a:t>
            </a:r>
          </a:p>
        </p:txBody>
      </p:sp>
      <p:sp>
        <p:nvSpPr>
          <p:cNvPr name="Freeform 12" id="12"/>
          <p:cNvSpPr/>
          <p:nvPr/>
        </p:nvSpPr>
        <p:spPr>
          <a:xfrm flipH="false" flipV="false" rot="0">
            <a:off x="16394016" y="-226854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true" flipV="true" rot="-5400000">
            <a:off x="7719950" y="7839618"/>
            <a:ext cx="4895885" cy="1242331"/>
          </a:xfrm>
          <a:custGeom>
            <a:avLst/>
            <a:gdLst/>
            <a:ahLst/>
            <a:cxnLst/>
            <a:rect r="r" b="b" t="t" l="l"/>
            <a:pathLst>
              <a:path h="1242331" w="4895885">
                <a:moveTo>
                  <a:pt x="4895885" y="1242331"/>
                </a:moveTo>
                <a:lnTo>
                  <a:pt x="0" y="1242331"/>
                </a:lnTo>
                <a:lnTo>
                  <a:pt x="0" y="0"/>
                </a:lnTo>
                <a:lnTo>
                  <a:pt x="4895885" y="0"/>
                </a:lnTo>
                <a:lnTo>
                  <a:pt x="4895885" y="124233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0"/>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028700" y="2149671"/>
            <a:ext cx="12655032" cy="7094514"/>
            <a:chOff x="0" y="0"/>
            <a:chExt cx="3333012" cy="1868514"/>
          </a:xfrm>
        </p:grpSpPr>
        <p:sp>
          <p:nvSpPr>
            <p:cNvPr name="Freeform 4" id="4"/>
            <p:cNvSpPr/>
            <p:nvPr/>
          </p:nvSpPr>
          <p:spPr>
            <a:xfrm flipH="false" flipV="false" rot="0">
              <a:off x="0" y="0"/>
              <a:ext cx="3333012" cy="1868514"/>
            </a:xfrm>
            <a:custGeom>
              <a:avLst/>
              <a:gdLst/>
              <a:ahLst/>
              <a:cxnLst/>
              <a:rect r="r" b="b" t="t" l="l"/>
              <a:pathLst>
                <a:path h="1868514" w="3333012">
                  <a:moveTo>
                    <a:pt x="0" y="0"/>
                  </a:moveTo>
                  <a:lnTo>
                    <a:pt x="3333012" y="0"/>
                  </a:lnTo>
                  <a:lnTo>
                    <a:pt x="3333012" y="1868514"/>
                  </a:lnTo>
                  <a:lnTo>
                    <a:pt x="0" y="1868514"/>
                  </a:lnTo>
                  <a:close/>
                </a:path>
              </a:pathLst>
            </a:custGeom>
            <a:solidFill>
              <a:srgbClr val="4B2012"/>
            </a:solidFill>
            <a:ln cap="sq">
              <a:noFill/>
              <a:prstDash val="solid"/>
              <a:miter/>
            </a:ln>
          </p:spPr>
        </p:sp>
        <p:sp>
          <p:nvSpPr>
            <p:cNvPr name="TextBox 5" id="5"/>
            <p:cNvSpPr txBox="true"/>
            <p:nvPr/>
          </p:nvSpPr>
          <p:spPr>
            <a:xfrm>
              <a:off x="0" y="-38100"/>
              <a:ext cx="3333012" cy="1906614"/>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1190485" y="3191503"/>
            <a:ext cx="12493247" cy="3692524"/>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Προορισμός για επισκέπτες που:</a:t>
            </a:r>
          </a:p>
          <a:p>
            <a:pPr algn="l" marL="755659" indent="-377829" lvl="1">
              <a:lnSpc>
                <a:spcPts val="4900"/>
              </a:lnSpc>
              <a:buFont typeface="Arial"/>
              <a:buChar char="•"/>
            </a:pPr>
            <a:r>
              <a:rPr lang="en-US" sz="3500">
                <a:solidFill>
                  <a:srgbClr val="F7FBFC"/>
                </a:solidFill>
                <a:latin typeface="Lora"/>
                <a:ea typeface="Lora"/>
                <a:cs typeface="Lora"/>
                <a:sym typeface="Lora"/>
              </a:rPr>
              <a:t>αναζητούν ποιότητα</a:t>
            </a:r>
          </a:p>
          <a:p>
            <a:pPr algn="l" marL="755659" indent="-377829" lvl="1">
              <a:lnSpc>
                <a:spcPts val="4900"/>
              </a:lnSpc>
              <a:buFont typeface="Arial"/>
              <a:buChar char="•"/>
            </a:pPr>
            <a:r>
              <a:rPr lang="en-US" sz="3500">
                <a:solidFill>
                  <a:srgbClr val="F7FBFC"/>
                </a:solidFill>
                <a:latin typeface="Lora"/>
                <a:ea typeface="Lora"/>
                <a:cs typeface="Lora"/>
                <a:sym typeface="Lora"/>
              </a:rPr>
              <a:t>ενδιαφέρονται για πολιτισμό και αυθεντικότητα</a:t>
            </a:r>
          </a:p>
          <a:p>
            <a:pPr algn="l" marL="755659" indent="-377829" lvl="1">
              <a:lnSpc>
                <a:spcPts val="4900"/>
              </a:lnSpc>
              <a:buFont typeface="Arial"/>
              <a:buChar char="•"/>
            </a:pPr>
            <a:r>
              <a:rPr lang="en-US" sz="3500">
                <a:solidFill>
                  <a:srgbClr val="F7FBFC"/>
                </a:solidFill>
                <a:latin typeface="Lora"/>
                <a:ea typeface="Lora"/>
                <a:cs typeface="Lora"/>
                <a:sym typeface="Lora"/>
              </a:rPr>
              <a:t>συμμετέχουν ενεργά στην εμπειρία</a:t>
            </a:r>
          </a:p>
          <a:p>
            <a:pPr algn="l">
              <a:lnSpc>
                <a:spcPts val="4900"/>
              </a:lnSpc>
            </a:pPr>
          </a:p>
          <a:p>
            <a:pPr algn="l">
              <a:lnSpc>
                <a:spcPts val="4900"/>
              </a:lnSpc>
            </a:pPr>
            <a:r>
              <a:rPr lang="en-US" sz="3500">
                <a:solidFill>
                  <a:srgbClr val="F7FBFC"/>
                </a:solidFill>
                <a:latin typeface="Lora"/>
                <a:ea typeface="Lora"/>
                <a:cs typeface="Lora"/>
                <a:sym typeface="Lora"/>
              </a:rPr>
              <a:t>Στο πλαίσιο της Βιομηχανίας της Εμπειρίας αποτελεί χώρο:</a:t>
            </a:r>
          </a:p>
        </p:txBody>
      </p:sp>
      <p:sp>
        <p:nvSpPr>
          <p:cNvPr name="Freeform 7" id="7"/>
          <p:cNvSpPr/>
          <p:nvPr/>
        </p:nvSpPr>
        <p:spPr>
          <a:xfrm flipH="false" flipV="false" rot="0">
            <a:off x="15572558" y="-173879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true" flipV="true" rot="0">
            <a:off x="-2172727" y="318610"/>
            <a:ext cx="5596769" cy="1420180"/>
          </a:xfrm>
          <a:custGeom>
            <a:avLst/>
            <a:gdLst/>
            <a:ahLst/>
            <a:cxnLst/>
            <a:rect r="r" b="b" t="t" l="l"/>
            <a:pathLst>
              <a:path h="1420180" w="5596769">
                <a:moveTo>
                  <a:pt x="5596769" y="1420180"/>
                </a:moveTo>
                <a:lnTo>
                  <a:pt x="0" y="1420180"/>
                </a:lnTo>
                <a:lnTo>
                  <a:pt x="0" y="0"/>
                </a:lnTo>
                <a:lnTo>
                  <a:pt x="5596769" y="0"/>
                </a:lnTo>
                <a:lnTo>
                  <a:pt x="5596769" y="142018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470511" y="3284757"/>
            <a:ext cx="5500247" cy="7185595"/>
          </a:xfrm>
          <a:custGeom>
            <a:avLst/>
            <a:gdLst/>
            <a:ahLst/>
            <a:cxnLst/>
            <a:rect r="r" b="b" t="t" l="l"/>
            <a:pathLst>
              <a:path h="7185595" w="5500247">
                <a:moveTo>
                  <a:pt x="0" y="0"/>
                </a:moveTo>
                <a:lnTo>
                  <a:pt x="5500246" y="0"/>
                </a:lnTo>
                <a:lnTo>
                  <a:pt x="5500246" y="7185596"/>
                </a:lnTo>
                <a:lnTo>
                  <a:pt x="0" y="718559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0" id="10"/>
          <p:cNvGrpSpPr/>
          <p:nvPr/>
        </p:nvGrpSpPr>
        <p:grpSpPr>
          <a:xfrm rot="142872">
            <a:off x="3238123" y="1109602"/>
            <a:ext cx="8292086" cy="1977170"/>
            <a:chOff x="0" y="0"/>
            <a:chExt cx="2183924" cy="520736"/>
          </a:xfrm>
        </p:grpSpPr>
        <p:sp>
          <p:nvSpPr>
            <p:cNvPr name="Freeform 11" id="11"/>
            <p:cNvSpPr/>
            <p:nvPr/>
          </p:nvSpPr>
          <p:spPr>
            <a:xfrm flipH="false" flipV="false" rot="0">
              <a:off x="0" y="0"/>
              <a:ext cx="2183924" cy="520736"/>
            </a:xfrm>
            <a:custGeom>
              <a:avLst/>
              <a:gdLst/>
              <a:ahLst/>
              <a:cxnLst/>
              <a:rect r="r" b="b" t="t" l="l"/>
              <a:pathLst>
                <a:path h="520736" w="2183924">
                  <a:moveTo>
                    <a:pt x="0" y="0"/>
                  </a:moveTo>
                  <a:lnTo>
                    <a:pt x="2183924" y="0"/>
                  </a:lnTo>
                  <a:lnTo>
                    <a:pt x="2183924" y="520736"/>
                  </a:lnTo>
                  <a:lnTo>
                    <a:pt x="0" y="520736"/>
                  </a:lnTo>
                  <a:close/>
                </a:path>
              </a:pathLst>
            </a:custGeom>
            <a:solidFill>
              <a:srgbClr val="FAB000"/>
            </a:solidFill>
            <a:ln cap="sq">
              <a:noFill/>
              <a:prstDash val="solid"/>
              <a:miter/>
            </a:ln>
          </p:spPr>
        </p:sp>
        <p:sp>
          <p:nvSpPr>
            <p:cNvPr name="TextBox 12" id="12"/>
            <p:cNvSpPr txBox="true"/>
            <p:nvPr/>
          </p:nvSpPr>
          <p:spPr>
            <a:xfrm>
              <a:off x="0" y="-38100"/>
              <a:ext cx="218392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3" id="13"/>
          <p:cNvSpPr txBox="true"/>
          <p:nvPr/>
        </p:nvSpPr>
        <p:spPr>
          <a:xfrm rot="142872">
            <a:off x="3525854" y="985686"/>
            <a:ext cx="7827256" cy="2110800"/>
          </a:xfrm>
          <a:prstGeom prst="rect">
            <a:avLst/>
          </a:prstGeom>
        </p:spPr>
        <p:txBody>
          <a:bodyPr anchor="t" rtlCol="false" tIns="0" lIns="0" bIns="0" rIns="0">
            <a:spAutoFit/>
          </a:bodyPr>
          <a:lstStyle/>
          <a:p>
            <a:pPr algn="ctr">
              <a:lnSpc>
                <a:spcPts val="8524"/>
              </a:lnSpc>
            </a:pPr>
            <a:r>
              <a:rPr lang="en-US" sz="6088">
                <a:solidFill>
                  <a:srgbClr val="4B2012"/>
                </a:solidFill>
                <a:latin typeface="VAG Rounded Next Shine"/>
                <a:ea typeface="VAG Rounded Next Shine"/>
                <a:cs typeface="VAG Rounded Next Shine"/>
                <a:sym typeface="VAG Rounded Next Shine"/>
              </a:rPr>
              <a:t>Ανάπτυξη Οινοτουρισμού</a:t>
            </a:r>
          </a:p>
        </p:txBody>
      </p:sp>
      <p:sp>
        <p:nvSpPr>
          <p:cNvPr name="TextBox 14" id="14"/>
          <p:cNvSpPr txBox="true"/>
          <p:nvPr/>
        </p:nvSpPr>
        <p:spPr>
          <a:xfrm rot="0">
            <a:off x="1190485" y="6338612"/>
            <a:ext cx="3542119" cy="2454274"/>
          </a:xfrm>
          <a:prstGeom prst="rect">
            <a:avLst/>
          </a:prstGeom>
        </p:spPr>
        <p:txBody>
          <a:bodyPr anchor="t" rtlCol="false" tIns="0" lIns="0" bIns="0" rIns="0">
            <a:spAutoFit/>
          </a:bodyPr>
          <a:lstStyle/>
          <a:p>
            <a:pPr algn="l">
              <a:lnSpc>
                <a:spcPts val="4900"/>
              </a:lnSpc>
            </a:pPr>
          </a:p>
          <a:p>
            <a:pPr algn="l" marL="755659" indent="-377829" lvl="1">
              <a:lnSpc>
                <a:spcPts val="4900"/>
              </a:lnSpc>
              <a:buFont typeface="Arial"/>
              <a:buChar char="•"/>
            </a:pPr>
            <a:r>
              <a:rPr lang="en-US" sz="3500">
                <a:solidFill>
                  <a:srgbClr val="F7FBFC"/>
                </a:solidFill>
                <a:latin typeface="Lora"/>
                <a:ea typeface="Lora"/>
                <a:cs typeface="Lora"/>
                <a:sym typeface="Lora"/>
              </a:rPr>
              <a:t>εμπειρίας</a:t>
            </a:r>
          </a:p>
          <a:p>
            <a:pPr algn="l" marL="755659" indent="-377829" lvl="1">
              <a:lnSpc>
                <a:spcPts val="4900"/>
              </a:lnSpc>
              <a:buFont typeface="Arial"/>
              <a:buChar char="•"/>
            </a:pPr>
            <a:r>
              <a:rPr lang="en-US" sz="3500">
                <a:solidFill>
                  <a:srgbClr val="F7FBFC"/>
                </a:solidFill>
                <a:latin typeface="Lora"/>
                <a:ea typeface="Lora"/>
                <a:cs typeface="Lora"/>
                <a:sym typeface="Lora"/>
              </a:rPr>
              <a:t>πολιτισμού</a:t>
            </a:r>
          </a:p>
          <a:p>
            <a:pPr algn="l" marL="755659" indent="-377829" lvl="1">
              <a:lnSpc>
                <a:spcPts val="4900"/>
              </a:lnSpc>
              <a:buFont typeface="Arial"/>
              <a:buChar char="•"/>
            </a:pPr>
            <a:r>
              <a:rPr lang="en-US" sz="3500">
                <a:solidFill>
                  <a:srgbClr val="F7FBFC"/>
                </a:solidFill>
                <a:latin typeface="Lora"/>
                <a:ea typeface="Lora"/>
                <a:cs typeface="Lora"/>
                <a:sym typeface="Lora"/>
              </a:rPr>
              <a:t>φιλοξενίας</a:t>
            </a:r>
          </a:p>
        </p:txBody>
      </p:sp>
      <p:sp>
        <p:nvSpPr>
          <p:cNvPr name="TextBox 15" id="15"/>
          <p:cNvSpPr txBox="true"/>
          <p:nvPr/>
        </p:nvSpPr>
        <p:spPr>
          <a:xfrm rot="0">
            <a:off x="4588114" y="6338612"/>
            <a:ext cx="4094878" cy="3073399"/>
          </a:xfrm>
          <a:prstGeom prst="rect">
            <a:avLst/>
          </a:prstGeom>
        </p:spPr>
        <p:txBody>
          <a:bodyPr anchor="t" rtlCol="false" tIns="0" lIns="0" bIns="0" rIns="0">
            <a:spAutoFit/>
          </a:bodyPr>
          <a:lstStyle/>
          <a:p>
            <a:pPr algn="l">
              <a:lnSpc>
                <a:spcPts val="4900"/>
              </a:lnSpc>
            </a:pPr>
          </a:p>
          <a:p>
            <a:pPr algn="l" marL="755659" indent="-377829" lvl="1">
              <a:lnSpc>
                <a:spcPts val="4900"/>
              </a:lnSpc>
              <a:buFont typeface="Arial"/>
              <a:buChar char="•"/>
            </a:pPr>
            <a:r>
              <a:rPr lang="en-US" sz="3500">
                <a:solidFill>
                  <a:srgbClr val="F7FBFC"/>
                </a:solidFill>
                <a:latin typeface="Lora"/>
                <a:ea typeface="Lora"/>
                <a:cs typeface="Lora"/>
                <a:sym typeface="Lora"/>
              </a:rPr>
              <a:t>γαστρονομίας</a:t>
            </a:r>
          </a:p>
          <a:p>
            <a:pPr algn="l" marL="755659" indent="-377829" lvl="1">
              <a:lnSpc>
                <a:spcPts val="4900"/>
              </a:lnSpc>
              <a:buFont typeface="Arial"/>
              <a:buChar char="•"/>
            </a:pPr>
            <a:r>
              <a:rPr lang="en-US" sz="3500">
                <a:solidFill>
                  <a:srgbClr val="F7FBFC"/>
                </a:solidFill>
                <a:latin typeface="Lora"/>
                <a:ea typeface="Lora"/>
                <a:cs typeface="Lora"/>
                <a:sym typeface="Lora"/>
              </a:rPr>
              <a:t>εκδη</a:t>
            </a:r>
            <a:r>
              <a:rPr lang="en-US" sz="3500">
                <a:solidFill>
                  <a:srgbClr val="F7FBFC"/>
                </a:solidFill>
                <a:latin typeface="Lora"/>
                <a:ea typeface="Lora"/>
                <a:cs typeface="Lora"/>
                <a:sym typeface="Lora"/>
              </a:rPr>
              <a:t>λώσεων</a:t>
            </a:r>
          </a:p>
          <a:p>
            <a:pPr algn="l" marL="755659" indent="-377829" lvl="1">
              <a:lnSpc>
                <a:spcPts val="4900"/>
              </a:lnSpc>
              <a:buFont typeface="Arial"/>
              <a:buChar char="•"/>
            </a:pPr>
            <a:r>
              <a:rPr lang="en-US" sz="3500">
                <a:solidFill>
                  <a:srgbClr val="F7FBFC"/>
                </a:solidFill>
                <a:latin typeface="Lora"/>
                <a:ea typeface="Lora"/>
                <a:cs typeface="Lora"/>
                <a:sym typeface="Lora"/>
              </a:rPr>
              <a:t>βιωσιμότητας</a:t>
            </a:r>
          </a:p>
          <a:p>
            <a:pPr algn="l">
              <a:lnSpc>
                <a:spcPts val="4900"/>
              </a:lnSpc>
            </a:pPr>
          </a:p>
        </p:txBody>
      </p:sp>
      <p:sp>
        <p:nvSpPr>
          <p:cNvPr name="TextBox 16" id="16"/>
          <p:cNvSpPr txBox="true"/>
          <p:nvPr/>
        </p:nvSpPr>
        <p:spPr>
          <a:xfrm rot="0">
            <a:off x="9029312" y="6338612"/>
            <a:ext cx="4094878" cy="3073399"/>
          </a:xfrm>
          <a:prstGeom prst="rect">
            <a:avLst/>
          </a:prstGeom>
        </p:spPr>
        <p:txBody>
          <a:bodyPr anchor="t" rtlCol="false" tIns="0" lIns="0" bIns="0" rIns="0">
            <a:spAutoFit/>
          </a:bodyPr>
          <a:lstStyle/>
          <a:p>
            <a:pPr algn="l">
              <a:lnSpc>
                <a:spcPts val="4900"/>
              </a:lnSpc>
            </a:pPr>
          </a:p>
          <a:p>
            <a:pPr algn="l" marL="755659" indent="-377829" lvl="1">
              <a:lnSpc>
                <a:spcPts val="4900"/>
              </a:lnSpc>
              <a:buFont typeface="Arial"/>
              <a:buChar char="•"/>
            </a:pPr>
            <a:r>
              <a:rPr lang="en-US" sz="3500">
                <a:solidFill>
                  <a:srgbClr val="F7FBFC"/>
                </a:solidFill>
                <a:latin typeface="Lora"/>
                <a:ea typeface="Lora"/>
                <a:cs typeface="Lora"/>
                <a:sym typeface="Lora"/>
              </a:rPr>
              <a:t>εταιρικών retreats</a:t>
            </a:r>
          </a:p>
          <a:p>
            <a:pPr algn="l">
              <a:lnSpc>
                <a:spcPts val="4900"/>
              </a:lnSpc>
            </a:pPr>
          </a:p>
          <a:p>
            <a:pPr algn="l">
              <a:lnSpc>
                <a:spcPts val="4900"/>
              </a:lnSpc>
            </a:pPr>
          </a:p>
        </p:txBody>
      </p:sp>
      <p:sp>
        <p:nvSpPr>
          <p:cNvPr name="Freeform 17" id="17"/>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0"/>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028700" y="2182372"/>
            <a:ext cx="8163814" cy="7075928"/>
            <a:chOff x="0" y="0"/>
            <a:chExt cx="2150140" cy="1863619"/>
          </a:xfrm>
        </p:grpSpPr>
        <p:sp>
          <p:nvSpPr>
            <p:cNvPr name="Freeform 4" id="4"/>
            <p:cNvSpPr/>
            <p:nvPr/>
          </p:nvSpPr>
          <p:spPr>
            <a:xfrm flipH="false" flipV="false" rot="0">
              <a:off x="0" y="0"/>
              <a:ext cx="2150140" cy="1863619"/>
            </a:xfrm>
            <a:custGeom>
              <a:avLst/>
              <a:gdLst/>
              <a:ahLst/>
              <a:cxnLst/>
              <a:rect r="r" b="b" t="t" l="l"/>
              <a:pathLst>
                <a:path h="1863619" w="2150140">
                  <a:moveTo>
                    <a:pt x="0" y="0"/>
                  </a:moveTo>
                  <a:lnTo>
                    <a:pt x="2150140" y="0"/>
                  </a:lnTo>
                  <a:lnTo>
                    <a:pt x="2150140" y="1863619"/>
                  </a:lnTo>
                  <a:lnTo>
                    <a:pt x="0" y="1863619"/>
                  </a:lnTo>
                  <a:close/>
                </a:path>
              </a:pathLst>
            </a:custGeom>
            <a:solidFill>
              <a:srgbClr val="4B2012"/>
            </a:solidFill>
            <a:ln cap="sq">
              <a:noFill/>
              <a:prstDash val="solid"/>
              <a:miter/>
            </a:ln>
          </p:spPr>
        </p:sp>
        <p:sp>
          <p:nvSpPr>
            <p:cNvPr name="TextBox 5" id="5"/>
            <p:cNvSpPr txBox="true"/>
            <p:nvPr/>
          </p:nvSpPr>
          <p:spPr>
            <a:xfrm>
              <a:off x="0" y="-38100"/>
              <a:ext cx="2150140" cy="190171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142872">
            <a:off x="1563977" y="1193787"/>
            <a:ext cx="7093260" cy="1977170"/>
            <a:chOff x="0" y="0"/>
            <a:chExt cx="1868184" cy="520736"/>
          </a:xfrm>
        </p:grpSpPr>
        <p:sp>
          <p:nvSpPr>
            <p:cNvPr name="Freeform 7" id="7"/>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8" id="8"/>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Freeform 9" id="9"/>
          <p:cNvSpPr/>
          <p:nvPr/>
        </p:nvSpPr>
        <p:spPr>
          <a:xfrm flipH="true" flipV="false" rot="0">
            <a:off x="10789057" y="638901"/>
            <a:ext cx="6470243" cy="9009198"/>
          </a:xfrm>
          <a:custGeom>
            <a:avLst/>
            <a:gdLst/>
            <a:ahLst/>
            <a:cxnLst/>
            <a:rect r="r" b="b" t="t" l="l"/>
            <a:pathLst>
              <a:path h="9009198" w="6470243">
                <a:moveTo>
                  <a:pt x="6470243" y="0"/>
                </a:moveTo>
                <a:lnTo>
                  <a:pt x="0" y="0"/>
                </a:lnTo>
                <a:lnTo>
                  <a:pt x="0" y="9009198"/>
                </a:lnTo>
                <a:lnTo>
                  <a:pt x="6470243" y="9009198"/>
                </a:lnTo>
                <a:lnTo>
                  <a:pt x="647024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142872">
            <a:off x="1892582" y="1065965"/>
            <a:ext cx="6440799" cy="2130538"/>
          </a:xfrm>
          <a:prstGeom prst="rect">
            <a:avLst/>
          </a:prstGeom>
        </p:spPr>
        <p:txBody>
          <a:bodyPr anchor="t" rtlCol="false" tIns="0" lIns="0" bIns="0" rIns="0">
            <a:spAutoFit/>
          </a:bodyPr>
          <a:lstStyle/>
          <a:p>
            <a:pPr algn="ctr">
              <a:lnSpc>
                <a:spcPts val="8568"/>
              </a:lnSpc>
            </a:pPr>
            <a:r>
              <a:rPr lang="en-US" sz="6120">
                <a:solidFill>
                  <a:srgbClr val="4B2012"/>
                </a:solidFill>
                <a:latin typeface="VAG Rounded Next Shine"/>
                <a:ea typeface="VAG Rounded Next Shine"/>
                <a:cs typeface="VAG Rounded Next Shine"/>
                <a:sym typeface="VAG Rounded Next Shine"/>
              </a:rPr>
              <a:t>Επισκέψιμα οινοποιεία</a:t>
            </a:r>
          </a:p>
        </p:txBody>
      </p:sp>
      <p:sp>
        <p:nvSpPr>
          <p:cNvPr name="TextBox 11" id="11"/>
          <p:cNvSpPr txBox="true"/>
          <p:nvPr/>
        </p:nvSpPr>
        <p:spPr>
          <a:xfrm rot="0">
            <a:off x="1684047" y="3405434"/>
            <a:ext cx="6853120" cy="4213225"/>
          </a:xfrm>
          <a:prstGeom prst="rect">
            <a:avLst/>
          </a:prstGeom>
        </p:spPr>
        <p:txBody>
          <a:bodyPr anchor="t" rtlCol="false" tIns="0" lIns="0" bIns="0" rIns="0">
            <a:spAutoFit/>
          </a:bodyPr>
          <a:lstStyle/>
          <a:p>
            <a:pPr algn="l" marL="863606" indent="-431803" lvl="1">
              <a:lnSpc>
                <a:spcPts val="5600"/>
              </a:lnSpc>
              <a:buFont typeface="Arial"/>
              <a:buChar char="•"/>
            </a:pPr>
            <a:r>
              <a:rPr lang="en-US" sz="4000">
                <a:solidFill>
                  <a:srgbClr val="F7FBFC"/>
                </a:solidFill>
                <a:latin typeface="Lora"/>
                <a:ea typeface="Lora"/>
                <a:cs typeface="Lora"/>
                <a:sym typeface="Lora"/>
              </a:rPr>
              <a:t>Κτήμα Αβαντίς</a:t>
            </a:r>
          </a:p>
          <a:p>
            <a:pPr algn="l" marL="863606" indent="-431803" lvl="1">
              <a:lnSpc>
                <a:spcPts val="5600"/>
              </a:lnSpc>
              <a:buFont typeface="Arial"/>
              <a:buChar char="•"/>
            </a:pPr>
            <a:r>
              <a:rPr lang="en-US" sz="4000">
                <a:solidFill>
                  <a:srgbClr val="F7FBFC"/>
                </a:solidFill>
                <a:latin typeface="Lora"/>
                <a:ea typeface="Lora"/>
                <a:cs typeface="Lora"/>
                <a:sym typeface="Lora"/>
              </a:rPr>
              <a:t>Κτήμα Πετρήεσσα</a:t>
            </a:r>
          </a:p>
          <a:p>
            <a:pPr algn="l" marL="863606" indent="-431803" lvl="1">
              <a:lnSpc>
                <a:spcPts val="5600"/>
              </a:lnSpc>
              <a:buFont typeface="Arial"/>
              <a:buChar char="•"/>
            </a:pPr>
            <a:r>
              <a:rPr lang="en-US" sz="4000">
                <a:solidFill>
                  <a:srgbClr val="F7FBFC"/>
                </a:solidFill>
                <a:latin typeface="Lora"/>
                <a:ea typeface="Lora"/>
                <a:cs typeface="Lora"/>
                <a:sym typeface="Lora"/>
              </a:rPr>
              <a:t>Κτήμα Τζιβάνης</a:t>
            </a:r>
          </a:p>
          <a:p>
            <a:pPr algn="l" marL="863606" indent="-431803" lvl="1">
              <a:lnSpc>
                <a:spcPts val="5600"/>
              </a:lnSpc>
              <a:buFont typeface="Arial"/>
              <a:buChar char="•"/>
            </a:pPr>
            <a:r>
              <a:rPr lang="en-US" sz="4000">
                <a:solidFill>
                  <a:srgbClr val="F7FBFC"/>
                </a:solidFill>
                <a:latin typeface="Lora"/>
                <a:ea typeface="Lora"/>
                <a:cs typeface="Lora"/>
                <a:sym typeface="Lora"/>
              </a:rPr>
              <a:t>Οινοποιείο Βρυνιώτη</a:t>
            </a:r>
          </a:p>
          <a:p>
            <a:pPr algn="l" marL="863606" indent="-431803" lvl="1">
              <a:lnSpc>
                <a:spcPts val="5600"/>
              </a:lnSpc>
              <a:buFont typeface="Arial"/>
              <a:buChar char="•"/>
            </a:pPr>
            <a:r>
              <a:rPr lang="en-US" sz="4000">
                <a:solidFill>
                  <a:srgbClr val="F7FBFC"/>
                </a:solidFill>
                <a:latin typeface="Lora"/>
                <a:ea typeface="Lora"/>
                <a:cs typeface="Lora"/>
                <a:sym typeface="Lora"/>
              </a:rPr>
              <a:t>Οινοποιείο Λύκος</a:t>
            </a:r>
          </a:p>
          <a:p>
            <a:pPr algn="l" marL="863606" indent="-431803" lvl="1">
              <a:lnSpc>
                <a:spcPts val="5600"/>
              </a:lnSpc>
              <a:buFont typeface="Arial"/>
              <a:buChar char="•"/>
            </a:pPr>
            <a:r>
              <a:rPr lang="en-US" sz="4000">
                <a:solidFill>
                  <a:srgbClr val="F7FBFC"/>
                </a:solidFill>
                <a:latin typeface="Lora"/>
                <a:ea typeface="Lora"/>
                <a:cs typeface="Lora"/>
                <a:sym typeface="Lora"/>
              </a:rPr>
              <a:t>Οινοποιείο Σκουμπρή</a:t>
            </a:r>
          </a:p>
        </p:txBody>
      </p:sp>
      <p:sp>
        <p:nvSpPr>
          <p:cNvPr name="Freeform 12" id="12"/>
          <p:cNvSpPr/>
          <p:nvPr/>
        </p:nvSpPr>
        <p:spPr>
          <a:xfrm flipH="false" flipV="false" rot="0">
            <a:off x="16394016" y="-226854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true" flipV="true" rot="5400000">
            <a:off x="7215170" y="1225091"/>
            <a:ext cx="4895885" cy="1242331"/>
          </a:xfrm>
          <a:custGeom>
            <a:avLst/>
            <a:gdLst/>
            <a:ahLst/>
            <a:cxnLst/>
            <a:rect r="r" b="b" t="t" l="l"/>
            <a:pathLst>
              <a:path h="1242331" w="4895885">
                <a:moveTo>
                  <a:pt x="4895885" y="1242330"/>
                </a:moveTo>
                <a:lnTo>
                  <a:pt x="0" y="1242330"/>
                </a:lnTo>
                <a:lnTo>
                  <a:pt x="0" y="0"/>
                </a:lnTo>
                <a:lnTo>
                  <a:pt x="4895885" y="0"/>
                </a:lnTo>
                <a:lnTo>
                  <a:pt x="4895885" y="124233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0">
            <a:off x="8320798" y="4623501"/>
            <a:ext cx="2957844" cy="4634799"/>
          </a:xfrm>
          <a:custGeom>
            <a:avLst/>
            <a:gdLst/>
            <a:ahLst/>
            <a:cxnLst/>
            <a:rect r="r" b="b" t="t" l="l"/>
            <a:pathLst>
              <a:path h="4634799" w="2957844">
                <a:moveTo>
                  <a:pt x="0" y="0"/>
                </a:moveTo>
                <a:lnTo>
                  <a:pt x="2957845" y="0"/>
                </a:lnTo>
                <a:lnTo>
                  <a:pt x="2957845" y="4634799"/>
                </a:lnTo>
                <a:lnTo>
                  <a:pt x="0" y="463479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2"/>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9144000" y="131586"/>
            <a:ext cx="8163817" cy="10155414"/>
            <a:chOff x="0" y="0"/>
            <a:chExt cx="10885090" cy="13540552"/>
          </a:xfrm>
        </p:grpSpPr>
        <p:grpSp>
          <p:nvGrpSpPr>
            <p:cNvPr name="Group 4" id="4"/>
            <p:cNvGrpSpPr/>
            <p:nvPr/>
          </p:nvGrpSpPr>
          <p:grpSpPr>
            <a:xfrm rot="0">
              <a:off x="2" y="1513448"/>
              <a:ext cx="10885086" cy="4002660"/>
              <a:chOff x="0" y="0"/>
              <a:chExt cx="2150140" cy="790649"/>
            </a:xfrm>
          </p:grpSpPr>
          <p:sp>
            <p:nvSpPr>
              <p:cNvPr name="Freeform 5" id="5"/>
              <p:cNvSpPr/>
              <p:nvPr/>
            </p:nvSpPr>
            <p:spPr>
              <a:xfrm flipH="false" flipV="false" rot="0">
                <a:off x="0" y="0"/>
                <a:ext cx="2150140" cy="790649"/>
              </a:xfrm>
              <a:custGeom>
                <a:avLst/>
                <a:gdLst/>
                <a:ahLst/>
                <a:cxnLst/>
                <a:rect r="r" b="b" t="t" l="l"/>
                <a:pathLst>
                  <a:path h="790649" w="2150140">
                    <a:moveTo>
                      <a:pt x="0" y="0"/>
                    </a:moveTo>
                    <a:lnTo>
                      <a:pt x="2150140" y="0"/>
                    </a:lnTo>
                    <a:lnTo>
                      <a:pt x="2150140" y="790649"/>
                    </a:lnTo>
                    <a:lnTo>
                      <a:pt x="0" y="790649"/>
                    </a:lnTo>
                    <a:close/>
                  </a:path>
                </a:pathLst>
              </a:custGeom>
              <a:solidFill>
                <a:srgbClr val="4B2012"/>
              </a:solidFill>
              <a:ln cap="sq">
                <a:noFill/>
                <a:prstDash val="solid"/>
                <a:miter/>
              </a:ln>
            </p:spPr>
          </p:sp>
          <p:sp>
            <p:nvSpPr>
              <p:cNvPr name="TextBox 6" id="6"/>
              <p:cNvSpPr txBox="true"/>
              <p:nvPr/>
            </p:nvSpPr>
            <p:spPr>
              <a:xfrm>
                <a:off x="0" y="-38100"/>
                <a:ext cx="2150140" cy="828749"/>
              </a:xfrm>
              <a:prstGeom prst="rect">
                <a:avLst/>
              </a:prstGeom>
            </p:spPr>
            <p:txBody>
              <a:bodyPr anchor="ctr" rtlCol="false" tIns="50800" lIns="50800" bIns="50800" rIns="50800"/>
              <a:lstStyle/>
              <a:p>
                <a:pPr algn="ctr">
                  <a:lnSpc>
                    <a:spcPts val="2659"/>
                  </a:lnSpc>
                  <a:spcBef>
                    <a:spcPct val="0"/>
                  </a:spcBef>
                </a:pPr>
              </a:p>
            </p:txBody>
          </p:sp>
        </p:grpSp>
        <p:grpSp>
          <p:nvGrpSpPr>
            <p:cNvPr name="Group 7" id="7"/>
            <p:cNvGrpSpPr/>
            <p:nvPr/>
          </p:nvGrpSpPr>
          <p:grpSpPr>
            <a:xfrm rot="142872">
              <a:off x="713705" y="195335"/>
              <a:ext cx="9457679" cy="2636227"/>
              <a:chOff x="0" y="0"/>
              <a:chExt cx="1868184" cy="520736"/>
            </a:xfrm>
          </p:grpSpPr>
          <p:sp>
            <p:nvSpPr>
              <p:cNvPr name="Freeform 8" id="8"/>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9" id="9"/>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0" id="10"/>
            <p:cNvSpPr txBox="true"/>
            <p:nvPr/>
          </p:nvSpPr>
          <p:spPr>
            <a:xfrm rot="142872">
              <a:off x="939300" y="721905"/>
              <a:ext cx="9012028" cy="1449903"/>
            </a:xfrm>
            <a:prstGeom prst="rect">
              <a:avLst/>
            </a:prstGeom>
          </p:spPr>
          <p:txBody>
            <a:bodyPr anchor="t" rtlCol="false" tIns="0" lIns="0" bIns="0" rIns="0">
              <a:spAutoFit/>
            </a:bodyPr>
            <a:lstStyle/>
            <a:p>
              <a:pPr algn="ctr">
                <a:lnSpc>
                  <a:spcPts val="9100"/>
                </a:lnSpc>
              </a:pPr>
              <a:r>
                <a:rPr lang="en-US" sz="6500">
                  <a:solidFill>
                    <a:srgbClr val="4B2012"/>
                  </a:solidFill>
                  <a:latin typeface="VAG Rounded Next Shine"/>
                  <a:ea typeface="VAG Rounded Next Shine"/>
                  <a:cs typeface="VAG Rounded Next Shine"/>
                  <a:sym typeface="VAG Rounded Next Shine"/>
                </a:rPr>
                <a:t>Καινοτομίες </a:t>
              </a:r>
            </a:p>
          </p:txBody>
        </p:sp>
        <p:sp>
          <p:nvSpPr>
            <p:cNvPr name="TextBox 11" id="11"/>
            <p:cNvSpPr txBox="true"/>
            <p:nvPr/>
          </p:nvSpPr>
          <p:spPr>
            <a:xfrm rot="0">
              <a:off x="663024" y="2960222"/>
              <a:ext cx="9137493" cy="3250140"/>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Ευβοιώτικες ποικιλίες: </a:t>
              </a:r>
            </a:p>
            <a:p>
              <a:pPr algn="l" marL="755659" indent="-377829" lvl="1">
                <a:lnSpc>
                  <a:spcPts val="4900"/>
                </a:lnSpc>
                <a:buFont typeface="Arial"/>
                <a:buChar char="•"/>
              </a:pPr>
              <a:r>
                <a:rPr lang="en-US" sz="3500">
                  <a:solidFill>
                    <a:srgbClr val="F7FBFC"/>
                  </a:solidFill>
                  <a:latin typeface="Lora"/>
                  <a:ea typeface="Lora"/>
                  <a:cs typeface="Lora"/>
                  <a:sym typeface="Lora"/>
                </a:rPr>
                <a:t>Ρητινό</a:t>
              </a:r>
            </a:p>
            <a:p>
              <a:pPr algn="l" marL="755659" indent="-377829" lvl="1">
                <a:lnSpc>
                  <a:spcPts val="4900"/>
                </a:lnSpc>
                <a:buFont typeface="Arial"/>
                <a:buChar char="•"/>
              </a:pPr>
              <a:r>
                <a:rPr lang="en-US" sz="3500">
                  <a:solidFill>
                    <a:srgbClr val="F7FBFC"/>
                  </a:solidFill>
                  <a:latin typeface="Lora"/>
                  <a:ea typeface="Lora"/>
                  <a:cs typeface="Lora"/>
                  <a:sym typeface="Lora"/>
                </a:rPr>
                <a:t>Βραδυανό</a:t>
              </a:r>
            </a:p>
            <a:p>
              <a:pPr algn="l">
                <a:lnSpc>
                  <a:spcPts val="4900"/>
                </a:lnSpc>
              </a:pPr>
            </a:p>
          </p:txBody>
        </p:sp>
        <p:grpSp>
          <p:nvGrpSpPr>
            <p:cNvPr name="Group 12" id="12"/>
            <p:cNvGrpSpPr/>
            <p:nvPr/>
          </p:nvGrpSpPr>
          <p:grpSpPr>
            <a:xfrm rot="0">
              <a:off x="1" y="7630692"/>
              <a:ext cx="10885086" cy="2961585"/>
              <a:chOff x="0" y="0"/>
              <a:chExt cx="2150140" cy="585005"/>
            </a:xfrm>
          </p:grpSpPr>
          <p:sp>
            <p:nvSpPr>
              <p:cNvPr name="Freeform 13" id="13"/>
              <p:cNvSpPr/>
              <p:nvPr/>
            </p:nvSpPr>
            <p:spPr>
              <a:xfrm flipH="false" flipV="false" rot="0">
                <a:off x="0" y="0"/>
                <a:ext cx="2150140" cy="585005"/>
              </a:xfrm>
              <a:custGeom>
                <a:avLst/>
                <a:gdLst/>
                <a:ahLst/>
                <a:cxnLst/>
                <a:rect r="r" b="b" t="t" l="l"/>
                <a:pathLst>
                  <a:path h="585005" w="2150140">
                    <a:moveTo>
                      <a:pt x="0" y="0"/>
                    </a:moveTo>
                    <a:lnTo>
                      <a:pt x="2150140" y="0"/>
                    </a:lnTo>
                    <a:lnTo>
                      <a:pt x="2150140" y="585005"/>
                    </a:lnTo>
                    <a:lnTo>
                      <a:pt x="0" y="585005"/>
                    </a:lnTo>
                    <a:close/>
                  </a:path>
                </a:pathLst>
              </a:custGeom>
              <a:solidFill>
                <a:srgbClr val="4B2012"/>
              </a:solidFill>
              <a:ln cap="sq">
                <a:noFill/>
                <a:prstDash val="solid"/>
                <a:miter/>
              </a:ln>
            </p:spPr>
          </p:sp>
          <p:sp>
            <p:nvSpPr>
              <p:cNvPr name="TextBox 14" id="14"/>
              <p:cNvSpPr txBox="true"/>
              <p:nvPr/>
            </p:nvSpPr>
            <p:spPr>
              <a:xfrm>
                <a:off x="0" y="-38100"/>
                <a:ext cx="2150140" cy="623105"/>
              </a:xfrm>
              <a:prstGeom prst="rect">
                <a:avLst/>
              </a:prstGeom>
            </p:spPr>
            <p:txBody>
              <a:bodyPr anchor="ctr" rtlCol="false" tIns="50800" lIns="50800" bIns="50800" rIns="50800"/>
              <a:lstStyle/>
              <a:p>
                <a:pPr algn="ctr">
                  <a:lnSpc>
                    <a:spcPts val="2659"/>
                  </a:lnSpc>
                  <a:spcBef>
                    <a:spcPct val="0"/>
                  </a:spcBef>
                </a:pPr>
              </a:p>
            </p:txBody>
          </p:sp>
        </p:grpSp>
        <p:sp>
          <p:nvSpPr>
            <p:cNvPr name="TextBox 15" id="15"/>
            <p:cNvSpPr txBox="true"/>
            <p:nvPr/>
          </p:nvSpPr>
          <p:spPr>
            <a:xfrm rot="0">
              <a:off x="663023" y="7793638"/>
              <a:ext cx="9137493" cy="2424641"/>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Μουσειακός χώρος παλιών αγροτικών/καθημερινών αντικειμένων </a:t>
              </a:r>
            </a:p>
          </p:txBody>
        </p:sp>
        <p:grpSp>
          <p:nvGrpSpPr>
            <p:cNvPr name="Group 16" id="16"/>
            <p:cNvGrpSpPr/>
            <p:nvPr/>
          </p:nvGrpSpPr>
          <p:grpSpPr>
            <a:xfrm rot="0">
              <a:off x="0" y="10797986"/>
              <a:ext cx="10885087" cy="1591733"/>
              <a:chOff x="0" y="0"/>
              <a:chExt cx="2150140" cy="314416"/>
            </a:xfrm>
          </p:grpSpPr>
          <p:sp>
            <p:nvSpPr>
              <p:cNvPr name="Freeform 17" id="17"/>
              <p:cNvSpPr/>
              <p:nvPr/>
            </p:nvSpPr>
            <p:spPr>
              <a:xfrm flipH="false" flipV="false" rot="0">
                <a:off x="0" y="0"/>
                <a:ext cx="2150140" cy="314416"/>
              </a:xfrm>
              <a:custGeom>
                <a:avLst/>
                <a:gdLst/>
                <a:ahLst/>
                <a:cxnLst/>
                <a:rect r="r" b="b" t="t" l="l"/>
                <a:pathLst>
                  <a:path h="314416" w="2150140">
                    <a:moveTo>
                      <a:pt x="0" y="0"/>
                    </a:moveTo>
                    <a:lnTo>
                      <a:pt x="2150140" y="0"/>
                    </a:lnTo>
                    <a:lnTo>
                      <a:pt x="2150140" y="314416"/>
                    </a:lnTo>
                    <a:lnTo>
                      <a:pt x="0" y="314416"/>
                    </a:lnTo>
                    <a:close/>
                  </a:path>
                </a:pathLst>
              </a:custGeom>
              <a:solidFill>
                <a:srgbClr val="4B2012"/>
              </a:solidFill>
              <a:ln cap="sq">
                <a:noFill/>
                <a:prstDash val="solid"/>
                <a:miter/>
              </a:ln>
            </p:spPr>
          </p:sp>
          <p:sp>
            <p:nvSpPr>
              <p:cNvPr name="TextBox 18" id="18"/>
              <p:cNvSpPr txBox="true"/>
              <p:nvPr/>
            </p:nvSpPr>
            <p:spPr>
              <a:xfrm>
                <a:off x="0" y="-38100"/>
                <a:ext cx="2150140" cy="352516"/>
              </a:xfrm>
              <a:prstGeom prst="rect">
                <a:avLst/>
              </a:prstGeom>
            </p:spPr>
            <p:txBody>
              <a:bodyPr anchor="ctr" rtlCol="false" tIns="50800" lIns="50800" bIns="50800" rIns="50800"/>
              <a:lstStyle/>
              <a:p>
                <a:pPr algn="ctr">
                  <a:lnSpc>
                    <a:spcPts val="2659"/>
                  </a:lnSpc>
                  <a:spcBef>
                    <a:spcPct val="0"/>
                  </a:spcBef>
                </a:pPr>
              </a:p>
            </p:txBody>
          </p:sp>
        </p:grpSp>
        <p:sp>
          <p:nvSpPr>
            <p:cNvPr name="TextBox 19" id="19"/>
            <p:cNvSpPr txBox="true"/>
            <p:nvPr/>
          </p:nvSpPr>
          <p:spPr>
            <a:xfrm rot="0">
              <a:off x="769836" y="10731311"/>
              <a:ext cx="9137494" cy="1599140"/>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Διατήρηση παλαιών κτηρίων πλίθινης κατασκευής </a:t>
              </a:r>
            </a:p>
          </p:txBody>
        </p:sp>
        <p:grpSp>
          <p:nvGrpSpPr>
            <p:cNvPr name="Group 20" id="20"/>
            <p:cNvGrpSpPr/>
            <p:nvPr/>
          </p:nvGrpSpPr>
          <p:grpSpPr>
            <a:xfrm rot="0">
              <a:off x="1" y="12774320"/>
              <a:ext cx="10885087" cy="766233"/>
              <a:chOff x="0" y="0"/>
              <a:chExt cx="2150140" cy="151355"/>
            </a:xfrm>
          </p:grpSpPr>
          <p:sp>
            <p:nvSpPr>
              <p:cNvPr name="Freeform 21" id="21"/>
              <p:cNvSpPr/>
              <p:nvPr/>
            </p:nvSpPr>
            <p:spPr>
              <a:xfrm flipH="false" flipV="false" rot="0">
                <a:off x="0" y="0"/>
                <a:ext cx="2150140" cy="151355"/>
              </a:xfrm>
              <a:custGeom>
                <a:avLst/>
                <a:gdLst/>
                <a:ahLst/>
                <a:cxnLst/>
                <a:rect r="r" b="b" t="t" l="l"/>
                <a:pathLst>
                  <a:path h="151355" w="2150140">
                    <a:moveTo>
                      <a:pt x="0" y="0"/>
                    </a:moveTo>
                    <a:lnTo>
                      <a:pt x="2150140" y="0"/>
                    </a:lnTo>
                    <a:lnTo>
                      <a:pt x="2150140" y="151355"/>
                    </a:lnTo>
                    <a:lnTo>
                      <a:pt x="0" y="151355"/>
                    </a:lnTo>
                    <a:close/>
                  </a:path>
                </a:pathLst>
              </a:custGeom>
              <a:solidFill>
                <a:srgbClr val="4B2012"/>
              </a:solidFill>
              <a:ln cap="sq">
                <a:noFill/>
                <a:prstDash val="solid"/>
                <a:miter/>
              </a:ln>
            </p:spPr>
          </p:sp>
          <p:sp>
            <p:nvSpPr>
              <p:cNvPr name="TextBox 22" id="22"/>
              <p:cNvSpPr txBox="true"/>
              <p:nvPr/>
            </p:nvSpPr>
            <p:spPr>
              <a:xfrm>
                <a:off x="0" y="-38100"/>
                <a:ext cx="2150140" cy="189455"/>
              </a:xfrm>
              <a:prstGeom prst="rect">
                <a:avLst/>
              </a:prstGeom>
            </p:spPr>
            <p:txBody>
              <a:bodyPr anchor="ctr" rtlCol="false" tIns="50800" lIns="50800" bIns="50800" rIns="50800"/>
              <a:lstStyle/>
              <a:p>
                <a:pPr algn="ctr">
                  <a:lnSpc>
                    <a:spcPts val="2659"/>
                  </a:lnSpc>
                  <a:spcBef>
                    <a:spcPct val="0"/>
                  </a:spcBef>
                </a:pPr>
              </a:p>
            </p:txBody>
          </p:sp>
        </p:grpSp>
        <p:sp>
          <p:nvSpPr>
            <p:cNvPr name="TextBox 23" id="23"/>
            <p:cNvSpPr txBox="true"/>
            <p:nvPr/>
          </p:nvSpPr>
          <p:spPr>
            <a:xfrm rot="0">
              <a:off x="769836" y="12707645"/>
              <a:ext cx="9137494" cy="773640"/>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Μετεωρολογικός σταθμός</a:t>
              </a:r>
            </a:p>
          </p:txBody>
        </p:sp>
        <p:grpSp>
          <p:nvGrpSpPr>
            <p:cNvPr name="Group 24" id="24"/>
            <p:cNvGrpSpPr/>
            <p:nvPr/>
          </p:nvGrpSpPr>
          <p:grpSpPr>
            <a:xfrm rot="0">
              <a:off x="1" y="5785545"/>
              <a:ext cx="10885087" cy="1641947"/>
              <a:chOff x="0" y="0"/>
              <a:chExt cx="2150140" cy="324335"/>
            </a:xfrm>
          </p:grpSpPr>
          <p:sp>
            <p:nvSpPr>
              <p:cNvPr name="Freeform 25" id="25"/>
              <p:cNvSpPr/>
              <p:nvPr/>
            </p:nvSpPr>
            <p:spPr>
              <a:xfrm flipH="false" flipV="false" rot="0">
                <a:off x="0" y="0"/>
                <a:ext cx="2150140" cy="324335"/>
              </a:xfrm>
              <a:custGeom>
                <a:avLst/>
                <a:gdLst/>
                <a:ahLst/>
                <a:cxnLst/>
                <a:rect r="r" b="b" t="t" l="l"/>
                <a:pathLst>
                  <a:path h="324335" w="2150140">
                    <a:moveTo>
                      <a:pt x="0" y="0"/>
                    </a:moveTo>
                    <a:lnTo>
                      <a:pt x="2150140" y="0"/>
                    </a:lnTo>
                    <a:lnTo>
                      <a:pt x="2150140" y="324335"/>
                    </a:lnTo>
                    <a:lnTo>
                      <a:pt x="0" y="324335"/>
                    </a:lnTo>
                    <a:close/>
                  </a:path>
                </a:pathLst>
              </a:custGeom>
              <a:solidFill>
                <a:srgbClr val="4B2012"/>
              </a:solidFill>
              <a:ln cap="sq">
                <a:noFill/>
                <a:prstDash val="solid"/>
                <a:miter/>
              </a:ln>
            </p:spPr>
          </p:sp>
          <p:sp>
            <p:nvSpPr>
              <p:cNvPr name="TextBox 26" id="26"/>
              <p:cNvSpPr txBox="true"/>
              <p:nvPr/>
            </p:nvSpPr>
            <p:spPr>
              <a:xfrm>
                <a:off x="0" y="-38100"/>
                <a:ext cx="2150140" cy="362435"/>
              </a:xfrm>
              <a:prstGeom prst="rect">
                <a:avLst/>
              </a:prstGeom>
            </p:spPr>
            <p:txBody>
              <a:bodyPr anchor="ctr" rtlCol="false" tIns="50800" lIns="50800" bIns="50800" rIns="50800"/>
              <a:lstStyle/>
              <a:p>
                <a:pPr algn="ctr">
                  <a:lnSpc>
                    <a:spcPts val="2659"/>
                  </a:lnSpc>
                  <a:spcBef>
                    <a:spcPct val="0"/>
                  </a:spcBef>
                </a:pPr>
              </a:p>
            </p:txBody>
          </p:sp>
        </p:grpSp>
        <p:sp>
          <p:nvSpPr>
            <p:cNvPr name="TextBox 27" id="27"/>
            <p:cNvSpPr txBox="true"/>
            <p:nvPr/>
          </p:nvSpPr>
          <p:spPr>
            <a:xfrm rot="0">
              <a:off x="627878" y="5783254"/>
              <a:ext cx="10257212" cy="1610216"/>
            </a:xfrm>
            <a:prstGeom prst="rect">
              <a:avLst/>
            </a:prstGeom>
          </p:spPr>
          <p:txBody>
            <a:bodyPr anchor="t" rtlCol="false" tIns="0" lIns="0" bIns="0" rIns="0">
              <a:spAutoFit/>
            </a:bodyPr>
            <a:lstStyle/>
            <a:p>
              <a:pPr algn="l">
                <a:lnSpc>
                  <a:spcPts val="4938"/>
                </a:lnSpc>
                <a:spcBef>
                  <a:spcPct val="0"/>
                </a:spcBef>
              </a:pPr>
              <a:r>
                <a:rPr lang="en-US" sz="3527">
                  <a:solidFill>
                    <a:srgbClr val="F7FBFC"/>
                  </a:solidFill>
                  <a:latin typeface="Lora"/>
                  <a:ea typeface="Lora"/>
                  <a:cs typeface="Lora"/>
                  <a:sym typeface="Lora"/>
                </a:rPr>
                <a:t>Η πρώτη οινοποίηση Μοσχοφίλερου στην Εύβοια</a:t>
              </a:r>
            </a:p>
          </p:txBody>
        </p:sp>
      </p:grpSp>
      <p:sp>
        <p:nvSpPr>
          <p:cNvPr name="Freeform 28" id="28"/>
          <p:cNvSpPr/>
          <p:nvPr/>
        </p:nvSpPr>
        <p:spPr>
          <a:xfrm flipH="false" flipV="false" rot="0">
            <a:off x="-1554601" y="-176529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29" id="29"/>
          <p:cNvGrpSpPr/>
          <p:nvPr/>
        </p:nvGrpSpPr>
        <p:grpSpPr>
          <a:xfrm rot="0">
            <a:off x="-106986" y="2349505"/>
            <a:ext cx="8421733" cy="8229600"/>
            <a:chOff x="0" y="0"/>
            <a:chExt cx="11228978" cy="10972800"/>
          </a:xfrm>
        </p:grpSpPr>
        <p:sp>
          <p:nvSpPr>
            <p:cNvPr name="Freeform 30" id="30"/>
            <p:cNvSpPr/>
            <p:nvPr/>
          </p:nvSpPr>
          <p:spPr>
            <a:xfrm flipH="true" flipV="true" rot="0">
              <a:off x="0" y="8390452"/>
              <a:ext cx="8424823" cy="2137799"/>
            </a:xfrm>
            <a:custGeom>
              <a:avLst/>
              <a:gdLst/>
              <a:ahLst/>
              <a:cxnLst/>
              <a:rect r="r" b="b" t="t" l="l"/>
              <a:pathLst>
                <a:path h="2137799" w="8424823">
                  <a:moveTo>
                    <a:pt x="8424823" y="2137799"/>
                  </a:moveTo>
                  <a:lnTo>
                    <a:pt x="0" y="2137799"/>
                  </a:lnTo>
                  <a:lnTo>
                    <a:pt x="0" y="0"/>
                  </a:lnTo>
                  <a:lnTo>
                    <a:pt x="8424823" y="0"/>
                  </a:lnTo>
                  <a:lnTo>
                    <a:pt x="8424823" y="2137799"/>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1" id="31"/>
            <p:cNvSpPr/>
            <p:nvPr/>
          </p:nvSpPr>
          <p:spPr>
            <a:xfrm flipH="false" flipV="false" rot="0">
              <a:off x="7545164" y="3105181"/>
              <a:ext cx="3683813" cy="3389108"/>
            </a:xfrm>
            <a:custGeom>
              <a:avLst/>
              <a:gdLst/>
              <a:ahLst/>
              <a:cxnLst/>
              <a:rect r="r" b="b" t="t" l="l"/>
              <a:pathLst>
                <a:path h="3389108" w="3683813">
                  <a:moveTo>
                    <a:pt x="0" y="0"/>
                  </a:moveTo>
                  <a:lnTo>
                    <a:pt x="3683814" y="0"/>
                  </a:lnTo>
                  <a:lnTo>
                    <a:pt x="3683814" y="3389109"/>
                  </a:lnTo>
                  <a:lnTo>
                    <a:pt x="0" y="3389109"/>
                  </a:lnTo>
                  <a:lnTo>
                    <a:pt x="0" y="0"/>
                  </a:lnTo>
                  <a:close/>
                </a:path>
              </a:pathLst>
            </a:custGeom>
            <a:blipFill>
              <a:blip r:embed="rId8"/>
              <a:stretch>
                <a:fillRect l="0" t="0" r="0" b="0"/>
              </a:stretch>
            </a:blipFill>
            <a:ln cap="sq">
              <a:noFill/>
              <a:prstDash val="solid"/>
              <a:miter/>
            </a:ln>
          </p:spPr>
        </p:sp>
        <p:sp>
          <p:nvSpPr>
            <p:cNvPr name="Freeform 32" id="32"/>
            <p:cNvSpPr/>
            <p:nvPr/>
          </p:nvSpPr>
          <p:spPr>
            <a:xfrm flipH="false" flipV="false" rot="0">
              <a:off x="0" y="0"/>
              <a:ext cx="10218420" cy="10972800"/>
            </a:xfrm>
            <a:custGeom>
              <a:avLst/>
              <a:gdLst/>
              <a:ahLst/>
              <a:cxnLst/>
              <a:rect r="r" b="b" t="t" l="l"/>
              <a:pathLst>
                <a:path h="10972800" w="10218420">
                  <a:moveTo>
                    <a:pt x="0" y="0"/>
                  </a:moveTo>
                  <a:lnTo>
                    <a:pt x="10218420" y="0"/>
                  </a:lnTo>
                  <a:lnTo>
                    <a:pt x="10218420" y="10972800"/>
                  </a:lnTo>
                  <a:lnTo>
                    <a:pt x="0" y="10972800"/>
                  </a:lnTo>
                  <a:lnTo>
                    <a:pt x="0" y="0"/>
                  </a:lnTo>
                  <a:close/>
                </a:path>
              </a:pathLst>
            </a:custGeom>
            <a:blipFill>
              <a:blip r:embed="rId9"/>
              <a:stretch>
                <a:fillRect l="0" t="0" r="0" b="0"/>
              </a:stretch>
            </a:blipFill>
          </p:spPr>
        </p:sp>
      </p:grpSp>
      <p:sp>
        <p:nvSpPr>
          <p:cNvPr name="Freeform 33" id="33"/>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0"/>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44000" y="1778916"/>
            <a:ext cx="8163814" cy="4472072"/>
            <a:chOff x="0" y="0"/>
            <a:chExt cx="10885086" cy="5962762"/>
          </a:xfrm>
        </p:grpSpPr>
        <p:grpSp>
          <p:nvGrpSpPr>
            <p:cNvPr name="Group 3" id="3"/>
            <p:cNvGrpSpPr/>
            <p:nvPr/>
          </p:nvGrpSpPr>
          <p:grpSpPr>
            <a:xfrm rot="0">
              <a:off x="0" y="0"/>
              <a:ext cx="10885086" cy="5911635"/>
              <a:chOff x="0" y="0"/>
              <a:chExt cx="2150140" cy="1167730"/>
            </a:xfrm>
          </p:grpSpPr>
          <p:sp>
            <p:nvSpPr>
              <p:cNvPr name="Freeform 4" id="4"/>
              <p:cNvSpPr/>
              <p:nvPr/>
            </p:nvSpPr>
            <p:spPr>
              <a:xfrm flipH="false" flipV="false" rot="0">
                <a:off x="0" y="0"/>
                <a:ext cx="2150140" cy="1167730"/>
              </a:xfrm>
              <a:custGeom>
                <a:avLst/>
                <a:gdLst/>
                <a:ahLst/>
                <a:cxnLst/>
                <a:rect r="r" b="b" t="t" l="l"/>
                <a:pathLst>
                  <a:path h="1167730" w="2150140">
                    <a:moveTo>
                      <a:pt x="0" y="0"/>
                    </a:moveTo>
                    <a:lnTo>
                      <a:pt x="2150140" y="0"/>
                    </a:lnTo>
                    <a:lnTo>
                      <a:pt x="2150140" y="1167730"/>
                    </a:lnTo>
                    <a:lnTo>
                      <a:pt x="0" y="1167730"/>
                    </a:lnTo>
                    <a:close/>
                  </a:path>
                </a:pathLst>
              </a:custGeom>
              <a:solidFill>
                <a:srgbClr val="4B2012"/>
              </a:solidFill>
              <a:ln cap="sq">
                <a:noFill/>
                <a:prstDash val="solid"/>
                <a:miter/>
              </a:ln>
            </p:spPr>
          </p:sp>
          <p:sp>
            <p:nvSpPr>
              <p:cNvPr name="TextBox 5" id="5"/>
              <p:cNvSpPr txBox="true"/>
              <p:nvPr/>
            </p:nvSpPr>
            <p:spPr>
              <a:xfrm>
                <a:off x="0" y="-38100"/>
                <a:ext cx="2150140" cy="1205830"/>
              </a:xfrm>
              <a:prstGeom prst="rect">
                <a:avLst/>
              </a:prstGeom>
            </p:spPr>
            <p:txBody>
              <a:bodyPr anchor="ctr" rtlCol="false" tIns="50800" lIns="50800" bIns="50800" rIns="50800"/>
              <a:lstStyle/>
              <a:p>
                <a:pPr algn="ctr">
                  <a:lnSpc>
                    <a:spcPts val="2659"/>
                  </a:lnSpc>
                  <a:spcBef>
                    <a:spcPct val="0"/>
                  </a:spcBef>
                </a:pPr>
              </a:p>
            </p:txBody>
          </p:sp>
        </p:grpSp>
        <p:sp>
          <p:nvSpPr>
            <p:cNvPr name="TextBox 6" id="6"/>
            <p:cNvSpPr txBox="true"/>
            <p:nvPr/>
          </p:nvSpPr>
          <p:spPr>
            <a:xfrm rot="0">
              <a:off x="0" y="1061621"/>
              <a:ext cx="10820400" cy="4901141"/>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Επαφή με τη φύση, ιστορία, πολιτισμό</a:t>
              </a:r>
            </a:p>
            <a:p>
              <a:pPr algn="l" marL="755659" indent="-377829" lvl="1">
                <a:lnSpc>
                  <a:spcPts val="4900"/>
                </a:lnSpc>
                <a:buFont typeface="Arial"/>
                <a:buChar char="•"/>
              </a:pPr>
              <a:r>
                <a:rPr lang="en-US" sz="3500">
                  <a:solidFill>
                    <a:srgbClr val="F7FBFC"/>
                  </a:solidFill>
                  <a:latin typeface="Lora"/>
                  <a:ea typeface="Lora"/>
                  <a:cs typeface="Lora"/>
                  <a:sym typeface="Lora"/>
                </a:rPr>
                <a:t>Περιήγηση στο πλήθινο κτήριο</a:t>
              </a:r>
            </a:p>
            <a:p>
              <a:pPr algn="l" marL="755659" indent="-377829" lvl="1">
                <a:lnSpc>
                  <a:spcPts val="4900"/>
                </a:lnSpc>
                <a:buFont typeface="Arial"/>
                <a:buChar char="•"/>
              </a:pPr>
              <a:r>
                <a:rPr lang="en-US" sz="3500">
                  <a:solidFill>
                    <a:srgbClr val="F7FBFC"/>
                  </a:solidFill>
                  <a:latin typeface="Lora"/>
                  <a:ea typeface="Lora"/>
                  <a:cs typeface="Lora"/>
                  <a:sym typeface="Lora"/>
                </a:rPr>
                <a:t>Ξενάγηση σε μουσειακό χώρο</a:t>
              </a:r>
            </a:p>
            <a:p>
              <a:pPr algn="l" marL="755659" indent="-377829" lvl="1">
                <a:lnSpc>
                  <a:spcPts val="4900"/>
                </a:lnSpc>
                <a:buFont typeface="Arial"/>
                <a:buChar char="•"/>
              </a:pPr>
              <a:r>
                <a:rPr lang="en-US" sz="3500">
                  <a:solidFill>
                    <a:srgbClr val="F7FBFC"/>
                  </a:solidFill>
                  <a:latin typeface="Lora"/>
                  <a:ea typeface="Lora"/>
                  <a:cs typeface="Lora"/>
                  <a:sym typeface="Lora"/>
                </a:rPr>
                <a:t>Εξερεύνηση στους αμπελώνες</a:t>
              </a:r>
            </a:p>
            <a:p>
              <a:pPr algn="l" marL="755659" indent="-377829" lvl="1">
                <a:lnSpc>
                  <a:spcPts val="4900"/>
                </a:lnSpc>
                <a:buFont typeface="Arial"/>
                <a:buChar char="•"/>
              </a:pPr>
              <a:r>
                <a:rPr lang="en-US" sz="3500">
                  <a:solidFill>
                    <a:srgbClr val="F7FBFC"/>
                  </a:solidFill>
                  <a:latin typeface="Lora"/>
                  <a:ea typeface="Lora"/>
                  <a:cs typeface="Lora"/>
                  <a:sym typeface="Lora"/>
                </a:rPr>
                <a:t>Ξενάγηση στον μετεωρολογικό σταθμό</a:t>
              </a:r>
            </a:p>
          </p:txBody>
        </p:sp>
      </p:grpSp>
      <p:sp>
        <p:nvSpPr>
          <p:cNvPr name="Freeform 7" id="7"/>
          <p:cNvSpPr/>
          <p:nvPr/>
        </p:nvSpPr>
        <p:spPr>
          <a:xfrm flipH="false" flipV="false" rot="0">
            <a:off x="-1554601" y="-176529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true" flipV="true" rot="0">
            <a:off x="-195946" y="8456625"/>
            <a:ext cx="6318618" cy="1603349"/>
          </a:xfrm>
          <a:custGeom>
            <a:avLst/>
            <a:gdLst/>
            <a:ahLst/>
            <a:cxnLst/>
            <a:rect r="r" b="b" t="t" l="l"/>
            <a:pathLst>
              <a:path h="1603349" w="6318618">
                <a:moveTo>
                  <a:pt x="6318618" y="1603350"/>
                </a:moveTo>
                <a:lnTo>
                  <a:pt x="0" y="1603350"/>
                </a:lnTo>
                <a:lnTo>
                  <a:pt x="0" y="0"/>
                </a:lnTo>
                <a:lnTo>
                  <a:pt x="6318618" y="0"/>
                </a:lnTo>
                <a:lnTo>
                  <a:pt x="6318618" y="160335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02799" y="1530112"/>
            <a:ext cx="6718346" cy="8229600"/>
          </a:xfrm>
          <a:custGeom>
            <a:avLst/>
            <a:gdLst/>
            <a:ahLst/>
            <a:cxnLst/>
            <a:rect r="r" b="b" t="t" l="l"/>
            <a:pathLst>
              <a:path h="8229600" w="6718346">
                <a:moveTo>
                  <a:pt x="0" y="0"/>
                </a:moveTo>
                <a:lnTo>
                  <a:pt x="6718347" y="0"/>
                </a:lnTo>
                <a:lnTo>
                  <a:pt x="6718347" y="8229600"/>
                </a:lnTo>
                <a:lnTo>
                  <a:pt x="0" y="8229600"/>
                </a:lnTo>
                <a:lnTo>
                  <a:pt x="0" y="0"/>
                </a:lnTo>
                <a:close/>
              </a:path>
            </a:pathLst>
          </a:custGeom>
          <a:blipFill>
            <a:blip r:embed="rId7"/>
            <a:stretch>
              <a:fillRect l="0" t="0" r="0" b="0"/>
            </a:stretch>
          </a:blipFill>
          <a:ln cap="sq">
            <a:noFill/>
            <a:prstDash val="solid"/>
            <a:miter/>
          </a:ln>
        </p:spPr>
      </p:sp>
      <p:grpSp>
        <p:nvGrpSpPr>
          <p:cNvPr name="Group 10" id="10"/>
          <p:cNvGrpSpPr/>
          <p:nvPr/>
        </p:nvGrpSpPr>
        <p:grpSpPr>
          <a:xfrm rot="0">
            <a:off x="9641266" y="395026"/>
            <a:ext cx="7169282" cy="2270173"/>
            <a:chOff x="0" y="0"/>
            <a:chExt cx="9559042" cy="3026897"/>
          </a:xfrm>
        </p:grpSpPr>
        <p:grpSp>
          <p:nvGrpSpPr>
            <p:cNvPr name="Group 11" id="11"/>
            <p:cNvGrpSpPr/>
            <p:nvPr/>
          </p:nvGrpSpPr>
          <p:grpSpPr>
            <a:xfrm rot="142872">
              <a:off x="50681" y="195335"/>
              <a:ext cx="9457679" cy="2636227"/>
              <a:chOff x="0" y="0"/>
              <a:chExt cx="1868184" cy="520736"/>
            </a:xfrm>
          </p:grpSpPr>
          <p:sp>
            <p:nvSpPr>
              <p:cNvPr name="Freeform 12" id="12"/>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13" id="13"/>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4" id="14"/>
            <p:cNvSpPr txBox="true"/>
            <p:nvPr/>
          </p:nvSpPr>
          <p:spPr>
            <a:xfrm rot="142872">
              <a:off x="1114182" y="247564"/>
              <a:ext cx="7335032" cy="2427083"/>
            </a:xfrm>
            <a:prstGeom prst="rect">
              <a:avLst/>
            </a:prstGeom>
          </p:spPr>
          <p:txBody>
            <a:bodyPr anchor="t" rtlCol="false" tIns="0" lIns="0" bIns="0" rIns="0">
              <a:spAutoFit/>
            </a:bodyPr>
            <a:lstStyle/>
            <a:p>
              <a:pPr algn="ctr">
                <a:lnSpc>
                  <a:spcPts val="7407"/>
                </a:lnSpc>
              </a:pPr>
              <a:r>
                <a:rPr lang="en-US" sz="5290">
                  <a:solidFill>
                    <a:srgbClr val="4B2012"/>
                  </a:solidFill>
                  <a:latin typeface="VAG Rounded Next Shine"/>
                  <a:ea typeface="VAG Rounded Next Shine"/>
                  <a:cs typeface="VAG Rounded Next Shine"/>
                  <a:sym typeface="VAG Rounded Next Shine"/>
                </a:rPr>
                <a:t>Καινοτομίες στις ξεναγήσεις</a:t>
              </a:r>
            </a:p>
          </p:txBody>
        </p:sp>
      </p:grpSp>
      <p:grpSp>
        <p:nvGrpSpPr>
          <p:cNvPr name="Group 15" id="15"/>
          <p:cNvGrpSpPr/>
          <p:nvPr/>
        </p:nvGrpSpPr>
        <p:grpSpPr>
          <a:xfrm rot="0">
            <a:off x="9144000" y="6581248"/>
            <a:ext cx="8163814" cy="3032953"/>
            <a:chOff x="0" y="0"/>
            <a:chExt cx="10885086" cy="4043938"/>
          </a:xfrm>
        </p:grpSpPr>
        <p:grpSp>
          <p:nvGrpSpPr>
            <p:cNvPr name="Group 16" id="16"/>
            <p:cNvGrpSpPr/>
            <p:nvPr/>
          </p:nvGrpSpPr>
          <p:grpSpPr>
            <a:xfrm rot="0">
              <a:off x="0" y="0"/>
              <a:ext cx="10885086" cy="4043938"/>
              <a:chOff x="0" y="0"/>
              <a:chExt cx="2150140" cy="798803"/>
            </a:xfrm>
          </p:grpSpPr>
          <p:sp>
            <p:nvSpPr>
              <p:cNvPr name="Freeform 17" id="17"/>
              <p:cNvSpPr/>
              <p:nvPr/>
            </p:nvSpPr>
            <p:spPr>
              <a:xfrm flipH="false" flipV="false" rot="0">
                <a:off x="0" y="0"/>
                <a:ext cx="2150140" cy="798803"/>
              </a:xfrm>
              <a:custGeom>
                <a:avLst/>
                <a:gdLst/>
                <a:ahLst/>
                <a:cxnLst/>
                <a:rect r="r" b="b" t="t" l="l"/>
                <a:pathLst>
                  <a:path h="798803" w="2150140">
                    <a:moveTo>
                      <a:pt x="0" y="0"/>
                    </a:moveTo>
                    <a:lnTo>
                      <a:pt x="2150140" y="0"/>
                    </a:lnTo>
                    <a:lnTo>
                      <a:pt x="2150140" y="798803"/>
                    </a:lnTo>
                    <a:lnTo>
                      <a:pt x="0" y="798803"/>
                    </a:lnTo>
                    <a:close/>
                  </a:path>
                </a:pathLst>
              </a:custGeom>
              <a:solidFill>
                <a:srgbClr val="4B2012"/>
              </a:solidFill>
              <a:ln cap="sq">
                <a:noFill/>
                <a:prstDash val="solid"/>
                <a:miter/>
              </a:ln>
            </p:spPr>
          </p:sp>
          <p:sp>
            <p:nvSpPr>
              <p:cNvPr name="TextBox 18" id="18"/>
              <p:cNvSpPr txBox="true"/>
              <p:nvPr/>
            </p:nvSpPr>
            <p:spPr>
              <a:xfrm>
                <a:off x="0" y="-38100"/>
                <a:ext cx="2150140" cy="836903"/>
              </a:xfrm>
              <a:prstGeom prst="rect">
                <a:avLst/>
              </a:prstGeom>
            </p:spPr>
            <p:txBody>
              <a:bodyPr anchor="ctr" rtlCol="false" tIns="50800" lIns="50800" bIns="50800" rIns="50800"/>
              <a:lstStyle/>
              <a:p>
                <a:pPr algn="ctr">
                  <a:lnSpc>
                    <a:spcPts val="2659"/>
                  </a:lnSpc>
                  <a:spcBef>
                    <a:spcPct val="0"/>
                  </a:spcBef>
                </a:pPr>
              </a:p>
            </p:txBody>
          </p:sp>
        </p:grpSp>
        <p:sp>
          <p:nvSpPr>
            <p:cNvPr name="TextBox 19" id="19"/>
            <p:cNvSpPr txBox="true"/>
            <p:nvPr/>
          </p:nvSpPr>
          <p:spPr>
            <a:xfrm rot="0">
              <a:off x="0" y="-66675"/>
              <a:ext cx="10820400" cy="4075641"/>
            </a:xfrm>
            <a:prstGeom prst="rect">
              <a:avLst/>
            </a:prstGeom>
          </p:spPr>
          <p:txBody>
            <a:bodyPr anchor="t" rtlCol="false" tIns="0" lIns="0" bIns="0" rIns="0">
              <a:spAutoFit/>
            </a:bodyPr>
            <a:lstStyle/>
            <a:p>
              <a:pPr algn="l" marL="755659" indent="-377829" lvl="1">
                <a:lnSpc>
                  <a:spcPts val="4900"/>
                </a:lnSpc>
                <a:buFont typeface="Arial"/>
                <a:buChar char="•"/>
              </a:pPr>
              <a:r>
                <a:rPr lang="en-US" sz="3500" strike="noStrike" u="none">
                  <a:solidFill>
                    <a:srgbClr val="F7FBFC"/>
                  </a:solidFill>
                  <a:latin typeface="Lora"/>
                  <a:ea typeface="Lora"/>
                  <a:cs typeface="Lora"/>
                  <a:sym typeface="Lora"/>
                </a:rPr>
                <a:t>Συγκομιδή φρούτων </a:t>
              </a:r>
            </a:p>
            <a:p>
              <a:pPr algn="l" marL="755659" indent="-377829" lvl="1">
                <a:lnSpc>
                  <a:spcPts val="4900"/>
                </a:lnSpc>
                <a:buFont typeface="Arial"/>
                <a:buChar char="•"/>
              </a:pPr>
              <a:r>
                <a:rPr lang="en-US" sz="3500" strike="noStrike" u="none">
                  <a:solidFill>
                    <a:srgbClr val="F7FBFC"/>
                  </a:solidFill>
                  <a:latin typeface="Lora"/>
                  <a:ea typeface="Lora"/>
                  <a:cs typeface="Lora"/>
                  <a:sym typeface="Lora"/>
                </a:rPr>
                <a:t>Φρέσκα αυγά</a:t>
              </a:r>
            </a:p>
            <a:p>
              <a:pPr algn="l" marL="755659" indent="-377829" lvl="1">
                <a:lnSpc>
                  <a:spcPts val="4900"/>
                </a:lnSpc>
                <a:buFont typeface="Arial"/>
                <a:buChar char="•"/>
              </a:pPr>
              <a:r>
                <a:rPr lang="en-US" sz="3500" strike="noStrike" u="none">
                  <a:solidFill>
                    <a:srgbClr val="F7FBFC"/>
                  </a:solidFill>
                  <a:latin typeface="Lora"/>
                  <a:ea typeface="Lora"/>
                  <a:cs typeface="Lora"/>
                  <a:sym typeface="Lora"/>
                </a:rPr>
                <a:t>Αιωνόβια ελιά </a:t>
              </a:r>
            </a:p>
            <a:p>
              <a:pPr algn="l" marL="755659" indent="-377829" lvl="1">
                <a:lnSpc>
                  <a:spcPts val="4900"/>
                </a:lnSpc>
                <a:buFont typeface="Arial"/>
                <a:buChar char="•"/>
              </a:pPr>
              <a:r>
                <a:rPr lang="en-US" sz="3500" strike="noStrike" u="none">
                  <a:solidFill>
                    <a:srgbClr val="F7FBFC"/>
                  </a:solidFill>
                  <a:latin typeface="Lora"/>
                  <a:ea typeface="Lora"/>
                  <a:cs typeface="Lora"/>
                  <a:sym typeface="Lora"/>
                </a:rPr>
                <a:t>Παρουσίαση ρεμούλκας και χρήσης της</a:t>
              </a:r>
            </a:p>
          </p:txBody>
        </p:sp>
      </p:grpSp>
      <p:sp>
        <p:nvSpPr>
          <p:cNvPr name="Freeform 20" id="20"/>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8"/>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028700" y="2182372"/>
            <a:ext cx="8163814" cy="7075928"/>
            <a:chOff x="0" y="0"/>
            <a:chExt cx="2150140" cy="1863619"/>
          </a:xfrm>
        </p:grpSpPr>
        <p:sp>
          <p:nvSpPr>
            <p:cNvPr name="Freeform 4" id="4"/>
            <p:cNvSpPr/>
            <p:nvPr/>
          </p:nvSpPr>
          <p:spPr>
            <a:xfrm flipH="false" flipV="false" rot="0">
              <a:off x="0" y="0"/>
              <a:ext cx="2150140" cy="1863619"/>
            </a:xfrm>
            <a:custGeom>
              <a:avLst/>
              <a:gdLst/>
              <a:ahLst/>
              <a:cxnLst/>
              <a:rect r="r" b="b" t="t" l="l"/>
              <a:pathLst>
                <a:path h="1863619" w="2150140">
                  <a:moveTo>
                    <a:pt x="0" y="0"/>
                  </a:moveTo>
                  <a:lnTo>
                    <a:pt x="2150140" y="0"/>
                  </a:lnTo>
                  <a:lnTo>
                    <a:pt x="2150140" y="1863619"/>
                  </a:lnTo>
                  <a:lnTo>
                    <a:pt x="0" y="1863619"/>
                  </a:lnTo>
                  <a:close/>
                </a:path>
              </a:pathLst>
            </a:custGeom>
            <a:solidFill>
              <a:srgbClr val="4B2012"/>
            </a:solidFill>
            <a:ln cap="sq">
              <a:noFill/>
              <a:prstDash val="solid"/>
              <a:miter/>
            </a:ln>
          </p:spPr>
        </p:sp>
        <p:sp>
          <p:nvSpPr>
            <p:cNvPr name="TextBox 5" id="5"/>
            <p:cNvSpPr txBox="true"/>
            <p:nvPr/>
          </p:nvSpPr>
          <p:spPr>
            <a:xfrm>
              <a:off x="0" y="-38100"/>
              <a:ext cx="2150140" cy="1901719"/>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142872">
            <a:off x="1563977" y="1193787"/>
            <a:ext cx="7093260" cy="1977170"/>
            <a:chOff x="0" y="0"/>
            <a:chExt cx="1868184" cy="520736"/>
          </a:xfrm>
        </p:grpSpPr>
        <p:sp>
          <p:nvSpPr>
            <p:cNvPr name="Freeform 7" id="7"/>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8" id="8"/>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Freeform 9" id="9"/>
          <p:cNvSpPr/>
          <p:nvPr/>
        </p:nvSpPr>
        <p:spPr>
          <a:xfrm flipH="false" flipV="false" rot="0">
            <a:off x="15387420" y="-1739491"/>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0" id="10"/>
          <p:cNvSpPr/>
          <p:nvPr/>
        </p:nvSpPr>
        <p:spPr>
          <a:xfrm flipH="true" flipV="true" rot="-5400000">
            <a:off x="7719950" y="8637135"/>
            <a:ext cx="4895885" cy="1242331"/>
          </a:xfrm>
          <a:custGeom>
            <a:avLst/>
            <a:gdLst/>
            <a:ahLst/>
            <a:cxnLst/>
            <a:rect r="r" b="b" t="t" l="l"/>
            <a:pathLst>
              <a:path h="1242331" w="4895885">
                <a:moveTo>
                  <a:pt x="4895885" y="1242330"/>
                </a:moveTo>
                <a:lnTo>
                  <a:pt x="0" y="1242330"/>
                </a:lnTo>
                <a:lnTo>
                  <a:pt x="0" y="0"/>
                </a:lnTo>
                <a:lnTo>
                  <a:pt x="4895885" y="0"/>
                </a:lnTo>
                <a:lnTo>
                  <a:pt x="4895885" y="124233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1114371" y="2645266"/>
            <a:ext cx="6144929" cy="7841557"/>
          </a:xfrm>
          <a:custGeom>
            <a:avLst/>
            <a:gdLst/>
            <a:ahLst/>
            <a:cxnLst/>
            <a:rect r="r" b="b" t="t" l="l"/>
            <a:pathLst>
              <a:path h="7841557" w="6144929">
                <a:moveTo>
                  <a:pt x="0" y="0"/>
                </a:moveTo>
                <a:lnTo>
                  <a:pt x="6144929" y="0"/>
                </a:lnTo>
                <a:lnTo>
                  <a:pt x="6144929" y="7841557"/>
                </a:lnTo>
                <a:lnTo>
                  <a:pt x="0" y="784155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2" id="12"/>
          <p:cNvSpPr txBox="true"/>
          <p:nvPr/>
        </p:nvSpPr>
        <p:spPr>
          <a:xfrm rot="142872">
            <a:off x="1905157" y="1402031"/>
            <a:ext cx="6419582" cy="1351908"/>
          </a:xfrm>
          <a:prstGeom prst="rect">
            <a:avLst/>
          </a:prstGeom>
        </p:spPr>
        <p:txBody>
          <a:bodyPr anchor="t" rtlCol="false" tIns="0" lIns="0" bIns="0" rIns="0">
            <a:spAutoFit/>
          </a:bodyPr>
          <a:lstStyle/>
          <a:p>
            <a:pPr algn="ctr">
              <a:lnSpc>
                <a:spcPts val="11060"/>
              </a:lnSpc>
            </a:pPr>
            <a:r>
              <a:rPr lang="en-US" sz="7900">
                <a:solidFill>
                  <a:srgbClr val="4B2012"/>
                </a:solidFill>
                <a:latin typeface="VAG Rounded Next Shine"/>
                <a:ea typeface="VAG Rounded Next Shine"/>
                <a:cs typeface="VAG Rounded Next Shine"/>
                <a:sym typeface="VAG Rounded Next Shine"/>
              </a:rPr>
              <a:t>Γευσιγνωσίες</a:t>
            </a:r>
          </a:p>
        </p:txBody>
      </p:sp>
      <p:sp>
        <p:nvSpPr>
          <p:cNvPr name="TextBox 13" id="13"/>
          <p:cNvSpPr txBox="true"/>
          <p:nvPr/>
        </p:nvSpPr>
        <p:spPr>
          <a:xfrm rot="0">
            <a:off x="1684047" y="3768651"/>
            <a:ext cx="6853120" cy="4930775"/>
          </a:xfrm>
          <a:prstGeom prst="rect">
            <a:avLst/>
          </a:prstGeom>
        </p:spPr>
        <p:txBody>
          <a:bodyPr anchor="t" rtlCol="false" tIns="0" lIns="0" bIns="0" rIns="0">
            <a:spAutoFit/>
          </a:bodyPr>
          <a:lstStyle/>
          <a:p>
            <a:pPr algn="l">
              <a:lnSpc>
                <a:spcPts val="4900"/>
              </a:lnSpc>
            </a:pPr>
            <a:r>
              <a:rPr lang="en-US" sz="3500">
                <a:solidFill>
                  <a:srgbClr val="F7FBFC"/>
                </a:solidFill>
                <a:latin typeface="Lora"/>
                <a:ea typeface="Lora"/>
                <a:cs typeface="Lora"/>
                <a:sym typeface="Lora"/>
              </a:rPr>
              <a:t>Πλατώ από τοπικά Ευβοιώτικα προϊόντα </a:t>
            </a:r>
          </a:p>
          <a:p>
            <a:pPr algn="l">
              <a:lnSpc>
                <a:spcPts val="4900"/>
              </a:lnSpc>
            </a:pPr>
          </a:p>
          <a:p>
            <a:pPr algn="l">
              <a:lnSpc>
                <a:spcPts val="4900"/>
              </a:lnSpc>
            </a:pPr>
            <a:r>
              <a:rPr lang="en-US" sz="3500">
                <a:solidFill>
                  <a:srgbClr val="F7FBFC"/>
                </a:solidFill>
                <a:latin typeface="Lora"/>
                <a:ea typeface="Lora"/>
                <a:cs typeface="Lora"/>
                <a:sym typeface="Lora"/>
              </a:rPr>
              <a:t>Κρασιά από μοναδικές γηγενείς ποικιλίες της Ευβοίας</a:t>
            </a:r>
          </a:p>
          <a:p>
            <a:pPr algn="l">
              <a:lnSpc>
                <a:spcPts val="4900"/>
              </a:lnSpc>
            </a:pPr>
          </a:p>
          <a:p>
            <a:pPr algn="l">
              <a:lnSpc>
                <a:spcPts val="4900"/>
              </a:lnSpc>
            </a:pPr>
            <a:r>
              <a:rPr lang="en-US" sz="3500">
                <a:solidFill>
                  <a:srgbClr val="F7FBFC"/>
                </a:solidFill>
                <a:latin typeface="Lora"/>
                <a:ea typeface="Lora"/>
                <a:cs typeface="Lora"/>
                <a:sym typeface="Lora"/>
              </a:rPr>
              <a:t>Wine pairings</a:t>
            </a:r>
          </a:p>
          <a:p>
            <a:pPr algn="l">
              <a:lnSpc>
                <a:spcPts val="4900"/>
              </a:lnSpc>
            </a:pPr>
          </a:p>
        </p:txBody>
      </p:sp>
      <p:sp>
        <p:nvSpPr>
          <p:cNvPr name="Freeform 14" id="14"/>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0"/>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030290" y="5024592"/>
            <a:ext cx="5009090" cy="4215122"/>
            <a:chOff x="0" y="0"/>
            <a:chExt cx="1319267" cy="1110156"/>
          </a:xfrm>
        </p:grpSpPr>
        <p:sp>
          <p:nvSpPr>
            <p:cNvPr name="Freeform 4" id="4"/>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5" id="5"/>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true" flipV="true" rot="0">
            <a:off x="-386072" y="3439966"/>
            <a:ext cx="4895885" cy="1242331"/>
          </a:xfrm>
          <a:custGeom>
            <a:avLst/>
            <a:gdLst/>
            <a:ahLst/>
            <a:cxnLst/>
            <a:rect r="r" b="b" t="t" l="l"/>
            <a:pathLst>
              <a:path h="1242331" w="4895885">
                <a:moveTo>
                  <a:pt x="4895885" y="1242331"/>
                </a:moveTo>
                <a:lnTo>
                  <a:pt x="0" y="1242331"/>
                </a:lnTo>
                <a:lnTo>
                  <a:pt x="0" y="0"/>
                </a:lnTo>
                <a:lnTo>
                  <a:pt x="4895885" y="0"/>
                </a:lnTo>
                <a:lnTo>
                  <a:pt x="4895885" y="1242331"/>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212184" y="4191577"/>
            <a:ext cx="4474770" cy="1416948"/>
            <a:chOff x="0" y="0"/>
            <a:chExt cx="5966361" cy="1889264"/>
          </a:xfrm>
        </p:grpSpPr>
        <p:grpSp>
          <p:nvGrpSpPr>
            <p:cNvPr name="Group 8" id="8"/>
            <p:cNvGrpSpPr/>
            <p:nvPr/>
          </p:nvGrpSpPr>
          <p:grpSpPr>
            <a:xfrm rot="142872">
              <a:off x="31633" y="121920"/>
              <a:ext cx="5903094" cy="1645424"/>
              <a:chOff x="0" y="0"/>
              <a:chExt cx="1868184" cy="520736"/>
            </a:xfrm>
          </p:grpSpPr>
          <p:sp>
            <p:nvSpPr>
              <p:cNvPr name="Freeform 9" id="9"/>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10" id="10"/>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142872">
              <a:off x="474117" y="269189"/>
              <a:ext cx="5024194" cy="1205016"/>
            </a:xfrm>
            <a:prstGeom prst="rect">
              <a:avLst/>
            </a:prstGeom>
          </p:spPr>
          <p:txBody>
            <a:bodyPr anchor="t" rtlCol="false" tIns="0" lIns="0" bIns="0" rIns="0">
              <a:spAutoFit/>
            </a:bodyPr>
            <a:lstStyle/>
            <a:p>
              <a:pPr algn="ctr">
                <a:lnSpc>
                  <a:spcPts val="7602"/>
                </a:lnSpc>
              </a:pPr>
              <a:r>
                <a:rPr lang="en-US" sz="5430">
                  <a:solidFill>
                    <a:srgbClr val="4B2012"/>
                  </a:solidFill>
                  <a:latin typeface="League Spartan"/>
                  <a:ea typeface="League Spartan"/>
                  <a:cs typeface="League Spartan"/>
                  <a:sym typeface="League Spartan"/>
                </a:rPr>
                <a:t>FLEVARIS</a:t>
              </a:r>
            </a:p>
          </p:txBody>
        </p:sp>
      </p:grpSp>
      <p:sp>
        <p:nvSpPr>
          <p:cNvPr name="TextBox 12" id="12"/>
          <p:cNvSpPr txBox="true"/>
          <p:nvPr/>
        </p:nvSpPr>
        <p:spPr>
          <a:xfrm rot="0">
            <a:off x="1442634" y="5522800"/>
            <a:ext cx="4149070" cy="3508375"/>
          </a:xfrm>
          <a:prstGeom prst="rect">
            <a:avLst/>
          </a:prstGeom>
        </p:spPr>
        <p:txBody>
          <a:bodyPr anchor="t" rtlCol="false" tIns="0" lIns="0" bIns="0" rIns="0">
            <a:spAutoFit/>
          </a:bodyPr>
          <a:lstStyle/>
          <a:p>
            <a:pPr algn="l">
              <a:lnSpc>
                <a:spcPts val="5600"/>
              </a:lnSpc>
            </a:pPr>
            <a:r>
              <a:rPr lang="en-US" sz="4000">
                <a:solidFill>
                  <a:srgbClr val="F7FBFC"/>
                </a:solidFill>
                <a:latin typeface="Lora"/>
                <a:ea typeface="Lora"/>
                <a:cs typeface="Lora"/>
                <a:sym typeface="Lora"/>
              </a:rPr>
              <a:t>Αφιερωμένη στον αγρότη </a:t>
            </a:r>
          </a:p>
          <a:p>
            <a:pPr algn="l">
              <a:lnSpc>
                <a:spcPts val="5600"/>
              </a:lnSpc>
            </a:pPr>
          </a:p>
          <a:p>
            <a:pPr algn="l">
              <a:lnSpc>
                <a:spcPts val="5600"/>
              </a:lnSpc>
            </a:pPr>
            <a:r>
              <a:rPr lang="en-US" sz="4000">
                <a:solidFill>
                  <a:srgbClr val="F7FBFC"/>
                </a:solidFill>
                <a:latin typeface="Lora"/>
                <a:ea typeface="Lora"/>
                <a:cs typeface="Lora"/>
                <a:sym typeface="Lora"/>
              </a:rPr>
              <a:t>Γεωργικές ασχολίες</a:t>
            </a:r>
          </a:p>
        </p:txBody>
      </p:sp>
      <p:grpSp>
        <p:nvGrpSpPr>
          <p:cNvPr name="Group 13" id="13"/>
          <p:cNvGrpSpPr/>
          <p:nvPr/>
        </p:nvGrpSpPr>
        <p:grpSpPr>
          <a:xfrm rot="0">
            <a:off x="1086270" y="-2268544"/>
            <a:ext cx="19422546" cy="6329675"/>
            <a:chOff x="0" y="0"/>
            <a:chExt cx="25896728" cy="8439567"/>
          </a:xfrm>
        </p:grpSpPr>
        <p:grpSp>
          <p:nvGrpSpPr>
            <p:cNvPr name="Group 14" id="14"/>
            <p:cNvGrpSpPr/>
            <p:nvPr/>
          </p:nvGrpSpPr>
          <p:grpSpPr>
            <a:xfrm rot="142872">
              <a:off x="48727" y="4685722"/>
              <a:ext cx="13985581" cy="2636227"/>
              <a:chOff x="0" y="0"/>
              <a:chExt cx="2762584" cy="520736"/>
            </a:xfrm>
          </p:grpSpPr>
          <p:sp>
            <p:nvSpPr>
              <p:cNvPr name="Freeform 15" id="15"/>
              <p:cNvSpPr/>
              <p:nvPr/>
            </p:nvSpPr>
            <p:spPr>
              <a:xfrm flipH="false" flipV="false" rot="0">
                <a:off x="0" y="0"/>
                <a:ext cx="2762584" cy="520736"/>
              </a:xfrm>
              <a:custGeom>
                <a:avLst/>
                <a:gdLst/>
                <a:ahLst/>
                <a:cxnLst/>
                <a:rect r="r" b="b" t="t" l="l"/>
                <a:pathLst>
                  <a:path h="520736" w="2762584">
                    <a:moveTo>
                      <a:pt x="0" y="0"/>
                    </a:moveTo>
                    <a:lnTo>
                      <a:pt x="2762584" y="0"/>
                    </a:lnTo>
                    <a:lnTo>
                      <a:pt x="2762584" y="520736"/>
                    </a:lnTo>
                    <a:lnTo>
                      <a:pt x="0" y="520736"/>
                    </a:lnTo>
                    <a:close/>
                  </a:path>
                </a:pathLst>
              </a:custGeom>
              <a:solidFill>
                <a:srgbClr val="FAB000"/>
              </a:solidFill>
              <a:ln cap="sq">
                <a:noFill/>
                <a:prstDash val="solid"/>
                <a:miter/>
              </a:ln>
            </p:spPr>
          </p:sp>
          <p:sp>
            <p:nvSpPr>
              <p:cNvPr name="TextBox 16" id="16"/>
              <p:cNvSpPr txBox="true"/>
              <p:nvPr/>
            </p:nvSpPr>
            <p:spPr>
              <a:xfrm>
                <a:off x="0" y="-38100"/>
                <a:ext cx="27625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142872">
              <a:off x="635344" y="4869374"/>
              <a:ext cx="12806808" cy="2097621"/>
            </a:xfrm>
            <a:prstGeom prst="rect">
              <a:avLst/>
            </a:prstGeom>
          </p:spPr>
          <p:txBody>
            <a:bodyPr anchor="t" rtlCol="false" tIns="0" lIns="0" bIns="0" rIns="0">
              <a:spAutoFit/>
            </a:bodyPr>
            <a:lstStyle/>
            <a:p>
              <a:pPr algn="ctr">
                <a:lnSpc>
                  <a:spcPts val="13299"/>
                </a:lnSpc>
              </a:pPr>
              <a:r>
                <a:rPr lang="en-US" sz="9499">
                  <a:solidFill>
                    <a:srgbClr val="4B2012"/>
                  </a:solidFill>
                  <a:latin typeface="VAG Rounded Next Shine"/>
                  <a:ea typeface="VAG Rounded Next Shine"/>
                  <a:cs typeface="VAG Rounded Next Shine"/>
                  <a:sym typeface="VAG Rounded Next Shine"/>
                </a:rPr>
                <a:t>Ετικέτες</a:t>
              </a:r>
            </a:p>
          </p:txBody>
        </p:sp>
        <p:sp>
          <p:nvSpPr>
            <p:cNvPr name="Freeform 18" id="18"/>
            <p:cNvSpPr/>
            <p:nvPr/>
          </p:nvSpPr>
          <p:spPr>
            <a:xfrm flipH="false" flipV="false" rot="0">
              <a:off x="20410328" y="0"/>
              <a:ext cx="5486400" cy="5486400"/>
            </a:xfrm>
            <a:custGeom>
              <a:avLst/>
              <a:gdLst/>
              <a:ahLst/>
              <a:cxnLst/>
              <a:rect r="r" b="b" t="t" l="l"/>
              <a:pathLst>
                <a:path h="5486400" w="5486400">
                  <a:moveTo>
                    <a:pt x="0" y="0"/>
                  </a:moveTo>
                  <a:lnTo>
                    <a:pt x="5486400" y="0"/>
                  </a:lnTo>
                  <a:lnTo>
                    <a:pt x="5486400" y="5486400"/>
                  </a:lnTo>
                  <a:lnTo>
                    <a:pt x="0" y="5486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18214224" y="3024725"/>
              <a:ext cx="3529061" cy="5414842"/>
            </a:xfrm>
            <a:custGeom>
              <a:avLst/>
              <a:gdLst/>
              <a:ahLst/>
              <a:cxnLst/>
              <a:rect r="r" b="b" t="t" l="l"/>
              <a:pathLst>
                <a:path h="5414842" w="3529061">
                  <a:moveTo>
                    <a:pt x="0" y="0"/>
                  </a:moveTo>
                  <a:lnTo>
                    <a:pt x="3529061" y="0"/>
                  </a:lnTo>
                  <a:lnTo>
                    <a:pt x="3529061" y="5414842"/>
                  </a:lnTo>
                  <a:lnTo>
                    <a:pt x="0" y="5414842"/>
                  </a:lnTo>
                  <a:lnTo>
                    <a:pt x="0" y="0"/>
                  </a:lnTo>
                  <a:close/>
                </a:path>
              </a:pathLst>
            </a:custGeom>
            <a:blipFill>
              <a:blip r:embed="rId8"/>
              <a:stretch>
                <a:fillRect l="0" t="-12652" r="0" b="-3212"/>
              </a:stretch>
            </a:blipFill>
            <a:ln cap="sq">
              <a:noFill/>
              <a:prstDash val="solid"/>
              <a:miter/>
            </a:ln>
          </p:spPr>
        </p:sp>
        <p:sp>
          <p:nvSpPr>
            <p:cNvPr name="Freeform 20" id="20"/>
            <p:cNvSpPr/>
            <p:nvPr/>
          </p:nvSpPr>
          <p:spPr>
            <a:xfrm flipH="false" flipV="false" rot="0">
              <a:off x="15685194" y="2937762"/>
              <a:ext cx="1634370" cy="5414842"/>
            </a:xfrm>
            <a:custGeom>
              <a:avLst/>
              <a:gdLst/>
              <a:ahLst/>
              <a:cxnLst/>
              <a:rect r="r" b="b" t="t" l="l"/>
              <a:pathLst>
                <a:path h="5414842" w="1634370">
                  <a:moveTo>
                    <a:pt x="0" y="0"/>
                  </a:moveTo>
                  <a:lnTo>
                    <a:pt x="1634370" y="0"/>
                  </a:lnTo>
                  <a:lnTo>
                    <a:pt x="1634370" y="5414842"/>
                  </a:lnTo>
                  <a:lnTo>
                    <a:pt x="0" y="5414842"/>
                  </a:lnTo>
                  <a:lnTo>
                    <a:pt x="0" y="0"/>
                  </a:lnTo>
                  <a:close/>
                </a:path>
              </a:pathLst>
            </a:custGeom>
            <a:blipFill>
              <a:blip r:embed="rId9"/>
              <a:stretch>
                <a:fillRect l="-33486" t="0" r="-52982" b="-131"/>
              </a:stretch>
            </a:blipFill>
            <a:ln cap="sq">
              <a:noFill/>
              <a:prstDash val="solid"/>
              <a:miter/>
            </a:ln>
          </p:spPr>
        </p:sp>
        <p:sp>
          <p:nvSpPr>
            <p:cNvPr name="Freeform 21" id="21"/>
            <p:cNvSpPr/>
            <p:nvPr/>
          </p:nvSpPr>
          <p:spPr>
            <a:xfrm flipH="false" flipV="false" rot="0">
              <a:off x="14015334" y="3024725"/>
              <a:ext cx="1669859" cy="5327878"/>
            </a:xfrm>
            <a:custGeom>
              <a:avLst/>
              <a:gdLst/>
              <a:ahLst/>
              <a:cxnLst/>
              <a:rect r="r" b="b" t="t" l="l"/>
              <a:pathLst>
                <a:path h="5327878" w="1669859">
                  <a:moveTo>
                    <a:pt x="0" y="0"/>
                  </a:moveTo>
                  <a:lnTo>
                    <a:pt x="1669860" y="0"/>
                  </a:lnTo>
                  <a:lnTo>
                    <a:pt x="1669860" y="5327879"/>
                  </a:lnTo>
                  <a:lnTo>
                    <a:pt x="0" y="5327879"/>
                  </a:lnTo>
                  <a:lnTo>
                    <a:pt x="0" y="0"/>
                  </a:lnTo>
                  <a:close/>
                </a:path>
              </a:pathLst>
            </a:custGeom>
            <a:blipFill>
              <a:blip r:embed="rId10"/>
              <a:stretch>
                <a:fillRect l="-53500" t="-2336" r="-54592" b="-13610"/>
              </a:stretch>
            </a:blipFill>
            <a:ln cap="sq">
              <a:noFill/>
              <a:prstDash val="solid"/>
              <a:miter/>
            </a:ln>
          </p:spPr>
        </p:sp>
        <p:sp>
          <p:nvSpPr>
            <p:cNvPr name="Freeform 22" id="22"/>
            <p:cNvSpPr/>
            <p:nvPr/>
          </p:nvSpPr>
          <p:spPr>
            <a:xfrm flipH="false" flipV="false" rot="0">
              <a:off x="21043878" y="3147713"/>
              <a:ext cx="1398814" cy="5204891"/>
            </a:xfrm>
            <a:custGeom>
              <a:avLst/>
              <a:gdLst/>
              <a:ahLst/>
              <a:cxnLst/>
              <a:rect r="r" b="b" t="t" l="l"/>
              <a:pathLst>
                <a:path h="5204891" w="1398814">
                  <a:moveTo>
                    <a:pt x="0" y="0"/>
                  </a:moveTo>
                  <a:lnTo>
                    <a:pt x="1398814" y="0"/>
                  </a:lnTo>
                  <a:lnTo>
                    <a:pt x="1398814" y="5204891"/>
                  </a:lnTo>
                  <a:lnTo>
                    <a:pt x="0" y="5204891"/>
                  </a:lnTo>
                  <a:lnTo>
                    <a:pt x="0" y="0"/>
                  </a:lnTo>
                  <a:close/>
                </a:path>
              </a:pathLst>
            </a:custGeom>
            <a:blipFill>
              <a:blip r:embed="rId11"/>
              <a:stretch>
                <a:fillRect l="0" t="0" r="0" b="0"/>
              </a:stretch>
            </a:blipFill>
            <a:ln cap="sq">
              <a:noFill/>
              <a:prstDash val="solid"/>
              <a:miter/>
            </a:ln>
          </p:spPr>
        </p:sp>
        <p:sp>
          <p:nvSpPr>
            <p:cNvPr name="Freeform 23" id="23"/>
            <p:cNvSpPr/>
            <p:nvPr/>
          </p:nvSpPr>
          <p:spPr>
            <a:xfrm flipH="false" flipV="false" rot="0">
              <a:off x="17516835" y="3105790"/>
              <a:ext cx="1394778" cy="5246813"/>
            </a:xfrm>
            <a:custGeom>
              <a:avLst/>
              <a:gdLst/>
              <a:ahLst/>
              <a:cxnLst/>
              <a:rect r="r" b="b" t="t" l="l"/>
              <a:pathLst>
                <a:path h="5246813" w="1394778">
                  <a:moveTo>
                    <a:pt x="0" y="0"/>
                  </a:moveTo>
                  <a:lnTo>
                    <a:pt x="1394777" y="0"/>
                  </a:lnTo>
                  <a:lnTo>
                    <a:pt x="1394777" y="5246814"/>
                  </a:lnTo>
                  <a:lnTo>
                    <a:pt x="0" y="5246814"/>
                  </a:lnTo>
                  <a:lnTo>
                    <a:pt x="0" y="0"/>
                  </a:lnTo>
                  <a:close/>
                </a:path>
              </a:pathLst>
            </a:custGeom>
            <a:blipFill>
              <a:blip r:embed="rId12"/>
              <a:stretch>
                <a:fillRect l="0" t="0" r="0" b="0"/>
              </a:stretch>
            </a:blipFill>
            <a:ln cap="sq">
              <a:noFill/>
              <a:prstDash val="solid"/>
              <a:miter/>
            </a:ln>
          </p:spPr>
        </p:sp>
      </p:grpSp>
      <p:sp>
        <p:nvSpPr>
          <p:cNvPr name="Freeform 24" id="24"/>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030290" y="5024592"/>
            <a:ext cx="5009090" cy="4215122"/>
            <a:chOff x="0" y="0"/>
            <a:chExt cx="1319267" cy="1110156"/>
          </a:xfrm>
        </p:grpSpPr>
        <p:sp>
          <p:nvSpPr>
            <p:cNvPr name="Freeform 4" id="4"/>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5" id="5"/>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true" flipV="true" rot="0">
            <a:off x="-386072" y="3439966"/>
            <a:ext cx="4895885" cy="1242331"/>
          </a:xfrm>
          <a:custGeom>
            <a:avLst/>
            <a:gdLst/>
            <a:ahLst/>
            <a:cxnLst/>
            <a:rect r="r" b="b" t="t" l="l"/>
            <a:pathLst>
              <a:path h="1242331" w="4895885">
                <a:moveTo>
                  <a:pt x="4895885" y="1242331"/>
                </a:moveTo>
                <a:lnTo>
                  <a:pt x="0" y="1242331"/>
                </a:lnTo>
                <a:lnTo>
                  <a:pt x="0" y="0"/>
                </a:lnTo>
                <a:lnTo>
                  <a:pt x="4895885" y="0"/>
                </a:lnTo>
                <a:lnTo>
                  <a:pt x="4895885" y="124233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442634" y="5522800"/>
            <a:ext cx="4149070" cy="3508375"/>
          </a:xfrm>
          <a:prstGeom prst="rect">
            <a:avLst/>
          </a:prstGeom>
        </p:spPr>
        <p:txBody>
          <a:bodyPr anchor="t" rtlCol="false" tIns="0" lIns="0" bIns="0" rIns="0">
            <a:spAutoFit/>
          </a:bodyPr>
          <a:lstStyle/>
          <a:p>
            <a:pPr algn="l">
              <a:lnSpc>
                <a:spcPts val="5600"/>
              </a:lnSpc>
            </a:pPr>
            <a:r>
              <a:rPr lang="en-US" sz="4000">
                <a:solidFill>
                  <a:srgbClr val="F7FBFC"/>
                </a:solidFill>
                <a:latin typeface="Lora"/>
                <a:ea typeface="Lora"/>
                <a:cs typeface="Lora"/>
                <a:sym typeface="Lora"/>
              </a:rPr>
              <a:t>Αφιερωμένη στον αγρότη </a:t>
            </a:r>
          </a:p>
          <a:p>
            <a:pPr algn="l">
              <a:lnSpc>
                <a:spcPts val="5600"/>
              </a:lnSpc>
            </a:pPr>
          </a:p>
          <a:p>
            <a:pPr algn="l">
              <a:lnSpc>
                <a:spcPts val="5600"/>
              </a:lnSpc>
            </a:pPr>
            <a:r>
              <a:rPr lang="en-US" sz="4000">
                <a:solidFill>
                  <a:srgbClr val="F7FBFC"/>
                </a:solidFill>
                <a:latin typeface="Lora"/>
                <a:ea typeface="Lora"/>
                <a:cs typeface="Lora"/>
                <a:sym typeface="Lora"/>
              </a:rPr>
              <a:t>Γεωργικές ασχολίες</a:t>
            </a:r>
          </a:p>
        </p:txBody>
      </p:sp>
      <p:grpSp>
        <p:nvGrpSpPr>
          <p:cNvPr name="Group 8" id="8"/>
          <p:cNvGrpSpPr/>
          <p:nvPr/>
        </p:nvGrpSpPr>
        <p:grpSpPr>
          <a:xfrm rot="0">
            <a:off x="1212184" y="4191577"/>
            <a:ext cx="4474770" cy="1416948"/>
            <a:chOff x="0" y="0"/>
            <a:chExt cx="5966361" cy="1889264"/>
          </a:xfrm>
        </p:grpSpPr>
        <p:grpSp>
          <p:nvGrpSpPr>
            <p:cNvPr name="Group 9" id="9"/>
            <p:cNvGrpSpPr/>
            <p:nvPr/>
          </p:nvGrpSpPr>
          <p:grpSpPr>
            <a:xfrm rot="142872">
              <a:off x="31633" y="121920"/>
              <a:ext cx="5903094" cy="1645424"/>
              <a:chOff x="0" y="0"/>
              <a:chExt cx="1868184" cy="520736"/>
            </a:xfrm>
          </p:grpSpPr>
          <p:sp>
            <p:nvSpPr>
              <p:cNvPr name="Freeform 10" id="10"/>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11" id="11"/>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142872">
              <a:off x="474117" y="269189"/>
              <a:ext cx="5024194" cy="1205016"/>
            </a:xfrm>
            <a:prstGeom prst="rect">
              <a:avLst/>
            </a:prstGeom>
          </p:spPr>
          <p:txBody>
            <a:bodyPr anchor="t" rtlCol="false" tIns="0" lIns="0" bIns="0" rIns="0">
              <a:spAutoFit/>
            </a:bodyPr>
            <a:lstStyle/>
            <a:p>
              <a:pPr algn="ctr">
                <a:lnSpc>
                  <a:spcPts val="7602"/>
                </a:lnSpc>
              </a:pPr>
              <a:r>
                <a:rPr lang="en-US" sz="5430">
                  <a:solidFill>
                    <a:srgbClr val="4B2012"/>
                  </a:solidFill>
                  <a:latin typeface="League Spartan"/>
                  <a:ea typeface="League Spartan"/>
                  <a:cs typeface="League Spartan"/>
                  <a:sym typeface="League Spartan"/>
                </a:rPr>
                <a:t>FLEVARIS</a:t>
              </a:r>
            </a:p>
          </p:txBody>
        </p:sp>
      </p:grpSp>
      <p:grpSp>
        <p:nvGrpSpPr>
          <p:cNvPr name="Group 13" id="13"/>
          <p:cNvGrpSpPr/>
          <p:nvPr/>
        </p:nvGrpSpPr>
        <p:grpSpPr>
          <a:xfrm rot="0">
            <a:off x="12250210" y="4344512"/>
            <a:ext cx="5009090" cy="5048137"/>
            <a:chOff x="0" y="0"/>
            <a:chExt cx="6678787" cy="6730849"/>
          </a:xfrm>
        </p:grpSpPr>
        <p:grpSp>
          <p:nvGrpSpPr>
            <p:cNvPr name="Group 14" id="14"/>
            <p:cNvGrpSpPr/>
            <p:nvPr/>
          </p:nvGrpSpPr>
          <p:grpSpPr>
            <a:xfrm rot="0">
              <a:off x="0" y="1110686"/>
              <a:ext cx="6678787" cy="5620163"/>
              <a:chOff x="0" y="0"/>
              <a:chExt cx="1319267" cy="1110156"/>
            </a:xfrm>
          </p:grpSpPr>
          <p:sp>
            <p:nvSpPr>
              <p:cNvPr name="Freeform 15" id="15"/>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16" id="16"/>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0">
              <a:off x="599473" y="1803539"/>
              <a:ext cx="5479842" cy="1829858"/>
            </a:xfrm>
            <a:prstGeom prst="rect">
              <a:avLst/>
            </a:prstGeom>
          </p:spPr>
          <p:txBody>
            <a:bodyPr anchor="t" rtlCol="false" tIns="0" lIns="0" bIns="0" rIns="0">
              <a:spAutoFit/>
            </a:bodyPr>
            <a:lstStyle/>
            <a:p>
              <a:pPr algn="l">
                <a:lnSpc>
                  <a:spcPts val="5600"/>
                </a:lnSpc>
              </a:pPr>
              <a:r>
                <a:rPr lang="en-US" sz="4000">
                  <a:solidFill>
                    <a:srgbClr val="F7FBFC"/>
                  </a:solidFill>
                  <a:latin typeface="Lora"/>
                  <a:ea typeface="Lora"/>
                  <a:cs typeface="Lora"/>
                  <a:sym typeface="Lora"/>
                </a:rPr>
                <a:t>Αφιερωμένη στο όχημα remulka</a:t>
              </a:r>
            </a:p>
          </p:txBody>
        </p:sp>
        <p:grpSp>
          <p:nvGrpSpPr>
            <p:cNvPr name="Group 18" id="18"/>
            <p:cNvGrpSpPr/>
            <p:nvPr/>
          </p:nvGrpSpPr>
          <p:grpSpPr>
            <a:xfrm rot="142872">
              <a:off x="144587" y="121920"/>
              <a:ext cx="5903094" cy="1645424"/>
              <a:chOff x="0" y="0"/>
              <a:chExt cx="1868184" cy="520736"/>
            </a:xfrm>
          </p:grpSpPr>
          <p:sp>
            <p:nvSpPr>
              <p:cNvPr name="Freeform 19" id="19"/>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20" id="20"/>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21" id="21"/>
            <p:cNvSpPr txBox="true"/>
            <p:nvPr/>
          </p:nvSpPr>
          <p:spPr>
            <a:xfrm rot="142872">
              <a:off x="587071" y="269189"/>
              <a:ext cx="5024194" cy="1205016"/>
            </a:xfrm>
            <a:prstGeom prst="rect">
              <a:avLst/>
            </a:prstGeom>
          </p:spPr>
          <p:txBody>
            <a:bodyPr anchor="t" rtlCol="false" tIns="0" lIns="0" bIns="0" rIns="0">
              <a:spAutoFit/>
            </a:bodyPr>
            <a:lstStyle/>
            <a:p>
              <a:pPr algn="ctr">
                <a:lnSpc>
                  <a:spcPts val="7602"/>
                </a:lnSpc>
              </a:pPr>
              <a:r>
                <a:rPr lang="en-US" sz="5430">
                  <a:solidFill>
                    <a:srgbClr val="4B2012"/>
                  </a:solidFill>
                  <a:latin typeface="League Spartan"/>
                  <a:ea typeface="League Spartan"/>
                  <a:cs typeface="League Spartan"/>
                  <a:sym typeface="League Spartan"/>
                </a:rPr>
                <a:t>REMULKA</a:t>
              </a:r>
            </a:p>
          </p:txBody>
        </p:sp>
      </p:grpSp>
      <p:grpSp>
        <p:nvGrpSpPr>
          <p:cNvPr name="Group 22" id="22"/>
          <p:cNvGrpSpPr/>
          <p:nvPr/>
        </p:nvGrpSpPr>
        <p:grpSpPr>
          <a:xfrm rot="0">
            <a:off x="1086270" y="-2268544"/>
            <a:ext cx="19422546" cy="6329675"/>
            <a:chOff x="0" y="0"/>
            <a:chExt cx="25896728" cy="8439567"/>
          </a:xfrm>
        </p:grpSpPr>
        <p:grpSp>
          <p:nvGrpSpPr>
            <p:cNvPr name="Group 23" id="23"/>
            <p:cNvGrpSpPr/>
            <p:nvPr/>
          </p:nvGrpSpPr>
          <p:grpSpPr>
            <a:xfrm rot="142872">
              <a:off x="48727" y="4685722"/>
              <a:ext cx="13985581" cy="2636227"/>
              <a:chOff x="0" y="0"/>
              <a:chExt cx="2762584" cy="520736"/>
            </a:xfrm>
          </p:grpSpPr>
          <p:sp>
            <p:nvSpPr>
              <p:cNvPr name="Freeform 24" id="24"/>
              <p:cNvSpPr/>
              <p:nvPr/>
            </p:nvSpPr>
            <p:spPr>
              <a:xfrm flipH="false" flipV="false" rot="0">
                <a:off x="0" y="0"/>
                <a:ext cx="2762584" cy="520736"/>
              </a:xfrm>
              <a:custGeom>
                <a:avLst/>
                <a:gdLst/>
                <a:ahLst/>
                <a:cxnLst/>
                <a:rect r="r" b="b" t="t" l="l"/>
                <a:pathLst>
                  <a:path h="520736" w="2762584">
                    <a:moveTo>
                      <a:pt x="0" y="0"/>
                    </a:moveTo>
                    <a:lnTo>
                      <a:pt x="2762584" y="0"/>
                    </a:lnTo>
                    <a:lnTo>
                      <a:pt x="2762584" y="520736"/>
                    </a:lnTo>
                    <a:lnTo>
                      <a:pt x="0" y="520736"/>
                    </a:lnTo>
                    <a:close/>
                  </a:path>
                </a:pathLst>
              </a:custGeom>
              <a:solidFill>
                <a:srgbClr val="FAB000"/>
              </a:solidFill>
              <a:ln cap="sq">
                <a:noFill/>
                <a:prstDash val="solid"/>
                <a:miter/>
              </a:ln>
            </p:spPr>
          </p:sp>
          <p:sp>
            <p:nvSpPr>
              <p:cNvPr name="TextBox 25" id="25"/>
              <p:cNvSpPr txBox="true"/>
              <p:nvPr/>
            </p:nvSpPr>
            <p:spPr>
              <a:xfrm>
                <a:off x="0" y="-38100"/>
                <a:ext cx="2762584" cy="558836"/>
              </a:xfrm>
              <a:prstGeom prst="rect">
                <a:avLst/>
              </a:prstGeom>
            </p:spPr>
            <p:txBody>
              <a:bodyPr anchor="ctr" rtlCol="false" tIns="50800" lIns="50800" bIns="50800" rIns="50800"/>
              <a:lstStyle/>
              <a:p>
                <a:pPr algn="ctr">
                  <a:lnSpc>
                    <a:spcPts val="2659"/>
                  </a:lnSpc>
                  <a:spcBef>
                    <a:spcPct val="0"/>
                  </a:spcBef>
                </a:pPr>
              </a:p>
            </p:txBody>
          </p:sp>
        </p:grpSp>
        <p:sp>
          <p:nvSpPr>
            <p:cNvPr name="Freeform 26" id="26"/>
            <p:cNvSpPr/>
            <p:nvPr/>
          </p:nvSpPr>
          <p:spPr>
            <a:xfrm flipH="false" flipV="false" rot="0">
              <a:off x="20410328" y="0"/>
              <a:ext cx="5486400" cy="5486400"/>
            </a:xfrm>
            <a:custGeom>
              <a:avLst/>
              <a:gdLst/>
              <a:ahLst/>
              <a:cxnLst/>
              <a:rect r="r" b="b" t="t" l="l"/>
              <a:pathLst>
                <a:path h="5486400" w="5486400">
                  <a:moveTo>
                    <a:pt x="0" y="0"/>
                  </a:moveTo>
                  <a:lnTo>
                    <a:pt x="5486400" y="0"/>
                  </a:lnTo>
                  <a:lnTo>
                    <a:pt x="5486400" y="5486400"/>
                  </a:lnTo>
                  <a:lnTo>
                    <a:pt x="0" y="5486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7" id="27"/>
            <p:cNvSpPr txBox="true"/>
            <p:nvPr/>
          </p:nvSpPr>
          <p:spPr>
            <a:xfrm rot="142872">
              <a:off x="635344" y="4869374"/>
              <a:ext cx="12806808" cy="2097621"/>
            </a:xfrm>
            <a:prstGeom prst="rect">
              <a:avLst/>
            </a:prstGeom>
          </p:spPr>
          <p:txBody>
            <a:bodyPr anchor="t" rtlCol="false" tIns="0" lIns="0" bIns="0" rIns="0">
              <a:spAutoFit/>
            </a:bodyPr>
            <a:lstStyle/>
            <a:p>
              <a:pPr algn="ctr">
                <a:lnSpc>
                  <a:spcPts val="13299"/>
                </a:lnSpc>
              </a:pPr>
              <a:r>
                <a:rPr lang="en-US" sz="9499">
                  <a:solidFill>
                    <a:srgbClr val="4B2012"/>
                  </a:solidFill>
                  <a:latin typeface="VAG Rounded Next Shine"/>
                  <a:ea typeface="VAG Rounded Next Shine"/>
                  <a:cs typeface="VAG Rounded Next Shine"/>
                  <a:sym typeface="VAG Rounded Next Shine"/>
                </a:rPr>
                <a:t>Ετικέτες</a:t>
              </a:r>
            </a:p>
          </p:txBody>
        </p:sp>
        <p:sp>
          <p:nvSpPr>
            <p:cNvPr name="Freeform 28" id="28"/>
            <p:cNvSpPr/>
            <p:nvPr/>
          </p:nvSpPr>
          <p:spPr>
            <a:xfrm flipH="false" flipV="false" rot="0">
              <a:off x="20410328" y="0"/>
              <a:ext cx="5486400" cy="5486400"/>
            </a:xfrm>
            <a:custGeom>
              <a:avLst/>
              <a:gdLst/>
              <a:ahLst/>
              <a:cxnLst/>
              <a:rect r="r" b="b" t="t" l="l"/>
              <a:pathLst>
                <a:path h="5486400" w="5486400">
                  <a:moveTo>
                    <a:pt x="0" y="0"/>
                  </a:moveTo>
                  <a:lnTo>
                    <a:pt x="5486400" y="0"/>
                  </a:lnTo>
                  <a:lnTo>
                    <a:pt x="5486400" y="5486400"/>
                  </a:lnTo>
                  <a:lnTo>
                    <a:pt x="0" y="5486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9" id="29"/>
            <p:cNvSpPr/>
            <p:nvPr/>
          </p:nvSpPr>
          <p:spPr>
            <a:xfrm flipH="false" flipV="false" rot="0">
              <a:off x="18214224" y="3024725"/>
              <a:ext cx="3529061" cy="5414842"/>
            </a:xfrm>
            <a:custGeom>
              <a:avLst/>
              <a:gdLst/>
              <a:ahLst/>
              <a:cxnLst/>
              <a:rect r="r" b="b" t="t" l="l"/>
              <a:pathLst>
                <a:path h="5414842" w="3529061">
                  <a:moveTo>
                    <a:pt x="0" y="0"/>
                  </a:moveTo>
                  <a:lnTo>
                    <a:pt x="3529061" y="0"/>
                  </a:lnTo>
                  <a:lnTo>
                    <a:pt x="3529061" y="5414842"/>
                  </a:lnTo>
                  <a:lnTo>
                    <a:pt x="0" y="5414842"/>
                  </a:lnTo>
                  <a:lnTo>
                    <a:pt x="0" y="0"/>
                  </a:lnTo>
                  <a:close/>
                </a:path>
              </a:pathLst>
            </a:custGeom>
            <a:blipFill>
              <a:blip r:embed="rId8"/>
              <a:stretch>
                <a:fillRect l="0" t="-12652" r="0" b="-3212"/>
              </a:stretch>
            </a:blipFill>
            <a:ln cap="sq">
              <a:noFill/>
              <a:prstDash val="solid"/>
              <a:miter/>
            </a:ln>
          </p:spPr>
        </p:sp>
        <p:sp>
          <p:nvSpPr>
            <p:cNvPr name="Freeform 30" id="30"/>
            <p:cNvSpPr/>
            <p:nvPr/>
          </p:nvSpPr>
          <p:spPr>
            <a:xfrm flipH="false" flipV="false" rot="0">
              <a:off x="15685194" y="2937762"/>
              <a:ext cx="1634370" cy="5414842"/>
            </a:xfrm>
            <a:custGeom>
              <a:avLst/>
              <a:gdLst/>
              <a:ahLst/>
              <a:cxnLst/>
              <a:rect r="r" b="b" t="t" l="l"/>
              <a:pathLst>
                <a:path h="5414842" w="1634370">
                  <a:moveTo>
                    <a:pt x="0" y="0"/>
                  </a:moveTo>
                  <a:lnTo>
                    <a:pt x="1634370" y="0"/>
                  </a:lnTo>
                  <a:lnTo>
                    <a:pt x="1634370" y="5414842"/>
                  </a:lnTo>
                  <a:lnTo>
                    <a:pt x="0" y="5414842"/>
                  </a:lnTo>
                  <a:lnTo>
                    <a:pt x="0" y="0"/>
                  </a:lnTo>
                  <a:close/>
                </a:path>
              </a:pathLst>
            </a:custGeom>
            <a:blipFill>
              <a:blip r:embed="rId9"/>
              <a:stretch>
                <a:fillRect l="-33486" t="0" r="-52982" b="-131"/>
              </a:stretch>
            </a:blipFill>
            <a:ln cap="sq">
              <a:noFill/>
              <a:prstDash val="solid"/>
              <a:miter/>
            </a:ln>
          </p:spPr>
        </p:sp>
        <p:sp>
          <p:nvSpPr>
            <p:cNvPr name="Freeform 31" id="31"/>
            <p:cNvSpPr/>
            <p:nvPr/>
          </p:nvSpPr>
          <p:spPr>
            <a:xfrm flipH="false" flipV="false" rot="0">
              <a:off x="14015334" y="3024725"/>
              <a:ext cx="1669859" cy="5327878"/>
            </a:xfrm>
            <a:custGeom>
              <a:avLst/>
              <a:gdLst/>
              <a:ahLst/>
              <a:cxnLst/>
              <a:rect r="r" b="b" t="t" l="l"/>
              <a:pathLst>
                <a:path h="5327878" w="1669859">
                  <a:moveTo>
                    <a:pt x="0" y="0"/>
                  </a:moveTo>
                  <a:lnTo>
                    <a:pt x="1669860" y="0"/>
                  </a:lnTo>
                  <a:lnTo>
                    <a:pt x="1669860" y="5327879"/>
                  </a:lnTo>
                  <a:lnTo>
                    <a:pt x="0" y="5327879"/>
                  </a:lnTo>
                  <a:lnTo>
                    <a:pt x="0" y="0"/>
                  </a:lnTo>
                  <a:close/>
                </a:path>
              </a:pathLst>
            </a:custGeom>
            <a:blipFill>
              <a:blip r:embed="rId10"/>
              <a:stretch>
                <a:fillRect l="-53500" t="-2336" r="-54592" b="-13610"/>
              </a:stretch>
            </a:blipFill>
            <a:ln cap="sq">
              <a:noFill/>
              <a:prstDash val="solid"/>
              <a:miter/>
            </a:ln>
          </p:spPr>
        </p:sp>
        <p:sp>
          <p:nvSpPr>
            <p:cNvPr name="Freeform 32" id="32"/>
            <p:cNvSpPr/>
            <p:nvPr/>
          </p:nvSpPr>
          <p:spPr>
            <a:xfrm flipH="false" flipV="false" rot="0">
              <a:off x="21043878" y="3147713"/>
              <a:ext cx="1398814" cy="5204891"/>
            </a:xfrm>
            <a:custGeom>
              <a:avLst/>
              <a:gdLst/>
              <a:ahLst/>
              <a:cxnLst/>
              <a:rect r="r" b="b" t="t" l="l"/>
              <a:pathLst>
                <a:path h="5204891" w="1398814">
                  <a:moveTo>
                    <a:pt x="0" y="0"/>
                  </a:moveTo>
                  <a:lnTo>
                    <a:pt x="1398814" y="0"/>
                  </a:lnTo>
                  <a:lnTo>
                    <a:pt x="1398814" y="5204891"/>
                  </a:lnTo>
                  <a:lnTo>
                    <a:pt x="0" y="5204891"/>
                  </a:lnTo>
                  <a:lnTo>
                    <a:pt x="0" y="0"/>
                  </a:lnTo>
                  <a:close/>
                </a:path>
              </a:pathLst>
            </a:custGeom>
            <a:blipFill>
              <a:blip r:embed="rId11"/>
              <a:stretch>
                <a:fillRect l="0" t="0" r="0" b="0"/>
              </a:stretch>
            </a:blipFill>
            <a:ln cap="sq">
              <a:noFill/>
              <a:prstDash val="solid"/>
              <a:miter/>
            </a:ln>
          </p:spPr>
        </p:sp>
        <p:sp>
          <p:nvSpPr>
            <p:cNvPr name="Freeform 33" id="33"/>
            <p:cNvSpPr/>
            <p:nvPr/>
          </p:nvSpPr>
          <p:spPr>
            <a:xfrm flipH="false" flipV="false" rot="0">
              <a:off x="17516835" y="3105790"/>
              <a:ext cx="1394778" cy="5246813"/>
            </a:xfrm>
            <a:custGeom>
              <a:avLst/>
              <a:gdLst/>
              <a:ahLst/>
              <a:cxnLst/>
              <a:rect r="r" b="b" t="t" l="l"/>
              <a:pathLst>
                <a:path h="5246813" w="1394778">
                  <a:moveTo>
                    <a:pt x="0" y="0"/>
                  </a:moveTo>
                  <a:lnTo>
                    <a:pt x="1394777" y="0"/>
                  </a:lnTo>
                  <a:lnTo>
                    <a:pt x="1394777" y="5246814"/>
                  </a:lnTo>
                  <a:lnTo>
                    <a:pt x="0" y="5246814"/>
                  </a:lnTo>
                  <a:lnTo>
                    <a:pt x="0" y="0"/>
                  </a:lnTo>
                  <a:close/>
                </a:path>
              </a:pathLst>
            </a:custGeom>
            <a:blipFill>
              <a:blip r:embed="rId12"/>
              <a:stretch>
                <a:fillRect l="0" t="0" r="0" b="0"/>
              </a:stretch>
            </a:blipFill>
            <a:ln cap="sq">
              <a:noFill/>
              <a:prstDash val="solid"/>
              <a:miter/>
            </a:ln>
          </p:spPr>
        </p:sp>
      </p:grpSp>
      <p:sp>
        <p:nvSpPr>
          <p:cNvPr name="Freeform 34" id="34"/>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3"/>
            <a:stretch>
              <a:fillRect l="0" t="0" r="0" b="0"/>
            </a:stretch>
          </a:blipFill>
        </p:spPr>
      </p:sp>
    </p:spTree>
  </p:cSld>
  <p:clrMapOvr>
    <a:masterClrMapping/>
  </p:clrMapOvr>
  <p:transition spd="fast">
    <p:fade/>
  </p:transition>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142872">
            <a:off x="1122815" y="1245748"/>
            <a:ext cx="10489185" cy="1977170"/>
            <a:chOff x="0" y="0"/>
            <a:chExt cx="2762584" cy="520736"/>
          </a:xfrm>
        </p:grpSpPr>
        <p:sp>
          <p:nvSpPr>
            <p:cNvPr name="Freeform 4" id="4"/>
            <p:cNvSpPr/>
            <p:nvPr/>
          </p:nvSpPr>
          <p:spPr>
            <a:xfrm flipH="false" flipV="false" rot="0">
              <a:off x="0" y="0"/>
              <a:ext cx="2762584" cy="520736"/>
            </a:xfrm>
            <a:custGeom>
              <a:avLst/>
              <a:gdLst/>
              <a:ahLst/>
              <a:cxnLst/>
              <a:rect r="r" b="b" t="t" l="l"/>
              <a:pathLst>
                <a:path h="520736" w="2762584">
                  <a:moveTo>
                    <a:pt x="0" y="0"/>
                  </a:moveTo>
                  <a:lnTo>
                    <a:pt x="2762584" y="0"/>
                  </a:lnTo>
                  <a:lnTo>
                    <a:pt x="2762584" y="520736"/>
                  </a:lnTo>
                  <a:lnTo>
                    <a:pt x="0" y="520736"/>
                  </a:lnTo>
                  <a:close/>
                </a:path>
              </a:pathLst>
            </a:custGeom>
            <a:solidFill>
              <a:srgbClr val="FAB000"/>
            </a:solidFill>
            <a:ln cap="sq">
              <a:noFill/>
              <a:prstDash val="solid"/>
              <a:miter/>
            </a:ln>
          </p:spPr>
        </p:sp>
        <p:sp>
          <p:nvSpPr>
            <p:cNvPr name="TextBox 5" id="5"/>
            <p:cNvSpPr txBox="true"/>
            <p:nvPr/>
          </p:nvSpPr>
          <p:spPr>
            <a:xfrm>
              <a:off x="0" y="-38100"/>
              <a:ext cx="2762584" cy="55883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030290" y="5024592"/>
            <a:ext cx="5009090" cy="4215122"/>
            <a:chOff x="0" y="0"/>
            <a:chExt cx="1319267" cy="1110156"/>
          </a:xfrm>
        </p:grpSpPr>
        <p:sp>
          <p:nvSpPr>
            <p:cNvPr name="Freeform 7" id="7"/>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8" id="8"/>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Freeform 9" id="9"/>
          <p:cNvSpPr/>
          <p:nvPr/>
        </p:nvSpPr>
        <p:spPr>
          <a:xfrm flipH="true" flipV="true" rot="0">
            <a:off x="-386072" y="3439966"/>
            <a:ext cx="4895885" cy="1242331"/>
          </a:xfrm>
          <a:custGeom>
            <a:avLst/>
            <a:gdLst/>
            <a:ahLst/>
            <a:cxnLst/>
            <a:rect r="r" b="b" t="t" l="l"/>
            <a:pathLst>
              <a:path h="1242331" w="4895885">
                <a:moveTo>
                  <a:pt x="4895885" y="1242331"/>
                </a:moveTo>
                <a:lnTo>
                  <a:pt x="0" y="1242331"/>
                </a:lnTo>
                <a:lnTo>
                  <a:pt x="0" y="0"/>
                </a:lnTo>
                <a:lnTo>
                  <a:pt x="4895885" y="0"/>
                </a:lnTo>
                <a:lnTo>
                  <a:pt x="4895885" y="1242331"/>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142872">
            <a:off x="1563668" y="1340643"/>
            <a:ext cx="9605106" cy="1616078"/>
          </a:xfrm>
          <a:prstGeom prst="rect">
            <a:avLst/>
          </a:prstGeom>
        </p:spPr>
        <p:txBody>
          <a:bodyPr anchor="t" rtlCol="false" tIns="0" lIns="0" bIns="0" rIns="0">
            <a:spAutoFit/>
          </a:bodyPr>
          <a:lstStyle/>
          <a:p>
            <a:pPr algn="ctr">
              <a:lnSpc>
                <a:spcPts val="13299"/>
              </a:lnSpc>
            </a:pPr>
            <a:r>
              <a:rPr lang="en-US" sz="9499">
                <a:solidFill>
                  <a:srgbClr val="4B2012"/>
                </a:solidFill>
                <a:latin typeface="VAG Rounded Next Shine"/>
                <a:ea typeface="VAG Rounded Next Shine"/>
                <a:cs typeface="VAG Rounded Next Shine"/>
                <a:sym typeface="VAG Rounded Next Shine"/>
              </a:rPr>
              <a:t>Ετικέτες</a:t>
            </a:r>
          </a:p>
        </p:txBody>
      </p:sp>
      <p:sp>
        <p:nvSpPr>
          <p:cNvPr name="TextBox 11" id="11"/>
          <p:cNvSpPr txBox="true"/>
          <p:nvPr/>
        </p:nvSpPr>
        <p:spPr>
          <a:xfrm rot="0">
            <a:off x="1442634" y="5522800"/>
            <a:ext cx="4149070" cy="3508375"/>
          </a:xfrm>
          <a:prstGeom prst="rect">
            <a:avLst/>
          </a:prstGeom>
        </p:spPr>
        <p:txBody>
          <a:bodyPr anchor="t" rtlCol="false" tIns="0" lIns="0" bIns="0" rIns="0">
            <a:spAutoFit/>
          </a:bodyPr>
          <a:lstStyle/>
          <a:p>
            <a:pPr algn="l">
              <a:lnSpc>
                <a:spcPts val="5600"/>
              </a:lnSpc>
            </a:pPr>
            <a:r>
              <a:rPr lang="en-US" sz="4000">
                <a:solidFill>
                  <a:srgbClr val="F7FBFC"/>
                </a:solidFill>
                <a:latin typeface="Lora"/>
                <a:ea typeface="Lora"/>
                <a:cs typeface="Lora"/>
                <a:sym typeface="Lora"/>
              </a:rPr>
              <a:t>Αφιερωμένη στον αγρότη </a:t>
            </a:r>
          </a:p>
          <a:p>
            <a:pPr algn="l">
              <a:lnSpc>
                <a:spcPts val="5600"/>
              </a:lnSpc>
            </a:pPr>
          </a:p>
          <a:p>
            <a:pPr algn="l">
              <a:lnSpc>
                <a:spcPts val="5600"/>
              </a:lnSpc>
            </a:pPr>
            <a:r>
              <a:rPr lang="en-US" sz="4000">
                <a:solidFill>
                  <a:srgbClr val="F7FBFC"/>
                </a:solidFill>
                <a:latin typeface="Lora"/>
                <a:ea typeface="Lora"/>
                <a:cs typeface="Lora"/>
                <a:sym typeface="Lora"/>
              </a:rPr>
              <a:t>Γεωργικές ασχολίες</a:t>
            </a:r>
          </a:p>
        </p:txBody>
      </p:sp>
      <p:grpSp>
        <p:nvGrpSpPr>
          <p:cNvPr name="Group 12" id="12"/>
          <p:cNvGrpSpPr/>
          <p:nvPr/>
        </p:nvGrpSpPr>
        <p:grpSpPr>
          <a:xfrm rot="0">
            <a:off x="1212184" y="4191577"/>
            <a:ext cx="4474770" cy="1416948"/>
            <a:chOff x="0" y="0"/>
            <a:chExt cx="5966361" cy="1889264"/>
          </a:xfrm>
        </p:grpSpPr>
        <p:grpSp>
          <p:nvGrpSpPr>
            <p:cNvPr name="Group 13" id="13"/>
            <p:cNvGrpSpPr/>
            <p:nvPr/>
          </p:nvGrpSpPr>
          <p:grpSpPr>
            <a:xfrm rot="142872">
              <a:off x="31633" y="121920"/>
              <a:ext cx="5903094" cy="1645424"/>
              <a:chOff x="0" y="0"/>
              <a:chExt cx="1868184" cy="520736"/>
            </a:xfrm>
          </p:grpSpPr>
          <p:sp>
            <p:nvSpPr>
              <p:cNvPr name="Freeform 14" id="14"/>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15" id="15"/>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16" id="16"/>
            <p:cNvSpPr txBox="true"/>
            <p:nvPr/>
          </p:nvSpPr>
          <p:spPr>
            <a:xfrm rot="142872">
              <a:off x="474117" y="269189"/>
              <a:ext cx="5024194" cy="1205016"/>
            </a:xfrm>
            <a:prstGeom prst="rect">
              <a:avLst/>
            </a:prstGeom>
          </p:spPr>
          <p:txBody>
            <a:bodyPr anchor="t" rtlCol="false" tIns="0" lIns="0" bIns="0" rIns="0">
              <a:spAutoFit/>
            </a:bodyPr>
            <a:lstStyle/>
            <a:p>
              <a:pPr algn="ctr">
                <a:lnSpc>
                  <a:spcPts val="7602"/>
                </a:lnSpc>
              </a:pPr>
              <a:r>
                <a:rPr lang="en-US" sz="5430">
                  <a:solidFill>
                    <a:srgbClr val="4B2012"/>
                  </a:solidFill>
                  <a:latin typeface="League Spartan"/>
                  <a:ea typeface="League Spartan"/>
                  <a:cs typeface="League Spartan"/>
                  <a:sym typeface="League Spartan"/>
                </a:rPr>
                <a:t>FLEVARIS</a:t>
              </a:r>
            </a:p>
          </p:txBody>
        </p:sp>
      </p:grpSp>
      <p:grpSp>
        <p:nvGrpSpPr>
          <p:cNvPr name="Group 17" id="17"/>
          <p:cNvGrpSpPr/>
          <p:nvPr/>
        </p:nvGrpSpPr>
        <p:grpSpPr>
          <a:xfrm rot="0">
            <a:off x="12250210" y="4191577"/>
            <a:ext cx="5009090" cy="5153456"/>
            <a:chOff x="0" y="0"/>
            <a:chExt cx="6678787" cy="6871275"/>
          </a:xfrm>
        </p:grpSpPr>
        <p:grpSp>
          <p:nvGrpSpPr>
            <p:cNvPr name="Group 18" id="18"/>
            <p:cNvGrpSpPr/>
            <p:nvPr/>
          </p:nvGrpSpPr>
          <p:grpSpPr>
            <a:xfrm rot="0">
              <a:off x="0" y="1251112"/>
              <a:ext cx="6678787" cy="5620163"/>
              <a:chOff x="0" y="0"/>
              <a:chExt cx="1319267" cy="1110156"/>
            </a:xfrm>
          </p:grpSpPr>
          <p:sp>
            <p:nvSpPr>
              <p:cNvPr name="Freeform 19" id="19"/>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20" id="20"/>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TextBox 21" id="21"/>
            <p:cNvSpPr txBox="true"/>
            <p:nvPr/>
          </p:nvSpPr>
          <p:spPr>
            <a:xfrm rot="0">
              <a:off x="573347" y="1943965"/>
              <a:ext cx="5532094" cy="3709458"/>
            </a:xfrm>
            <a:prstGeom prst="rect">
              <a:avLst/>
            </a:prstGeom>
          </p:spPr>
          <p:txBody>
            <a:bodyPr anchor="t" rtlCol="false" tIns="0" lIns="0" bIns="0" rIns="0">
              <a:spAutoFit/>
            </a:bodyPr>
            <a:lstStyle/>
            <a:p>
              <a:pPr algn="l">
                <a:lnSpc>
                  <a:spcPts val="5600"/>
                </a:lnSpc>
              </a:pPr>
              <a:r>
                <a:rPr lang="en-US" sz="4000">
                  <a:solidFill>
                    <a:srgbClr val="F7FBFC"/>
                  </a:solidFill>
                  <a:latin typeface="Lora"/>
                  <a:ea typeface="Lora"/>
                  <a:cs typeface="Lora"/>
                  <a:sym typeface="Lora"/>
                </a:rPr>
                <a:t>Αφιερωμένη στον ιππότη του κάστρου των Φύλλων</a:t>
              </a:r>
            </a:p>
          </p:txBody>
        </p:sp>
        <p:grpSp>
          <p:nvGrpSpPr>
            <p:cNvPr name="Group 22" id="22"/>
            <p:cNvGrpSpPr/>
            <p:nvPr/>
          </p:nvGrpSpPr>
          <p:grpSpPr>
            <a:xfrm rot="142872">
              <a:off x="388906" y="121920"/>
              <a:ext cx="5903094" cy="1645424"/>
              <a:chOff x="0" y="0"/>
              <a:chExt cx="1868184" cy="520736"/>
            </a:xfrm>
          </p:grpSpPr>
          <p:sp>
            <p:nvSpPr>
              <p:cNvPr name="Freeform 23" id="23"/>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24" id="24"/>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25" id="25"/>
            <p:cNvSpPr txBox="true"/>
            <p:nvPr/>
          </p:nvSpPr>
          <p:spPr>
            <a:xfrm rot="142872">
              <a:off x="831390" y="269189"/>
              <a:ext cx="5024194" cy="1205016"/>
            </a:xfrm>
            <a:prstGeom prst="rect">
              <a:avLst/>
            </a:prstGeom>
          </p:spPr>
          <p:txBody>
            <a:bodyPr anchor="t" rtlCol="false" tIns="0" lIns="0" bIns="0" rIns="0">
              <a:spAutoFit/>
            </a:bodyPr>
            <a:lstStyle/>
            <a:p>
              <a:pPr algn="ctr">
                <a:lnSpc>
                  <a:spcPts val="7602"/>
                </a:lnSpc>
              </a:pPr>
              <a:r>
                <a:rPr lang="en-US" sz="5430">
                  <a:solidFill>
                    <a:srgbClr val="4B2012"/>
                  </a:solidFill>
                  <a:latin typeface="League Spartan"/>
                  <a:ea typeface="League Spartan"/>
                  <a:cs typeface="League Spartan"/>
                  <a:sym typeface="League Spartan"/>
                </a:rPr>
                <a:t>LICARIO</a:t>
              </a:r>
            </a:p>
          </p:txBody>
        </p:sp>
      </p:grpSp>
      <p:grpSp>
        <p:nvGrpSpPr>
          <p:cNvPr name="Group 26" id="26"/>
          <p:cNvGrpSpPr/>
          <p:nvPr/>
        </p:nvGrpSpPr>
        <p:grpSpPr>
          <a:xfrm rot="0">
            <a:off x="6640250" y="4244237"/>
            <a:ext cx="5009090" cy="5048137"/>
            <a:chOff x="0" y="0"/>
            <a:chExt cx="6678787" cy="6730849"/>
          </a:xfrm>
        </p:grpSpPr>
        <p:grpSp>
          <p:nvGrpSpPr>
            <p:cNvPr name="Group 27" id="27"/>
            <p:cNvGrpSpPr/>
            <p:nvPr/>
          </p:nvGrpSpPr>
          <p:grpSpPr>
            <a:xfrm rot="0">
              <a:off x="0" y="1110686"/>
              <a:ext cx="6678787" cy="5620163"/>
              <a:chOff x="0" y="0"/>
              <a:chExt cx="1319267" cy="1110156"/>
            </a:xfrm>
          </p:grpSpPr>
          <p:sp>
            <p:nvSpPr>
              <p:cNvPr name="Freeform 28" id="28"/>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29" id="29"/>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TextBox 30" id="30"/>
            <p:cNvSpPr txBox="true"/>
            <p:nvPr/>
          </p:nvSpPr>
          <p:spPr>
            <a:xfrm rot="0">
              <a:off x="599473" y="1803539"/>
              <a:ext cx="5479842" cy="1829858"/>
            </a:xfrm>
            <a:prstGeom prst="rect">
              <a:avLst/>
            </a:prstGeom>
          </p:spPr>
          <p:txBody>
            <a:bodyPr anchor="t" rtlCol="false" tIns="0" lIns="0" bIns="0" rIns="0">
              <a:spAutoFit/>
            </a:bodyPr>
            <a:lstStyle/>
            <a:p>
              <a:pPr algn="l">
                <a:lnSpc>
                  <a:spcPts val="5600"/>
                </a:lnSpc>
              </a:pPr>
              <a:r>
                <a:rPr lang="en-US" sz="4000">
                  <a:solidFill>
                    <a:srgbClr val="F7FBFC"/>
                  </a:solidFill>
                  <a:latin typeface="Lora"/>
                  <a:ea typeface="Lora"/>
                  <a:cs typeface="Lora"/>
                  <a:sym typeface="Lora"/>
                </a:rPr>
                <a:t>Αφιερωμένη στο όχημα remulka</a:t>
              </a:r>
            </a:p>
          </p:txBody>
        </p:sp>
        <p:grpSp>
          <p:nvGrpSpPr>
            <p:cNvPr name="Group 31" id="31"/>
            <p:cNvGrpSpPr/>
            <p:nvPr/>
          </p:nvGrpSpPr>
          <p:grpSpPr>
            <a:xfrm rot="142872">
              <a:off x="144587" y="121920"/>
              <a:ext cx="5903094" cy="1645424"/>
              <a:chOff x="0" y="0"/>
              <a:chExt cx="1868184" cy="520736"/>
            </a:xfrm>
          </p:grpSpPr>
          <p:sp>
            <p:nvSpPr>
              <p:cNvPr name="Freeform 32" id="32"/>
              <p:cNvSpPr/>
              <p:nvPr/>
            </p:nvSpPr>
            <p:spPr>
              <a:xfrm flipH="false" flipV="false" rot="0">
                <a:off x="0" y="0"/>
                <a:ext cx="1868184" cy="520736"/>
              </a:xfrm>
              <a:custGeom>
                <a:avLst/>
                <a:gdLst/>
                <a:ahLst/>
                <a:cxnLst/>
                <a:rect r="r" b="b" t="t" l="l"/>
                <a:pathLst>
                  <a:path h="520736" w="1868184">
                    <a:moveTo>
                      <a:pt x="0" y="0"/>
                    </a:moveTo>
                    <a:lnTo>
                      <a:pt x="1868184" y="0"/>
                    </a:lnTo>
                    <a:lnTo>
                      <a:pt x="1868184" y="520736"/>
                    </a:lnTo>
                    <a:lnTo>
                      <a:pt x="0" y="520736"/>
                    </a:lnTo>
                    <a:close/>
                  </a:path>
                </a:pathLst>
              </a:custGeom>
              <a:solidFill>
                <a:srgbClr val="FAB000"/>
              </a:solidFill>
              <a:ln cap="sq">
                <a:noFill/>
                <a:prstDash val="solid"/>
                <a:miter/>
              </a:ln>
            </p:spPr>
          </p:sp>
          <p:sp>
            <p:nvSpPr>
              <p:cNvPr name="TextBox 33" id="33"/>
              <p:cNvSpPr txBox="true"/>
              <p:nvPr/>
            </p:nvSpPr>
            <p:spPr>
              <a:xfrm>
                <a:off x="0" y="-38100"/>
                <a:ext cx="1868184" cy="558836"/>
              </a:xfrm>
              <a:prstGeom prst="rect">
                <a:avLst/>
              </a:prstGeom>
            </p:spPr>
            <p:txBody>
              <a:bodyPr anchor="ctr" rtlCol="false" tIns="50800" lIns="50800" bIns="50800" rIns="50800"/>
              <a:lstStyle/>
              <a:p>
                <a:pPr algn="ctr">
                  <a:lnSpc>
                    <a:spcPts val="2659"/>
                  </a:lnSpc>
                  <a:spcBef>
                    <a:spcPct val="0"/>
                  </a:spcBef>
                </a:pPr>
              </a:p>
            </p:txBody>
          </p:sp>
        </p:grpSp>
        <p:sp>
          <p:nvSpPr>
            <p:cNvPr name="TextBox 34" id="34"/>
            <p:cNvSpPr txBox="true"/>
            <p:nvPr/>
          </p:nvSpPr>
          <p:spPr>
            <a:xfrm rot="142872">
              <a:off x="587071" y="269189"/>
              <a:ext cx="5024194" cy="1205016"/>
            </a:xfrm>
            <a:prstGeom prst="rect">
              <a:avLst/>
            </a:prstGeom>
          </p:spPr>
          <p:txBody>
            <a:bodyPr anchor="t" rtlCol="false" tIns="0" lIns="0" bIns="0" rIns="0">
              <a:spAutoFit/>
            </a:bodyPr>
            <a:lstStyle/>
            <a:p>
              <a:pPr algn="ctr">
                <a:lnSpc>
                  <a:spcPts val="7602"/>
                </a:lnSpc>
              </a:pPr>
              <a:r>
                <a:rPr lang="en-US" sz="5430">
                  <a:solidFill>
                    <a:srgbClr val="4B2012"/>
                  </a:solidFill>
                  <a:latin typeface="League Spartan"/>
                  <a:ea typeface="League Spartan"/>
                  <a:cs typeface="League Spartan"/>
                  <a:sym typeface="League Spartan"/>
                </a:rPr>
                <a:t>REMULKA</a:t>
              </a:r>
            </a:p>
          </p:txBody>
        </p:sp>
      </p:grpSp>
      <p:grpSp>
        <p:nvGrpSpPr>
          <p:cNvPr name="Group 35" id="35"/>
          <p:cNvGrpSpPr/>
          <p:nvPr/>
        </p:nvGrpSpPr>
        <p:grpSpPr>
          <a:xfrm rot="0">
            <a:off x="11597771" y="-2268544"/>
            <a:ext cx="8911045" cy="6329675"/>
            <a:chOff x="0" y="0"/>
            <a:chExt cx="11881393" cy="8439567"/>
          </a:xfrm>
        </p:grpSpPr>
        <p:sp>
          <p:nvSpPr>
            <p:cNvPr name="Freeform 36" id="36"/>
            <p:cNvSpPr/>
            <p:nvPr/>
          </p:nvSpPr>
          <p:spPr>
            <a:xfrm flipH="false" flipV="false" rot="0">
              <a:off x="6394993" y="0"/>
              <a:ext cx="5486400" cy="5486400"/>
            </a:xfrm>
            <a:custGeom>
              <a:avLst/>
              <a:gdLst/>
              <a:ahLst/>
              <a:cxnLst/>
              <a:rect r="r" b="b" t="t" l="l"/>
              <a:pathLst>
                <a:path h="5486400" w="5486400">
                  <a:moveTo>
                    <a:pt x="0" y="0"/>
                  </a:moveTo>
                  <a:lnTo>
                    <a:pt x="5486400" y="0"/>
                  </a:lnTo>
                  <a:lnTo>
                    <a:pt x="5486400" y="5486400"/>
                  </a:lnTo>
                  <a:lnTo>
                    <a:pt x="0" y="5486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7" id="37"/>
            <p:cNvSpPr/>
            <p:nvPr/>
          </p:nvSpPr>
          <p:spPr>
            <a:xfrm flipH="false" flipV="false" rot="0">
              <a:off x="6394993" y="0"/>
              <a:ext cx="5486400" cy="5486400"/>
            </a:xfrm>
            <a:custGeom>
              <a:avLst/>
              <a:gdLst/>
              <a:ahLst/>
              <a:cxnLst/>
              <a:rect r="r" b="b" t="t" l="l"/>
              <a:pathLst>
                <a:path h="5486400" w="5486400">
                  <a:moveTo>
                    <a:pt x="0" y="0"/>
                  </a:moveTo>
                  <a:lnTo>
                    <a:pt x="5486400" y="0"/>
                  </a:lnTo>
                  <a:lnTo>
                    <a:pt x="5486400" y="5486400"/>
                  </a:lnTo>
                  <a:lnTo>
                    <a:pt x="0" y="54864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8" id="38"/>
            <p:cNvSpPr/>
            <p:nvPr/>
          </p:nvSpPr>
          <p:spPr>
            <a:xfrm flipH="false" flipV="false" rot="0">
              <a:off x="4198889" y="3024725"/>
              <a:ext cx="3529061" cy="5414842"/>
            </a:xfrm>
            <a:custGeom>
              <a:avLst/>
              <a:gdLst/>
              <a:ahLst/>
              <a:cxnLst/>
              <a:rect r="r" b="b" t="t" l="l"/>
              <a:pathLst>
                <a:path h="5414842" w="3529061">
                  <a:moveTo>
                    <a:pt x="0" y="0"/>
                  </a:moveTo>
                  <a:lnTo>
                    <a:pt x="3529062" y="0"/>
                  </a:lnTo>
                  <a:lnTo>
                    <a:pt x="3529062" y="5414842"/>
                  </a:lnTo>
                  <a:lnTo>
                    <a:pt x="0" y="5414842"/>
                  </a:lnTo>
                  <a:lnTo>
                    <a:pt x="0" y="0"/>
                  </a:lnTo>
                  <a:close/>
                </a:path>
              </a:pathLst>
            </a:custGeom>
            <a:blipFill>
              <a:blip r:embed="rId8"/>
              <a:stretch>
                <a:fillRect l="0" t="-12652" r="0" b="-3212"/>
              </a:stretch>
            </a:blipFill>
            <a:ln cap="sq">
              <a:noFill/>
              <a:prstDash val="solid"/>
              <a:miter/>
            </a:ln>
          </p:spPr>
        </p:sp>
        <p:sp>
          <p:nvSpPr>
            <p:cNvPr name="Freeform 39" id="39"/>
            <p:cNvSpPr/>
            <p:nvPr/>
          </p:nvSpPr>
          <p:spPr>
            <a:xfrm flipH="false" flipV="false" rot="0">
              <a:off x="1669859" y="2937762"/>
              <a:ext cx="1634370" cy="5414842"/>
            </a:xfrm>
            <a:custGeom>
              <a:avLst/>
              <a:gdLst/>
              <a:ahLst/>
              <a:cxnLst/>
              <a:rect r="r" b="b" t="t" l="l"/>
              <a:pathLst>
                <a:path h="5414842" w="1634370">
                  <a:moveTo>
                    <a:pt x="0" y="0"/>
                  </a:moveTo>
                  <a:lnTo>
                    <a:pt x="1634370" y="0"/>
                  </a:lnTo>
                  <a:lnTo>
                    <a:pt x="1634370" y="5414842"/>
                  </a:lnTo>
                  <a:lnTo>
                    <a:pt x="0" y="5414842"/>
                  </a:lnTo>
                  <a:lnTo>
                    <a:pt x="0" y="0"/>
                  </a:lnTo>
                  <a:close/>
                </a:path>
              </a:pathLst>
            </a:custGeom>
            <a:blipFill>
              <a:blip r:embed="rId9"/>
              <a:stretch>
                <a:fillRect l="-33486" t="0" r="-52982" b="-131"/>
              </a:stretch>
            </a:blipFill>
            <a:ln cap="sq">
              <a:noFill/>
              <a:prstDash val="solid"/>
              <a:miter/>
            </a:ln>
          </p:spPr>
        </p:sp>
        <p:sp>
          <p:nvSpPr>
            <p:cNvPr name="Freeform 40" id="40"/>
            <p:cNvSpPr/>
            <p:nvPr/>
          </p:nvSpPr>
          <p:spPr>
            <a:xfrm flipH="false" flipV="false" rot="0">
              <a:off x="0" y="3024725"/>
              <a:ext cx="1669859" cy="5327878"/>
            </a:xfrm>
            <a:custGeom>
              <a:avLst/>
              <a:gdLst/>
              <a:ahLst/>
              <a:cxnLst/>
              <a:rect r="r" b="b" t="t" l="l"/>
              <a:pathLst>
                <a:path h="5327878" w="1669859">
                  <a:moveTo>
                    <a:pt x="0" y="0"/>
                  </a:moveTo>
                  <a:lnTo>
                    <a:pt x="1669859" y="0"/>
                  </a:lnTo>
                  <a:lnTo>
                    <a:pt x="1669859" y="5327879"/>
                  </a:lnTo>
                  <a:lnTo>
                    <a:pt x="0" y="5327879"/>
                  </a:lnTo>
                  <a:lnTo>
                    <a:pt x="0" y="0"/>
                  </a:lnTo>
                  <a:close/>
                </a:path>
              </a:pathLst>
            </a:custGeom>
            <a:blipFill>
              <a:blip r:embed="rId10"/>
              <a:stretch>
                <a:fillRect l="-53500" t="-2336" r="-54592" b="-13610"/>
              </a:stretch>
            </a:blipFill>
            <a:ln cap="sq">
              <a:noFill/>
              <a:prstDash val="solid"/>
              <a:miter/>
            </a:ln>
          </p:spPr>
        </p:sp>
        <p:sp>
          <p:nvSpPr>
            <p:cNvPr name="Freeform 41" id="41"/>
            <p:cNvSpPr/>
            <p:nvPr/>
          </p:nvSpPr>
          <p:spPr>
            <a:xfrm flipH="false" flipV="false" rot="0">
              <a:off x="7028543" y="3147713"/>
              <a:ext cx="1398814" cy="5204891"/>
            </a:xfrm>
            <a:custGeom>
              <a:avLst/>
              <a:gdLst/>
              <a:ahLst/>
              <a:cxnLst/>
              <a:rect r="r" b="b" t="t" l="l"/>
              <a:pathLst>
                <a:path h="5204891" w="1398814">
                  <a:moveTo>
                    <a:pt x="0" y="0"/>
                  </a:moveTo>
                  <a:lnTo>
                    <a:pt x="1398815" y="0"/>
                  </a:lnTo>
                  <a:lnTo>
                    <a:pt x="1398815" y="5204891"/>
                  </a:lnTo>
                  <a:lnTo>
                    <a:pt x="0" y="5204891"/>
                  </a:lnTo>
                  <a:lnTo>
                    <a:pt x="0" y="0"/>
                  </a:lnTo>
                  <a:close/>
                </a:path>
              </a:pathLst>
            </a:custGeom>
            <a:blipFill>
              <a:blip r:embed="rId11"/>
              <a:stretch>
                <a:fillRect l="0" t="0" r="0" b="0"/>
              </a:stretch>
            </a:blipFill>
            <a:ln cap="sq">
              <a:noFill/>
              <a:prstDash val="solid"/>
              <a:miter/>
            </a:ln>
          </p:spPr>
        </p:sp>
        <p:sp>
          <p:nvSpPr>
            <p:cNvPr name="Freeform 42" id="42"/>
            <p:cNvSpPr/>
            <p:nvPr/>
          </p:nvSpPr>
          <p:spPr>
            <a:xfrm flipH="false" flipV="false" rot="0">
              <a:off x="3501500" y="3105790"/>
              <a:ext cx="1394778" cy="5246813"/>
            </a:xfrm>
            <a:custGeom>
              <a:avLst/>
              <a:gdLst/>
              <a:ahLst/>
              <a:cxnLst/>
              <a:rect r="r" b="b" t="t" l="l"/>
              <a:pathLst>
                <a:path h="5246813" w="1394778">
                  <a:moveTo>
                    <a:pt x="0" y="0"/>
                  </a:moveTo>
                  <a:lnTo>
                    <a:pt x="1394778" y="0"/>
                  </a:lnTo>
                  <a:lnTo>
                    <a:pt x="1394778" y="5246814"/>
                  </a:lnTo>
                  <a:lnTo>
                    <a:pt x="0" y="5246814"/>
                  </a:lnTo>
                  <a:lnTo>
                    <a:pt x="0" y="0"/>
                  </a:lnTo>
                  <a:close/>
                </a:path>
              </a:pathLst>
            </a:custGeom>
            <a:blipFill>
              <a:blip r:embed="rId12"/>
              <a:stretch>
                <a:fillRect l="0" t="0" r="0" b="0"/>
              </a:stretch>
            </a:blipFill>
            <a:ln cap="sq">
              <a:noFill/>
              <a:prstDash val="solid"/>
              <a:miter/>
            </a:ln>
          </p:spPr>
        </p:sp>
      </p:grpSp>
      <p:sp>
        <p:nvSpPr>
          <p:cNvPr name="Freeform 43" id="43"/>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3"/>
            <a:stretch>
              <a:fillRect l="0" t="0" r="0" b="0"/>
            </a:stretch>
          </a:blipFill>
        </p:spPr>
      </p:sp>
    </p:spTree>
  </p:cSld>
  <p:clrMapOvr>
    <a:masterClrMapping/>
  </p:clrMapOvr>
  <p:transition spd="fast">
    <p:fade/>
  </p:transition>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38888" r="0" b="-38888"/>
            </a:stretch>
          </a:blipFill>
        </p:spPr>
      </p:sp>
      <p:grpSp>
        <p:nvGrpSpPr>
          <p:cNvPr name="Group 3" id="3"/>
          <p:cNvGrpSpPr/>
          <p:nvPr/>
        </p:nvGrpSpPr>
        <p:grpSpPr>
          <a:xfrm rot="0">
            <a:off x="12250210" y="5024592"/>
            <a:ext cx="5009090" cy="4215122"/>
            <a:chOff x="0" y="0"/>
            <a:chExt cx="1319267" cy="1110156"/>
          </a:xfrm>
        </p:grpSpPr>
        <p:sp>
          <p:nvSpPr>
            <p:cNvPr name="Freeform 4" id="4"/>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5" id="5"/>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142872">
            <a:off x="4356770" y="1295145"/>
            <a:ext cx="12867012" cy="1977170"/>
            <a:chOff x="0" y="0"/>
            <a:chExt cx="3388843" cy="520736"/>
          </a:xfrm>
        </p:grpSpPr>
        <p:sp>
          <p:nvSpPr>
            <p:cNvPr name="Freeform 7" id="7"/>
            <p:cNvSpPr/>
            <p:nvPr/>
          </p:nvSpPr>
          <p:spPr>
            <a:xfrm flipH="false" flipV="false" rot="0">
              <a:off x="0" y="0"/>
              <a:ext cx="3388843" cy="520736"/>
            </a:xfrm>
            <a:custGeom>
              <a:avLst/>
              <a:gdLst/>
              <a:ahLst/>
              <a:cxnLst/>
              <a:rect r="r" b="b" t="t" l="l"/>
              <a:pathLst>
                <a:path h="520736" w="3388843">
                  <a:moveTo>
                    <a:pt x="0" y="0"/>
                  </a:moveTo>
                  <a:lnTo>
                    <a:pt x="3388843" y="0"/>
                  </a:lnTo>
                  <a:lnTo>
                    <a:pt x="3388843" y="520736"/>
                  </a:lnTo>
                  <a:lnTo>
                    <a:pt x="0" y="520736"/>
                  </a:lnTo>
                  <a:close/>
                </a:path>
              </a:pathLst>
            </a:custGeom>
            <a:solidFill>
              <a:srgbClr val="FAB000"/>
            </a:solidFill>
            <a:ln cap="sq">
              <a:noFill/>
              <a:prstDash val="solid"/>
              <a:miter/>
            </a:ln>
          </p:spPr>
        </p:sp>
        <p:sp>
          <p:nvSpPr>
            <p:cNvPr name="TextBox 8" id="8"/>
            <p:cNvSpPr txBox="true"/>
            <p:nvPr/>
          </p:nvSpPr>
          <p:spPr>
            <a:xfrm>
              <a:off x="0" y="-38100"/>
              <a:ext cx="3388843" cy="558836"/>
            </a:xfrm>
            <a:prstGeom prst="rect">
              <a:avLst/>
            </a:prstGeom>
          </p:spPr>
          <p:txBody>
            <a:bodyPr anchor="ctr" rtlCol="false" tIns="50800" lIns="50800" bIns="50800" rIns="50800"/>
            <a:lstStyle/>
            <a:p>
              <a:pPr algn="ctr">
                <a:lnSpc>
                  <a:spcPts val="2659"/>
                </a:lnSpc>
                <a:spcBef>
                  <a:spcPct val="0"/>
                </a:spcBef>
              </a:pPr>
            </a:p>
          </p:txBody>
        </p:sp>
      </p:grpSp>
      <p:grpSp>
        <p:nvGrpSpPr>
          <p:cNvPr name="Group 9" id="9"/>
          <p:cNvGrpSpPr/>
          <p:nvPr/>
        </p:nvGrpSpPr>
        <p:grpSpPr>
          <a:xfrm rot="0">
            <a:off x="6639455" y="5024592"/>
            <a:ext cx="5009090" cy="4215122"/>
            <a:chOff x="0" y="0"/>
            <a:chExt cx="1319267" cy="1110156"/>
          </a:xfrm>
        </p:grpSpPr>
        <p:sp>
          <p:nvSpPr>
            <p:cNvPr name="Freeform 10" id="10"/>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11" id="11"/>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grpSp>
        <p:nvGrpSpPr>
          <p:cNvPr name="Group 12" id="12"/>
          <p:cNvGrpSpPr/>
          <p:nvPr/>
        </p:nvGrpSpPr>
        <p:grpSpPr>
          <a:xfrm rot="0">
            <a:off x="1030290" y="5024592"/>
            <a:ext cx="5009090" cy="4215122"/>
            <a:chOff x="0" y="0"/>
            <a:chExt cx="1319267" cy="1110156"/>
          </a:xfrm>
        </p:grpSpPr>
        <p:sp>
          <p:nvSpPr>
            <p:cNvPr name="Freeform 13" id="13"/>
            <p:cNvSpPr/>
            <p:nvPr/>
          </p:nvSpPr>
          <p:spPr>
            <a:xfrm flipH="false" flipV="false" rot="0">
              <a:off x="0" y="0"/>
              <a:ext cx="1319267" cy="1110156"/>
            </a:xfrm>
            <a:custGeom>
              <a:avLst/>
              <a:gdLst/>
              <a:ahLst/>
              <a:cxnLst/>
              <a:rect r="r" b="b" t="t" l="l"/>
              <a:pathLst>
                <a:path h="1110156" w="1319267">
                  <a:moveTo>
                    <a:pt x="0" y="0"/>
                  </a:moveTo>
                  <a:lnTo>
                    <a:pt x="1319267" y="0"/>
                  </a:lnTo>
                  <a:lnTo>
                    <a:pt x="1319267" y="1110156"/>
                  </a:lnTo>
                  <a:lnTo>
                    <a:pt x="0" y="1110156"/>
                  </a:lnTo>
                  <a:close/>
                </a:path>
              </a:pathLst>
            </a:custGeom>
            <a:solidFill>
              <a:srgbClr val="4B2012"/>
            </a:solidFill>
            <a:ln cap="sq">
              <a:noFill/>
              <a:prstDash val="solid"/>
              <a:miter/>
            </a:ln>
          </p:spPr>
        </p:sp>
        <p:sp>
          <p:nvSpPr>
            <p:cNvPr name="TextBox 14" id="14"/>
            <p:cNvSpPr txBox="true"/>
            <p:nvPr/>
          </p:nvSpPr>
          <p:spPr>
            <a:xfrm>
              <a:off x="0" y="-38100"/>
              <a:ext cx="1319267" cy="1148256"/>
            </a:xfrm>
            <a:prstGeom prst="rect">
              <a:avLst/>
            </a:prstGeom>
          </p:spPr>
          <p:txBody>
            <a:bodyPr anchor="ctr" rtlCol="false" tIns="50800" lIns="50800" bIns="50800" rIns="50800"/>
            <a:lstStyle/>
            <a:p>
              <a:pPr algn="ctr">
                <a:lnSpc>
                  <a:spcPts val="2659"/>
                </a:lnSpc>
                <a:spcBef>
                  <a:spcPct val="0"/>
                </a:spcBef>
              </a:pPr>
            </a:p>
          </p:txBody>
        </p:sp>
      </p:grpSp>
      <p:sp>
        <p:nvSpPr>
          <p:cNvPr name="Freeform 15" id="15"/>
          <p:cNvSpPr/>
          <p:nvPr/>
        </p:nvSpPr>
        <p:spPr>
          <a:xfrm flipH="false" flipV="false" rot="0">
            <a:off x="-2351935" y="-229349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true" flipV="true" rot="-10800000">
            <a:off x="14173186" y="3759609"/>
            <a:ext cx="4114814" cy="1044134"/>
          </a:xfrm>
          <a:custGeom>
            <a:avLst/>
            <a:gdLst/>
            <a:ahLst/>
            <a:cxnLst/>
            <a:rect r="r" b="b" t="t" l="l"/>
            <a:pathLst>
              <a:path h="1044134" w="4114814">
                <a:moveTo>
                  <a:pt x="4114814" y="1044134"/>
                </a:moveTo>
                <a:lnTo>
                  <a:pt x="0" y="1044134"/>
                </a:lnTo>
                <a:lnTo>
                  <a:pt x="0" y="0"/>
                </a:lnTo>
                <a:lnTo>
                  <a:pt x="4114814" y="0"/>
                </a:lnTo>
                <a:lnTo>
                  <a:pt x="4114814" y="1044134"/>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0">
            <a:off x="16230593" y="7007971"/>
            <a:ext cx="1604151" cy="3128664"/>
          </a:xfrm>
          <a:custGeom>
            <a:avLst/>
            <a:gdLst/>
            <a:ahLst/>
            <a:cxnLst/>
            <a:rect r="r" b="b" t="t" l="l"/>
            <a:pathLst>
              <a:path h="3128664" w="1604151">
                <a:moveTo>
                  <a:pt x="0" y="0"/>
                </a:moveTo>
                <a:lnTo>
                  <a:pt x="1604151" y="0"/>
                </a:lnTo>
                <a:lnTo>
                  <a:pt x="1604151" y="3128664"/>
                </a:lnTo>
                <a:lnTo>
                  <a:pt x="0" y="312866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142872">
            <a:off x="4838351" y="1579010"/>
            <a:ext cx="11915854" cy="1120765"/>
          </a:xfrm>
          <a:prstGeom prst="rect">
            <a:avLst/>
          </a:prstGeom>
        </p:spPr>
        <p:txBody>
          <a:bodyPr anchor="t" rtlCol="false" tIns="0" lIns="0" bIns="0" rIns="0">
            <a:spAutoFit/>
          </a:bodyPr>
          <a:lstStyle/>
          <a:p>
            <a:pPr algn="ctr">
              <a:lnSpc>
                <a:spcPts val="9100"/>
              </a:lnSpc>
            </a:pPr>
            <a:r>
              <a:rPr lang="en-US" sz="6500">
                <a:solidFill>
                  <a:srgbClr val="4B2012"/>
                </a:solidFill>
                <a:latin typeface="VAG Rounded Next Shine"/>
                <a:ea typeface="VAG Rounded Next Shine"/>
                <a:cs typeface="VAG Rounded Next Shine"/>
                <a:sym typeface="VAG Rounded Next Shine"/>
              </a:rPr>
              <a:t>Συμπεράσματα και Προτάσεις</a:t>
            </a:r>
          </a:p>
        </p:txBody>
      </p:sp>
      <p:sp>
        <p:nvSpPr>
          <p:cNvPr name="TextBox 19" id="19"/>
          <p:cNvSpPr txBox="true"/>
          <p:nvPr/>
        </p:nvSpPr>
        <p:spPr>
          <a:xfrm rot="0">
            <a:off x="12677245" y="5515947"/>
            <a:ext cx="4256334" cy="2527934"/>
          </a:xfrm>
          <a:prstGeom prst="rect">
            <a:avLst/>
          </a:prstGeom>
        </p:spPr>
        <p:txBody>
          <a:bodyPr anchor="t" rtlCol="false" tIns="0" lIns="0" bIns="0" rIns="0">
            <a:spAutoFit/>
          </a:bodyPr>
          <a:lstStyle/>
          <a:p>
            <a:pPr algn="l">
              <a:lnSpc>
                <a:spcPts val="5040"/>
              </a:lnSpc>
            </a:pPr>
            <a:r>
              <a:rPr lang="en-US" sz="3600">
                <a:solidFill>
                  <a:srgbClr val="F7FBFC"/>
                </a:solidFill>
                <a:latin typeface="Lora"/>
                <a:ea typeface="Lora"/>
                <a:cs typeface="Lora"/>
                <a:sym typeface="Lora"/>
              </a:rPr>
              <a:t>Κίνητρα για υποδομές και φιλοξενία τουριστών</a:t>
            </a:r>
          </a:p>
        </p:txBody>
      </p:sp>
      <p:sp>
        <p:nvSpPr>
          <p:cNvPr name="TextBox 20" id="20"/>
          <p:cNvSpPr txBox="true"/>
          <p:nvPr/>
        </p:nvSpPr>
        <p:spPr>
          <a:xfrm rot="0">
            <a:off x="7069465" y="5515947"/>
            <a:ext cx="4149070" cy="3166109"/>
          </a:xfrm>
          <a:prstGeom prst="rect">
            <a:avLst/>
          </a:prstGeom>
        </p:spPr>
        <p:txBody>
          <a:bodyPr anchor="t" rtlCol="false" tIns="0" lIns="0" bIns="0" rIns="0">
            <a:spAutoFit/>
          </a:bodyPr>
          <a:lstStyle/>
          <a:p>
            <a:pPr algn="l">
              <a:lnSpc>
                <a:spcPts val="5040"/>
              </a:lnSpc>
            </a:pPr>
            <a:r>
              <a:rPr lang="en-US" sz="3600">
                <a:solidFill>
                  <a:srgbClr val="F7FBFC"/>
                </a:solidFill>
                <a:latin typeface="Lora"/>
                <a:ea typeface="Lora"/>
                <a:cs typeface="Lora"/>
                <a:sym typeface="Lora"/>
              </a:rPr>
              <a:t>Ανάγκη στήριξης του πρωτογενούς τομέα για τη διαιώνηση καλών πρακτικών</a:t>
            </a:r>
          </a:p>
        </p:txBody>
      </p:sp>
      <p:sp>
        <p:nvSpPr>
          <p:cNvPr name="TextBox 21" id="21"/>
          <p:cNvSpPr txBox="true"/>
          <p:nvPr/>
        </p:nvSpPr>
        <p:spPr>
          <a:xfrm rot="0">
            <a:off x="1362664" y="5515947"/>
            <a:ext cx="4344341" cy="2527934"/>
          </a:xfrm>
          <a:prstGeom prst="rect">
            <a:avLst/>
          </a:prstGeom>
        </p:spPr>
        <p:txBody>
          <a:bodyPr anchor="t" rtlCol="false" tIns="0" lIns="0" bIns="0" rIns="0">
            <a:spAutoFit/>
          </a:bodyPr>
          <a:lstStyle/>
          <a:p>
            <a:pPr algn="l">
              <a:lnSpc>
                <a:spcPts val="5040"/>
              </a:lnSpc>
            </a:pPr>
            <a:r>
              <a:rPr lang="en-US" sz="3600">
                <a:solidFill>
                  <a:srgbClr val="F7FBFC"/>
                </a:solidFill>
                <a:latin typeface="Lora"/>
                <a:ea typeface="Lora"/>
                <a:cs typeface="Lora"/>
                <a:sym typeface="Lora"/>
              </a:rPr>
              <a:t>Ανάγκη δημιουργίας του οινικού χάρτη της Ευβοίας</a:t>
            </a:r>
          </a:p>
        </p:txBody>
      </p:sp>
      <p:sp>
        <p:nvSpPr>
          <p:cNvPr name="Freeform 22" id="22"/>
          <p:cNvSpPr/>
          <p:nvPr/>
        </p:nvSpPr>
        <p:spPr>
          <a:xfrm flipH="false" flipV="false" rot="0">
            <a:off x="2250981" y="2508743"/>
            <a:ext cx="3280489" cy="2952440"/>
          </a:xfrm>
          <a:custGeom>
            <a:avLst/>
            <a:gdLst/>
            <a:ahLst/>
            <a:cxnLst/>
            <a:rect r="r" b="b" t="t" l="l"/>
            <a:pathLst>
              <a:path h="2952440" w="3280489">
                <a:moveTo>
                  <a:pt x="0" y="0"/>
                </a:moveTo>
                <a:lnTo>
                  <a:pt x="3280488" y="0"/>
                </a:lnTo>
                <a:lnTo>
                  <a:pt x="3280488" y="2952440"/>
                </a:lnTo>
                <a:lnTo>
                  <a:pt x="0" y="295244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3" id="23"/>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12"/>
            <a:stretch>
              <a:fillRect l="0" t="0" r="0" b="0"/>
            </a:stretch>
          </a:blipFill>
        </p:spPr>
      </p:sp>
    </p:spTree>
  </p:cSld>
  <p:clrMapOvr>
    <a:masterClrMapping/>
  </p:clrMapOvr>
  <p:transition spd="fast">
    <p:fade/>
  </p:transition>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1329913" y="-249971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323353" y="9008921"/>
            <a:ext cx="4895885" cy="1242331"/>
          </a:xfrm>
          <a:custGeom>
            <a:avLst/>
            <a:gdLst/>
            <a:ahLst/>
            <a:cxnLst/>
            <a:rect r="r" b="b" t="t" l="l"/>
            <a:pathLst>
              <a:path h="1242331" w="4895885">
                <a:moveTo>
                  <a:pt x="4895885" y="0"/>
                </a:moveTo>
                <a:lnTo>
                  <a:pt x="0" y="0"/>
                </a:lnTo>
                <a:lnTo>
                  <a:pt x="0" y="1242331"/>
                </a:lnTo>
                <a:lnTo>
                  <a:pt x="4895885" y="1242331"/>
                </a:lnTo>
                <a:lnTo>
                  <a:pt x="4895885"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1028700" y="1554304"/>
            <a:ext cx="10574978" cy="7178392"/>
            <a:chOff x="0" y="0"/>
            <a:chExt cx="14099971" cy="9571190"/>
          </a:xfrm>
        </p:grpSpPr>
        <p:grpSp>
          <p:nvGrpSpPr>
            <p:cNvPr name="Group 6" id="6"/>
            <p:cNvGrpSpPr/>
            <p:nvPr/>
          </p:nvGrpSpPr>
          <p:grpSpPr>
            <a:xfrm rot="0">
              <a:off x="0" y="1483350"/>
              <a:ext cx="14099971" cy="8087840"/>
              <a:chOff x="0" y="0"/>
              <a:chExt cx="2785180" cy="1597598"/>
            </a:xfrm>
          </p:grpSpPr>
          <p:sp>
            <p:nvSpPr>
              <p:cNvPr name="Freeform 7" id="7"/>
              <p:cNvSpPr/>
              <p:nvPr/>
            </p:nvSpPr>
            <p:spPr>
              <a:xfrm flipH="false" flipV="false" rot="0">
                <a:off x="0" y="0"/>
                <a:ext cx="2785179" cy="1597598"/>
              </a:xfrm>
              <a:custGeom>
                <a:avLst/>
                <a:gdLst/>
                <a:ahLst/>
                <a:cxnLst/>
                <a:rect r="r" b="b" t="t" l="l"/>
                <a:pathLst>
                  <a:path h="1597598" w="2785179">
                    <a:moveTo>
                      <a:pt x="0" y="0"/>
                    </a:moveTo>
                    <a:lnTo>
                      <a:pt x="2785179" y="0"/>
                    </a:lnTo>
                    <a:lnTo>
                      <a:pt x="2785179" y="1597598"/>
                    </a:lnTo>
                    <a:lnTo>
                      <a:pt x="0" y="1597598"/>
                    </a:lnTo>
                    <a:close/>
                  </a:path>
                </a:pathLst>
              </a:custGeom>
              <a:solidFill>
                <a:srgbClr val="4B2012"/>
              </a:solidFill>
              <a:ln cap="sq">
                <a:noFill/>
                <a:prstDash val="solid"/>
                <a:miter/>
              </a:ln>
            </p:spPr>
          </p:sp>
          <p:sp>
            <p:nvSpPr>
              <p:cNvPr name="TextBox 8" id="8"/>
              <p:cNvSpPr txBox="true"/>
              <p:nvPr/>
            </p:nvSpPr>
            <p:spPr>
              <a:xfrm>
                <a:off x="0" y="-38100"/>
                <a:ext cx="2785180" cy="1635698"/>
              </a:xfrm>
              <a:prstGeom prst="rect">
                <a:avLst/>
              </a:prstGeom>
            </p:spPr>
            <p:txBody>
              <a:bodyPr anchor="ctr" rtlCol="false" tIns="50800" lIns="50800" bIns="50800" rIns="50800"/>
              <a:lstStyle/>
              <a:p>
                <a:pPr algn="ctr">
                  <a:lnSpc>
                    <a:spcPts val="2659"/>
                  </a:lnSpc>
                  <a:spcBef>
                    <a:spcPct val="0"/>
                  </a:spcBef>
                </a:pPr>
              </a:p>
            </p:txBody>
          </p:sp>
        </p:grpSp>
        <p:sp>
          <p:nvSpPr>
            <p:cNvPr name="TextBox 9" id="9"/>
            <p:cNvSpPr txBox="true"/>
            <p:nvPr/>
          </p:nvSpPr>
          <p:spPr>
            <a:xfrm rot="0">
              <a:off x="780796" y="3164556"/>
              <a:ext cx="12538379" cy="4155821"/>
            </a:xfrm>
            <a:prstGeom prst="rect">
              <a:avLst/>
            </a:prstGeom>
          </p:spPr>
          <p:txBody>
            <a:bodyPr anchor="t" rtlCol="false" tIns="0" lIns="0" bIns="0" rIns="0">
              <a:spAutoFit/>
            </a:bodyPr>
            <a:lstStyle/>
            <a:p>
              <a:pPr algn="ctr">
                <a:lnSpc>
                  <a:spcPts val="12741"/>
                </a:lnSpc>
              </a:pPr>
              <a:r>
                <a:rPr lang="en-US" sz="9101">
                  <a:solidFill>
                    <a:srgbClr val="F7FBFC"/>
                  </a:solidFill>
                  <a:latin typeface="Lora"/>
                  <a:ea typeface="Lora"/>
                  <a:cs typeface="Lora"/>
                  <a:sym typeface="Lora"/>
                </a:rPr>
                <a:t>Ευχαριστώ για την προσοχή σας </a:t>
              </a:r>
            </a:p>
          </p:txBody>
        </p:sp>
        <p:grpSp>
          <p:nvGrpSpPr>
            <p:cNvPr name="Group 10" id="10"/>
            <p:cNvGrpSpPr/>
            <p:nvPr/>
          </p:nvGrpSpPr>
          <p:grpSpPr>
            <a:xfrm rot="341676">
              <a:off x="3195150" y="377040"/>
              <a:ext cx="7709671" cy="2212619"/>
              <a:chOff x="0" y="0"/>
              <a:chExt cx="1310928" cy="376227"/>
            </a:xfrm>
          </p:grpSpPr>
          <p:sp>
            <p:nvSpPr>
              <p:cNvPr name="Freeform 11" id="11"/>
              <p:cNvSpPr/>
              <p:nvPr/>
            </p:nvSpPr>
            <p:spPr>
              <a:xfrm flipH="false" flipV="false" rot="0">
                <a:off x="0" y="0"/>
                <a:ext cx="1310928" cy="376227"/>
              </a:xfrm>
              <a:custGeom>
                <a:avLst/>
                <a:gdLst/>
                <a:ahLst/>
                <a:cxnLst/>
                <a:rect r="r" b="b" t="t" l="l"/>
                <a:pathLst>
                  <a:path h="376227" w="1310928">
                    <a:moveTo>
                      <a:pt x="0" y="0"/>
                    </a:moveTo>
                    <a:lnTo>
                      <a:pt x="1310928" y="0"/>
                    </a:lnTo>
                    <a:lnTo>
                      <a:pt x="1310928" y="376227"/>
                    </a:lnTo>
                    <a:lnTo>
                      <a:pt x="0" y="376227"/>
                    </a:lnTo>
                    <a:close/>
                  </a:path>
                </a:pathLst>
              </a:custGeom>
              <a:solidFill>
                <a:srgbClr val="FAB000"/>
              </a:solidFill>
              <a:ln cap="sq">
                <a:noFill/>
                <a:prstDash val="solid"/>
                <a:miter/>
              </a:ln>
            </p:spPr>
          </p:sp>
          <p:sp>
            <p:nvSpPr>
              <p:cNvPr name="TextBox 12" id="12"/>
              <p:cNvSpPr txBox="true"/>
              <p:nvPr/>
            </p:nvSpPr>
            <p:spPr>
              <a:xfrm>
                <a:off x="0" y="-38100"/>
                <a:ext cx="1310928" cy="414327"/>
              </a:xfrm>
              <a:prstGeom prst="rect">
                <a:avLst/>
              </a:prstGeom>
            </p:spPr>
            <p:txBody>
              <a:bodyPr anchor="ctr" rtlCol="false" tIns="50800" lIns="50800" bIns="50800" rIns="50800"/>
              <a:lstStyle/>
              <a:p>
                <a:pPr algn="ctr">
                  <a:lnSpc>
                    <a:spcPts val="2659"/>
                  </a:lnSpc>
                  <a:spcBef>
                    <a:spcPct val="0"/>
                  </a:spcBef>
                </a:pPr>
              </a:p>
            </p:txBody>
          </p:sp>
        </p:grpSp>
        <p:sp>
          <p:nvSpPr>
            <p:cNvPr name="TextBox 13" id="13"/>
            <p:cNvSpPr txBox="true"/>
            <p:nvPr/>
          </p:nvSpPr>
          <p:spPr>
            <a:xfrm rot="341676">
              <a:off x="3406655" y="336359"/>
              <a:ext cx="7560653" cy="1136227"/>
            </a:xfrm>
            <a:prstGeom prst="rect">
              <a:avLst/>
            </a:prstGeom>
          </p:spPr>
          <p:txBody>
            <a:bodyPr anchor="t" rtlCol="false" tIns="0" lIns="0" bIns="0" rIns="0">
              <a:spAutoFit/>
            </a:bodyPr>
            <a:lstStyle/>
            <a:p>
              <a:pPr algn="ctr">
                <a:lnSpc>
                  <a:spcPts val="7264"/>
                </a:lnSpc>
              </a:pPr>
            </a:p>
          </p:txBody>
        </p:sp>
      </p:grpSp>
      <p:sp>
        <p:nvSpPr>
          <p:cNvPr name="Freeform 14" id="14"/>
          <p:cNvSpPr/>
          <p:nvPr/>
        </p:nvSpPr>
        <p:spPr>
          <a:xfrm flipH="false" flipV="false" rot="0">
            <a:off x="10955752" y="2604041"/>
            <a:ext cx="7071558" cy="7422437"/>
          </a:xfrm>
          <a:custGeom>
            <a:avLst/>
            <a:gdLst/>
            <a:ahLst/>
            <a:cxnLst/>
            <a:rect r="r" b="b" t="t" l="l"/>
            <a:pathLst>
              <a:path h="7422437" w="7071558">
                <a:moveTo>
                  <a:pt x="0" y="0"/>
                </a:moveTo>
                <a:lnTo>
                  <a:pt x="7071559" y="0"/>
                </a:lnTo>
                <a:lnTo>
                  <a:pt x="7071559" y="7422437"/>
                </a:lnTo>
                <a:lnTo>
                  <a:pt x="0" y="74224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5" id="15"/>
          <p:cNvSpPr/>
          <p:nvPr/>
        </p:nvSpPr>
        <p:spPr>
          <a:xfrm flipH="false" flipV="false" rot="0">
            <a:off x="129273" y="9121494"/>
            <a:ext cx="2343151" cy="904985"/>
          </a:xfrm>
          <a:custGeom>
            <a:avLst/>
            <a:gdLst/>
            <a:ahLst/>
            <a:cxnLst/>
            <a:rect r="r" b="b" t="t" l="l"/>
            <a:pathLst>
              <a:path h="904985" w="2343151">
                <a:moveTo>
                  <a:pt x="0" y="0"/>
                </a:moveTo>
                <a:lnTo>
                  <a:pt x="2343151" y="0"/>
                </a:lnTo>
                <a:lnTo>
                  <a:pt x="2343151" y="904984"/>
                </a:lnTo>
                <a:lnTo>
                  <a:pt x="0" y="904984"/>
                </a:lnTo>
                <a:lnTo>
                  <a:pt x="0" y="0"/>
                </a:lnTo>
                <a:close/>
              </a:path>
            </a:pathLst>
          </a:custGeom>
          <a:blipFill>
            <a:blip r:embed="rId9"/>
            <a:stretch>
              <a:fillRect l="0" t="0" r="0" b="0"/>
            </a:stretch>
          </a:blipFill>
        </p:spPr>
      </p:sp>
      <p:sp>
        <p:nvSpPr>
          <p:cNvPr name="Freeform 16" id="16"/>
          <p:cNvSpPr/>
          <p:nvPr/>
        </p:nvSpPr>
        <p:spPr>
          <a:xfrm flipH="false" flipV="false" rot="344726">
            <a:off x="4096289" y="1903395"/>
            <a:ext cx="4061654" cy="1568714"/>
          </a:xfrm>
          <a:custGeom>
            <a:avLst/>
            <a:gdLst/>
            <a:ahLst/>
            <a:cxnLst/>
            <a:rect r="r" b="b" t="t" l="l"/>
            <a:pathLst>
              <a:path h="1568714" w="4061654">
                <a:moveTo>
                  <a:pt x="0" y="0"/>
                </a:moveTo>
                <a:lnTo>
                  <a:pt x="4061654" y="0"/>
                </a:lnTo>
                <a:lnTo>
                  <a:pt x="4061654" y="1568714"/>
                </a:lnTo>
                <a:lnTo>
                  <a:pt x="0" y="1568714"/>
                </a:lnTo>
                <a:lnTo>
                  <a:pt x="0" y="0"/>
                </a:lnTo>
                <a:close/>
              </a:path>
            </a:pathLst>
          </a:custGeom>
          <a:blipFill>
            <a:blip r:embed="rId9"/>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grpSp>
        <p:nvGrpSpPr>
          <p:cNvPr name="Group 3" id="3"/>
          <p:cNvGrpSpPr/>
          <p:nvPr/>
        </p:nvGrpSpPr>
        <p:grpSpPr>
          <a:xfrm rot="0">
            <a:off x="1027999" y="2834032"/>
            <a:ext cx="16231301" cy="6177951"/>
            <a:chOff x="0" y="0"/>
            <a:chExt cx="4274911" cy="1627115"/>
          </a:xfrm>
        </p:grpSpPr>
        <p:sp>
          <p:nvSpPr>
            <p:cNvPr name="Freeform 4" id="4"/>
            <p:cNvSpPr/>
            <p:nvPr/>
          </p:nvSpPr>
          <p:spPr>
            <a:xfrm flipH="false" flipV="false" rot="0">
              <a:off x="0" y="0"/>
              <a:ext cx="4274911" cy="1627115"/>
            </a:xfrm>
            <a:custGeom>
              <a:avLst/>
              <a:gdLst/>
              <a:ahLst/>
              <a:cxnLst/>
              <a:rect r="r" b="b" t="t" l="l"/>
              <a:pathLst>
                <a:path h="1627115" w="4274911">
                  <a:moveTo>
                    <a:pt x="0" y="0"/>
                  </a:moveTo>
                  <a:lnTo>
                    <a:pt x="4274911" y="0"/>
                  </a:lnTo>
                  <a:lnTo>
                    <a:pt x="4274911" y="1627115"/>
                  </a:lnTo>
                  <a:lnTo>
                    <a:pt x="0" y="1627115"/>
                  </a:lnTo>
                  <a:close/>
                </a:path>
              </a:pathLst>
            </a:custGeom>
            <a:solidFill>
              <a:srgbClr val="4B2012"/>
            </a:solidFill>
            <a:ln cap="sq">
              <a:noFill/>
              <a:prstDash val="solid"/>
              <a:miter/>
            </a:ln>
          </p:spPr>
        </p:sp>
        <p:sp>
          <p:nvSpPr>
            <p:cNvPr name="TextBox 5" id="5"/>
            <p:cNvSpPr txBox="true"/>
            <p:nvPr/>
          </p:nvSpPr>
          <p:spPr>
            <a:xfrm>
              <a:off x="0" y="-38100"/>
              <a:ext cx="4274911" cy="1665215"/>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1364440" y="5892299"/>
            <a:ext cx="15559119" cy="2741785"/>
            <a:chOff x="0" y="0"/>
            <a:chExt cx="4097875" cy="722116"/>
          </a:xfrm>
        </p:grpSpPr>
        <p:sp>
          <p:nvSpPr>
            <p:cNvPr name="Freeform 7" id="7"/>
            <p:cNvSpPr/>
            <p:nvPr/>
          </p:nvSpPr>
          <p:spPr>
            <a:xfrm flipH="false" flipV="false" rot="0">
              <a:off x="0" y="0"/>
              <a:ext cx="4097875" cy="722116"/>
            </a:xfrm>
            <a:custGeom>
              <a:avLst/>
              <a:gdLst/>
              <a:ahLst/>
              <a:cxnLst/>
              <a:rect r="r" b="b" t="t" l="l"/>
              <a:pathLst>
                <a:path h="722116" w="4097875">
                  <a:moveTo>
                    <a:pt x="0" y="0"/>
                  </a:moveTo>
                  <a:lnTo>
                    <a:pt x="4097875" y="0"/>
                  </a:lnTo>
                  <a:lnTo>
                    <a:pt x="4097875" y="722116"/>
                  </a:lnTo>
                  <a:lnTo>
                    <a:pt x="0" y="722116"/>
                  </a:lnTo>
                  <a:close/>
                </a:path>
              </a:pathLst>
            </a:custGeom>
            <a:solidFill>
              <a:srgbClr val="F7FBFC"/>
            </a:solidFill>
            <a:ln cap="sq">
              <a:noFill/>
              <a:prstDash val="solid"/>
              <a:miter/>
            </a:ln>
          </p:spPr>
        </p:sp>
        <p:sp>
          <p:nvSpPr>
            <p:cNvPr name="TextBox 8" id="8"/>
            <p:cNvSpPr txBox="true"/>
            <p:nvPr/>
          </p:nvSpPr>
          <p:spPr>
            <a:xfrm>
              <a:off x="0" y="-38100"/>
              <a:ext cx="4097875" cy="760216"/>
            </a:xfrm>
            <a:prstGeom prst="rect">
              <a:avLst/>
            </a:prstGeom>
          </p:spPr>
          <p:txBody>
            <a:bodyPr anchor="ctr" rtlCol="false" tIns="50800" lIns="50800" bIns="50800" rIns="50800"/>
            <a:lstStyle/>
            <a:p>
              <a:pPr algn="ctr">
                <a:lnSpc>
                  <a:spcPts val="2659"/>
                </a:lnSpc>
                <a:spcBef>
                  <a:spcPct val="0"/>
                </a:spcBef>
              </a:pPr>
            </a:p>
          </p:txBody>
        </p:sp>
      </p:grpSp>
      <p:sp>
        <p:nvSpPr>
          <p:cNvPr name="Freeform 9" id="9"/>
          <p:cNvSpPr/>
          <p:nvPr/>
        </p:nvSpPr>
        <p:spPr>
          <a:xfrm flipH="false" flipV="false" rot="0">
            <a:off x="7128848" y="6785720"/>
            <a:ext cx="654169" cy="1416508"/>
          </a:xfrm>
          <a:custGeom>
            <a:avLst/>
            <a:gdLst/>
            <a:ahLst/>
            <a:cxnLst/>
            <a:rect r="r" b="b" t="t" l="l"/>
            <a:pathLst>
              <a:path h="1416508" w="654169">
                <a:moveTo>
                  <a:pt x="0" y="0"/>
                </a:moveTo>
                <a:lnTo>
                  <a:pt x="654169" y="0"/>
                </a:lnTo>
                <a:lnTo>
                  <a:pt x="654169" y="1416508"/>
                </a:lnTo>
                <a:lnTo>
                  <a:pt x="0" y="141650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0">
            <a:off x="6376625" y="6038485"/>
            <a:ext cx="1759124" cy="2449413"/>
          </a:xfrm>
          <a:custGeom>
            <a:avLst/>
            <a:gdLst/>
            <a:ahLst/>
            <a:cxnLst/>
            <a:rect r="r" b="b" t="t" l="l"/>
            <a:pathLst>
              <a:path h="2449413" w="1759124">
                <a:moveTo>
                  <a:pt x="0" y="0"/>
                </a:moveTo>
                <a:lnTo>
                  <a:pt x="1759124" y="0"/>
                </a:lnTo>
                <a:lnTo>
                  <a:pt x="1759124" y="2449413"/>
                </a:lnTo>
                <a:lnTo>
                  <a:pt x="0" y="244941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1" id="11"/>
          <p:cNvSpPr/>
          <p:nvPr/>
        </p:nvSpPr>
        <p:spPr>
          <a:xfrm flipH="false" flipV="false" rot="0">
            <a:off x="8583738" y="6038485"/>
            <a:ext cx="2128763" cy="2449413"/>
          </a:xfrm>
          <a:custGeom>
            <a:avLst/>
            <a:gdLst/>
            <a:ahLst/>
            <a:cxnLst/>
            <a:rect r="r" b="b" t="t" l="l"/>
            <a:pathLst>
              <a:path h="2449413" w="2128763">
                <a:moveTo>
                  <a:pt x="0" y="0"/>
                </a:moveTo>
                <a:lnTo>
                  <a:pt x="2128763" y="0"/>
                </a:lnTo>
                <a:lnTo>
                  <a:pt x="2128763" y="2449413"/>
                </a:lnTo>
                <a:lnTo>
                  <a:pt x="0" y="244941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2" id="12"/>
          <p:cNvSpPr/>
          <p:nvPr/>
        </p:nvSpPr>
        <p:spPr>
          <a:xfrm flipH="false" flipV="false" rot="0">
            <a:off x="4468438" y="6038485"/>
            <a:ext cx="1460198" cy="1040723"/>
          </a:xfrm>
          <a:custGeom>
            <a:avLst/>
            <a:gdLst/>
            <a:ahLst/>
            <a:cxnLst/>
            <a:rect r="r" b="b" t="t" l="l"/>
            <a:pathLst>
              <a:path h="1040723" w="1460198">
                <a:moveTo>
                  <a:pt x="0" y="0"/>
                </a:moveTo>
                <a:lnTo>
                  <a:pt x="1460198" y="0"/>
                </a:lnTo>
                <a:lnTo>
                  <a:pt x="1460198" y="1040723"/>
                </a:lnTo>
                <a:lnTo>
                  <a:pt x="0" y="104072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3" id="13"/>
          <p:cNvSpPr/>
          <p:nvPr/>
        </p:nvSpPr>
        <p:spPr>
          <a:xfrm flipH="false" flipV="false" rot="0">
            <a:off x="1718001" y="6038485"/>
            <a:ext cx="2302448" cy="2449413"/>
          </a:xfrm>
          <a:custGeom>
            <a:avLst/>
            <a:gdLst/>
            <a:ahLst/>
            <a:cxnLst/>
            <a:rect r="r" b="b" t="t" l="l"/>
            <a:pathLst>
              <a:path h="2449413" w="2302448">
                <a:moveTo>
                  <a:pt x="0" y="0"/>
                </a:moveTo>
                <a:lnTo>
                  <a:pt x="2302448" y="0"/>
                </a:lnTo>
                <a:lnTo>
                  <a:pt x="2302448" y="2449413"/>
                </a:lnTo>
                <a:lnTo>
                  <a:pt x="0" y="244941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p:cNvSpPr/>
          <p:nvPr/>
        </p:nvSpPr>
        <p:spPr>
          <a:xfrm flipH="false" flipV="false" rot="-5400000">
            <a:off x="4861678" y="7405272"/>
            <a:ext cx="674346" cy="1460198"/>
          </a:xfrm>
          <a:custGeom>
            <a:avLst/>
            <a:gdLst/>
            <a:ahLst/>
            <a:cxnLst/>
            <a:rect r="r" b="b" t="t" l="l"/>
            <a:pathLst>
              <a:path h="1460198" w="674346">
                <a:moveTo>
                  <a:pt x="0" y="0"/>
                </a:moveTo>
                <a:lnTo>
                  <a:pt x="674346" y="0"/>
                </a:lnTo>
                <a:lnTo>
                  <a:pt x="674346" y="1460198"/>
                </a:lnTo>
                <a:lnTo>
                  <a:pt x="0" y="146019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5" id="15"/>
          <p:cNvSpPr/>
          <p:nvPr/>
        </p:nvSpPr>
        <p:spPr>
          <a:xfrm flipH="false" flipV="false" rot="0">
            <a:off x="11160490" y="6038485"/>
            <a:ext cx="2657154" cy="2449413"/>
          </a:xfrm>
          <a:custGeom>
            <a:avLst/>
            <a:gdLst/>
            <a:ahLst/>
            <a:cxnLst/>
            <a:rect r="r" b="b" t="t" l="l"/>
            <a:pathLst>
              <a:path h="2449413" w="2657154">
                <a:moveTo>
                  <a:pt x="0" y="0"/>
                </a:moveTo>
                <a:lnTo>
                  <a:pt x="2657154" y="0"/>
                </a:lnTo>
                <a:lnTo>
                  <a:pt x="2657154" y="2449413"/>
                </a:lnTo>
                <a:lnTo>
                  <a:pt x="0" y="244941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6" id="16"/>
          <p:cNvSpPr/>
          <p:nvPr/>
        </p:nvSpPr>
        <p:spPr>
          <a:xfrm flipH="false" flipV="false" rot="0">
            <a:off x="14265633" y="6053839"/>
            <a:ext cx="2304366" cy="2418705"/>
          </a:xfrm>
          <a:custGeom>
            <a:avLst/>
            <a:gdLst/>
            <a:ahLst/>
            <a:cxnLst/>
            <a:rect r="r" b="b" t="t" l="l"/>
            <a:pathLst>
              <a:path h="2418705" w="2304366">
                <a:moveTo>
                  <a:pt x="0" y="0"/>
                </a:moveTo>
                <a:lnTo>
                  <a:pt x="2304366" y="0"/>
                </a:lnTo>
                <a:lnTo>
                  <a:pt x="2304366" y="2418705"/>
                </a:lnTo>
                <a:lnTo>
                  <a:pt x="0" y="241870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17" id="17"/>
          <p:cNvGrpSpPr/>
          <p:nvPr/>
        </p:nvGrpSpPr>
        <p:grpSpPr>
          <a:xfrm rot="0">
            <a:off x="1975467" y="1275018"/>
            <a:ext cx="9175622" cy="2758289"/>
            <a:chOff x="0" y="0"/>
            <a:chExt cx="12234163" cy="3677718"/>
          </a:xfrm>
        </p:grpSpPr>
        <p:grpSp>
          <p:nvGrpSpPr>
            <p:cNvPr name="Group 18" id="18"/>
            <p:cNvGrpSpPr/>
            <p:nvPr/>
          </p:nvGrpSpPr>
          <p:grpSpPr>
            <a:xfrm rot="-300376">
              <a:off x="92040" y="520746"/>
              <a:ext cx="12050082" cy="2636227"/>
              <a:chOff x="0" y="0"/>
              <a:chExt cx="2380263" cy="520736"/>
            </a:xfrm>
          </p:grpSpPr>
          <p:sp>
            <p:nvSpPr>
              <p:cNvPr name="Freeform 19" id="19"/>
              <p:cNvSpPr/>
              <p:nvPr/>
            </p:nvSpPr>
            <p:spPr>
              <a:xfrm flipH="false" flipV="false" rot="0">
                <a:off x="0" y="0"/>
                <a:ext cx="2380263" cy="520736"/>
              </a:xfrm>
              <a:custGeom>
                <a:avLst/>
                <a:gdLst/>
                <a:ahLst/>
                <a:cxnLst/>
                <a:rect r="r" b="b" t="t" l="l"/>
                <a:pathLst>
                  <a:path h="520736" w="2380263">
                    <a:moveTo>
                      <a:pt x="0" y="0"/>
                    </a:moveTo>
                    <a:lnTo>
                      <a:pt x="2380263" y="0"/>
                    </a:lnTo>
                    <a:lnTo>
                      <a:pt x="2380263" y="520736"/>
                    </a:lnTo>
                    <a:lnTo>
                      <a:pt x="0" y="520736"/>
                    </a:lnTo>
                    <a:close/>
                  </a:path>
                </a:pathLst>
              </a:custGeom>
              <a:solidFill>
                <a:srgbClr val="FAB000"/>
              </a:solidFill>
              <a:ln cap="sq">
                <a:noFill/>
                <a:prstDash val="solid"/>
                <a:miter/>
              </a:ln>
            </p:spPr>
          </p:sp>
          <p:sp>
            <p:nvSpPr>
              <p:cNvPr name="TextBox 20" id="20"/>
              <p:cNvSpPr txBox="true"/>
              <p:nvPr/>
            </p:nvSpPr>
            <p:spPr>
              <a:xfrm>
                <a:off x="0" y="-38100"/>
                <a:ext cx="2380263" cy="558836"/>
              </a:xfrm>
              <a:prstGeom prst="rect">
                <a:avLst/>
              </a:prstGeom>
            </p:spPr>
            <p:txBody>
              <a:bodyPr anchor="ctr" rtlCol="false" tIns="50800" lIns="50800" bIns="50800" rIns="50800"/>
              <a:lstStyle/>
              <a:p>
                <a:pPr algn="ctr">
                  <a:lnSpc>
                    <a:spcPts val="2659"/>
                  </a:lnSpc>
                  <a:spcBef>
                    <a:spcPct val="0"/>
                  </a:spcBef>
                </a:pPr>
              </a:p>
            </p:txBody>
          </p:sp>
        </p:grpSp>
        <p:sp>
          <p:nvSpPr>
            <p:cNvPr name="TextBox 21" id="21"/>
            <p:cNvSpPr txBox="true"/>
            <p:nvPr/>
          </p:nvSpPr>
          <p:spPr>
            <a:xfrm rot="-300376">
              <a:off x="588326" y="844501"/>
              <a:ext cx="11043371" cy="1827312"/>
            </a:xfrm>
            <a:prstGeom prst="rect">
              <a:avLst/>
            </a:prstGeom>
          </p:spPr>
          <p:txBody>
            <a:bodyPr anchor="t" rtlCol="false" tIns="0" lIns="0" bIns="0" rIns="0">
              <a:spAutoFit/>
            </a:bodyPr>
            <a:lstStyle/>
            <a:p>
              <a:pPr algn="ctr">
                <a:lnSpc>
                  <a:spcPts val="11480"/>
                </a:lnSpc>
              </a:pPr>
              <a:r>
                <a:rPr lang="en-US" sz="8200">
                  <a:solidFill>
                    <a:srgbClr val="4B2012"/>
                  </a:solidFill>
                  <a:latin typeface="League Spartan"/>
                  <a:ea typeface="League Spartan"/>
                  <a:cs typeface="League Spartan"/>
                  <a:sym typeface="League Spartan"/>
                </a:rPr>
                <a:t>Webpage</a:t>
              </a:r>
            </a:p>
          </p:txBody>
        </p:sp>
      </p:grpSp>
      <p:grpSp>
        <p:nvGrpSpPr>
          <p:cNvPr name="Group 22" id="22"/>
          <p:cNvGrpSpPr/>
          <p:nvPr/>
        </p:nvGrpSpPr>
        <p:grpSpPr>
          <a:xfrm rot="0">
            <a:off x="11196957" y="1939834"/>
            <a:ext cx="5305189" cy="1536290"/>
            <a:chOff x="0" y="0"/>
            <a:chExt cx="7073585" cy="2048386"/>
          </a:xfrm>
        </p:grpSpPr>
        <p:grpSp>
          <p:nvGrpSpPr>
            <p:cNvPr name="Group 23" id="23"/>
            <p:cNvGrpSpPr/>
            <p:nvPr/>
          </p:nvGrpSpPr>
          <p:grpSpPr>
            <a:xfrm rot="408111">
              <a:off x="48328" y="408829"/>
              <a:ext cx="6976928" cy="1230728"/>
              <a:chOff x="0" y="0"/>
              <a:chExt cx="1378159" cy="243107"/>
            </a:xfrm>
          </p:grpSpPr>
          <p:sp>
            <p:nvSpPr>
              <p:cNvPr name="Freeform 24" id="24"/>
              <p:cNvSpPr/>
              <p:nvPr/>
            </p:nvSpPr>
            <p:spPr>
              <a:xfrm flipH="false" flipV="false" rot="0">
                <a:off x="0" y="0"/>
                <a:ext cx="1378159" cy="243107"/>
              </a:xfrm>
              <a:custGeom>
                <a:avLst/>
                <a:gdLst/>
                <a:ahLst/>
                <a:cxnLst/>
                <a:rect r="r" b="b" t="t" l="l"/>
                <a:pathLst>
                  <a:path h="243107" w="1378159">
                    <a:moveTo>
                      <a:pt x="0" y="0"/>
                    </a:moveTo>
                    <a:lnTo>
                      <a:pt x="1378159" y="0"/>
                    </a:lnTo>
                    <a:lnTo>
                      <a:pt x="1378159" y="243107"/>
                    </a:lnTo>
                    <a:lnTo>
                      <a:pt x="0" y="243107"/>
                    </a:lnTo>
                    <a:close/>
                  </a:path>
                </a:pathLst>
              </a:custGeom>
              <a:solidFill>
                <a:srgbClr val="FAB000"/>
              </a:solidFill>
              <a:ln cap="sq">
                <a:noFill/>
                <a:prstDash val="solid"/>
                <a:miter/>
              </a:ln>
            </p:spPr>
          </p:sp>
          <p:sp>
            <p:nvSpPr>
              <p:cNvPr name="TextBox 25" id="25"/>
              <p:cNvSpPr txBox="true"/>
              <p:nvPr/>
            </p:nvSpPr>
            <p:spPr>
              <a:xfrm>
                <a:off x="0" y="-38100"/>
                <a:ext cx="1378159" cy="281207"/>
              </a:xfrm>
              <a:prstGeom prst="rect">
                <a:avLst/>
              </a:prstGeom>
            </p:spPr>
            <p:txBody>
              <a:bodyPr anchor="ctr" rtlCol="false" tIns="50800" lIns="50800" bIns="50800" rIns="50800"/>
              <a:lstStyle/>
              <a:p>
                <a:pPr algn="ctr">
                  <a:lnSpc>
                    <a:spcPts val="2659"/>
                  </a:lnSpc>
                  <a:spcBef>
                    <a:spcPct val="0"/>
                  </a:spcBef>
                </a:pPr>
              </a:p>
            </p:txBody>
          </p:sp>
        </p:grpSp>
        <p:sp>
          <p:nvSpPr>
            <p:cNvPr name="TextBox 26" id="26"/>
            <p:cNvSpPr txBox="true"/>
            <p:nvPr/>
          </p:nvSpPr>
          <p:spPr>
            <a:xfrm rot="463871">
              <a:off x="55041" y="699218"/>
              <a:ext cx="6890898" cy="635211"/>
            </a:xfrm>
            <a:prstGeom prst="rect">
              <a:avLst/>
            </a:prstGeom>
          </p:spPr>
          <p:txBody>
            <a:bodyPr anchor="t" rtlCol="false" tIns="0" lIns="0" bIns="0" rIns="0">
              <a:spAutoFit/>
            </a:bodyPr>
            <a:lstStyle/>
            <a:p>
              <a:pPr algn="ctr">
                <a:lnSpc>
                  <a:spcPts val="4060"/>
                </a:lnSpc>
                <a:spcBef>
                  <a:spcPct val="0"/>
                </a:spcBef>
              </a:pPr>
              <a:r>
                <a:rPr lang="en-US" sz="2900">
                  <a:solidFill>
                    <a:srgbClr val="4B2012"/>
                  </a:solidFill>
                  <a:latin typeface="League Spartan"/>
                  <a:ea typeface="League Spartan"/>
                  <a:cs typeface="League Spartan"/>
                  <a:sym typeface="League Spartan"/>
                </a:rPr>
                <a:t>www.skoumpriswinery.gr</a:t>
              </a:r>
            </a:p>
          </p:txBody>
        </p:sp>
      </p:grpSp>
      <p:sp>
        <p:nvSpPr>
          <p:cNvPr name="Freeform 27" id="27"/>
          <p:cNvSpPr/>
          <p:nvPr/>
        </p:nvSpPr>
        <p:spPr>
          <a:xfrm flipH="false" flipV="false" rot="0">
            <a:off x="-1731490" y="-1666265"/>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8" id="28"/>
          <p:cNvSpPr/>
          <p:nvPr/>
        </p:nvSpPr>
        <p:spPr>
          <a:xfrm flipH="true" flipV="true" rot="-5400000">
            <a:off x="14743222" y="-950062"/>
            <a:ext cx="4895885" cy="1242331"/>
          </a:xfrm>
          <a:custGeom>
            <a:avLst/>
            <a:gdLst/>
            <a:ahLst/>
            <a:cxnLst/>
            <a:rect r="r" b="b" t="t" l="l"/>
            <a:pathLst>
              <a:path h="1242331" w="4895885">
                <a:moveTo>
                  <a:pt x="4895885" y="1242331"/>
                </a:moveTo>
                <a:lnTo>
                  <a:pt x="0" y="1242331"/>
                </a:lnTo>
                <a:lnTo>
                  <a:pt x="0" y="0"/>
                </a:lnTo>
                <a:lnTo>
                  <a:pt x="4895885" y="0"/>
                </a:lnTo>
                <a:lnTo>
                  <a:pt x="4895885" y="1242331"/>
                </a:lnTo>
                <a:close/>
              </a:path>
            </a:pathLst>
          </a:custGeom>
          <a:blipFill>
            <a:blip r:embed="rId19">
              <a:extLst>
                <a:ext uri="{96DAC541-7B7A-43D3-8B79-37D633B846F1}">
                  <asvg:svgBlip xmlns:asvg="http://schemas.microsoft.com/office/drawing/2016/SVG/main" r:embed="rId20"/>
                </a:ext>
              </a:extLst>
            </a:blip>
            <a:stretch>
              <a:fillRect l="0" t="0" r="0" b="0"/>
            </a:stretch>
          </a:blipFill>
        </p:spPr>
      </p:sp>
      <p:grpSp>
        <p:nvGrpSpPr>
          <p:cNvPr name="Group 29" id="29"/>
          <p:cNvGrpSpPr/>
          <p:nvPr/>
        </p:nvGrpSpPr>
        <p:grpSpPr>
          <a:xfrm rot="317814">
            <a:off x="5157157" y="3667791"/>
            <a:ext cx="4198060" cy="987782"/>
            <a:chOff x="0" y="0"/>
            <a:chExt cx="5597413" cy="1317042"/>
          </a:xfrm>
        </p:grpSpPr>
        <p:grpSp>
          <p:nvGrpSpPr>
            <p:cNvPr name="Group 30" id="30"/>
            <p:cNvGrpSpPr/>
            <p:nvPr/>
          </p:nvGrpSpPr>
          <p:grpSpPr>
            <a:xfrm rot="-300376">
              <a:off x="581180" y="191731"/>
              <a:ext cx="4435052" cy="933580"/>
              <a:chOff x="0" y="0"/>
              <a:chExt cx="1744567" cy="367232"/>
            </a:xfrm>
          </p:grpSpPr>
          <p:sp>
            <p:nvSpPr>
              <p:cNvPr name="Freeform 31" id="31"/>
              <p:cNvSpPr/>
              <p:nvPr/>
            </p:nvSpPr>
            <p:spPr>
              <a:xfrm flipH="false" flipV="false" rot="0">
                <a:off x="0" y="0"/>
                <a:ext cx="1744567" cy="367232"/>
              </a:xfrm>
              <a:custGeom>
                <a:avLst/>
                <a:gdLst/>
                <a:ahLst/>
                <a:cxnLst/>
                <a:rect r="r" b="b" t="t" l="l"/>
                <a:pathLst>
                  <a:path h="367232" w="1744567">
                    <a:moveTo>
                      <a:pt x="0" y="0"/>
                    </a:moveTo>
                    <a:lnTo>
                      <a:pt x="1744567" y="0"/>
                    </a:lnTo>
                    <a:lnTo>
                      <a:pt x="1744567" y="367232"/>
                    </a:lnTo>
                    <a:lnTo>
                      <a:pt x="0" y="367232"/>
                    </a:lnTo>
                    <a:close/>
                  </a:path>
                </a:pathLst>
              </a:custGeom>
              <a:solidFill>
                <a:srgbClr val="FAB000"/>
              </a:solidFill>
              <a:ln cap="sq">
                <a:noFill/>
                <a:prstDash val="solid"/>
                <a:miter/>
              </a:ln>
            </p:spPr>
          </p:sp>
          <p:sp>
            <p:nvSpPr>
              <p:cNvPr name="TextBox 32" id="32"/>
              <p:cNvSpPr txBox="true"/>
              <p:nvPr/>
            </p:nvSpPr>
            <p:spPr>
              <a:xfrm>
                <a:off x="0" y="-38100"/>
                <a:ext cx="1744567" cy="405332"/>
              </a:xfrm>
              <a:prstGeom prst="rect">
                <a:avLst/>
              </a:prstGeom>
            </p:spPr>
            <p:txBody>
              <a:bodyPr anchor="ctr" rtlCol="false" tIns="50800" lIns="50800" bIns="50800" rIns="50800"/>
              <a:lstStyle/>
              <a:p>
                <a:pPr algn="ctr">
                  <a:lnSpc>
                    <a:spcPts val="2659"/>
                  </a:lnSpc>
                  <a:spcBef>
                    <a:spcPct val="0"/>
                  </a:spcBef>
                </a:pPr>
              </a:p>
            </p:txBody>
          </p:sp>
        </p:grpSp>
        <p:sp>
          <p:nvSpPr>
            <p:cNvPr name="TextBox 33" id="33"/>
            <p:cNvSpPr txBox="true"/>
            <p:nvPr/>
          </p:nvSpPr>
          <p:spPr>
            <a:xfrm rot="-300376">
              <a:off x="22587" y="164317"/>
              <a:ext cx="5545589" cy="912498"/>
            </a:xfrm>
            <a:prstGeom prst="rect">
              <a:avLst/>
            </a:prstGeom>
          </p:spPr>
          <p:txBody>
            <a:bodyPr anchor="t" rtlCol="false" tIns="0" lIns="0" bIns="0" rIns="0">
              <a:spAutoFit/>
            </a:bodyPr>
            <a:lstStyle/>
            <a:p>
              <a:pPr algn="ctr">
                <a:lnSpc>
                  <a:spcPts val="5764"/>
                </a:lnSpc>
              </a:pPr>
              <a:r>
                <a:rPr lang="en-US" sz="4117">
                  <a:solidFill>
                    <a:srgbClr val="4B2012"/>
                  </a:solidFill>
                  <a:latin typeface="League Spartan"/>
                  <a:ea typeface="League Spartan"/>
                  <a:cs typeface="League Spartan"/>
                  <a:sym typeface="League Spartan"/>
                </a:rPr>
                <a:t>instagram</a:t>
              </a:r>
            </a:p>
          </p:txBody>
        </p:sp>
      </p:grpSp>
      <p:grpSp>
        <p:nvGrpSpPr>
          <p:cNvPr name="Group 34" id="34"/>
          <p:cNvGrpSpPr/>
          <p:nvPr/>
        </p:nvGrpSpPr>
        <p:grpSpPr>
          <a:xfrm rot="-398071">
            <a:off x="9201379" y="3619275"/>
            <a:ext cx="4624402" cy="1261306"/>
            <a:chOff x="0" y="0"/>
            <a:chExt cx="6165870" cy="1681742"/>
          </a:xfrm>
        </p:grpSpPr>
        <p:grpSp>
          <p:nvGrpSpPr>
            <p:cNvPr name="Group 35" id="35"/>
            <p:cNvGrpSpPr/>
            <p:nvPr/>
          </p:nvGrpSpPr>
          <p:grpSpPr>
            <a:xfrm rot="408111">
              <a:off x="633332" y="291561"/>
              <a:ext cx="4988797" cy="1098620"/>
              <a:chOff x="0" y="0"/>
              <a:chExt cx="1103939" cy="243107"/>
            </a:xfrm>
          </p:grpSpPr>
          <p:sp>
            <p:nvSpPr>
              <p:cNvPr name="Freeform 36" id="36"/>
              <p:cNvSpPr/>
              <p:nvPr/>
            </p:nvSpPr>
            <p:spPr>
              <a:xfrm flipH="false" flipV="false" rot="0">
                <a:off x="0" y="0"/>
                <a:ext cx="1103939" cy="243107"/>
              </a:xfrm>
              <a:custGeom>
                <a:avLst/>
                <a:gdLst/>
                <a:ahLst/>
                <a:cxnLst/>
                <a:rect r="r" b="b" t="t" l="l"/>
                <a:pathLst>
                  <a:path h="243107" w="1103939">
                    <a:moveTo>
                      <a:pt x="0" y="0"/>
                    </a:moveTo>
                    <a:lnTo>
                      <a:pt x="1103939" y="0"/>
                    </a:lnTo>
                    <a:lnTo>
                      <a:pt x="1103939" y="243107"/>
                    </a:lnTo>
                    <a:lnTo>
                      <a:pt x="0" y="243107"/>
                    </a:lnTo>
                    <a:close/>
                  </a:path>
                </a:pathLst>
              </a:custGeom>
              <a:solidFill>
                <a:srgbClr val="FAB000"/>
              </a:solidFill>
              <a:ln cap="sq">
                <a:noFill/>
                <a:prstDash val="solid"/>
                <a:miter/>
              </a:ln>
            </p:spPr>
          </p:sp>
          <p:sp>
            <p:nvSpPr>
              <p:cNvPr name="TextBox 37" id="37"/>
              <p:cNvSpPr txBox="true"/>
              <p:nvPr/>
            </p:nvSpPr>
            <p:spPr>
              <a:xfrm>
                <a:off x="0" y="-38100"/>
                <a:ext cx="1103939" cy="281207"/>
              </a:xfrm>
              <a:prstGeom prst="rect">
                <a:avLst/>
              </a:prstGeom>
            </p:spPr>
            <p:txBody>
              <a:bodyPr anchor="ctr" rtlCol="false" tIns="50800" lIns="50800" bIns="50800" rIns="50800"/>
              <a:lstStyle/>
              <a:p>
                <a:pPr algn="ctr">
                  <a:lnSpc>
                    <a:spcPts val="2660"/>
                  </a:lnSpc>
                  <a:spcBef>
                    <a:spcPct val="0"/>
                  </a:spcBef>
                </a:pPr>
              </a:p>
            </p:txBody>
          </p:sp>
        </p:grpSp>
        <p:sp>
          <p:nvSpPr>
            <p:cNvPr name="TextBox 38" id="38"/>
            <p:cNvSpPr txBox="true"/>
            <p:nvPr/>
          </p:nvSpPr>
          <p:spPr>
            <a:xfrm rot="463871">
              <a:off x="10526" y="544553"/>
              <a:ext cx="6151223" cy="572139"/>
            </a:xfrm>
            <a:prstGeom prst="rect">
              <a:avLst/>
            </a:prstGeom>
          </p:spPr>
          <p:txBody>
            <a:bodyPr anchor="t" rtlCol="false" tIns="0" lIns="0" bIns="0" rIns="0">
              <a:spAutoFit/>
            </a:bodyPr>
            <a:lstStyle/>
            <a:p>
              <a:pPr algn="ctr">
                <a:lnSpc>
                  <a:spcPts val="3624"/>
                </a:lnSpc>
                <a:spcBef>
                  <a:spcPct val="0"/>
                </a:spcBef>
              </a:pPr>
              <a:r>
                <a:rPr lang="en-US" sz="2588">
                  <a:solidFill>
                    <a:srgbClr val="4B2012"/>
                  </a:solidFill>
                  <a:latin typeface="League Spartan"/>
                  <a:ea typeface="League Spartan"/>
                  <a:cs typeface="League Spartan"/>
                  <a:sym typeface="League Spartan"/>
                </a:rPr>
                <a:t>@skoumpris_winery</a:t>
              </a:r>
            </a:p>
          </p:txBody>
        </p:sp>
      </p:grpSp>
      <p:grpSp>
        <p:nvGrpSpPr>
          <p:cNvPr name="Group 39" id="39"/>
          <p:cNvGrpSpPr/>
          <p:nvPr/>
        </p:nvGrpSpPr>
        <p:grpSpPr>
          <a:xfrm rot="317814">
            <a:off x="5150429" y="4583761"/>
            <a:ext cx="4198060" cy="1133559"/>
            <a:chOff x="0" y="0"/>
            <a:chExt cx="5597413" cy="1511412"/>
          </a:xfrm>
        </p:grpSpPr>
        <p:grpSp>
          <p:nvGrpSpPr>
            <p:cNvPr name="Group 40" id="40"/>
            <p:cNvGrpSpPr/>
            <p:nvPr/>
          </p:nvGrpSpPr>
          <p:grpSpPr>
            <a:xfrm rot="-300376">
              <a:off x="572878" y="191359"/>
              <a:ext cx="4435052" cy="1128693"/>
              <a:chOff x="0" y="0"/>
              <a:chExt cx="1744567" cy="443982"/>
            </a:xfrm>
          </p:grpSpPr>
          <p:sp>
            <p:nvSpPr>
              <p:cNvPr name="Freeform 41" id="41"/>
              <p:cNvSpPr/>
              <p:nvPr/>
            </p:nvSpPr>
            <p:spPr>
              <a:xfrm flipH="false" flipV="false" rot="0">
                <a:off x="0" y="0"/>
                <a:ext cx="1744567" cy="443982"/>
              </a:xfrm>
              <a:custGeom>
                <a:avLst/>
                <a:gdLst/>
                <a:ahLst/>
                <a:cxnLst/>
                <a:rect r="r" b="b" t="t" l="l"/>
                <a:pathLst>
                  <a:path h="443982" w="1744567">
                    <a:moveTo>
                      <a:pt x="0" y="0"/>
                    </a:moveTo>
                    <a:lnTo>
                      <a:pt x="1744567" y="0"/>
                    </a:lnTo>
                    <a:lnTo>
                      <a:pt x="1744567" y="443982"/>
                    </a:lnTo>
                    <a:lnTo>
                      <a:pt x="0" y="443982"/>
                    </a:lnTo>
                    <a:close/>
                  </a:path>
                </a:pathLst>
              </a:custGeom>
              <a:solidFill>
                <a:srgbClr val="FAB000"/>
              </a:solidFill>
              <a:ln cap="sq">
                <a:noFill/>
                <a:prstDash val="solid"/>
                <a:miter/>
              </a:ln>
            </p:spPr>
          </p:sp>
          <p:sp>
            <p:nvSpPr>
              <p:cNvPr name="TextBox 42" id="42"/>
              <p:cNvSpPr txBox="true"/>
              <p:nvPr/>
            </p:nvSpPr>
            <p:spPr>
              <a:xfrm>
                <a:off x="0" y="-38100"/>
                <a:ext cx="1744567" cy="482082"/>
              </a:xfrm>
              <a:prstGeom prst="rect">
                <a:avLst/>
              </a:prstGeom>
            </p:spPr>
            <p:txBody>
              <a:bodyPr anchor="ctr" rtlCol="false" tIns="50800" lIns="50800" bIns="50800" rIns="50800"/>
              <a:lstStyle/>
              <a:p>
                <a:pPr algn="ctr">
                  <a:lnSpc>
                    <a:spcPts val="2659"/>
                  </a:lnSpc>
                  <a:spcBef>
                    <a:spcPct val="0"/>
                  </a:spcBef>
                </a:pPr>
              </a:p>
            </p:txBody>
          </p:sp>
        </p:grpSp>
        <p:sp>
          <p:nvSpPr>
            <p:cNvPr name="TextBox 43" id="43"/>
            <p:cNvSpPr txBox="true"/>
            <p:nvPr/>
          </p:nvSpPr>
          <p:spPr>
            <a:xfrm rot="-300376">
              <a:off x="22587" y="358686"/>
              <a:ext cx="5545589" cy="912498"/>
            </a:xfrm>
            <a:prstGeom prst="rect">
              <a:avLst/>
            </a:prstGeom>
          </p:spPr>
          <p:txBody>
            <a:bodyPr anchor="t" rtlCol="false" tIns="0" lIns="0" bIns="0" rIns="0">
              <a:spAutoFit/>
            </a:bodyPr>
            <a:lstStyle/>
            <a:p>
              <a:pPr algn="ctr">
                <a:lnSpc>
                  <a:spcPts val="5764"/>
                </a:lnSpc>
              </a:pPr>
              <a:r>
                <a:rPr lang="en-US" sz="4117">
                  <a:solidFill>
                    <a:srgbClr val="4B2012"/>
                  </a:solidFill>
                  <a:latin typeface="League Spartan"/>
                  <a:ea typeface="League Spartan"/>
                  <a:cs typeface="League Spartan"/>
                  <a:sym typeface="League Spartan"/>
                </a:rPr>
                <a:t>facebook</a:t>
              </a:r>
            </a:p>
          </p:txBody>
        </p:sp>
      </p:grpSp>
      <p:grpSp>
        <p:nvGrpSpPr>
          <p:cNvPr name="Group 44" id="44"/>
          <p:cNvGrpSpPr/>
          <p:nvPr/>
        </p:nvGrpSpPr>
        <p:grpSpPr>
          <a:xfrm rot="-398071">
            <a:off x="9180793" y="4464086"/>
            <a:ext cx="7910739" cy="1677213"/>
            <a:chOff x="0" y="0"/>
            <a:chExt cx="10547653" cy="2236284"/>
          </a:xfrm>
        </p:grpSpPr>
        <p:grpSp>
          <p:nvGrpSpPr>
            <p:cNvPr name="Group 45" id="45"/>
            <p:cNvGrpSpPr/>
            <p:nvPr/>
          </p:nvGrpSpPr>
          <p:grpSpPr>
            <a:xfrm rot="408111">
              <a:off x="616855" y="568832"/>
              <a:ext cx="9670998" cy="1098620"/>
              <a:chOff x="0" y="0"/>
              <a:chExt cx="2140034" cy="243107"/>
            </a:xfrm>
          </p:grpSpPr>
          <p:sp>
            <p:nvSpPr>
              <p:cNvPr name="Freeform 46" id="46"/>
              <p:cNvSpPr/>
              <p:nvPr/>
            </p:nvSpPr>
            <p:spPr>
              <a:xfrm flipH="false" flipV="false" rot="0">
                <a:off x="0" y="0"/>
                <a:ext cx="2140034" cy="243107"/>
              </a:xfrm>
              <a:custGeom>
                <a:avLst/>
                <a:gdLst/>
                <a:ahLst/>
                <a:cxnLst/>
                <a:rect r="r" b="b" t="t" l="l"/>
                <a:pathLst>
                  <a:path h="243107" w="2140034">
                    <a:moveTo>
                      <a:pt x="0" y="0"/>
                    </a:moveTo>
                    <a:lnTo>
                      <a:pt x="2140034" y="0"/>
                    </a:lnTo>
                    <a:lnTo>
                      <a:pt x="2140034" y="243107"/>
                    </a:lnTo>
                    <a:lnTo>
                      <a:pt x="0" y="243107"/>
                    </a:lnTo>
                    <a:close/>
                  </a:path>
                </a:pathLst>
              </a:custGeom>
              <a:solidFill>
                <a:srgbClr val="FAB000"/>
              </a:solidFill>
              <a:ln cap="sq">
                <a:noFill/>
                <a:prstDash val="solid"/>
                <a:miter/>
              </a:ln>
            </p:spPr>
          </p:sp>
          <p:sp>
            <p:nvSpPr>
              <p:cNvPr name="TextBox 47" id="47"/>
              <p:cNvSpPr txBox="true"/>
              <p:nvPr/>
            </p:nvSpPr>
            <p:spPr>
              <a:xfrm>
                <a:off x="0" y="-38100"/>
                <a:ext cx="2140034" cy="281207"/>
              </a:xfrm>
              <a:prstGeom prst="rect">
                <a:avLst/>
              </a:prstGeom>
            </p:spPr>
            <p:txBody>
              <a:bodyPr anchor="ctr" rtlCol="false" tIns="50800" lIns="50800" bIns="50800" rIns="50800"/>
              <a:lstStyle/>
              <a:p>
                <a:pPr algn="ctr">
                  <a:lnSpc>
                    <a:spcPts val="2660"/>
                  </a:lnSpc>
                  <a:spcBef>
                    <a:spcPct val="0"/>
                  </a:spcBef>
                </a:pPr>
              </a:p>
            </p:txBody>
          </p:sp>
        </p:grpSp>
        <p:sp>
          <p:nvSpPr>
            <p:cNvPr name="TextBox 48" id="48"/>
            <p:cNvSpPr txBox="true"/>
            <p:nvPr/>
          </p:nvSpPr>
          <p:spPr>
            <a:xfrm rot="463871">
              <a:off x="-9571" y="841988"/>
              <a:ext cx="10573201" cy="572139"/>
            </a:xfrm>
            <a:prstGeom prst="rect">
              <a:avLst/>
            </a:prstGeom>
          </p:spPr>
          <p:txBody>
            <a:bodyPr anchor="t" rtlCol="false" tIns="0" lIns="0" bIns="0" rIns="0">
              <a:spAutoFit/>
            </a:bodyPr>
            <a:lstStyle/>
            <a:p>
              <a:pPr algn="ctr">
                <a:lnSpc>
                  <a:spcPts val="3624"/>
                </a:lnSpc>
                <a:spcBef>
                  <a:spcPct val="0"/>
                </a:spcBef>
              </a:pPr>
              <a:r>
                <a:rPr lang="en-US" sz="2588" u="sng">
                  <a:solidFill>
                    <a:srgbClr val="4B2012"/>
                  </a:solidFill>
                  <a:latin typeface="League Spartan"/>
                  <a:ea typeface="League Spartan"/>
                  <a:cs typeface="League Spartan"/>
                  <a:sym typeface="League Spartan"/>
                  <a:hlinkClick r:id="rId21" tooltip="https://www.facebook.com/skoumpris.winery"/>
                </a:rPr>
                <a:t>Οινοποιείο Σκουμπρή / Skoumpris winery</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DAHK_HRzrd0</dc:identifier>
  <dcterms:modified xsi:type="dcterms:W3CDTF">2011-08-01T06:04:30Z</dcterms:modified>
  <cp:revision>1</cp:revision>
  <dc:title>ΣΚΑΠΑΝΗ Χ ΟΙΝΟΠΟΙΕΙΟ ΣΚΟΥΜΠΡΗ</dc:title>
</cp:coreProperties>
</file>