
<file path=[Content_Types].xml><?xml version="1.0" encoding="utf-8"?>
<Types xmlns="http://schemas.openxmlformats.org/package/2006/content-types">
  <Default Extension="emf" ContentType="image/x-emf"/>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60" r:id="rId4"/>
    <p:sldId id="258" r:id="rId5"/>
    <p:sldId id="276" r:id="rId6"/>
    <p:sldId id="259" r:id="rId7"/>
    <p:sldId id="264" r:id="rId8"/>
    <p:sldId id="263" r:id="rId9"/>
    <p:sldId id="265" r:id="rId10"/>
    <p:sldId id="266" r:id="rId11"/>
    <p:sldId id="262" r:id="rId12"/>
    <p:sldId id="279" r:id="rId13"/>
    <p:sldId id="280" r:id="rId14"/>
    <p:sldId id="281" r:id="rId15"/>
    <p:sldId id="275" r:id="rId16"/>
    <p:sldId id="273" r:id="rId17"/>
    <p:sldId id="269" r:id="rId18"/>
    <p:sldId id="270" r:id="rId19"/>
    <p:sldId id="271" r:id="rId20"/>
  </p:sldIdLst>
  <p:sldSz cx="12192000" cy="6858000"/>
  <p:notesSz cx="6858000" cy="9144000"/>
  <p:embeddedFontLst>
    <p:embeddedFont>
      <p:font typeface="Play" panose="020B0604020202020204" charset="0"/>
      <p:regular r:id="rId22"/>
      <p:bold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4" roundtripDataSignature="AMtx7mjiyYh+dTHQMyZeSZO6sVjsd5ToH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424" autoAdjust="0"/>
  </p:normalViewPr>
  <p:slideViewPr>
    <p:cSldViewPr snapToGrid="0">
      <p:cViewPr varScale="1">
        <p:scale>
          <a:sx n="80" d="100"/>
          <a:sy n="80" d="100"/>
        </p:scale>
        <p:origin x="175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DIS PAVLOS" userId="73653369-ae9a-43bc-8b18-05d765c24252" providerId="ADAL" clId="{7D16A768-B4CD-4C01-9667-051DE3B7E59A}"/>
    <pc:docChg chg="undo custSel addSld delSld modSld">
      <pc:chgData name="PANDIS PAVLOS" userId="73653369-ae9a-43bc-8b18-05d765c24252" providerId="ADAL" clId="{7D16A768-B4CD-4C01-9667-051DE3B7E59A}" dt="2026-07-03T03:08:03.590" v="331" actId="1076"/>
      <pc:docMkLst>
        <pc:docMk/>
      </pc:docMkLst>
      <pc:sldChg chg="modSp mod">
        <pc:chgData name="PANDIS PAVLOS" userId="73653369-ae9a-43bc-8b18-05d765c24252" providerId="ADAL" clId="{7D16A768-B4CD-4C01-9667-051DE3B7E59A}" dt="2026-07-02T17:00:09.393" v="176" actId="20577"/>
        <pc:sldMkLst>
          <pc:docMk/>
          <pc:sldMk cId="0" sldId="257"/>
        </pc:sldMkLst>
        <pc:spChg chg="mod">
          <ac:chgData name="PANDIS PAVLOS" userId="73653369-ae9a-43bc-8b18-05d765c24252" providerId="ADAL" clId="{7D16A768-B4CD-4C01-9667-051DE3B7E59A}" dt="2026-07-02T17:00:09.393" v="176" actId="20577"/>
          <ac:spMkLst>
            <pc:docMk/>
            <pc:sldMk cId="0" sldId="257"/>
            <ac:spMk id="102" creationId="{00000000-0000-0000-0000-000000000000}"/>
          </ac:spMkLst>
        </pc:spChg>
      </pc:sldChg>
      <pc:sldChg chg="addSp modSp mod modAnim">
        <pc:chgData name="PANDIS PAVLOS" userId="73653369-ae9a-43bc-8b18-05d765c24252" providerId="ADAL" clId="{7D16A768-B4CD-4C01-9667-051DE3B7E59A}" dt="2026-07-03T03:08:03.590" v="331" actId="1076"/>
        <pc:sldMkLst>
          <pc:docMk/>
          <pc:sldMk cId="0" sldId="260"/>
        </pc:sldMkLst>
        <pc:picChg chg="add mod">
          <ac:chgData name="PANDIS PAVLOS" userId="73653369-ae9a-43bc-8b18-05d765c24252" providerId="ADAL" clId="{7D16A768-B4CD-4C01-9667-051DE3B7E59A}" dt="2026-07-03T03:08:03.590" v="331" actId="1076"/>
          <ac:picMkLst>
            <pc:docMk/>
            <pc:sldMk cId="0" sldId="260"/>
            <ac:picMk id="2" creationId="{784A4085-C09F-0AD1-A8F9-618DB5D9A7CB}"/>
          </ac:picMkLst>
        </pc:picChg>
      </pc:sldChg>
      <pc:sldChg chg="addSp modSp mod">
        <pc:chgData name="PANDIS PAVLOS" userId="73653369-ae9a-43bc-8b18-05d765c24252" providerId="ADAL" clId="{7D16A768-B4CD-4C01-9667-051DE3B7E59A}" dt="2026-07-02T16:55:15.928" v="137" actId="1076"/>
        <pc:sldMkLst>
          <pc:docMk/>
          <pc:sldMk cId="0" sldId="262"/>
        </pc:sldMkLst>
        <pc:spChg chg="add mod">
          <ac:chgData name="PANDIS PAVLOS" userId="73653369-ae9a-43bc-8b18-05d765c24252" providerId="ADAL" clId="{7D16A768-B4CD-4C01-9667-051DE3B7E59A}" dt="2026-07-02T16:55:11.969" v="136" actId="1076"/>
          <ac:spMkLst>
            <pc:docMk/>
            <pc:sldMk cId="0" sldId="262"/>
            <ac:spMk id="3" creationId="{6252A3D1-CABD-A399-B7B5-569AC928B4C3}"/>
          </ac:spMkLst>
        </pc:spChg>
        <pc:spChg chg="mod">
          <ac:chgData name="PANDIS PAVLOS" userId="73653369-ae9a-43bc-8b18-05d765c24252" providerId="ADAL" clId="{7D16A768-B4CD-4C01-9667-051DE3B7E59A}" dt="2026-07-02T16:45:25.113" v="18" actId="6549"/>
          <ac:spMkLst>
            <pc:docMk/>
            <pc:sldMk cId="0" sldId="262"/>
            <ac:spMk id="7" creationId="{F4117A2E-E364-734E-655F-80F5902A6602}"/>
          </ac:spMkLst>
        </pc:spChg>
        <pc:picChg chg="add mod modCrop">
          <ac:chgData name="PANDIS PAVLOS" userId="73653369-ae9a-43bc-8b18-05d765c24252" providerId="ADAL" clId="{7D16A768-B4CD-4C01-9667-051DE3B7E59A}" dt="2026-07-02T16:55:15.928" v="137" actId="1076"/>
          <ac:picMkLst>
            <pc:docMk/>
            <pc:sldMk cId="0" sldId="262"/>
            <ac:picMk id="5" creationId="{5F89472F-18D0-C6D2-B6A5-3D24D069500C}"/>
          </ac:picMkLst>
        </pc:picChg>
      </pc:sldChg>
      <pc:sldChg chg="addSp modSp mod">
        <pc:chgData name="PANDIS PAVLOS" userId="73653369-ae9a-43bc-8b18-05d765c24252" providerId="ADAL" clId="{7D16A768-B4CD-4C01-9667-051DE3B7E59A}" dt="2026-07-02T17:02:00.837" v="208" actId="166"/>
        <pc:sldMkLst>
          <pc:docMk/>
          <pc:sldMk cId="0" sldId="269"/>
        </pc:sldMkLst>
        <pc:spChg chg="add mod ord">
          <ac:chgData name="PANDIS PAVLOS" userId="73653369-ae9a-43bc-8b18-05d765c24252" providerId="ADAL" clId="{7D16A768-B4CD-4C01-9667-051DE3B7E59A}" dt="2026-07-02T17:01:56.758" v="207" actId="167"/>
          <ac:spMkLst>
            <pc:docMk/>
            <pc:sldMk cId="0" sldId="269"/>
            <ac:spMk id="4" creationId="{DBC22FC1-ABBF-7887-5A98-28E83FCE8C40}"/>
          </ac:spMkLst>
        </pc:spChg>
        <pc:picChg chg="ord">
          <ac:chgData name="PANDIS PAVLOS" userId="73653369-ae9a-43bc-8b18-05d765c24252" providerId="ADAL" clId="{7D16A768-B4CD-4C01-9667-051DE3B7E59A}" dt="2026-07-02T17:02:00.837" v="208" actId="166"/>
          <ac:picMkLst>
            <pc:docMk/>
            <pc:sldMk cId="0" sldId="269"/>
            <ac:picMk id="232" creationId="{00000000-0000-0000-0000-000000000000}"/>
          </ac:picMkLst>
        </pc:picChg>
      </pc:sldChg>
      <pc:sldChg chg="addSp delSp modSp mod">
        <pc:chgData name="PANDIS PAVLOS" userId="73653369-ae9a-43bc-8b18-05d765c24252" providerId="ADAL" clId="{7D16A768-B4CD-4C01-9667-051DE3B7E59A}" dt="2026-07-02T17:01:13.122" v="203" actId="20577"/>
        <pc:sldMkLst>
          <pc:docMk/>
          <pc:sldMk cId="2919787780" sldId="273"/>
        </pc:sldMkLst>
        <pc:spChg chg="add del">
          <ac:chgData name="PANDIS PAVLOS" userId="73653369-ae9a-43bc-8b18-05d765c24252" providerId="ADAL" clId="{7D16A768-B4CD-4C01-9667-051DE3B7E59A}" dt="2026-07-02T17:00:41.046" v="198" actId="22"/>
          <ac:spMkLst>
            <pc:docMk/>
            <pc:sldMk cId="2919787780" sldId="273"/>
            <ac:spMk id="5" creationId="{3F78BDA9-6F6B-03C5-3E89-825C4D3D00E0}"/>
          </ac:spMkLst>
        </pc:spChg>
        <pc:spChg chg="add mod">
          <ac:chgData name="PANDIS PAVLOS" userId="73653369-ae9a-43bc-8b18-05d765c24252" providerId="ADAL" clId="{7D16A768-B4CD-4C01-9667-051DE3B7E59A}" dt="2026-07-02T17:01:13.122" v="203" actId="20577"/>
          <ac:spMkLst>
            <pc:docMk/>
            <pc:sldMk cId="2919787780" sldId="273"/>
            <ac:spMk id="9" creationId="{F80C69C8-F371-1E97-71FE-4ECD0A9FE06F}"/>
          </ac:spMkLst>
        </pc:spChg>
        <pc:picChg chg="mod">
          <ac:chgData name="PANDIS PAVLOS" userId="73653369-ae9a-43bc-8b18-05d765c24252" providerId="ADAL" clId="{7D16A768-B4CD-4C01-9667-051DE3B7E59A}" dt="2026-07-02T17:00:35.808" v="196" actId="1036"/>
          <ac:picMkLst>
            <pc:docMk/>
            <pc:sldMk cId="2919787780" sldId="273"/>
            <ac:picMk id="200" creationId="{6D386021-2341-91C1-2925-42954DD64F68}"/>
          </ac:picMkLst>
        </pc:picChg>
      </pc:sldChg>
      <pc:sldChg chg="addSp modSp mod">
        <pc:chgData name="PANDIS PAVLOS" userId="73653369-ae9a-43bc-8b18-05d765c24252" providerId="ADAL" clId="{7D16A768-B4CD-4C01-9667-051DE3B7E59A}" dt="2026-07-02T17:01:04.571" v="201" actId="20577"/>
        <pc:sldMkLst>
          <pc:docMk/>
          <pc:sldMk cId="92562271" sldId="275"/>
        </pc:sldMkLst>
        <pc:spChg chg="mod">
          <ac:chgData name="PANDIS PAVLOS" userId="73653369-ae9a-43bc-8b18-05d765c24252" providerId="ADAL" clId="{7D16A768-B4CD-4C01-9667-051DE3B7E59A}" dt="2026-07-02T16:59:29.751" v="171" actId="1036"/>
          <ac:spMkLst>
            <pc:docMk/>
            <pc:sldMk cId="92562271" sldId="275"/>
            <ac:spMk id="3" creationId="{60C3312B-77C4-5AA8-B4B3-EEAE00B83063}"/>
          </ac:spMkLst>
        </pc:spChg>
        <pc:spChg chg="mod">
          <ac:chgData name="PANDIS PAVLOS" userId="73653369-ae9a-43bc-8b18-05d765c24252" providerId="ADAL" clId="{7D16A768-B4CD-4C01-9667-051DE3B7E59A}" dt="2026-07-02T16:59:29.751" v="171" actId="1036"/>
          <ac:spMkLst>
            <pc:docMk/>
            <pc:sldMk cId="92562271" sldId="275"/>
            <ac:spMk id="4" creationId="{2A0BD71A-3539-D5AF-90C9-6695123AD764}"/>
          </ac:spMkLst>
        </pc:spChg>
        <pc:spChg chg="mod">
          <ac:chgData name="PANDIS PAVLOS" userId="73653369-ae9a-43bc-8b18-05d765c24252" providerId="ADAL" clId="{7D16A768-B4CD-4C01-9667-051DE3B7E59A}" dt="2026-07-02T16:59:29.751" v="171" actId="1036"/>
          <ac:spMkLst>
            <pc:docMk/>
            <pc:sldMk cId="92562271" sldId="275"/>
            <ac:spMk id="5" creationId="{9691FA1F-4442-EC5C-39EA-4DAAF1707D15}"/>
          </ac:spMkLst>
        </pc:spChg>
        <pc:spChg chg="mod">
          <ac:chgData name="PANDIS PAVLOS" userId="73653369-ae9a-43bc-8b18-05d765c24252" providerId="ADAL" clId="{7D16A768-B4CD-4C01-9667-051DE3B7E59A}" dt="2026-07-02T16:59:29.751" v="171" actId="1036"/>
          <ac:spMkLst>
            <pc:docMk/>
            <pc:sldMk cId="92562271" sldId="275"/>
            <ac:spMk id="6" creationId="{3279E5F6-D6B0-5535-B86B-0E630F07D234}"/>
          </ac:spMkLst>
        </pc:spChg>
        <pc:spChg chg="add mod">
          <ac:chgData name="PANDIS PAVLOS" userId="73653369-ae9a-43bc-8b18-05d765c24252" providerId="ADAL" clId="{7D16A768-B4CD-4C01-9667-051DE3B7E59A}" dt="2026-07-02T17:01:04.571" v="201" actId="20577"/>
          <ac:spMkLst>
            <pc:docMk/>
            <pc:sldMk cId="92562271" sldId="275"/>
            <ac:spMk id="9" creationId="{A0681B62-7C17-396A-7223-4009F7F27E0B}"/>
          </ac:spMkLst>
        </pc:spChg>
        <pc:picChg chg="mod">
          <ac:chgData name="PANDIS PAVLOS" userId="73653369-ae9a-43bc-8b18-05d765c24252" providerId="ADAL" clId="{7D16A768-B4CD-4C01-9667-051DE3B7E59A}" dt="2026-07-02T16:59:29.751" v="171" actId="1036"/>
          <ac:picMkLst>
            <pc:docMk/>
            <pc:sldMk cId="92562271" sldId="275"/>
            <ac:picMk id="2" creationId="{921F9281-27F9-DF6B-6E01-CE3E4CB38DE1}"/>
          </ac:picMkLst>
        </pc:picChg>
        <pc:picChg chg="mod">
          <ac:chgData name="PANDIS PAVLOS" userId="73653369-ae9a-43bc-8b18-05d765c24252" providerId="ADAL" clId="{7D16A768-B4CD-4C01-9667-051DE3B7E59A}" dt="2026-07-02T16:59:29.751" v="171" actId="1036"/>
          <ac:picMkLst>
            <pc:docMk/>
            <pc:sldMk cId="92562271" sldId="275"/>
            <ac:picMk id="200" creationId="{ACF43453-CFC3-5AE3-7DB1-8AD12062C085}"/>
          </ac:picMkLst>
        </pc:picChg>
      </pc:sldChg>
      <pc:sldChg chg="del">
        <pc:chgData name="PANDIS PAVLOS" userId="73653369-ae9a-43bc-8b18-05d765c24252" providerId="ADAL" clId="{7D16A768-B4CD-4C01-9667-051DE3B7E59A}" dt="2026-07-02T16:46:21.896" v="22" actId="47"/>
        <pc:sldMkLst>
          <pc:docMk/>
          <pc:sldMk cId="3683828458" sldId="277"/>
        </pc:sldMkLst>
      </pc:sldChg>
      <pc:sldChg chg="del">
        <pc:chgData name="PANDIS PAVLOS" userId="73653369-ae9a-43bc-8b18-05d765c24252" providerId="ADAL" clId="{7D16A768-B4CD-4C01-9667-051DE3B7E59A}" dt="2026-07-02T16:46:22.697" v="23" actId="47"/>
        <pc:sldMkLst>
          <pc:docMk/>
          <pc:sldMk cId="2262020220" sldId="278"/>
        </pc:sldMkLst>
      </pc:sldChg>
      <pc:sldChg chg="addSp delSp modSp add mod">
        <pc:chgData name="PANDIS PAVLOS" userId="73653369-ae9a-43bc-8b18-05d765c24252" providerId="ADAL" clId="{7D16A768-B4CD-4C01-9667-051DE3B7E59A}" dt="2026-07-02T17:07:06.648" v="236" actId="1076"/>
        <pc:sldMkLst>
          <pc:docMk/>
          <pc:sldMk cId="1429186107" sldId="279"/>
        </pc:sldMkLst>
        <pc:spChg chg="add mod">
          <ac:chgData name="PANDIS PAVLOS" userId="73653369-ae9a-43bc-8b18-05d765c24252" providerId="ADAL" clId="{7D16A768-B4CD-4C01-9667-051DE3B7E59A}" dt="2026-07-02T17:04:30.738" v="231" actId="14100"/>
          <ac:spMkLst>
            <pc:docMk/>
            <pc:sldMk cId="1429186107" sldId="279"/>
            <ac:spMk id="2" creationId="{0B99A19D-A980-8F22-6E74-63716C5118D4}"/>
          </ac:spMkLst>
        </pc:spChg>
        <pc:spChg chg="add mod">
          <ac:chgData name="PANDIS PAVLOS" userId="73653369-ae9a-43bc-8b18-05d765c24252" providerId="ADAL" clId="{7D16A768-B4CD-4C01-9667-051DE3B7E59A}" dt="2026-07-02T17:04:39.218" v="232" actId="1076"/>
          <ac:spMkLst>
            <pc:docMk/>
            <pc:sldMk cId="1429186107" sldId="279"/>
            <ac:spMk id="3" creationId="{1D9E4CC0-39F4-06A6-BF13-4AC0D18015C6}"/>
          </ac:spMkLst>
        </pc:spChg>
        <pc:spChg chg="add del mod">
          <ac:chgData name="PANDIS PAVLOS" userId="73653369-ae9a-43bc-8b18-05d765c24252" providerId="ADAL" clId="{7D16A768-B4CD-4C01-9667-051DE3B7E59A}" dt="2026-07-02T17:04:17.720" v="227" actId="478"/>
          <ac:spMkLst>
            <pc:docMk/>
            <pc:sldMk cId="1429186107" sldId="279"/>
            <ac:spMk id="10" creationId="{1798328E-226C-9C2A-5ADD-1FDED2D756CE}"/>
          </ac:spMkLst>
        </pc:spChg>
        <pc:picChg chg="add mod">
          <ac:chgData name="PANDIS PAVLOS" userId="73653369-ae9a-43bc-8b18-05d765c24252" providerId="ADAL" clId="{7D16A768-B4CD-4C01-9667-051DE3B7E59A}" dt="2026-07-02T17:07:06.648" v="236" actId="1076"/>
          <ac:picMkLst>
            <pc:docMk/>
            <pc:sldMk cId="1429186107" sldId="279"/>
            <ac:picMk id="4" creationId="{32DAF067-856D-0619-4EF7-740FCF094996}"/>
          </ac:picMkLst>
        </pc:picChg>
        <pc:picChg chg="add mod modCrop">
          <ac:chgData name="PANDIS PAVLOS" userId="73653369-ae9a-43bc-8b18-05d765c24252" providerId="ADAL" clId="{7D16A768-B4CD-4C01-9667-051DE3B7E59A}" dt="2026-07-02T16:58:55.318" v="139" actId="1076"/>
          <ac:picMkLst>
            <pc:docMk/>
            <pc:sldMk cId="1429186107" sldId="279"/>
            <ac:picMk id="5" creationId="{6CA305D3-8ACC-D93D-D09F-7D98971C09C8}"/>
          </ac:picMkLst>
        </pc:picChg>
      </pc:sldChg>
      <pc:sldChg chg="addSp delSp modSp add mod">
        <pc:chgData name="PANDIS PAVLOS" userId="73653369-ae9a-43bc-8b18-05d765c24252" providerId="ADAL" clId="{7D16A768-B4CD-4C01-9667-051DE3B7E59A}" dt="2026-07-02T17:11:15.857" v="316" actId="14100"/>
        <pc:sldMkLst>
          <pc:docMk/>
          <pc:sldMk cId="2939081095" sldId="280"/>
        </pc:sldMkLst>
        <pc:spChg chg="add mod">
          <ac:chgData name="PANDIS PAVLOS" userId="73653369-ae9a-43bc-8b18-05d765c24252" providerId="ADAL" clId="{7D16A768-B4CD-4C01-9667-051DE3B7E59A}" dt="2026-07-02T17:11:11.206" v="314" actId="1076"/>
          <ac:spMkLst>
            <pc:docMk/>
            <pc:sldMk cId="2939081095" sldId="280"/>
            <ac:spMk id="2" creationId="{78D32FD7-82AB-FCEC-DAE0-34CC6ACCF470}"/>
          </ac:spMkLst>
        </pc:spChg>
        <pc:spChg chg="add del mod">
          <ac:chgData name="PANDIS PAVLOS" userId="73653369-ae9a-43bc-8b18-05d765c24252" providerId="ADAL" clId="{7D16A768-B4CD-4C01-9667-051DE3B7E59A}" dt="2026-07-02T17:04:25.176" v="228" actId="21"/>
          <ac:spMkLst>
            <pc:docMk/>
            <pc:sldMk cId="2939081095" sldId="280"/>
            <ac:spMk id="3" creationId="{0B99A19D-A980-8F22-6E74-63716C5118D4}"/>
          </ac:spMkLst>
        </pc:spChg>
        <pc:spChg chg="add mod">
          <ac:chgData name="PANDIS PAVLOS" userId="73653369-ae9a-43bc-8b18-05d765c24252" providerId="ADAL" clId="{7D16A768-B4CD-4C01-9667-051DE3B7E59A}" dt="2026-07-02T17:11:15.857" v="316" actId="14100"/>
          <ac:spMkLst>
            <pc:docMk/>
            <pc:sldMk cId="2939081095" sldId="280"/>
            <ac:spMk id="12" creationId="{6E1D9224-F7C9-E6A0-E21C-625B0E6F983F}"/>
          </ac:spMkLst>
        </pc:spChg>
        <pc:picChg chg="add del mod">
          <ac:chgData name="PANDIS PAVLOS" userId="73653369-ae9a-43bc-8b18-05d765c24252" providerId="ADAL" clId="{7D16A768-B4CD-4C01-9667-051DE3B7E59A}" dt="2026-07-02T17:08:37.526" v="241" actId="478"/>
          <ac:picMkLst>
            <pc:docMk/>
            <pc:sldMk cId="2939081095" sldId="280"/>
            <ac:picMk id="4" creationId="{741BB3F2-7F38-3CB4-6FB7-9FAB2A40DCE9}"/>
          </ac:picMkLst>
        </pc:picChg>
        <pc:picChg chg="add mod modCrop">
          <ac:chgData name="PANDIS PAVLOS" userId="73653369-ae9a-43bc-8b18-05d765c24252" providerId="ADAL" clId="{7D16A768-B4CD-4C01-9667-051DE3B7E59A}" dt="2026-07-02T17:09:35.370" v="248" actId="1076"/>
          <ac:picMkLst>
            <pc:docMk/>
            <pc:sldMk cId="2939081095" sldId="280"/>
            <ac:picMk id="5" creationId="{6366356C-CE40-D4C6-842C-6C7EAE9C7ADE}"/>
          </ac:picMkLst>
        </pc:picChg>
        <pc:picChg chg="add mod">
          <ac:chgData name="PANDIS PAVLOS" userId="73653369-ae9a-43bc-8b18-05d765c24252" providerId="ADAL" clId="{7D16A768-B4CD-4C01-9667-051DE3B7E59A}" dt="2026-07-02T17:11:07.216" v="312" actId="1076"/>
          <ac:picMkLst>
            <pc:docMk/>
            <pc:sldMk cId="2939081095" sldId="280"/>
            <ac:picMk id="10" creationId="{BA9496C0-7D7F-96F6-6730-E308BBF87A5F}"/>
          </ac:picMkLst>
        </pc:picChg>
      </pc:sldChg>
      <pc:sldChg chg="addSp modSp add mod">
        <pc:chgData name="PANDIS PAVLOS" userId="73653369-ae9a-43bc-8b18-05d765c24252" providerId="ADAL" clId="{7D16A768-B4CD-4C01-9667-051DE3B7E59A}" dt="2026-07-02T17:11:56.040" v="322" actId="1076"/>
        <pc:sldMkLst>
          <pc:docMk/>
          <pc:sldMk cId="2342171920" sldId="281"/>
        </pc:sldMkLst>
        <pc:spChg chg="add mod">
          <ac:chgData name="PANDIS PAVLOS" userId="73653369-ae9a-43bc-8b18-05d765c24252" providerId="ADAL" clId="{7D16A768-B4CD-4C01-9667-051DE3B7E59A}" dt="2026-07-02T17:11:49.412" v="318" actId="1076"/>
          <ac:spMkLst>
            <pc:docMk/>
            <pc:sldMk cId="2342171920" sldId="281"/>
            <ac:spMk id="3" creationId="{1D16BA94-0669-68EA-71F3-4E63BF3B28A4}"/>
          </ac:spMkLst>
        </pc:spChg>
        <pc:spChg chg="add mod">
          <ac:chgData name="PANDIS PAVLOS" userId="73653369-ae9a-43bc-8b18-05d765c24252" providerId="ADAL" clId="{7D16A768-B4CD-4C01-9667-051DE3B7E59A}" dt="2026-07-02T17:11:56.040" v="322" actId="1076"/>
          <ac:spMkLst>
            <pc:docMk/>
            <pc:sldMk cId="2342171920" sldId="281"/>
            <ac:spMk id="4" creationId="{026A9FD9-6EBB-C8A5-A5C0-86D69937FAC8}"/>
          </ac:spMkLst>
        </pc:spChg>
        <pc:picChg chg="add mod modCrop">
          <ac:chgData name="PANDIS PAVLOS" userId="73653369-ae9a-43bc-8b18-05d765c24252" providerId="ADAL" clId="{7D16A768-B4CD-4C01-9667-051DE3B7E59A}" dt="2026-07-02T16:54:54.058" v="129" actId="14100"/>
          <ac:picMkLst>
            <pc:docMk/>
            <pc:sldMk cId="2342171920" sldId="281"/>
            <ac:picMk id="5" creationId="{FD517E6E-B7AE-E2F8-5B79-9F2E87F2EA53}"/>
          </ac:picMkLst>
        </pc:picChg>
      </pc:sldChg>
      <pc:sldChg chg="add del">
        <pc:chgData name="PANDIS PAVLOS" userId="73653369-ae9a-43bc-8b18-05d765c24252" providerId="ADAL" clId="{7D16A768-B4CD-4C01-9667-051DE3B7E59A}" dt="2026-07-02T17:03:58.554" v="221"/>
        <pc:sldMkLst>
          <pc:docMk/>
          <pc:sldMk cId="1067687830" sldId="2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Καλημέρα σας.</a:t>
            </a:r>
            <a:endParaRPr/>
          </a:p>
          <a:p>
            <a:pPr marL="0" lvl="0" indent="0" algn="l" rtl="0">
              <a:spcBef>
                <a:spcPts val="0"/>
              </a:spcBef>
              <a:spcAft>
                <a:spcPts val="0"/>
              </a:spcAft>
              <a:buNone/>
            </a:pPr>
            <a:r>
              <a:rPr lang="en-US"/>
              <a:t>Σήμερα θα σας παρουσιάσω συνοπτικά το ευρωπαϊκό έργο </a:t>
            </a:r>
            <a:r>
              <a:rPr lang="en-US" b="1"/>
              <a:t>iWAYS</a:t>
            </a:r>
            <a:r>
              <a:rPr lang="en-US"/>
              <a:t>, ένα έργο Horizon 2020 που αναπτύσσει τεχνολογίες ανάκτησης νερού, θερμότητας και πολύτιμων πόρων από ενεργοβόρες βιομηχανίες.</a:t>
            </a:r>
            <a:endParaRPr/>
          </a:p>
          <a:p>
            <a:pPr marL="0" lvl="0" indent="0" algn="l" rtl="0">
              <a:spcBef>
                <a:spcPts val="0"/>
              </a:spcBef>
              <a:spcAft>
                <a:spcPts val="0"/>
              </a:spcAft>
              <a:buNone/>
            </a:pPr>
            <a:r>
              <a:rPr lang="en-US"/>
              <a:t>Θα ήθελα όμως να ξεκινήσω όχι από το ίδιο το έργο, αλλά από το πρόβλημα που καλείται να αντιμετωπίσει.</a:t>
            </a:r>
            <a:endParaRPr/>
          </a:p>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f0650a578f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f0650a578f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3f0650a578f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Σήμερ</a:t>
            </a:r>
            <a:r>
              <a:rPr lang="en-US" dirty="0"/>
              <a:t>α οι ενεργοβόρες βιομηχανίες καταναλώνουν τεράστιες ποσότητες νερού και ενέργειας.</a:t>
            </a:r>
            <a:endParaRPr dirty="0"/>
          </a:p>
          <a:p>
            <a:pPr marL="0" lvl="0" indent="0" algn="l" rtl="0">
              <a:spcBef>
                <a:spcPts val="0"/>
              </a:spcBef>
              <a:spcAft>
                <a:spcPts val="0"/>
              </a:spcAft>
              <a:buNone/>
            </a:pPr>
            <a:r>
              <a:rPr lang="en-US" dirty="0"/>
              <a:t>Πα</a:t>
            </a:r>
            <a:r>
              <a:rPr lang="en-US" dirty="0" err="1"/>
              <a:t>ράλληλ</a:t>
            </a:r>
            <a:r>
              <a:rPr lang="en-US" dirty="0"/>
              <a:t>α, μεγάλες ποσότητες θερμότητας, νερού και ακόμη και πολύτιμων υλικών χάνονται μέσω των απαερίων.</a:t>
            </a:r>
            <a:endParaRPr dirty="0"/>
          </a:p>
          <a:p>
            <a:pPr marL="0" lvl="0" indent="0" algn="l" rtl="0">
              <a:spcBef>
                <a:spcPts val="0"/>
              </a:spcBef>
              <a:spcAft>
                <a:spcPts val="0"/>
              </a:spcAft>
              <a:buNone/>
            </a:pPr>
            <a:r>
              <a:rPr lang="en-US" dirty="0" err="1"/>
              <a:t>Την</a:t>
            </a:r>
            <a:r>
              <a:rPr lang="en-US" dirty="0"/>
              <a:t> </a:t>
            </a:r>
            <a:r>
              <a:rPr lang="en-US" dirty="0" err="1"/>
              <a:t>ίδι</a:t>
            </a:r>
            <a:r>
              <a:rPr lang="en-US" dirty="0"/>
              <a:t>α στιγμή αυξάνεται η πίεση για περιορισμό των εκπομπών και μετάβαση στην κυκλική οικονομία.</a:t>
            </a:r>
            <a:endParaRPr dirty="0"/>
          </a:p>
          <a:p>
            <a:pPr marL="0" lvl="0" indent="0" algn="l" rtl="0">
              <a:spcBef>
                <a:spcPts val="0"/>
              </a:spcBef>
              <a:spcAft>
                <a:spcPts val="0"/>
              </a:spcAft>
              <a:buNone/>
            </a:pPr>
            <a:r>
              <a:rPr lang="en-US" dirty="0"/>
              <a:t>Επ</a:t>
            </a:r>
            <a:r>
              <a:rPr lang="en-US" dirty="0" err="1"/>
              <a:t>ομένως</a:t>
            </a:r>
            <a:r>
              <a:rPr lang="en-US" dirty="0"/>
              <a:t>, η πρα</a:t>
            </a:r>
            <a:r>
              <a:rPr lang="en-US" dirty="0" err="1"/>
              <a:t>γμ</a:t>
            </a:r>
            <a:r>
              <a:rPr lang="en-US" dirty="0"/>
              <a:t>ατική πρόκληση είναι να μετατρέψουμε αυτά που σήμερα θεωρούμε απόβλητα σε αξιοποιήσιμους πόρους.</a:t>
            </a:r>
            <a:endParaRPr dirty="0"/>
          </a:p>
          <a:p>
            <a:pPr marL="0" lvl="0" indent="0" algn="l" rtl="0">
              <a:spcBef>
                <a:spcPts val="0"/>
              </a:spcBef>
              <a:spcAft>
                <a:spcPts val="0"/>
              </a:spcAft>
              <a:buNone/>
            </a:pPr>
            <a:r>
              <a:rPr lang="en-US" dirty="0"/>
              <a:t>Και </a:t>
            </a:r>
            <a:r>
              <a:rPr lang="en-US" dirty="0" err="1"/>
              <a:t>εδώ</a:t>
            </a:r>
            <a:r>
              <a:rPr lang="en-US" dirty="0"/>
              <a:t> α</a:t>
            </a:r>
            <a:r>
              <a:rPr lang="en-US" dirty="0" err="1"/>
              <a:t>κρι</a:t>
            </a:r>
            <a:r>
              <a:rPr lang="en-US" dirty="0"/>
              <a:t>βώς δημιουργείται μια σημαντική ευκαιρία.</a:t>
            </a:r>
            <a:endParaRPr dirty="0"/>
          </a:p>
          <a:p>
            <a:pPr marL="0" lvl="0" indent="0" algn="l" rtl="0">
              <a:spcBef>
                <a:spcPts val="0"/>
              </a:spcBef>
              <a:spcAft>
                <a:spcPts val="0"/>
              </a:spcAft>
              <a:buNone/>
            </a:pPr>
            <a:endParaRPr dirty="0"/>
          </a:p>
        </p:txBody>
      </p:sp>
      <p:sp>
        <p:nvSpPr>
          <p:cNvPr id="108" name="Google Shape;10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F0086D08-2633-9FEC-F3DF-078C523EA942}"/>
            </a:ext>
          </a:extLst>
        </p:cNvPr>
        <p:cNvGrpSpPr/>
        <p:nvPr/>
      </p:nvGrpSpPr>
      <p:grpSpPr>
        <a:xfrm>
          <a:off x="0" y="0"/>
          <a:ext cx="0" cy="0"/>
          <a:chOff x="0" y="0"/>
          <a:chExt cx="0" cy="0"/>
        </a:xfrm>
      </p:grpSpPr>
      <p:sp>
        <p:nvSpPr>
          <p:cNvPr id="146" name="Google Shape;146;p5:notes">
            <a:extLst>
              <a:ext uri="{FF2B5EF4-FFF2-40B4-BE49-F238E27FC236}">
                <a16:creationId xmlns:a16="http://schemas.microsoft.com/office/drawing/2014/main" id="{B3DD6D22-5EBB-CE60-A47A-7F968813BA6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5:notes">
            <a:extLst>
              <a:ext uri="{FF2B5EF4-FFF2-40B4-BE49-F238E27FC236}">
                <a16:creationId xmlns:a16="http://schemas.microsoft.com/office/drawing/2014/main" id="{889A8C19-6B39-AC59-4F51-CD9B9821C3E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5:notes">
            <a:extLst>
              <a:ext uri="{FF2B5EF4-FFF2-40B4-BE49-F238E27FC236}">
                <a16:creationId xmlns:a16="http://schemas.microsoft.com/office/drawing/2014/main" id="{4172D59C-9C6D-80AC-442C-9F446792823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1686406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Αντί να αντιμετωπίζουμε τα απαέρια ως ένα πρόβλημα, μπορούμε να τα δούμε ως μια νέα πηγή νερού, θερμότητας και πρώτων υλών.</a:t>
            </a:r>
            <a:endParaRPr/>
          </a:p>
          <a:p>
            <a:pPr marL="0" lvl="0" indent="0" algn="l" rtl="0">
              <a:spcBef>
                <a:spcPts val="0"/>
              </a:spcBef>
              <a:spcAft>
                <a:spcPts val="0"/>
              </a:spcAft>
              <a:buNone/>
            </a:pPr>
            <a:r>
              <a:rPr lang="en-US"/>
              <a:t>Με αυτόν τον τρόπο μειώνουμε την κατανάλωση φυσικών πόρων, περιορίζουμε το ενεργειακό κόστος και ενισχύουμε την ανταγωνιστικότητα της βιομηχανίας.</a:t>
            </a:r>
            <a:endParaRPr/>
          </a:p>
          <a:p>
            <a:pPr marL="0" lvl="0" indent="0" algn="l" rtl="0">
              <a:spcBef>
                <a:spcPts val="0"/>
              </a:spcBef>
              <a:spcAft>
                <a:spcPts val="0"/>
              </a:spcAft>
              <a:buNone/>
            </a:pPr>
            <a:r>
              <a:rPr lang="en-US"/>
              <a:t>Για να γίνει όμως αυτό απαιτείται μια ολοκληρωμένη τεχνολογική προσέγγιση.</a:t>
            </a:r>
            <a:endParaRPr/>
          </a:p>
          <a:p>
            <a:pPr marL="0" lvl="0" indent="0" algn="l" rtl="0">
              <a:spcBef>
                <a:spcPts val="0"/>
              </a:spcBef>
              <a:spcAft>
                <a:spcPts val="0"/>
              </a:spcAft>
              <a:buNone/>
            </a:pPr>
            <a:r>
              <a:rPr lang="en-US"/>
              <a:t>↓</a:t>
            </a:r>
            <a:endParaRPr/>
          </a:p>
          <a:p>
            <a:pPr marL="0" lvl="0" indent="0" algn="l" rtl="0">
              <a:spcBef>
                <a:spcPts val="0"/>
              </a:spcBef>
              <a:spcAft>
                <a:spcPts val="0"/>
              </a:spcAft>
              <a:buNone/>
            </a:pPr>
            <a:r>
              <a:rPr lang="en-US" b="1"/>
              <a:t>Μετάβαση</a:t>
            </a:r>
            <a:endParaRPr/>
          </a:p>
          <a:p>
            <a:pPr marL="0" lvl="0" indent="0" algn="l" rtl="0">
              <a:spcBef>
                <a:spcPts val="0"/>
              </a:spcBef>
              <a:spcAft>
                <a:spcPts val="0"/>
              </a:spcAft>
              <a:buNone/>
            </a:pPr>
            <a:r>
              <a:rPr lang="en-US"/>
              <a:t>Αυτή ακριβώς είναι η φιλοσοφία του iWAYS.</a:t>
            </a:r>
            <a:endParaRPr/>
          </a:p>
        </p:txBody>
      </p:sp>
      <p:sp>
        <p:nvSpPr>
          <p:cNvPr id="120" name="Google Shape;12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ο iWAYS αποτελεί ένα έργο Horizon 2020 διάρκειας πέντε ετών.</a:t>
            </a:r>
            <a:endParaRPr/>
          </a:p>
          <a:p>
            <a:pPr marL="0" lvl="0" indent="0" algn="l" rtl="0">
              <a:spcBef>
                <a:spcPts val="0"/>
              </a:spcBef>
              <a:spcAft>
                <a:spcPts val="0"/>
              </a:spcAft>
              <a:buNone/>
            </a:pPr>
            <a:r>
              <a:rPr lang="en-US"/>
              <a:t>Συμμετέχουν 19 οργανισμοί από 9 χώρες, με τρεις μεγάλες βιομηχανικές εφαρμογές επίδειξης.</a:t>
            </a:r>
            <a:endParaRPr/>
          </a:p>
          <a:p>
            <a:pPr marL="0" lvl="0" indent="0" algn="l" rtl="0">
              <a:spcBef>
                <a:spcPts val="0"/>
              </a:spcBef>
              <a:spcAft>
                <a:spcPts val="0"/>
              </a:spcAft>
              <a:buNone/>
            </a:pPr>
            <a:r>
              <a:rPr lang="en-US"/>
              <a:t>Στόχος δεν είναι απλώς η έρευνα, αλλά η εφαρμογή των τεχνολογιών σε πραγματικές βιομηχανίες.</a:t>
            </a:r>
            <a:endParaRPr/>
          </a:p>
          <a:p>
            <a:pPr marL="0" lvl="0" indent="0" algn="l" rtl="0">
              <a:spcBef>
                <a:spcPts val="0"/>
              </a:spcBef>
              <a:spcAft>
                <a:spcPts val="0"/>
              </a:spcAft>
              <a:buNone/>
            </a:pPr>
            <a:r>
              <a:rPr lang="en-US"/>
              <a:t>↓</a:t>
            </a:r>
            <a:endParaRPr/>
          </a:p>
          <a:p>
            <a:pPr marL="0" lvl="0" indent="0" algn="l" rtl="0">
              <a:spcBef>
                <a:spcPts val="0"/>
              </a:spcBef>
              <a:spcAft>
                <a:spcPts val="0"/>
              </a:spcAft>
              <a:buNone/>
            </a:pPr>
            <a:r>
              <a:rPr lang="en-US" b="1"/>
              <a:t>Μετάβαση</a:t>
            </a:r>
            <a:endParaRPr/>
          </a:p>
          <a:p>
            <a:pPr marL="0" lvl="0" indent="0" algn="l" rtl="0">
              <a:spcBef>
                <a:spcPts val="0"/>
              </a:spcBef>
              <a:spcAft>
                <a:spcPts val="0"/>
              </a:spcAft>
              <a:buNone/>
            </a:pPr>
            <a:r>
              <a:rPr lang="en-US"/>
              <a:t>Τι κάνει όμως το έργο πραγματικά καινοτόμο;</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Στο iWAYS, όταν αναφέρεται </a:t>
            </a:r>
            <a:r>
              <a:rPr lang="en-US" b="1"/>
              <a:t>"4 Technology Providers"</a:t>
            </a:r>
            <a:r>
              <a:rPr lang="en-US"/>
              <a:t>, εννοούνται οι εταίροι που αναπτύσσουν και ενσωματώνουν τις βασικές τεχνολογίες του έργου και όχι οι βιομηχανίες επίδειξης (demo cases). Από το έργο και την κατανομή των ρόλων, οι τέσσερις Technology Providers είναι:</a:t>
            </a:r>
            <a:endParaRPr/>
          </a:p>
          <a:p>
            <a:pPr marL="0" lvl="0" indent="0" algn="l" rtl="0">
              <a:spcBef>
                <a:spcPts val="0"/>
              </a:spcBef>
              <a:spcAft>
                <a:spcPts val="0"/>
              </a:spcAft>
              <a:buNone/>
            </a:pPr>
            <a:r>
              <a:rPr lang="en-US" b="1"/>
              <a:t>Bulten Heat Transfer (BUL) – Σουηδία</a:t>
            </a:r>
            <a:r>
              <a:rPr lang="en-US"/>
              <a:t> </a:t>
            </a:r>
            <a:endParaRPr/>
          </a:p>
          <a:p>
            <a:pPr marL="457200" lvl="1" indent="0" algn="l" rtl="0">
              <a:spcBef>
                <a:spcPts val="0"/>
              </a:spcBef>
              <a:spcAft>
                <a:spcPts val="0"/>
              </a:spcAft>
              <a:buNone/>
            </a:pPr>
            <a:r>
              <a:rPr lang="en-US"/>
              <a:t>Ανάπτυξη και σχεδιασμός των </a:t>
            </a:r>
            <a:r>
              <a:rPr lang="en-US" b="1"/>
              <a:t>Heat Pipe Heat Exchangers (HPHE)</a:t>
            </a:r>
            <a:r>
              <a:rPr lang="en-US"/>
              <a:t>. </a:t>
            </a:r>
            <a:endParaRPr/>
          </a:p>
          <a:p>
            <a:pPr marL="457200" lvl="1" indent="0" algn="l" rtl="0">
              <a:spcBef>
                <a:spcPts val="0"/>
              </a:spcBef>
              <a:spcAft>
                <a:spcPts val="0"/>
              </a:spcAft>
              <a:buNone/>
            </a:pPr>
            <a:r>
              <a:rPr lang="en-US"/>
              <a:t>Ενσωμάτωση των υλικών και επιστρώσεων που αναπτύσσει το ΕΚΠΑ. </a:t>
            </a:r>
            <a:endParaRPr/>
          </a:p>
          <a:p>
            <a:pPr marL="0" lvl="0" indent="0" algn="l" rtl="0">
              <a:spcBef>
                <a:spcPts val="0"/>
              </a:spcBef>
              <a:spcAft>
                <a:spcPts val="0"/>
              </a:spcAft>
              <a:buNone/>
            </a:pPr>
            <a:r>
              <a:rPr lang="en-US" b="1"/>
              <a:t>ECON Industries (ECON) – Αυστρία</a:t>
            </a:r>
            <a:r>
              <a:rPr lang="en-US"/>
              <a:t> </a:t>
            </a:r>
            <a:endParaRPr/>
          </a:p>
          <a:p>
            <a:pPr marL="457200" lvl="1" indent="0" algn="l" rtl="0">
              <a:spcBef>
                <a:spcPts val="0"/>
              </a:spcBef>
              <a:spcAft>
                <a:spcPts val="0"/>
              </a:spcAft>
              <a:buNone/>
            </a:pPr>
            <a:r>
              <a:rPr lang="en-US"/>
              <a:t>Κατασκευή και ολοκλήρωση των συστημάτων ανάκτησης. </a:t>
            </a:r>
            <a:endParaRPr/>
          </a:p>
          <a:p>
            <a:pPr marL="457200" lvl="1" indent="0" algn="l" rtl="0">
              <a:spcBef>
                <a:spcPts val="0"/>
              </a:spcBef>
              <a:spcAft>
                <a:spcPts val="0"/>
              </a:spcAft>
              <a:buNone/>
            </a:pPr>
            <a:r>
              <a:rPr lang="en-US"/>
              <a:t>Βιομηχανική ενσωμάτωση των μονάδων. </a:t>
            </a:r>
            <a:endParaRPr/>
          </a:p>
          <a:p>
            <a:pPr marL="0" lvl="0" indent="0" algn="l" rtl="0">
              <a:spcBef>
                <a:spcPts val="0"/>
              </a:spcBef>
              <a:spcAft>
                <a:spcPts val="0"/>
              </a:spcAft>
              <a:buNone/>
            </a:pPr>
            <a:r>
              <a:rPr lang="en-US" b="1"/>
              <a:t>SIMAM – Ιταλία</a:t>
            </a:r>
            <a:r>
              <a:rPr lang="en-US"/>
              <a:t> </a:t>
            </a:r>
            <a:endParaRPr/>
          </a:p>
          <a:p>
            <a:pPr marL="457200" lvl="1" indent="0" algn="l" rtl="0">
              <a:spcBef>
                <a:spcPts val="0"/>
              </a:spcBef>
              <a:spcAft>
                <a:spcPts val="0"/>
              </a:spcAft>
              <a:buNone/>
            </a:pPr>
            <a:r>
              <a:rPr lang="en-US"/>
              <a:t>Τεχνολογίες επεξεργασίας συμπυκνωμάτων. </a:t>
            </a:r>
            <a:endParaRPr/>
          </a:p>
          <a:p>
            <a:pPr marL="457200" lvl="1" indent="0" algn="l" rtl="0">
              <a:spcBef>
                <a:spcPts val="0"/>
              </a:spcBef>
              <a:spcAft>
                <a:spcPts val="0"/>
              </a:spcAft>
              <a:buNone/>
            </a:pPr>
            <a:r>
              <a:rPr lang="en-US"/>
              <a:t>Καθαρισμός και επαναχρησιμοποίηση του ανακτημένου νερού. </a:t>
            </a:r>
            <a:endParaRPr/>
          </a:p>
          <a:p>
            <a:pPr marL="0" lvl="0" indent="0" algn="l" rtl="0">
              <a:spcBef>
                <a:spcPts val="0"/>
              </a:spcBef>
              <a:spcAft>
                <a:spcPts val="0"/>
              </a:spcAft>
              <a:buNone/>
            </a:pPr>
            <a:r>
              <a:rPr lang="en-US" b="1"/>
              <a:t>IAMAS Technologies – Ηνωμένο Βασίλειο</a:t>
            </a:r>
            <a:r>
              <a:rPr lang="en-US"/>
              <a:t> </a:t>
            </a:r>
            <a:endParaRPr/>
          </a:p>
          <a:p>
            <a:pPr marL="457200" lvl="1" indent="0" algn="l" rtl="0">
              <a:spcBef>
                <a:spcPts val="0"/>
              </a:spcBef>
              <a:spcAft>
                <a:spcPts val="0"/>
              </a:spcAft>
              <a:buNone/>
            </a:pPr>
            <a:r>
              <a:rPr lang="en-US"/>
              <a:t>Ανάπτυξη του </a:t>
            </a:r>
            <a:r>
              <a:rPr lang="en-US" b="1"/>
              <a:t>Decision Support System (DSS)</a:t>
            </a:r>
            <a:r>
              <a:rPr lang="en-US"/>
              <a:t>. </a:t>
            </a:r>
            <a:endParaRPr/>
          </a:p>
          <a:p>
            <a:pPr marL="457200" lvl="1" indent="0" algn="l" rtl="0">
              <a:spcBef>
                <a:spcPts val="0"/>
              </a:spcBef>
              <a:spcAft>
                <a:spcPts val="0"/>
              </a:spcAft>
              <a:buNone/>
            </a:pPr>
            <a:r>
              <a:rPr lang="en-US"/>
              <a:t>Ψηφιακή ολοκλήρωση και βελτιστοποίηση της λειτουργίας των τεχνολογιών</a:t>
            </a:r>
            <a:endParaRPr/>
          </a:p>
          <a:p>
            <a:pPr marL="0" lvl="0" indent="0" algn="l" rtl="0">
              <a:spcBef>
                <a:spcPts val="0"/>
              </a:spcBef>
              <a:spcAft>
                <a:spcPts val="0"/>
              </a:spcAft>
              <a:buNone/>
            </a:pPr>
            <a:endParaRPr/>
          </a:p>
        </p:txBody>
      </p:sp>
      <p:sp>
        <p:nvSpPr>
          <p:cNvPr id="170" name="Google Shape;17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Η καινοτομία του iWAYS δεν βρίσκεται σε μία μόνο νέα τεχνολογία.</a:t>
            </a:r>
            <a:endParaRPr/>
          </a:p>
          <a:p>
            <a:pPr marL="0" lvl="0" indent="0" algn="l" rtl="0">
              <a:spcBef>
                <a:spcPts val="0"/>
              </a:spcBef>
              <a:spcAft>
                <a:spcPts val="0"/>
              </a:spcAft>
              <a:buNone/>
            </a:pPr>
            <a:r>
              <a:rPr lang="en-US"/>
              <a:t>Βρίσκεται στη συνδυασμένη λειτουργία πολλών τεχνολογιών μέσα σε μία ολοκληρωμένη πλατφόρμα.</a:t>
            </a:r>
            <a:endParaRPr/>
          </a:p>
          <a:p>
            <a:pPr marL="0" lvl="0" indent="0" algn="l" rtl="0">
              <a:spcBef>
                <a:spcPts val="0"/>
              </a:spcBef>
              <a:spcAft>
                <a:spcPts val="0"/>
              </a:spcAft>
              <a:buNone/>
            </a:pPr>
            <a:r>
              <a:rPr lang="en-US"/>
              <a:t>Το έργο συνδυάζει ανάκτηση νερού, θερμότητας και υλικών, προηγμένα υλικά, ψηφιακή παρακολούθηση και συστήματα υποστήριξης αποφάσεων.</a:t>
            </a:r>
            <a:endParaRPr/>
          </a:p>
          <a:p>
            <a:pPr marL="0" lvl="0" indent="0" algn="l" rtl="0">
              <a:spcBef>
                <a:spcPts val="0"/>
              </a:spcBef>
              <a:spcAft>
                <a:spcPts val="0"/>
              </a:spcAft>
              <a:buNone/>
            </a:pPr>
            <a:r>
              <a:rPr lang="en-US"/>
              <a:t>Όλα αυτά λειτουργούν ως ένα ενιαίο σύστημα.</a:t>
            </a:r>
            <a:endParaRPr/>
          </a:p>
          <a:p>
            <a:pPr marL="0" lvl="0" indent="0" algn="l" rtl="0">
              <a:spcBef>
                <a:spcPts val="0"/>
              </a:spcBef>
              <a:spcAft>
                <a:spcPts val="0"/>
              </a:spcAft>
              <a:buNone/>
            </a:pPr>
            <a:r>
              <a:rPr lang="en-US"/>
              <a:t>↓</a:t>
            </a:r>
            <a:endParaRPr/>
          </a:p>
          <a:p>
            <a:pPr marL="0" lvl="0" indent="0" algn="l" rtl="0">
              <a:spcBef>
                <a:spcPts val="0"/>
              </a:spcBef>
              <a:spcAft>
                <a:spcPts val="0"/>
              </a:spcAft>
              <a:buNone/>
            </a:pPr>
            <a:r>
              <a:rPr lang="en-US" b="1"/>
              <a:t>Μετάβαση</a:t>
            </a:r>
            <a:endParaRPr/>
          </a:p>
          <a:p>
            <a:pPr marL="0" lvl="0" indent="0" algn="l" rtl="0">
              <a:spcBef>
                <a:spcPts val="0"/>
              </a:spcBef>
              <a:spcAft>
                <a:spcPts val="0"/>
              </a:spcAft>
              <a:buNone/>
            </a:pPr>
            <a:r>
              <a:rPr lang="en-US"/>
              <a:t>Η πραγματική αξία μιας τεχνολογίας αποδεικνύεται όταν λειτουργεί στη βιομηχανία.</a:t>
            </a:r>
            <a:endParaRPr/>
          </a:p>
          <a:p>
            <a:pPr marL="0" lvl="0" indent="0" algn="l" rtl="0">
              <a:spcBef>
                <a:spcPts val="0"/>
              </a:spcBef>
              <a:spcAft>
                <a:spcPts val="0"/>
              </a:spcAft>
              <a:buNone/>
            </a:pPr>
            <a:endParaRPr/>
          </a:p>
        </p:txBody>
      </p:sp>
      <p:sp>
        <p:nvSpPr>
          <p:cNvPr id="182" name="Google Shape;18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Για τον λόγο αυτό οι τεχνολογίες του έργου δοκιμάζονται σε τρεις διαφορετικούς βιομηχανικούς κλάδους:</a:t>
            </a:r>
            <a:endParaRPr/>
          </a:p>
          <a:p>
            <a:pPr marL="0" lvl="0" indent="0" algn="l" rtl="0">
              <a:spcBef>
                <a:spcPts val="0"/>
              </a:spcBef>
              <a:spcAft>
                <a:spcPts val="0"/>
              </a:spcAft>
              <a:buNone/>
            </a:pPr>
            <a:r>
              <a:rPr lang="en-US"/>
              <a:t>κεραμικά,</a:t>
            </a:r>
            <a:endParaRPr/>
          </a:p>
          <a:p>
            <a:pPr marL="0" lvl="0" indent="0" algn="l" rtl="0">
              <a:spcBef>
                <a:spcPts val="0"/>
              </a:spcBef>
              <a:spcAft>
                <a:spcPts val="0"/>
              </a:spcAft>
              <a:buNone/>
            </a:pPr>
            <a:r>
              <a:rPr lang="en-US"/>
              <a:t>χάλυβας,</a:t>
            </a:r>
            <a:endParaRPr/>
          </a:p>
          <a:p>
            <a:pPr marL="0" lvl="0" indent="0" algn="l" rtl="0">
              <a:spcBef>
                <a:spcPts val="0"/>
              </a:spcBef>
              <a:spcAft>
                <a:spcPts val="0"/>
              </a:spcAft>
              <a:buNone/>
            </a:pPr>
            <a:r>
              <a:rPr lang="en-US"/>
              <a:t>και χημική βιομηχανία.</a:t>
            </a:r>
            <a:endParaRPr/>
          </a:p>
          <a:p>
            <a:pPr marL="0" lvl="0" indent="0" algn="l" rtl="0">
              <a:spcBef>
                <a:spcPts val="0"/>
              </a:spcBef>
              <a:spcAft>
                <a:spcPts val="0"/>
              </a:spcAft>
              <a:buNone/>
            </a:pPr>
            <a:r>
              <a:rPr lang="en-US"/>
              <a:t>Έτσι αποδεικνύεται ότι οι λύσεις μπορούν να εφαρμοστούν σε διαφορετικά περιβάλλοντα και να αναπαραχθούν σε ολόκληρη την Ευρώπη.</a:t>
            </a:r>
            <a:endParaRPr/>
          </a:p>
          <a:p>
            <a:pPr marL="0" lvl="0" indent="0" algn="l" rtl="0">
              <a:spcBef>
                <a:spcPts val="0"/>
              </a:spcBef>
              <a:spcAft>
                <a:spcPts val="0"/>
              </a:spcAft>
              <a:buNone/>
            </a:pPr>
            <a:r>
              <a:rPr lang="en-US"/>
              <a:t>↓</a:t>
            </a:r>
            <a:endParaRPr/>
          </a:p>
          <a:p>
            <a:pPr marL="0" lvl="0" indent="0" algn="l" rtl="0">
              <a:spcBef>
                <a:spcPts val="0"/>
              </a:spcBef>
              <a:spcAft>
                <a:spcPts val="0"/>
              </a:spcAft>
              <a:buNone/>
            </a:pPr>
            <a:r>
              <a:rPr lang="en-US" b="1"/>
              <a:t>Μετάβαση</a:t>
            </a:r>
            <a:endParaRPr/>
          </a:p>
          <a:p>
            <a:pPr marL="0" lvl="0" indent="0" algn="l" rtl="0">
              <a:spcBef>
                <a:spcPts val="0"/>
              </a:spcBef>
              <a:spcAft>
                <a:spcPts val="0"/>
              </a:spcAft>
              <a:buNone/>
            </a:pPr>
            <a:r>
              <a:rPr lang="en-US"/>
              <a:t>Σε αυτή την προσπάθεια σημαντικό ρόλο έχει και το Εθνικό και Καποδιστριακό Πανεπιστήμιο Αθηνών.</a:t>
            </a:r>
            <a:endParaRPr/>
          </a:p>
          <a:p>
            <a:pPr marL="0" lvl="0" indent="0" algn="l" rtl="0">
              <a:spcBef>
                <a:spcPts val="0"/>
              </a:spcBef>
              <a:spcAft>
                <a:spcPts val="0"/>
              </a:spcAft>
              <a:buNone/>
            </a:pPr>
            <a:endParaRPr/>
          </a:p>
        </p:txBody>
      </p:sp>
      <p:sp>
        <p:nvSpPr>
          <p:cNvPr id="195" name="Google Shape;195;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54BC23CF-2015-1892-2785-F7A6BE99AE29}"/>
            </a:ext>
          </a:extLst>
        </p:cNvPr>
        <p:cNvGrpSpPr/>
        <p:nvPr/>
      </p:nvGrpSpPr>
      <p:grpSpPr>
        <a:xfrm>
          <a:off x="0" y="0"/>
          <a:ext cx="0" cy="0"/>
          <a:chOff x="0" y="0"/>
          <a:chExt cx="0" cy="0"/>
        </a:xfrm>
      </p:grpSpPr>
      <p:sp>
        <p:nvSpPr>
          <p:cNvPr id="146" name="Google Shape;146;p5:notes">
            <a:extLst>
              <a:ext uri="{FF2B5EF4-FFF2-40B4-BE49-F238E27FC236}">
                <a16:creationId xmlns:a16="http://schemas.microsoft.com/office/drawing/2014/main" id="{C28CC995-387B-739E-56BF-13799CD8E1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5:notes">
            <a:extLst>
              <a:ext uri="{FF2B5EF4-FFF2-40B4-BE49-F238E27FC236}">
                <a16:creationId xmlns:a16="http://schemas.microsoft.com/office/drawing/2014/main" id="{6890EF89-347E-9BCB-8E93-FFC5E733FFF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5:notes">
            <a:extLst>
              <a:ext uri="{FF2B5EF4-FFF2-40B4-BE49-F238E27FC236}">
                <a16:creationId xmlns:a16="http://schemas.microsoft.com/office/drawing/2014/main" id="{90DE819B-BD88-81C2-E957-1D409808DA6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623289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43CD82D3-D25F-F0B9-A041-856BB8125360}"/>
            </a:ext>
          </a:extLst>
        </p:cNvPr>
        <p:cNvGrpSpPr/>
        <p:nvPr/>
      </p:nvGrpSpPr>
      <p:grpSpPr>
        <a:xfrm>
          <a:off x="0" y="0"/>
          <a:ext cx="0" cy="0"/>
          <a:chOff x="0" y="0"/>
          <a:chExt cx="0" cy="0"/>
        </a:xfrm>
      </p:grpSpPr>
      <p:sp>
        <p:nvSpPr>
          <p:cNvPr id="146" name="Google Shape;146;p5:notes">
            <a:extLst>
              <a:ext uri="{FF2B5EF4-FFF2-40B4-BE49-F238E27FC236}">
                <a16:creationId xmlns:a16="http://schemas.microsoft.com/office/drawing/2014/main" id="{EF2963C8-53F1-5944-413A-4A3732A415E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5:notes">
            <a:extLst>
              <a:ext uri="{FF2B5EF4-FFF2-40B4-BE49-F238E27FC236}">
                <a16:creationId xmlns:a16="http://schemas.microsoft.com/office/drawing/2014/main" id="{CA1A5185-2FDE-A83C-0FD7-B68A0039B25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5:notes">
            <a:extLst>
              <a:ext uri="{FF2B5EF4-FFF2-40B4-BE49-F238E27FC236}">
                <a16:creationId xmlns:a16="http://schemas.microsoft.com/office/drawing/2014/main" id="{7D1DFD43-DD5F-E440-B8D3-F1A21BCBB96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799799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947BB329-EADC-5AC2-C995-DBA3E248A6B4}"/>
            </a:ext>
          </a:extLst>
        </p:cNvPr>
        <p:cNvGrpSpPr/>
        <p:nvPr/>
      </p:nvGrpSpPr>
      <p:grpSpPr>
        <a:xfrm>
          <a:off x="0" y="0"/>
          <a:ext cx="0" cy="0"/>
          <a:chOff x="0" y="0"/>
          <a:chExt cx="0" cy="0"/>
        </a:xfrm>
      </p:grpSpPr>
      <p:sp>
        <p:nvSpPr>
          <p:cNvPr id="146" name="Google Shape;146;p5:notes">
            <a:extLst>
              <a:ext uri="{FF2B5EF4-FFF2-40B4-BE49-F238E27FC236}">
                <a16:creationId xmlns:a16="http://schemas.microsoft.com/office/drawing/2014/main" id="{CCAF41A1-8B46-BFBA-012B-15CC29BA9E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5:notes">
            <a:extLst>
              <a:ext uri="{FF2B5EF4-FFF2-40B4-BE49-F238E27FC236}">
                <a16:creationId xmlns:a16="http://schemas.microsoft.com/office/drawing/2014/main" id="{1ACCB600-52AF-1A34-424D-89AD9F483CA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5:notes">
            <a:extLst>
              <a:ext uri="{FF2B5EF4-FFF2-40B4-BE49-F238E27FC236}">
                <a16:creationId xmlns:a16="http://schemas.microsoft.com/office/drawing/2014/main" id="{DA00DD28-B885-CFDB-5664-1A2D7137463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95511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43774713-04EC-DBDD-2AE4-016A6760DE73}"/>
            </a:ext>
          </a:extLst>
        </p:cNvPr>
        <p:cNvGrpSpPr/>
        <p:nvPr/>
      </p:nvGrpSpPr>
      <p:grpSpPr>
        <a:xfrm>
          <a:off x="0" y="0"/>
          <a:ext cx="0" cy="0"/>
          <a:chOff x="0" y="0"/>
          <a:chExt cx="0" cy="0"/>
        </a:xfrm>
      </p:grpSpPr>
      <p:sp>
        <p:nvSpPr>
          <p:cNvPr id="193" name="Google Shape;193;p9:notes">
            <a:extLst>
              <a:ext uri="{FF2B5EF4-FFF2-40B4-BE49-F238E27FC236}">
                <a16:creationId xmlns:a16="http://schemas.microsoft.com/office/drawing/2014/main" id="{51131033-50D7-D2C4-1B88-ACB2B5BB851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9:notes">
            <a:extLst>
              <a:ext uri="{FF2B5EF4-FFF2-40B4-BE49-F238E27FC236}">
                <a16:creationId xmlns:a16="http://schemas.microsoft.com/office/drawing/2014/main" id="{1005744A-B142-2FEF-3845-6FF52E1395B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5" name="Google Shape;195;p9:notes">
            <a:extLst>
              <a:ext uri="{FF2B5EF4-FFF2-40B4-BE49-F238E27FC236}">
                <a16:creationId xmlns:a16="http://schemas.microsoft.com/office/drawing/2014/main" id="{B9D5357A-8AC3-F72D-8C5F-17FC6F78D08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418165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07D2C5F0-FA6B-C3C5-7452-3AD536FDE73B}"/>
            </a:ext>
          </a:extLst>
        </p:cNvPr>
        <p:cNvGrpSpPr/>
        <p:nvPr/>
      </p:nvGrpSpPr>
      <p:grpSpPr>
        <a:xfrm>
          <a:off x="0" y="0"/>
          <a:ext cx="0" cy="0"/>
          <a:chOff x="0" y="0"/>
          <a:chExt cx="0" cy="0"/>
        </a:xfrm>
      </p:grpSpPr>
      <p:sp>
        <p:nvSpPr>
          <p:cNvPr id="193" name="Google Shape;193;p9:notes">
            <a:extLst>
              <a:ext uri="{FF2B5EF4-FFF2-40B4-BE49-F238E27FC236}">
                <a16:creationId xmlns:a16="http://schemas.microsoft.com/office/drawing/2014/main" id="{99686DD7-8E62-3900-6E8C-6DB4003B0FF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9:notes">
            <a:extLst>
              <a:ext uri="{FF2B5EF4-FFF2-40B4-BE49-F238E27FC236}">
                <a16:creationId xmlns:a16="http://schemas.microsoft.com/office/drawing/2014/main" id="{C22F3F85-9404-EA6C-804D-0DCBFC6F285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err="1"/>
              <a:t>Το</a:t>
            </a:r>
            <a:r>
              <a:rPr lang="en-US" dirty="0"/>
              <a:t> </a:t>
            </a:r>
            <a:r>
              <a:rPr lang="en-US" dirty="0" err="1"/>
              <a:t>σημ</a:t>
            </a:r>
            <a:r>
              <a:rPr lang="en-US" dirty="0"/>
              <a:t>αντικό μήνυμα για την παρουσίασή σου είναι ότι:</a:t>
            </a:r>
          </a:p>
          <a:p>
            <a:r>
              <a:rPr lang="en-US" dirty="0"/>
              <a:t>✅ Η </a:t>
            </a:r>
            <a:r>
              <a:rPr lang="en-US" dirty="0" err="1"/>
              <a:t>τεχνολογί</a:t>
            </a:r>
            <a:r>
              <a:rPr lang="en-US" dirty="0"/>
              <a:t>α </a:t>
            </a:r>
            <a:r>
              <a:rPr lang="en-US" b="1" dirty="0"/>
              <a:t>δεν έμεινε στο εργαστήριο</a:t>
            </a:r>
            <a:r>
              <a:rPr lang="en-US" dirty="0"/>
              <a:t>. </a:t>
            </a:r>
          </a:p>
          <a:p>
            <a:r>
              <a:rPr lang="en-US" dirty="0"/>
              <a:t>✅ Κατα</a:t>
            </a:r>
            <a:r>
              <a:rPr lang="en-US" dirty="0" err="1"/>
              <a:t>σκευάστηκ</a:t>
            </a:r>
            <a:r>
              <a:rPr lang="en-US" dirty="0"/>
              <a:t>αν </a:t>
            </a:r>
            <a:r>
              <a:rPr lang="en-US" b="1" dirty="0"/>
              <a:t>μονάδες πλήρους κλίμακας (full-scale)</a:t>
            </a:r>
            <a:r>
              <a:rPr lang="en-US" dirty="0"/>
              <a:t>. </a:t>
            </a:r>
          </a:p>
          <a:p>
            <a:r>
              <a:rPr lang="en-US" dirty="0"/>
              <a:t>✅ </a:t>
            </a:r>
            <a:r>
              <a:rPr lang="en-US" dirty="0" err="1"/>
              <a:t>Εγκ</a:t>
            </a:r>
            <a:r>
              <a:rPr lang="en-US" dirty="0"/>
              <a:t>αταστάθηκαν σε </a:t>
            </a:r>
            <a:r>
              <a:rPr lang="en-US" b="1" dirty="0"/>
              <a:t>τρία πραγματικά εργοστάσια</a:t>
            </a:r>
            <a:r>
              <a:rPr lang="en-US" dirty="0"/>
              <a:t>. </a:t>
            </a:r>
          </a:p>
          <a:p>
            <a:r>
              <a:rPr lang="en-US" dirty="0"/>
              <a:t>✅ </a:t>
            </a:r>
            <a:r>
              <a:rPr lang="en-US" dirty="0" err="1"/>
              <a:t>Λειτουργούν</a:t>
            </a:r>
            <a:r>
              <a:rPr lang="en-US" dirty="0"/>
              <a:t> </a:t>
            </a:r>
            <a:r>
              <a:rPr lang="en-US" dirty="0" err="1"/>
              <a:t>σε</a:t>
            </a:r>
            <a:r>
              <a:rPr lang="en-US" dirty="0"/>
              <a:t> πρα</a:t>
            </a:r>
            <a:r>
              <a:rPr lang="en-US" dirty="0" err="1"/>
              <a:t>γμ</a:t>
            </a:r>
            <a:r>
              <a:rPr lang="en-US" dirty="0"/>
              <a:t>ατικές συνθήκες παραγωγής, με συνεχή συλλογή δεδομένων απόδοσης.</a:t>
            </a:r>
          </a:p>
          <a:p>
            <a:endParaRPr lang="en-US" dirty="0"/>
          </a:p>
          <a:p>
            <a:r>
              <a:rPr lang="en-US" dirty="0"/>
              <a:t>Πα</a:t>
            </a:r>
            <a:r>
              <a:rPr lang="en-US" dirty="0" err="1"/>
              <a:t>ρότι</a:t>
            </a:r>
            <a:r>
              <a:rPr lang="en-US" dirty="0"/>
              <a:t> </a:t>
            </a:r>
            <a:r>
              <a:rPr lang="en-US" dirty="0" err="1"/>
              <a:t>στο</a:t>
            </a:r>
            <a:r>
              <a:rPr lang="en-US" dirty="0"/>
              <a:t> </a:t>
            </a:r>
            <a:r>
              <a:rPr lang="en-US" dirty="0" err="1"/>
              <a:t>τέλος</a:t>
            </a:r>
            <a:r>
              <a:rPr lang="en-US" dirty="0"/>
              <a:t> </a:t>
            </a:r>
            <a:r>
              <a:rPr lang="en-US" dirty="0" err="1"/>
              <a:t>του</a:t>
            </a:r>
            <a:r>
              <a:rPr lang="en-US" dirty="0"/>
              <a:t> </a:t>
            </a:r>
            <a:r>
              <a:rPr lang="en-US" dirty="0" err="1"/>
              <a:t>έργου</a:t>
            </a:r>
            <a:r>
              <a:rPr lang="en-US" dirty="0"/>
              <a:t> υπ</a:t>
            </a:r>
            <a:r>
              <a:rPr lang="en-US" dirty="0" err="1"/>
              <a:t>άρχουν</a:t>
            </a:r>
            <a:r>
              <a:rPr lang="en-US" dirty="0"/>
              <a:t> </a:t>
            </a:r>
            <a:r>
              <a:rPr lang="en-US" b="1" dirty="0"/>
              <a:t>π</a:t>
            </a:r>
            <a:r>
              <a:rPr lang="en-US" b="1" dirty="0" err="1"/>
              <a:t>λήρους</a:t>
            </a:r>
            <a:r>
              <a:rPr lang="en-US" b="1" dirty="0"/>
              <a:t> </a:t>
            </a:r>
            <a:r>
              <a:rPr lang="en-US" b="1" dirty="0" err="1"/>
              <a:t>κλίμ</a:t>
            </a:r>
            <a:r>
              <a:rPr lang="en-US" b="1" dirty="0"/>
              <a:t>ακας εγκαταστάσεις που λειτουργούν σε βιομηχανίες</a:t>
            </a:r>
            <a:r>
              <a:rPr lang="en-US" dirty="0"/>
              <a:t>, το έργο </a:t>
            </a:r>
            <a:r>
              <a:rPr lang="en-US" b="1" dirty="0"/>
              <a:t>δεν ισχυρίζεται ότι έφτασε σε TRL 8 ή TRL 9</a:t>
            </a:r>
            <a:r>
              <a:rPr lang="en-US" dirty="0"/>
              <a:t>. Τα απ</a:t>
            </a:r>
            <a:r>
              <a:rPr lang="en-US" dirty="0" err="1"/>
              <a:t>οτελέσμ</a:t>
            </a:r>
            <a:r>
              <a:rPr lang="en-US" dirty="0"/>
              <a:t>ατα παρουσιάζονται ως </a:t>
            </a:r>
            <a:r>
              <a:rPr lang="en-US" b="1" dirty="0"/>
              <a:t>TRL 7</a:t>
            </a:r>
            <a:r>
              <a:rPr lang="en-US" dirty="0"/>
              <a:t>, δηλαδή τεχνολογίες αποδεδειγμένες σε πραγματικό λειτουργικό περιβάλλον, οι οποίες αποτελούν τη βάση για την επόμενη φάση της εμπορικής αξιοποίησης</a:t>
            </a:r>
          </a:p>
          <a:p>
            <a:pPr marL="0" lvl="0" indent="0" algn="l" rtl="0">
              <a:spcBef>
                <a:spcPts val="0"/>
              </a:spcBef>
              <a:spcAft>
                <a:spcPts val="0"/>
              </a:spcAft>
              <a:buNone/>
            </a:pPr>
            <a:endParaRPr dirty="0"/>
          </a:p>
        </p:txBody>
      </p:sp>
      <p:sp>
        <p:nvSpPr>
          <p:cNvPr id="195" name="Google Shape;195;p9:notes">
            <a:extLst>
              <a:ext uri="{FF2B5EF4-FFF2-40B4-BE49-F238E27FC236}">
                <a16:creationId xmlns:a16="http://schemas.microsoft.com/office/drawing/2014/main" id="{E7D817DB-2B51-24C2-29E7-44010E80258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2828877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t>Αποτελέσματα</a:t>
            </a:r>
            <a:endParaRPr/>
          </a:p>
          <a:p>
            <a:pPr marL="0" lvl="0" indent="0" algn="l" rtl="0">
              <a:spcBef>
                <a:spcPts val="0"/>
              </a:spcBef>
              <a:spcAft>
                <a:spcPts val="0"/>
              </a:spcAft>
              <a:buNone/>
            </a:pPr>
            <a:r>
              <a:rPr lang="en-US"/>
              <a:t>Το έργο οδηγεί σε σημαντική εξοικονόμηση νερού και ενέργειας, μείωση εκπομπών και ανάκτηση πολύτιμων υλικών.</a:t>
            </a:r>
            <a:endParaRPr/>
          </a:p>
          <a:p>
            <a:pPr marL="0" lvl="0" indent="0" algn="l" rtl="0">
              <a:spcBef>
                <a:spcPts val="0"/>
              </a:spcBef>
              <a:spcAft>
                <a:spcPts val="0"/>
              </a:spcAft>
              <a:buNone/>
            </a:pPr>
            <a:r>
              <a:rPr lang="en-US"/>
              <a:t>Παράλληλα δημιουργεί νέες δυνατότητες για την κυκλική οικονομία, μειώνει το λειτουργικό κόστος και ενισχύει την ανταγωνιστικότητα της ευρωπαϊκής βιομηχανίας.</a:t>
            </a:r>
            <a:endParaRPr/>
          </a:p>
          <a:p>
            <a:pPr marL="0" lvl="0" indent="0" algn="l" rtl="0">
              <a:spcBef>
                <a:spcPts val="0"/>
              </a:spcBef>
              <a:spcAft>
                <a:spcPts val="0"/>
              </a:spcAft>
              <a:buNone/>
            </a:pPr>
            <a:r>
              <a:rPr lang="en-US"/>
              <a:t>Πρόκειται δηλαδή για οφέλη τόσο περιβαλλοντικά όσο και οικονομικά.</a:t>
            </a:r>
            <a:endParaRPr/>
          </a:p>
          <a:p>
            <a:pPr marL="0" lvl="0" indent="0" algn="l" rtl="0">
              <a:spcBef>
                <a:spcPts val="0"/>
              </a:spcBef>
              <a:spcAft>
                <a:spcPts val="0"/>
              </a:spcAft>
              <a:buNone/>
            </a:pPr>
            <a:r>
              <a:rPr lang="en-US"/>
              <a:t>↓</a:t>
            </a:r>
            <a:endParaRPr/>
          </a:p>
          <a:p>
            <a:pPr marL="0" lvl="0" indent="0" algn="l" rtl="0">
              <a:spcBef>
                <a:spcPts val="0"/>
              </a:spcBef>
              <a:spcAft>
                <a:spcPts val="0"/>
              </a:spcAft>
              <a:buNone/>
            </a:pPr>
            <a:r>
              <a:rPr lang="en-US" b="1"/>
              <a:t>Μετάβαση</a:t>
            </a:r>
            <a:endParaRPr/>
          </a:p>
          <a:p>
            <a:pPr marL="0" lvl="0" indent="0" algn="l" rtl="0">
              <a:spcBef>
                <a:spcPts val="0"/>
              </a:spcBef>
              <a:spcAft>
                <a:spcPts val="0"/>
              </a:spcAft>
              <a:buNone/>
            </a:pPr>
            <a:r>
              <a:rPr lang="en-US"/>
              <a:t>Και όλα αυτά μας οδηγούν στο ευρύτερο όραμα του έργου.</a:t>
            </a:r>
            <a:endParaRPr/>
          </a:p>
          <a:p>
            <a:pPr marL="0" lvl="0" indent="0" algn="l" rtl="0">
              <a:spcBef>
                <a:spcPts val="0"/>
              </a:spcBef>
              <a:spcAft>
                <a:spcPts val="0"/>
              </a:spcAft>
              <a:buNone/>
            </a:pPr>
            <a:endParaRPr/>
          </a:p>
        </p:txBody>
      </p:sp>
      <p:sp>
        <p:nvSpPr>
          <p:cNvPr id="225" name="Google Shape;22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Η </a:t>
            </a:r>
            <a:r>
              <a:rPr lang="en-US" dirty="0" err="1"/>
              <a:t>τεχνογνωσί</a:t>
            </a:r>
            <a:r>
              <a:rPr lang="en-US" dirty="0"/>
              <a:t>α που αναπτύχθηκε στο iWAYS δεν περιορίζεται στις τρεις πιλοτικές εφαρμογές του έργου. </a:t>
            </a:r>
            <a:endParaRPr lang="el-GR" dirty="0"/>
          </a:p>
          <a:p>
            <a:pPr marL="0" lvl="0" indent="0" algn="l" rtl="0">
              <a:spcBef>
                <a:spcPts val="0"/>
              </a:spcBef>
              <a:spcAft>
                <a:spcPts val="0"/>
              </a:spcAft>
              <a:buNone/>
            </a:pPr>
            <a:endParaRPr lang="el-GR" dirty="0"/>
          </a:p>
          <a:p>
            <a:pPr marL="0" lvl="0" indent="0" algn="l" rtl="0">
              <a:spcBef>
                <a:spcPts val="0"/>
              </a:spcBef>
              <a:spcAft>
                <a:spcPts val="0"/>
              </a:spcAft>
              <a:buNone/>
            </a:pPr>
            <a:r>
              <a:rPr lang="en-US" dirty="0"/>
              <a:t>Απ</a:t>
            </a:r>
            <a:r>
              <a:rPr lang="en-US" dirty="0" err="1"/>
              <a:t>οτελεί</a:t>
            </a:r>
            <a:r>
              <a:rPr lang="en-US" dirty="0"/>
              <a:t> </a:t>
            </a:r>
            <a:r>
              <a:rPr lang="en-US" dirty="0" err="1"/>
              <a:t>μι</a:t>
            </a:r>
            <a:r>
              <a:rPr lang="en-US" dirty="0"/>
              <a:t>α πλατφόρμα τεχνολογιών που μπορεί να υποστηρίξει τη βιώσιμη ανάπτυξη της βιομηχανίας, την κυκλική οικονομία και την ανθεκτικότητα των περιφερειακών υποδομών, με το ΕΧΤΥ του ΕΚΠΑ να λειτουργεί ως κόμβος έρευνας, καινοτομίας και μεταφοράς τεχνολογίας προς την κοινωνία και την παραγωγή.</a:t>
            </a:r>
            <a:endParaRPr dirty="0"/>
          </a:p>
        </p:txBody>
      </p:sp>
      <p:sp>
        <p:nvSpPr>
          <p:cNvPr id="241" name="Google Shape;24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4"/>
          <p:cNvSpPr>
            <a:spLocks noGrp="1"/>
          </p:cNvSpPr>
          <p:nvPr>
            <p:ph type="pic" idx="2"/>
          </p:nvPr>
        </p:nvSpPr>
        <p:spPr>
          <a:xfrm>
            <a:off x="5183188" y="987425"/>
            <a:ext cx="6172200" cy="4873625"/>
          </a:xfrm>
          <a:prstGeom prst="rect">
            <a:avLst/>
          </a:prstGeom>
          <a:noFill/>
          <a:ln>
            <a:noFill/>
          </a:ln>
        </p:spPr>
      </p:sp>
      <p:sp>
        <p:nvSpPr>
          <p:cNvPr id="68" name="Google Shape;68;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gif"/><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image" Target="../media/image5.png"/><Relationship Id="rId9"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3" name="Picture 2">
            <a:extLst>
              <a:ext uri="{FF2B5EF4-FFF2-40B4-BE49-F238E27FC236}">
                <a16:creationId xmlns:a16="http://schemas.microsoft.com/office/drawing/2014/main" id="{77D14B9A-2555-325C-9E5A-79818B228041}"/>
              </a:ext>
            </a:extLst>
          </p:cNvPr>
          <p:cNvPicPr>
            <a:picLocks noChangeAspect="1"/>
          </p:cNvPicPr>
          <p:nvPr/>
        </p:nvPicPr>
        <p:blipFill>
          <a:blip r:embed="rId3"/>
          <a:stretch>
            <a:fillRect/>
          </a:stretch>
        </p:blipFill>
        <p:spPr>
          <a:xfrm>
            <a:off x="3088269" y="240796"/>
            <a:ext cx="7504258" cy="877514"/>
          </a:xfrm>
          <a:prstGeom prst="rect">
            <a:avLst/>
          </a:prstGeom>
        </p:spPr>
      </p:pic>
      <p:pic>
        <p:nvPicPr>
          <p:cNvPr id="89" name="Google Shape;89;p1" descr="iWays"/>
          <p:cNvPicPr preferRelativeResize="0"/>
          <p:nvPr/>
        </p:nvPicPr>
        <p:blipFill rotWithShape="1">
          <a:blip r:embed="rId4">
            <a:alphaModFix/>
          </a:blip>
          <a:srcRect/>
          <a:stretch/>
        </p:blipFill>
        <p:spPr>
          <a:xfrm>
            <a:off x="208803" y="2745660"/>
            <a:ext cx="1835149" cy="989145"/>
          </a:xfrm>
          <a:prstGeom prst="rect">
            <a:avLst/>
          </a:prstGeom>
          <a:noFill/>
          <a:ln>
            <a:noFill/>
          </a:ln>
        </p:spPr>
      </p:pic>
      <p:sp>
        <p:nvSpPr>
          <p:cNvPr id="90" name="Google Shape;90;p1"/>
          <p:cNvSpPr txBox="1"/>
          <p:nvPr/>
        </p:nvSpPr>
        <p:spPr>
          <a:xfrm>
            <a:off x="208803" y="1692583"/>
            <a:ext cx="11857729"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i="0" u="none" strike="noStrike" cap="none" dirty="0">
                <a:solidFill>
                  <a:schemeClr val="dk1"/>
                </a:solidFill>
                <a:latin typeface="Arial"/>
                <a:ea typeface="Arial"/>
                <a:cs typeface="Arial"/>
                <a:sym typeface="Arial"/>
              </a:rPr>
              <a:t>Κα</a:t>
            </a:r>
            <a:r>
              <a:rPr lang="en-US" sz="2800" b="1" i="0" u="none" strike="noStrike" cap="none" dirty="0" err="1">
                <a:solidFill>
                  <a:schemeClr val="dk1"/>
                </a:solidFill>
                <a:latin typeface="Arial"/>
                <a:ea typeface="Arial"/>
                <a:cs typeface="Arial"/>
                <a:sym typeface="Arial"/>
              </a:rPr>
              <a:t>ινοτόμες</a:t>
            </a:r>
            <a:r>
              <a:rPr lang="en-US" sz="2800" b="1" i="0" u="none" strike="noStrike" cap="none" dirty="0">
                <a:solidFill>
                  <a:schemeClr val="dk1"/>
                </a:solidFill>
                <a:latin typeface="Arial"/>
                <a:ea typeface="Arial"/>
                <a:cs typeface="Arial"/>
                <a:sym typeface="Arial"/>
              </a:rPr>
              <a:t> </a:t>
            </a:r>
            <a:r>
              <a:rPr lang="en-US" sz="2800" b="1" i="0" u="none" strike="noStrike" cap="none" dirty="0" err="1">
                <a:solidFill>
                  <a:schemeClr val="dk1"/>
                </a:solidFill>
                <a:latin typeface="Arial"/>
                <a:ea typeface="Arial"/>
                <a:cs typeface="Arial"/>
                <a:sym typeface="Arial"/>
              </a:rPr>
              <a:t>Λύσεις</a:t>
            </a:r>
            <a:r>
              <a:rPr lang="en-US" sz="2800" b="1" i="0" u="none" strike="noStrike" cap="none" dirty="0">
                <a:solidFill>
                  <a:schemeClr val="dk1"/>
                </a:solidFill>
                <a:latin typeface="Arial"/>
                <a:ea typeface="Arial"/>
                <a:cs typeface="Arial"/>
                <a:sym typeface="Arial"/>
              </a:rPr>
              <a:t> </a:t>
            </a:r>
            <a:r>
              <a:rPr lang="en-US" sz="2800" b="1" i="0" u="none" strike="noStrike" cap="none" dirty="0" err="1">
                <a:solidFill>
                  <a:schemeClr val="dk1"/>
                </a:solidFill>
                <a:latin typeface="Arial"/>
                <a:ea typeface="Arial"/>
                <a:cs typeface="Arial"/>
                <a:sym typeface="Arial"/>
              </a:rPr>
              <a:t>Ανάκτησης</a:t>
            </a:r>
            <a:r>
              <a:rPr lang="en-US" sz="2800" b="1" i="0" u="none" strike="noStrike" cap="none" dirty="0">
                <a:solidFill>
                  <a:schemeClr val="dk1"/>
                </a:solidFill>
                <a:latin typeface="Arial"/>
                <a:ea typeface="Arial"/>
                <a:cs typeface="Arial"/>
                <a:sym typeface="Arial"/>
              </a:rPr>
              <a:t> </a:t>
            </a:r>
            <a:r>
              <a:rPr lang="en-US" sz="2800" b="1" i="0" u="none" strike="noStrike" cap="none" dirty="0" err="1">
                <a:solidFill>
                  <a:schemeClr val="dk1"/>
                </a:solidFill>
                <a:latin typeface="Arial"/>
                <a:ea typeface="Arial"/>
                <a:cs typeface="Arial"/>
                <a:sym typeface="Arial"/>
              </a:rPr>
              <a:t>Νερού</a:t>
            </a:r>
            <a:r>
              <a:rPr lang="en-US" sz="2800" b="1" i="0" u="none" strike="noStrike" cap="none" dirty="0">
                <a:solidFill>
                  <a:schemeClr val="dk1"/>
                </a:solidFill>
                <a:latin typeface="Arial"/>
                <a:ea typeface="Arial"/>
                <a:cs typeface="Arial"/>
                <a:sym typeface="Arial"/>
              </a:rPr>
              <a:t> και </a:t>
            </a:r>
            <a:r>
              <a:rPr lang="en-US" sz="2800" b="1" i="0" u="none" strike="noStrike" cap="none" dirty="0" err="1">
                <a:solidFill>
                  <a:schemeClr val="dk1"/>
                </a:solidFill>
                <a:latin typeface="Arial"/>
                <a:ea typeface="Arial"/>
                <a:cs typeface="Arial"/>
                <a:sym typeface="Arial"/>
              </a:rPr>
              <a:t>Θερμότητ</a:t>
            </a:r>
            <a:r>
              <a:rPr lang="en-US" sz="2800" b="1" i="0" u="none" strike="noStrike" cap="none" dirty="0">
                <a:solidFill>
                  <a:schemeClr val="dk1"/>
                </a:solidFill>
                <a:latin typeface="Arial"/>
                <a:ea typeface="Arial"/>
                <a:cs typeface="Arial"/>
                <a:sym typeface="Arial"/>
              </a:rPr>
              <a:t>ας για κλειστά συστήματα στη Βιομηχανία</a:t>
            </a:r>
            <a:endParaRPr sz="2800" b="1" i="0" u="none" strike="noStrike" cap="none" dirty="0">
              <a:solidFill>
                <a:schemeClr val="dk1"/>
              </a:solidFill>
              <a:latin typeface="Arial"/>
              <a:ea typeface="Arial"/>
              <a:cs typeface="Arial"/>
              <a:sym typeface="Arial"/>
            </a:endParaRPr>
          </a:p>
        </p:txBody>
      </p:sp>
      <p:sp>
        <p:nvSpPr>
          <p:cNvPr id="91" name="Google Shape;91;p1"/>
          <p:cNvSpPr txBox="1"/>
          <p:nvPr/>
        </p:nvSpPr>
        <p:spPr>
          <a:xfrm>
            <a:off x="125332" y="5165417"/>
            <a:ext cx="119412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sng" strike="noStrike" cap="none" dirty="0">
                <a:solidFill>
                  <a:schemeClr val="dk1"/>
                </a:solidFill>
                <a:latin typeface="Arial"/>
                <a:ea typeface="Arial"/>
                <a:cs typeface="Arial"/>
                <a:sym typeface="Arial"/>
              </a:rPr>
              <a:t>Πα</a:t>
            </a:r>
            <a:r>
              <a:rPr lang="en-US" sz="2400" b="1" i="0" u="sng" strike="noStrike" cap="none" dirty="0" err="1">
                <a:solidFill>
                  <a:schemeClr val="dk1"/>
                </a:solidFill>
                <a:latin typeface="Arial"/>
                <a:ea typeface="Arial"/>
                <a:cs typeface="Arial"/>
                <a:sym typeface="Arial"/>
              </a:rPr>
              <a:t>ύλος</a:t>
            </a:r>
            <a:r>
              <a:rPr lang="en-US" sz="2400" b="1" i="0" u="sng" strike="noStrike" cap="none" dirty="0">
                <a:solidFill>
                  <a:schemeClr val="dk1"/>
                </a:solidFill>
                <a:latin typeface="Arial"/>
                <a:ea typeface="Arial"/>
                <a:cs typeface="Arial"/>
                <a:sym typeface="Arial"/>
              </a:rPr>
              <a:t> Πανδής</a:t>
            </a:r>
            <a:endParaRPr dirty="0"/>
          </a:p>
          <a:p>
            <a:pPr marL="0" marR="0" lvl="0" indent="0" algn="ctr" rtl="0">
              <a:spcBef>
                <a:spcPts val="0"/>
              </a:spcBef>
              <a:spcAft>
                <a:spcPts val="0"/>
              </a:spcAft>
              <a:buNone/>
            </a:pPr>
            <a:r>
              <a:rPr lang="el-GR" sz="2400" b="0" i="0" u="none" strike="noStrike" cap="none" dirty="0">
                <a:solidFill>
                  <a:schemeClr val="dk1"/>
                </a:solidFill>
                <a:latin typeface="Arial"/>
                <a:ea typeface="Arial"/>
                <a:cs typeface="Arial"/>
                <a:sym typeface="Arial"/>
              </a:rPr>
              <a:t>Δρ. </a:t>
            </a:r>
            <a:r>
              <a:rPr lang="en-US" sz="2400" b="0" i="0" u="none" strike="noStrike" cap="none" dirty="0" err="1">
                <a:solidFill>
                  <a:schemeClr val="dk1"/>
                </a:solidFill>
                <a:latin typeface="Arial"/>
                <a:ea typeface="Arial"/>
                <a:cs typeface="Arial"/>
                <a:sym typeface="Arial"/>
              </a:rPr>
              <a:t>Χημικός</a:t>
            </a:r>
            <a:r>
              <a:rPr lang="en-US" sz="2400" b="0" i="0" u="none" strike="noStrike" cap="none" dirty="0">
                <a:solidFill>
                  <a:schemeClr val="dk1"/>
                </a:solidFill>
                <a:latin typeface="Arial"/>
                <a:ea typeface="Arial"/>
                <a:cs typeface="Arial"/>
                <a:sym typeface="Arial"/>
              </a:rPr>
              <a:t> </a:t>
            </a:r>
            <a:r>
              <a:rPr lang="en-US" sz="2400" b="0" i="0" u="none" strike="noStrike" cap="none" dirty="0" err="1">
                <a:solidFill>
                  <a:schemeClr val="dk1"/>
                </a:solidFill>
                <a:latin typeface="Arial"/>
                <a:ea typeface="Arial"/>
                <a:cs typeface="Arial"/>
                <a:sym typeface="Arial"/>
              </a:rPr>
              <a:t>Μηχ</a:t>
            </a:r>
            <a:r>
              <a:rPr lang="en-US" sz="2400" b="0" i="0" u="none" strike="noStrike" cap="none" dirty="0">
                <a:solidFill>
                  <a:schemeClr val="dk1"/>
                </a:solidFill>
                <a:latin typeface="Arial"/>
                <a:ea typeface="Arial"/>
                <a:cs typeface="Arial"/>
                <a:sym typeface="Arial"/>
              </a:rPr>
              <a:t>ανικός – </a:t>
            </a:r>
            <a:r>
              <a:rPr lang="en-US" sz="2400" dirty="0">
                <a:solidFill>
                  <a:schemeClr val="dk1"/>
                </a:solidFill>
              </a:rPr>
              <a:t>Εργαστήριο Χημείας και Τεχνολογίας Υλικών</a:t>
            </a:r>
            <a:br>
              <a:rPr lang="en-US" sz="2400" b="0" i="0" u="none" strike="noStrike" cap="none" dirty="0">
                <a:solidFill>
                  <a:schemeClr val="dk1"/>
                </a:solidFill>
                <a:latin typeface="Arial"/>
                <a:ea typeface="Arial"/>
                <a:cs typeface="Arial"/>
                <a:sym typeface="Arial"/>
              </a:rPr>
            </a:br>
            <a:r>
              <a:rPr lang="en-US" sz="2400" b="0" i="0" u="none" strike="noStrike" cap="none" dirty="0">
                <a:solidFill>
                  <a:schemeClr val="dk1"/>
                </a:solidFill>
                <a:latin typeface="Arial"/>
                <a:ea typeface="Arial"/>
                <a:cs typeface="Arial"/>
                <a:sym typeface="Arial"/>
              </a:rPr>
              <a:t>ΕΚΠΑ (Συγκρότημα Ευρίπου)</a:t>
            </a:r>
            <a:endParaRPr sz="2400" b="0" i="0" u="none" strike="noStrike" cap="none" dirty="0">
              <a:solidFill>
                <a:schemeClr val="dk1"/>
              </a:solidFill>
              <a:latin typeface="Arial"/>
              <a:ea typeface="Arial"/>
              <a:cs typeface="Arial"/>
              <a:sym typeface="Arial"/>
            </a:endParaRPr>
          </a:p>
        </p:txBody>
      </p:sp>
      <p:pic>
        <p:nvPicPr>
          <p:cNvPr id="92" name="Google Shape;92;p1"/>
          <p:cNvPicPr preferRelativeResize="0"/>
          <p:nvPr/>
        </p:nvPicPr>
        <p:blipFill rotWithShape="1">
          <a:blip r:embed="rId5">
            <a:alphaModFix/>
          </a:blip>
          <a:srcRect l="31481" r="40817"/>
          <a:stretch/>
        </p:blipFill>
        <p:spPr>
          <a:xfrm>
            <a:off x="10479024" y="-136999"/>
            <a:ext cx="1833342" cy="1889385"/>
          </a:xfrm>
          <a:prstGeom prst="rect">
            <a:avLst/>
          </a:prstGeom>
          <a:noFill/>
          <a:ln>
            <a:noFill/>
          </a:ln>
        </p:spPr>
      </p:pic>
      <p:sp>
        <p:nvSpPr>
          <p:cNvPr id="93" name="Google Shape;93;p1"/>
          <p:cNvSpPr/>
          <p:nvPr/>
        </p:nvSpPr>
        <p:spPr>
          <a:xfrm>
            <a:off x="125467" y="193757"/>
            <a:ext cx="3076575" cy="752475"/>
          </a:xfrm>
          <a:prstGeom prst="rect">
            <a:avLst/>
          </a:prstGeom>
          <a:noFill/>
          <a:ln>
            <a:noFill/>
          </a:ln>
        </p:spPr>
        <p:txBody>
          <a:bodyPr/>
          <a:lstStyle/>
          <a:p>
            <a:endParaRPr lang="en-US"/>
          </a:p>
        </p:txBody>
      </p:sp>
      <p:sp>
        <p:nvSpPr>
          <p:cNvPr id="94" name="Google Shape;94;p1"/>
          <p:cNvSpPr txBox="1"/>
          <p:nvPr/>
        </p:nvSpPr>
        <p:spPr>
          <a:xfrm>
            <a:off x="2130014" y="3074068"/>
            <a:ext cx="9746400" cy="1015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0" i="1" u="none" strike="noStrike" cap="none">
                <a:solidFill>
                  <a:srgbClr val="0070C0"/>
                </a:solidFill>
                <a:latin typeface="Arial"/>
                <a:ea typeface="Arial"/>
                <a:cs typeface="Arial"/>
                <a:sym typeface="Arial"/>
              </a:rPr>
              <a:t>Innovative WAter recoverY Solutions through recycling of heat, materials and water across multiple sectors</a:t>
            </a:r>
            <a:r>
              <a:rPr lang="en-US" sz="2000" i="1">
                <a:solidFill>
                  <a:srgbClr val="0070C0"/>
                </a:solidFill>
              </a:rPr>
              <a:t> </a:t>
            </a:r>
            <a:endParaRPr sz="2000" i="1">
              <a:solidFill>
                <a:srgbClr val="0070C0"/>
              </a:solidFill>
            </a:endParaRPr>
          </a:p>
          <a:p>
            <a:pPr marL="0" marR="0" lvl="0" indent="0" algn="ctr" rtl="0">
              <a:spcBef>
                <a:spcPts val="0"/>
              </a:spcBef>
              <a:spcAft>
                <a:spcPts val="0"/>
              </a:spcAft>
              <a:buClr>
                <a:srgbClr val="000000"/>
              </a:buClr>
              <a:buFont typeface="Arial"/>
              <a:buNone/>
            </a:pPr>
            <a:r>
              <a:rPr lang="en-US" sz="2000" i="1">
                <a:solidFill>
                  <a:srgbClr val="0070C0"/>
                </a:solidFill>
              </a:rPr>
              <a:t>Horizon 2020 GA #958274</a:t>
            </a:r>
            <a:endParaRPr sz="2000" i="1">
              <a:solidFill>
                <a:srgbClr val="0070C0"/>
              </a:solidFill>
            </a:endParaRPr>
          </a:p>
        </p:txBody>
      </p:sp>
      <p:pic>
        <p:nvPicPr>
          <p:cNvPr id="7" name="Graphic 6">
            <a:extLst>
              <a:ext uri="{FF2B5EF4-FFF2-40B4-BE49-F238E27FC236}">
                <a16:creationId xmlns:a16="http://schemas.microsoft.com/office/drawing/2014/main" id="{B8117EEF-435F-5E22-49CF-A66EB0EBB6E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5332" y="240796"/>
            <a:ext cx="3076575" cy="7524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2" descr="iWays"/>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00" name="Google Shape;100;p2"/>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none" strike="noStrike" cap="none">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i="0" u="none" strike="noStrike" cap="none">
              <a:solidFill>
                <a:schemeClr val="dk1"/>
              </a:solidFill>
              <a:latin typeface="Arial"/>
              <a:ea typeface="Arial"/>
              <a:cs typeface="Arial"/>
              <a:sym typeface="Arial"/>
            </a:endParaRPr>
          </a:p>
        </p:txBody>
      </p:sp>
      <p:sp>
        <p:nvSpPr>
          <p:cNvPr id="101" name="Google Shape;101;p2"/>
          <p:cNvSpPr/>
          <p:nvPr/>
        </p:nvSpPr>
        <p:spPr>
          <a:xfrm>
            <a:off x="125467" y="97155"/>
            <a:ext cx="738133" cy="1197522"/>
          </a:xfrm>
          <a:prstGeom prst="rect">
            <a:avLst/>
          </a:prstGeom>
          <a:noFill/>
          <a:ln>
            <a:noFill/>
          </a:ln>
        </p:spPr>
        <p:txBody>
          <a:bodyPr/>
          <a:lstStyle/>
          <a:p>
            <a:endParaRPr lang="en-US"/>
          </a:p>
        </p:txBody>
      </p:sp>
      <p:sp>
        <p:nvSpPr>
          <p:cNvPr id="102" name="Google Shape;102;p2"/>
          <p:cNvSpPr txBox="1"/>
          <p:nvPr/>
        </p:nvSpPr>
        <p:spPr>
          <a:xfrm>
            <a:off x="336474" y="1979869"/>
            <a:ext cx="11550725" cy="353939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Arial"/>
                <a:ea typeface="Arial"/>
                <a:cs typeface="Arial"/>
                <a:sym typeface="Arial"/>
              </a:rPr>
              <a:t>Η </a:t>
            </a:r>
            <a:r>
              <a:rPr lang="en-US" sz="2800" b="0" i="0" u="none" strike="noStrike" cap="none" dirty="0" err="1">
                <a:solidFill>
                  <a:schemeClr val="dk1"/>
                </a:solidFill>
                <a:latin typeface="Arial"/>
                <a:ea typeface="Arial"/>
                <a:cs typeface="Arial"/>
                <a:sym typeface="Arial"/>
              </a:rPr>
              <a:t>Πρόκληση</a:t>
            </a:r>
            <a:endParaRPr sz="2800" b="0" i="0" u="none" strike="noStrike" cap="none" dirty="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Arial"/>
                <a:ea typeface="Arial"/>
                <a:cs typeface="Arial"/>
                <a:sym typeface="Arial"/>
              </a:rPr>
              <a:t>Η </a:t>
            </a:r>
            <a:r>
              <a:rPr lang="en-US" sz="2800" b="0" i="0" u="none" strike="noStrike" cap="none" dirty="0" err="1">
                <a:solidFill>
                  <a:schemeClr val="dk1"/>
                </a:solidFill>
                <a:latin typeface="Arial"/>
                <a:ea typeface="Arial"/>
                <a:cs typeface="Arial"/>
                <a:sym typeface="Arial"/>
              </a:rPr>
              <a:t>Ευκ</a:t>
            </a:r>
            <a:r>
              <a:rPr lang="en-US" sz="2800" b="0" i="0" u="none" strike="noStrike" cap="none" dirty="0">
                <a:solidFill>
                  <a:schemeClr val="dk1"/>
                </a:solidFill>
                <a:latin typeface="Arial"/>
                <a:ea typeface="Arial"/>
                <a:cs typeface="Arial"/>
                <a:sym typeface="Arial"/>
              </a:rPr>
              <a:t>αιρία</a:t>
            </a:r>
            <a:endParaRPr sz="2800" b="0" i="0" u="none" strike="noStrike" cap="none" dirty="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Arial"/>
                <a:ea typeface="Arial"/>
                <a:cs typeface="Arial"/>
                <a:sym typeface="Arial"/>
              </a:rPr>
              <a:t>Η </a:t>
            </a:r>
            <a:r>
              <a:rPr lang="en-US" sz="2800" b="0" i="0" u="none" strike="noStrike" cap="none" dirty="0" err="1">
                <a:solidFill>
                  <a:schemeClr val="dk1"/>
                </a:solidFill>
                <a:latin typeface="Arial"/>
                <a:ea typeface="Arial"/>
                <a:cs typeface="Arial"/>
                <a:sym typeface="Arial"/>
              </a:rPr>
              <a:t>λύση</a:t>
            </a:r>
            <a:r>
              <a:rPr lang="en-US" sz="2800" b="0" i="0" u="none" strike="noStrike" cap="none" dirty="0">
                <a:solidFill>
                  <a:schemeClr val="dk1"/>
                </a:solidFill>
                <a:latin typeface="Arial"/>
                <a:ea typeface="Arial"/>
                <a:cs typeface="Arial"/>
                <a:sym typeface="Arial"/>
              </a:rPr>
              <a:t> </a:t>
            </a:r>
            <a:r>
              <a:rPr lang="en-US" sz="2800" b="0" i="0" u="none" strike="noStrike" cap="none" dirty="0" err="1">
                <a:solidFill>
                  <a:schemeClr val="dk1"/>
                </a:solidFill>
                <a:latin typeface="Arial"/>
                <a:ea typeface="Arial"/>
                <a:cs typeface="Arial"/>
                <a:sym typeface="Arial"/>
              </a:rPr>
              <a:t>iWAYS</a:t>
            </a:r>
            <a:endParaRPr sz="2800" b="0" i="0" u="none" strike="noStrike" cap="none" dirty="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800"/>
              <a:buFont typeface="Noto Sans Symbols"/>
              <a:buChar char="✔"/>
            </a:pPr>
            <a:r>
              <a:rPr lang="en-US" sz="2800" b="0" i="0" u="none" strike="noStrike" cap="none" dirty="0">
                <a:solidFill>
                  <a:schemeClr val="dk1"/>
                </a:solidFill>
                <a:latin typeface="Arial"/>
                <a:ea typeface="Arial"/>
                <a:cs typeface="Arial"/>
                <a:sym typeface="Arial"/>
              </a:rPr>
              <a:t>Η Κα</a:t>
            </a:r>
            <a:r>
              <a:rPr lang="en-US" sz="2800" b="0" i="0" u="none" strike="noStrike" cap="none" dirty="0" err="1">
                <a:solidFill>
                  <a:schemeClr val="dk1"/>
                </a:solidFill>
                <a:latin typeface="Arial"/>
                <a:ea typeface="Arial"/>
                <a:cs typeface="Arial"/>
                <a:sym typeface="Arial"/>
              </a:rPr>
              <a:t>ινοτομί</a:t>
            </a:r>
            <a:r>
              <a:rPr lang="en-US" sz="2800" b="0" i="0" u="none" strike="noStrike" cap="none" dirty="0">
                <a:solidFill>
                  <a:schemeClr val="dk1"/>
                </a:solidFill>
                <a:latin typeface="Arial"/>
                <a:ea typeface="Arial"/>
                <a:cs typeface="Arial"/>
                <a:sym typeface="Arial"/>
              </a:rPr>
              <a:t>α</a:t>
            </a:r>
            <a:endParaRPr sz="2800" b="0" i="0" u="none" strike="noStrike" cap="none" dirty="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800"/>
              <a:buFont typeface="Noto Sans Symbols"/>
              <a:buChar char="✔"/>
            </a:pPr>
            <a:r>
              <a:rPr lang="en-US" sz="2800" b="0" i="0" u="none" strike="noStrike" cap="none" dirty="0" err="1">
                <a:solidFill>
                  <a:schemeClr val="dk1"/>
                </a:solidFill>
                <a:latin typeface="Arial"/>
                <a:ea typeface="Arial"/>
                <a:cs typeface="Arial"/>
                <a:sym typeface="Arial"/>
              </a:rPr>
              <a:t>Βιομηχ</a:t>
            </a:r>
            <a:r>
              <a:rPr lang="en-US" sz="2800" b="0" i="0" u="none" strike="noStrike" cap="none" dirty="0">
                <a:solidFill>
                  <a:schemeClr val="dk1"/>
                </a:solidFill>
                <a:latin typeface="Arial"/>
                <a:ea typeface="Arial"/>
                <a:cs typeface="Arial"/>
                <a:sym typeface="Arial"/>
              </a:rPr>
              <a:t>ανική Εφαρμογή &amp; Κλιμάκωση (Upscaling)</a:t>
            </a:r>
            <a:endParaRPr sz="2800" b="0" i="0" u="none" strike="noStrike" cap="none" dirty="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800"/>
              <a:buFont typeface="Noto Sans Symbols"/>
              <a:buChar char="✔"/>
            </a:pPr>
            <a:r>
              <a:rPr lang="el-GR" sz="2800" b="0" i="0" u="none" strike="noStrike" cap="none" dirty="0">
                <a:solidFill>
                  <a:schemeClr val="dk1"/>
                </a:solidFill>
                <a:latin typeface="Arial"/>
                <a:ea typeface="Arial"/>
                <a:cs typeface="Arial"/>
                <a:sym typeface="Arial"/>
              </a:rPr>
              <a:t>Η Συνεισφορά του ΕΚΠΑ στο </a:t>
            </a:r>
            <a:r>
              <a:rPr lang="el-GR" sz="2800" b="0" i="0" u="none" strike="noStrike" cap="none" dirty="0" err="1">
                <a:solidFill>
                  <a:schemeClr val="dk1"/>
                </a:solidFill>
                <a:latin typeface="Arial"/>
                <a:ea typeface="Arial"/>
                <a:cs typeface="Arial"/>
                <a:sym typeface="Arial"/>
              </a:rPr>
              <a:t>iWAYS</a:t>
            </a:r>
            <a:endParaRPr lang="en-US" sz="2800" b="0" i="0" u="none" strike="noStrike" cap="none" dirty="0">
              <a:solidFill>
                <a:schemeClr val="dk1"/>
              </a:solidFill>
              <a:latin typeface="Arial"/>
              <a:ea typeface="Arial"/>
              <a:cs typeface="Arial"/>
              <a:sym typeface="Arial"/>
            </a:endParaRPr>
          </a:p>
          <a:p>
            <a:pPr marL="342900" lvl="0" indent="-342900">
              <a:buClr>
                <a:schemeClr val="dk1"/>
              </a:buClr>
              <a:buSzPts val="2800"/>
              <a:buFont typeface="Noto Sans Symbols"/>
              <a:buChar char="✔"/>
            </a:pPr>
            <a:r>
              <a:rPr lang="en-US" sz="2800" dirty="0">
                <a:solidFill>
                  <a:schemeClr val="dk1"/>
                </a:solidFill>
              </a:rPr>
              <a:t>Απ</a:t>
            </a:r>
            <a:r>
              <a:rPr lang="en-US" sz="2800" dirty="0" err="1">
                <a:solidFill>
                  <a:schemeClr val="dk1"/>
                </a:solidFill>
              </a:rPr>
              <a:t>οτελέσμ</a:t>
            </a:r>
            <a:r>
              <a:rPr lang="en-US" sz="2800" dirty="0">
                <a:solidFill>
                  <a:schemeClr val="dk1"/>
                </a:solidFill>
              </a:rPr>
              <a:t>ατα</a:t>
            </a:r>
            <a:endParaRPr lang="en-US" sz="2800" b="0" i="0" u="none" strike="noStrike" cap="none" dirty="0">
              <a:solidFill>
                <a:schemeClr val="dk1"/>
              </a:solidFill>
              <a:latin typeface="Arial"/>
              <a:ea typeface="Arial"/>
              <a:cs typeface="Arial"/>
              <a:sym typeface="Arial"/>
            </a:endParaRPr>
          </a:p>
          <a:p>
            <a:pPr marL="342900" marR="0" lvl="0" indent="-342900" algn="l" rtl="0">
              <a:spcBef>
                <a:spcPts val="0"/>
              </a:spcBef>
              <a:spcAft>
                <a:spcPts val="0"/>
              </a:spcAft>
              <a:buClr>
                <a:schemeClr val="dk1"/>
              </a:buClr>
              <a:buSzPts val="2800"/>
              <a:buFont typeface="Noto Sans Symbols"/>
              <a:buChar char="✔"/>
            </a:pPr>
            <a:r>
              <a:rPr lang="el-GR" sz="2800" b="0" i="0" u="none" strike="noStrike" cap="none" dirty="0">
                <a:solidFill>
                  <a:schemeClr val="dk1"/>
                </a:solidFill>
                <a:latin typeface="Arial"/>
                <a:ea typeface="Arial"/>
                <a:cs typeface="Arial"/>
                <a:sym typeface="Arial"/>
              </a:rPr>
              <a:t>Περαιτέρω αξιοποίηση της τεχνογνωσίας του </a:t>
            </a:r>
            <a:r>
              <a:rPr lang="el-GR" sz="2800" b="0" i="0" u="none" strike="noStrike" cap="none" dirty="0" err="1">
                <a:solidFill>
                  <a:schemeClr val="dk1"/>
                </a:solidFill>
                <a:latin typeface="Arial"/>
                <a:ea typeface="Arial"/>
                <a:cs typeface="Arial"/>
                <a:sym typeface="Arial"/>
              </a:rPr>
              <a:t>iWAYS</a:t>
            </a:r>
            <a:r>
              <a:rPr lang="el-GR" sz="2800" b="0" i="0" u="none" strike="noStrike" cap="none" dirty="0">
                <a:solidFill>
                  <a:schemeClr val="dk1"/>
                </a:solidFill>
                <a:latin typeface="Arial"/>
                <a:ea typeface="Arial"/>
                <a:cs typeface="Arial"/>
                <a:sym typeface="Arial"/>
              </a:rPr>
              <a:t> (ΕΚΠΑ – ΕΧΤΥ)</a:t>
            </a:r>
            <a:endParaRPr dirty="0"/>
          </a:p>
        </p:txBody>
      </p:sp>
      <p:pic>
        <p:nvPicPr>
          <p:cNvPr id="103" name="Google Shape;103;p2"/>
          <p:cNvPicPr preferRelativeResize="0"/>
          <p:nvPr/>
        </p:nvPicPr>
        <p:blipFill rotWithShape="1">
          <a:blip r:embed="rId4">
            <a:alphaModFix/>
          </a:blip>
          <a:srcRect l="31481" r="40817"/>
          <a:stretch/>
        </p:blipFill>
        <p:spPr>
          <a:xfrm>
            <a:off x="863600" y="0"/>
            <a:ext cx="1256274" cy="1294677"/>
          </a:xfrm>
          <a:prstGeom prst="rect">
            <a:avLst/>
          </a:prstGeom>
          <a:noFill/>
          <a:ln>
            <a:noFill/>
          </a:ln>
        </p:spPr>
      </p:pic>
      <p:sp>
        <p:nvSpPr>
          <p:cNvPr id="104" name="Google Shape;104;p2"/>
          <p:cNvSpPr txBox="1"/>
          <p:nvPr/>
        </p:nvSpPr>
        <p:spPr>
          <a:xfrm>
            <a:off x="1621" y="1151211"/>
            <a:ext cx="12064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n-US" sz="2400" b="1" i="0" u="none" strike="noStrike" cap="none">
                <a:solidFill>
                  <a:srgbClr val="00B050"/>
                </a:solidFill>
                <a:latin typeface="Arial"/>
                <a:ea typeface="Arial"/>
                <a:cs typeface="Arial"/>
                <a:sym typeface="Arial"/>
              </a:rPr>
              <a:t>ΠΕΡΙΕΧΟΜΕΝΑ</a:t>
            </a:r>
            <a:endParaRPr sz="2400" b="0" i="0" u="none" strike="noStrike" cap="none">
              <a:solidFill>
                <a:srgbClr val="00B050"/>
              </a:solidFill>
              <a:latin typeface="Arial"/>
              <a:ea typeface="Arial"/>
              <a:cs typeface="Arial"/>
              <a:sym typeface="Arial"/>
            </a:endParaRPr>
          </a:p>
        </p:txBody>
      </p:sp>
      <p:pic>
        <p:nvPicPr>
          <p:cNvPr id="4" name="Picture 3">
            <a:extLst>
              <a:ext uri="{FF2B5EF4-FFF2-40B4-BE49-F238E27FC236}">
                <a16:creationId xmlns:a16="http://schemas.microsoft.com/office/drawing/2014/main" id="{7020F8F4-5290-2D1A-9E9D-0ADB7EA33358}"/>
              </a:ext>
            </a:extLst>
          </p:cNvPr>
          <p:cNvPicPr>
            <a:picLocks noChangeAspect="1"/>
          </p:cNvPicPr>
          <p:nvPr/>
        </p:nvPicPr>
        <p:blipFill>
          <a:blip r:embed="rId5"/>
          <a:stretch>
            <a:fillRect/>
          </a:stretch>
        </p:blipFill>
        <p:spPr>
          <a:xfrm>
            <a:off x="76207" y="4221"/>
            <a:ext cx="718842" cy="12262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g3f0650a578f_0_11"/>
          <p:cNvPicPr preferRelativeResize="0"/>
          <p:nvPr/>
        </p:nvPicPr>
        <p:blipFill>
          <a:blip r:embed="rId3">
            <a:alphaModFix/>
          </a:blip>
          <a:stretch>
            <a:fillRect/>
          </a:stretch>
        </p:blipFill>
        <p:spPr>
          <a:xfrm>
            <a:off x="162672" y="1612876"/>
            <a:ext cx="5618255" cy="4490281"/>
          </a:xfrm>
          <a:prstGeom prst="rect">
            <a:avLst/>
          </a:prstGeom>
          <a:noFill/>
          <a:ln>
            <a:noFill/>
          </a:ln>
        </p:spPr>
      </p:pic>
      <p:sp>
        <p:nvSpPr>
          <p:cNvPr id="136" name="Google Shape;136;g3f0650a578f_0_11"/>
          <p:cNvSpPr txBox="1"/>
          <p:nvPr/>
        </p:nvSpPr>
        <p:spPr>
          <a:xfrm>
            <a:off x="0" y="6049831"/>
            <a:ext cx="5943600" cy="37425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l-GR" sz="1200" dirty="0">
                <a:solidFill>
                  <a:schemeClr val="dk1"/>
                </a:solidFill>
              </a:rPr>
              <a:t>Χαρακτηριστικά σημείων δρόσου και των αντίστοιχων φαινομένων συμπύκνωσης</a:t>
            </a:r>
            <a:endParaRPr sz="1200" dirty="0">
              <a:solidFill>
                <a:schemeClr val="dk1"/>
              </a:solidFill>
            </a:endParaRPr>
          </a:p>
        </p:txBody>
      </p:sp>
      <p:sp>
        <p:nvSpPr>
          <p:cNvPr id="3" name="TextBox 2">
            <a:extLst>
              <a:ext uri="{FF2B5EF4-FFF2-40B4-BE49-F238E27FC236}">
                <a16:creationId xmlns:a16="http://schemas.microsoft.com/office/drawing/2014/main" id="{F6F2D1E6-7859-1BEA-AFE9-933DBD1A6C9F}"/>
              </a:ext>
            </a:extLst>
          </p:cNvPr>
          <p:cNvSpPr txBox="1"/>
          <p:nvPr/>
        </p:nvSpPr>
        <p:spPr>
          <a:xfrm>
            <a:off x="5874205" y="1800002"/>
            <a:ext cx="6049571" cy="1323439"/>
          </a:xfrm>
          <a:prstGeom prst="rect">
            <a:avLst/>
          </a:prstGeom>
          <a:noFill/>
        </p:spPr>
        <p:txBody>
          <a:bodyPr wrap="square">
            <a:spAutoFit/>
          </a:bodyPr>
          <a:lstStyle/>
          <a:p>
            <a:pPr marL="285750" indent="-285750">
              <a:buFont typeface="Arial" panose="020B0604020202020204" pitchFamily="34" charset="0"/>
              <a:buChar char="•"/>
            </a:pPr>
            <a:r>
              <a:rPr lang="en-US" sz="1600" b="1" dirty="0" err="1"/>
              <a:t>Σε</a:t>
            </a:r>
            <a:r>
              <a:rPr lang="en-US" sz="1600" b="1" dirty="0"/>
              <a:t> </a:t>
            </a:r>
            <a:r>
              <a:rPr lang="en-US" sz="1600" b="1" dirty="0" err="1"/>
              <a:t>θερμοκρ</a:t>
            </a:r>
            <a:r>
              <a:rPr lang="en-US" sz="1600" b="1" dirty="0"/>
              <a:t>ασίες κάτω από ~140°C αρχίζει η συμπύκνωση του θειικού οξέος (H₂SO₄)</a:t>
            </a:r>
            <a:endParaRPr lang="el-GR" sz="1600" dirty="0"/>
          </a:p>
          <a:p>
            <a:pPr marL="285750" indent="-285750">
              <a:buFont typeface="Arial" panose="020B0604020202020204" pitchFamily="34" charset="0"/>
              <a:buChar char="•"/>
            </a:pPr>
            <a:r>
              <a:rPr lang="en-US" sz="1600" b="1" dirty="0" err="1"/>
              <a:t>Κάτω</a:t>
            </a:r>
            <a:r>
              <a:rPr lang="en-US" sz="1600" b="1" dirty="0"/>
              <a:t> από </a:t>
            </a:r>
            <a:r>
              <a:rPr lang="en-US" sz="1600" b="1" dirty="0" err="1"/>
              <a:t>τους</a:t>
            </a:r>
            <a:r>
              <a:rPr lang="en-US" sz="1600" b="1" dirty="0"/>
              <a:t> 100°C </a:t>
            </a:r>
            <a:r>
              <a:rPr lang="en-US" sz="1600" b="1" dirty="0" err="1"/>
              <a:t>συμ</a:t>
            </a:r>
            <a:r>
              <a:rPr lang="en-US" sz="1600" b="1" dirty="0"/>
              <a:t>πυκνώνεται το νερό (H₂O).</a:t>
            </a:r>
            <a:r>
              <a:rPr lang="en-US" sz="1600" dirty="0"/>
              <a:t> </a:t>
            </a:r>
            <a:endParaRPr lang="el-GR" sz="1600" dirty="0"/>
          </a:p>
          <a:p>
            <a:pPr marL="285750" indent="-285750">
              <a:buFont typeface="Arial" panose="020B0604020202020204" pitchFamily="34" charset="0"/>
              <a:buChar char="•"/>
            </a:pPr>
            <a:r>
              <a:rPr lang="en-US" sz="1600" b="1" dirty="0" err="1"/>
              <a:t>Κάτω</a:t>
            </a:r>
            <a:r>
              <a:rPr lang="en-US" sz="1600" b="1" dirty="0"/>
              <a:t> από ~72°C </a:t>
            </a:r>
            <a:r>
              <a:rPr lang="en-US" sz="1600" b="1" dirty="0" err="1"/>
              <a:t>συμ</a:t>
            </a:r>
            <a:r>
              <a:rPr lang="en-US" sz="1600" b="1" dirty="0"/>
              <a:t>πυκνώνεται το υδροχλωρικό οξύ (HCl).</a:t>
            </a:r>
            <a:endParaRPr lang="en-US" sz="1600" dirty="0"/>
          </a:p>
        </p:txBody>
      </p:sp>
      <p:sp>
        <p:nvSpPr>
          <p:cNvPr id="5" name="TextBox 4">
            <a:extLst>
              <a:ext uri="{FF2B5EF4-FFF2-40B4-BE49-F238E27FC236}">
                <a16:creationId xmlns:a16="http://schemas.microsoft.com/office/drawing/2014/main" id="{AFB4C79F-7764-50D5-8ECB-C68B919D6CD9}"/>
              </a:ext>
            </a:extLst>
          </p:cNvPr>
          <p:cNvSpPr txBox="1"/>
          <p:nvPr/>
        </p:nvSpPr>
        <p:spPr>
          <a:xfrm>
            <a:off x="5976635" y="3459137"/>
            <a:ext cx="6099048" cy="2308324"/>
          </a:xfrm>
          <a:prstGeom prst="rect">
            <a:avLst/>
          </a:prstGeom>
          <a:noFill/>
        </p:spPr>
        <p:txBody>
          <a:bodyPr wrap="square">
            <a:spAutoFit/>
          </a:bodyPr>
          <a:lstStyle/>
          <a:p>
            <a:pPr>
              <a:buNone/>
            </a:pPr>
            <a:r>
              <a:rPr lang="en-US" sz="1600" b="1" dirty="0" err="1"/>
              <a:t>Στην</a:t>
            </a:r>
            <a:r>
              <a:rPr lang="en-US" sz="1600" b="1" dirty="0"/>
              <a:t> πρα</a:t>
            </a:r>
            <a:r>
              <a:rPr lang="en-US" sz="1600" b="1" dirty="0" err="1"/>
              <a:t>γμ</a:t>
            </a:r>
            <a:r>
              <a:rPr lang="en-US" sz="1600" b="1" dirty="0"/>
              <a:t>ατικότητα, οι συγκεκριμένες συνθήκες αποτελούν το δυσμενέστερο δυνατό σενάριο στη Μηχανική και Επιστήμη της Διάβρωσης, καθώς συνυπάρχουν:</a:t>
            </a:r>
            <a:endParaRPr lang="en-US" sz="1600" dirty="0"/>
          </a:p>
          <a:p>
            <a:pPr>
              <a:buFont typeface="Arial" panose="020B0604020202020204" pitchFamily="34" charset="0"/>
              <a:buChar char="•"/>
            </a:pPr>
            <a:r>
              <a:rPr lang="en-US" sz="1600" dirty="0" err="1"/>
              <a:t>Υψηλή</a:t>
            </a:r>
            <a:r>
              <a:rPr lang="en-US" sz="1600" dirty="0"/>
              <a:t> </a:t>
            </a:r>
            <a:r>
              <a:rPr lang="en-US" sz="1600" dirty="0" err="1"/>
              <a:t>υγρ</a:t>
            </a:r>
            <a:r>
              <a:rPr lang="en-US" sz="1600" dirty="0"/>
              <a:t>ασία </a:t>
            </a:r>
          </a:p>
          <a:p>
            <a:pPr>
              <a:buFont typeface="Arial" panose="020B0604020202020204" pitchFamily="34" charset="0"/>
              <a:buChar char="•"/>
            </a:pPr>
            <a:r>
              <a:rPr lang="en-US" sz="1600" dirty="0" err="1"/>
              <a:t>Θειικό</a:t>
            </a:r>
            <a:r>
              <a:rPr lang="en-US" sz="1600" dirty="0"/>
              <a:t> </a:t>
            </a:r>
            <a:r>
              <a:rPr lang="en-US" sz="1600" dirty="0" err="1"/>
              <a:t>οξύ</a:t>
            </a:r>
            <a:r>
              <a:rPr lang="en-US" sz="1600" dirty="0"/>
              <a:t> (H₂SO₄) </a:t>
            </a:r>
          </a:p>
          <a:p>
            <a:pPr>
              <a:buFont typeface="Arial" panose="020B0604020202020204" pitchFamily="34" charset="0"/>
              <a:buChar char="•"/>
            </a:pPr>
            <a:r>
              <a:rPr lang="en-US" sz="1600" dirty="0" err="1"/>
              <a:t>Υδροχλωρικό</a:t>
            </a:r>
            <a:r>
              <a:rPr lang="en-US" sz="1600" dirty="0"/>
              <a:t> </a:t>
            </a:r>
            <a:r>
              <a:rPr lang="en-US" sz="1600" dirty="0" err="1"/>
              <a:t>οξύ</a:t>
            </a:r>
            <a:r>
              <a:rPr lang="en-US" sz="1600" dirty="0"/>
              <a:t> (HCl) </a:t>
            </a:r>
          </a:p>
          <a:p>
            <a:pPr>
              <a:buFont typeface="Arial" panose="020B0604020202020204" pitchFamily="34" charset="0"/>
              <a:buChar char="•"/>
            </a:pPr>
            <a:r>
              <a:rPr lang="en-US" sz="1600" dirty="0" err="1"/>
              <a:t>Υψηλές</a:t>
            </a:r>
            <a:r>
              <a:rPr lang="en-US" sz="1600" dirty="0"/>
              <a:t> </a:t>
            </a:r>
            <a:r>
              <a:rPr lang="en-US" sz="1600" dirty="0" err="1"/>
              <a:t>θερμοκρ</a:t>
            </a:r>
            <a:r>
              <a:rPr lang="en-US" sz="1600" dirty="0"/>
              <a:t>ασίες </a:t>
            </a:r>
          </a:p>
          <a:p>
            <a:pPr>
              <a:buFont typeface="Arial" panose="020B0604020202020204" pitchFamily="34" charset="0"/>
              <a:buChar char="•"/>
            </a:pPr>
            <a:r>
              <a:rPr lang="en-US" sz="1600" dirty="0" err="1"/>
              <a:t>Υψηλή</a:t>
            </a:r>
            <a:r>
              <a:rPr lang="en-US" sz="1600" dirty="0"/>
              <a:t> τα</a:t>
            </a:r>
            <a:r>
              <a:rPr lang="en-US" sz="1600" dirty="0" err="1"/>
              <a:t>χύτητ</a:t>
            </a:r>
            <a:r>
              <a:rPr lang="en-US" sz="1600" dirty="0"/>
              <a:t>α ροής αερίων (ενισχυμένα φαινόμενα μεταφοράς)</a:t>
            </a:r>
          </a:p>
        </p:txBody>
      </p:sp>
      <p:sp>
        <p:nvSpPr>
          <p:cNvPr id="7" name="TextBox 6">
            <a:extLst>
              <a:ext uri="{FF2B5EF4-FFF2-40B4-BE49-F238E27FC236}">
                <a16:creationId xmlns:a16="http://schemas.microsoft.com/office/drawing/2014/main" id="{DA71F6B5-4B10-7DE9-9822-1C59916E4ECB}"/>
              </a:ext>
            </a:extLst>
          </p:cNvPr>
          <p:cNvSpPr txBox="1"/>
          <p:nvPr/>
        </p:nvSpPr>
        <p:spPr>
          <a:xfrm>
            <a:off x="6096000" y="6041555"/>
            <a:ext cx="5843016" cy="584775"/>
          </a:xfrm>
          <a:prstGeom prst="rect">
            <a:avLst/>
          </a:prstGeom>
          <a:noFill/>
        </p:spPr>
        <p:txBody>
          <a:bodyPr wrap="square">
            <a:spAutoFit/>
          </a:bodyPr>
          <a:lstStyle/>
          <a:p>
            <a:pPr algn="ctr"/>
            <a:r>
              <a:rPr lang="en-US" sz="1600" b="1" dirty="0">
                <a:solidFill>
                  <a:srgbClr val="FF0000"/>
                </a:solidFill>
              </a:rPr>
              <a:t>Ο απ</a:t>
            </a:r>
            <a:r>
              <a:rPr lang="en-US" sz="1600" b="1" dirty="0" err="1">
                <a:solidFill>
                  <a:srgbClr val="FF0000"/>
                </a:solidFill>
              </a:rPr>
              <a:t>οτελεσμ</a:t>
            </a:r>
            <a:r>
              <a:rPr lang="en-US" sz="1600" b="1" dirty="0">
                <a:solidFill>
                  <a:srgbClr val="FF0000"/>
                </a:solidFill>
              </a:rPr>
              <a:t>ατικός έλεγχος της διάβρωσης σε ένα τέτοιο περιβάλλον αποτελεί ιδιαίτερα απαιτητική πρόκληση.</a:t>
            </a:r>
          </a:p>
        </p:txBody>
      </p:sp>
      <p:pic>
        <p:nvPicPr>
          <p:cNvPr id="8" name="Google Shape;110;p3" descr="iWays">
            <a:extLst>
              <a:ext uri="{FF2B5EF4-FFF2-40B4-BE49-F238E27FC236}">
                <a16:creationId xmlns:a16="http://schemas.microsoft.com/office/drawing/2014/main" id="{9DC92618-3D2E-4FCC-9C1A-3A08CF8E8E16}"/>
              </a:ext>
            </a:extLst>
          </p:cNvPr>
          <p:cNvPicPr preferRelativeResize="0"/>
          <p:nvPr/>
        </p:nvPicPr>
        <p:blipFill rotWithShape="1">
          <a:blip r:embed="rId4">
            <a:alphaModFix/>
          </a:blip>
          <a:srcRect/>
          <a:stretch/>
        </p:blipFill>
        <p:spPr>
          <a:xfrm>
            <a:off x="10611583" y="0"/>
            <a:ext cx="1454950" cy="784218"/>
          </a:xfrm>
          <a:prstGeom prst="rect">
            <a:avLst/>
          </a:prstGeom>
          <a:noFill/>
          <a:ln>
            <a:noFill/>
          </a:ln>
        </p:spPr>
      </p:pic>
      <p:sp>
        <p:nvSpPr>
          <p:cNvPr id="9" name="Google Shape;111;p3">
            <a:extLst>
              <a:ext uri="{FF2B5EF4-FFF2-40B4-BE49-F238E27FC236}">
                <a16:creationId xmlns:a16="http://schemas.microsoft.com/office/drawing/2014/main" id="{D554E9A5-080D-741B-5656-EB17C086AEAD}"/>
              </a:ext>
            </a:extLst>
          </p:cNvPr>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none" strike="noStrike" cap="none">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i="0" u="none" strike="noStrike" cap="none">
              <a:solidFill>
                <a:schemeClr val="dk1"/>
              </a:solidFill>
              <a:latin typeface="Arial"/>
              <a:ea typeface="Arial"/>
              <a:cs typeface="Arial"/>
              <a:sym typeface="Arial"/>
            </a:endParaRPr>
          </a:p>
        </p:txBody>
      </p:sp>
      <p:sp>
        <p:nvSpPr>
          <p:cNvPr id="11" name="Google Shape;114;p3">
            <a:extLst>
              <a:ext uri="{FF2B5EF4-FFF2-40B4-BE49-F238E27FC236}">
                <a16:creationId xmlns:a16="http://schemas.microsoft.com/office/drawing/2014/main" id="{34FA4BA6-408A-BCD1-BCDA-8C1FC0A571A7}"/>
              </a:ext>
            </a:extLst>
          </p:cNvPr>
          <p:cNvSpPr txBox="1"/>
          <p:nvPr/>
        </p:nvSpPr>
        <p:spPr>
          <a:xfrm>
            <a:off x="1621" y="1151211"/>
            <a:ext cx="12064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n-US" sz="2400" b="1" dirty="0">
                <a:solidFill>
                  <a:srgbClr val="00B050"/>
                </a:solidFill>
                <a:latin typeface="Arial"/>
                <a:ea typeface="Arial"/>
                <a:cs typeface="Arial"/>
                <a:sym typeface="Arial"/>
              </a:rPr>
              <a:t>Η π</a:t>
            </a:r>
            <a:r>
              <a:rPr lang="en-US" sz="2400" b="1" dirty="0" err="1">
                <a:solidFill>
                  <a:srgbClr val="00B050"/>
                </a:solidFill>
                <a:latin typeface="Arial"/>
                <a:ea typeface="Arial"/>
                <a:cs typeface="Arial"/>
                <a:sym typeface="Arial"/>
              </a:rPr>
              <a:t>ρόκληση</a:t>
            </a:r>
            <a:endParaRPr sz="2400" dirty="0">
              <a:solidFill>
                <a:srgbClr val="00B050"/>
              </a:solidFill>
              <a:latin typeface="Arial"/>
              <a:ea typeface="Arial"/>
              <a:cs typeface="Arial"/>
              <a:sym typeface="Arial"/>
            </a:endParaRPr>
          </a:p>
        </p:txBody>
      </p:sp>
      <p:sp>
        <p:nvSpPr>
          <p:cNvPr id="13" name="Google Shape;101;p2">
            <a:extLst>
              <a:ext uri="{FF2B5EF4-FFF2-40B4-BE49-F238E27FC236}">
                <a16:creationId xmlns:a16="http://schemas.microsoft.com/office/drawing/2014/main" id="{333C47B9-4CFA-062F-D386-B8B3D6B21894}"/>
              </a:ext>
            </a:extLst>
          </p:cNvPr>
          <p:cNvSpPr/>
          <p:nvPr/>
        </p:nvSpPr>
        <p:spPr>
          <a:xfrm>
            <a:off x="125467" y="97155"/>
            <a:ext cx="738133" cy="1197522"/>
          </a:xfrm>
          <a:prstGeom prst="rect">
            <a:avLst/>
          </a:prstGeom>
          <a:noFill/>
          <a:ln>
            <a:noFill/>
          </a:ln>
        </p:spPr>
        <p:txBody>
          <a:bodyPr/>
          <a:lstStyle/>
          <a:p>
            <a:endParaRPr lang="en-US"/>
          </a:p>
        </p:txBody>
      </p:sp>
      <p:pic>
        <p:nvPicPr>
          <p:cNvPr id="15" name="Google Shape;103;p2">
            <a:extLst>
              <a:ext uri="{FF2B5EF4-FFF2-40B4-BE49-F238E27FC236}">
                <a16:creationId xmlns:a16="http://schemas.microsoft.com/office/drawing/2014/main" id="{8B497B7A-DFF1-CF4E-0052-FE242B9B7F44}"/>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16" name="Picture 15">
            <a:extLst>
              <a:ext uri="{FF2B5EF4-FFF2-40B4-BE49-F238E27FC236}">
                <a16:creationId xmlns:a16="http://schemas.microsoft.com/office/drawing/2014/main" id="{743EA085-21CA-AE9A-7D8C-F83FF41A5C9E}"/>
              </a:ext>
            </a:extLst>
          </p:cNvPr>
          <p:cNvPicPr>
            <a:picLocks noChangeAspect="1"/>
          </p:cNvPicPr>
          <p:nvPr/>
        </p:nvPicPr>
        <p:blipFill>
          <a:blip r:embed="rId6"/>
          <a:stretch>
            <a:fillRect/>
          </a:stretch>
        </p:blipFill>
        <p:spPr>
          <a:xfrm>
            <a:off x="76207" y="4221"/>
            <a:ext cx="718842" cy="1226260"/>
          </a:xfrm>
          <a:prstGeom prst="rect">
            <a:avLst/>
          </a:prstGeom>
        </p:spPr>
      </p:pic>
      <p:pic>
        <p:nvPicPr>
          <p:cNvPr id="2" name="Google Shape;144;g3f0650a578f_0_0">
            <a:extLst>
              <a:ext uri="{FF2B5EF4-FFF2-40B4-BE49-F238E27FC236}">
                <a16:creationId xmlns:a16="http://schemas.microsoft.com/office/drawing/2014/main" id="{784A4085-C09F-0AD1-A8F9-618DB5D9A7CB}"/>
              </a:ext>
            </a:extLst>
          </p:cNvPr>
          <p:cNvPicPr preferRelativeResize="0"/>
          <p:nvPr/>
        </p:nvPicPr>
        <p:blipFill>
          <a:blip r:embed="rId7">
            <a:alphaModFix/>
          </a:blip>
          <a:srcRect l="5000" t="21226" r="46187" b="12274"/>
          <a:stretch>
            <a:fillRect/>
          </a:stretch>
        </p:blipFill>
        <p:spPr>
          <a:xfrm>
            <a:off x="162672" y="1612876"/>
            <a:ext cx="5618255" cy="453343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3" name="Google Shape;144;g3f0650a578f_0_0">
            <a:extLst>
              <a:ext uri="{FF2B5EF4-FFF2-40B4-BE49-F238E27FC236}">
                <a16:creationId xmlns:a16="http://schemas.microsoft.com/office/drawing/2014/main" id="{4EF8B6C7-8B8C-DFAE-658C-DA841F8B090A}"/>
              </a:ext>
            </a:extLst>
          </p:cNvPr>
          <p:cNvPicPr preferRelativeResize="0"/>
          <p:nvPr/>
        </p:nvPicPr>
        <p:blipFill>
          <a:blip r:embed="rId3">
            <a:alphaModFix/>
          </a:blip>
          <a:srcRect l="62227" t="16705" r="12123" b="2270"/>
          <a:stretch>
            <a:fillRect/>
          </a:stretch>
        </p:blipFill>
        <p:spPr>
          <a:xfrm>
            <a:off x="9250581" y="1025306"/>
            <a:ext cx="2436847" cy="3315017"/>
          </a:xfrm>
          <a:prstGeom prst="rect">
            <a:avLst/>
          </a:prstGeom>
          <a:noFill/>
          <a:ln>
            <a:noFill/>
          </a:ln>
        </p:spPr>
      </p:pic>
      <p:pic>
        <p:nvPicPr>
          <p:cNvPr id="110" name="Google Shape;110;p3" descr="iWays"/>
          <p:cNvPicPr preferRelativeResize="0"/>
          <p:nvPr/>
        </p:nvPicPr>
        <p:blipFill rotWithShape="1">
          <a:blip r:embed="rId4">
            <a:alphaModFix/>
          </a:blip>
          <a:srcRect/>
          <a:stretch/>
        </p:blipFill>
        <p:spPr>
          <a:xfrm>
            <a:off x="10611583" y="0"/>
            <a:ext cx="1454950" cy="784218"/>
          </a:xfrm>
          <a:prstGeom prst="rect">
            <a:avLst/>
          </a:prstGeom>
          <a:noFill/>
          <a:ln>
            <a:noFill/>
          </a:ln>
        </p:spPr>
      </p:pic>
      <p:sp>
        <p:nvSpPr>
          <p:cNvPr id="111" name="Google Shape;111;p3"/>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none" strike="noStrike" cap="none">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i="0" u="none" strike="noStrike" cap="none">
              <a:solidFill>
                <a:schemeClr val="dk1"/>
              </a:solidFill>
              <a:latin typeface="Arial"/>
              <a:ea typeface="Arial"/>
              <a:cs typeface="Arial"/>
              <a:sym typeface="Arial"/>
            </a:endParaRPr>
          </a:p>
        </p:txBody>
      </p:sp>
      <p:sp>
        <p:nvSpPr>
          <p:cNvPr id="112" name="Google Shape;112;p3"/>
          <p:cNvSpPr/>
          <p:nvPr/>
        </p:nvSpPr>
        <p:spPr>
          <a:xfrm>
            <a:off x="125467" y="97155"/>
            <a:ext cx="738133" cy="1197522"/>
          </a:xfrm>
          <a:prstGeom prst="rect">
            <a:avLst/>
          </a:prstGeom>
          <a:noFill/>
          <a:ln>
            <a:noFill/>
          </a:ln>
        </p:spPr>
        <p:txBody>
          <a:bodyPr/>
          <a:lstStyle/>
          <a:p>
            <a:endParaRPr lang="en-US"/>
          </a:p>
        </p:txBody>
      </p:sp>
      <p:sp>
        <p:nvSpPr>
          <p:cNvPr id="113" name="Google Shape;113;p3"/>
          <p:cNvSpPr txBox="1"/>
          <p:nvPr/>
        </p:nvSpPr>
        <p:spPr>
          <a:xfrm>
            <a:off x="125466" y="1612876"/>
            <a:ext cx="11438117"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Υψηλή</a:t>
            </a:r>
            <a:r>
              <a:rPr lang="en-US" sz="1800" b="0" i="0" u="none" strike="noStrike" cap="none" dirty="0">
                <a:solidFill>
                  <a:schemeClr val="dk1"/>
                </a:solidFill>
                <a:latin typeface="Arial"/>
                <a:ea typeface="Arial"/>
                <a:cs typeface="Arial"/>
                <a:sym typeface="Arial"/>
              </a:rPr>
              <a:t> κατα</a:t>
            </a:r>
            <a:r>
              <a:rPr lang="en-US" sz="1800" b="0" i="0" u="none" strike="noStrike" cap="none" dirty="0" err="1">
                <a:solidFill>
                  <a:schemeClr val="dk1"/>
                </a:solidFill>
                <a:latin typeface="Arial"/>
                <a:ea typeface="Arial"/>
                <a:cs typeface="Arial"/>
                <a:sym typeface="Arial"/>
              </a:rPr>
              <a:t>νάλωση</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νερού</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στις</a:t>
            </a:r>
            <a:r>
              <a:rPr lang="en-US" sz="1800" b="0" i="0" u="none" strike="noStrike" cap="none" dirty="0">
                <a:solidFill>
                  <a:schemeClr val="dk1"/>
                </a:solidFill>
                <a:latin typeface="Arial"/>
                <a:ea typeface="Arial"/>
                <a:cs typeface="Arial"/>
                <a:sym typeface="Arial"/>
              </a:rPr>
              <a:t> </a:t>
            </a:r>
            <a:r>
              <a:rPr lang="en-US" sz="1800" b="0" i="0" u="none" strike="noStrike" cap="none" dirty="0" err="1">
                <a:solidFill>
                  <a:schemeClr val="dk1"/>
                </a:solidFill>
                <a:latin typeface="Arial"/>
                <a:ea typeface="Arial"/>
                <a:cs typeface="Arial"/>
                <a:sym typeface="Arial"/>
              </a:rPr>
              <a:t>ενεργο</a:t>
            </a:r>
            <a:r>
              <a:rPr lang="en-US" sz="1800" b="0" i="0" u="none" strike="noStrike" cap="none" dirty="0">
                <a:solidFill>
                  <a:schemeClr val="dk1"/>
                </a:solidFill>
                <a:latin typeface="Arial"/>
                <a:ea typeface="Arial"/>
                <a:cs typeface="Arial"/>
                <a:sym typeface="Arial"/>
              </a:rPr>
              <a:t>βόρες βιομηχανίες. </a:t>
            </a:r>
            <a:endParaRPr sz="1800" dirty="0">
              <a:solidFill>
                <a:schemeClr val="dk1"/>
              </a:solidFill>
              <a:latin typeface="Arial"/>
              <a:ea typeface="Arial"/>
              <a:cs typeface="Arial"/>
              <a:sym typeface="Arial"/>
            </a:endParaRPr>
          </a:p>
          <a:p>
            <a:pPr marL="0" marR="0" lvl="0" indent="0" algn="l" rtl="0">
              <a:spcBef>
                <a:spcPts val="0"/>
              </a:spcBef>
              <a:spcAft>
                <a:spcPts val="0"/>
              </a:spcAft>
              <a:buNone/>
            </a:pP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Μεγάλες</a:t>
            </a:r>
            <a:r>
              <a:rPr lang="en-US" sz="1800" dirty="0">
                <a:solidFill>
                  <a:schemeClr val="dk1"/>
                </a:solidFill>
                <a:latin typeface="Arial"/>
                <a:ea typeface="Arial"/>
                <a:cs typeface="Arial"/>
                <a:sym typeface="Arial"/>
              </a:rPr>
              <a:t> απ</a:t>
            </a:r>
            <a:r>
              <a:rPr lang="en-US" sz="1800" dirty="0" err="1">
                <a:solidFill>
                  <a:schemeClr val="dk1"/>
                </a:solidFill>
                <a:latin typeface="Arial"/>
                <a:ea typeface="Arial"/>
                <a:cs typeface="Arial"/>
                <a:sym typeface="Arial"/>
              </a:rPr>
              <a:t>ώλειες</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θερμότητ</a:t>
            </a:r>
            <a:r>
              <a:rPr lang="en-US" sz="1800" dirty="0">
                <a:solidFill>
                  <a:schemeClr val="dk1"/>
                </a:solidFill>
                <a:latin typeface="Arial"/>
                <a:ea typeface="Arial"/>
                <a:cs typeface="Arial"/>
                <a:sym typeface="Arial"/>
              </a:rPr>
              <a:t>ας και πολύτιμων υλικών μέσω των απαερίων. </a:t>
            </a:r>
            <a:endParaRPr sz="1800" dirty="0">
              <a:solidFill>
                <a:schemeClr val="dk1"/>
              </a:solidFill>
              <a:latin typeface="Arial"/>
              <a:ea typeface="Arial"/>
              <a:cs typeface="Arial"/>
              <a:sym typeface="Arial"/>
            </a:endParaRPr>
          </a:p>
          <a:p>
            <a:pPr marL="0" marR="0" lvl="0" indent="0" algn="l" rtl="0">
              <a:spcBef>
                <a:spcPts val="0"/>
              </a:spcBef>
              <a:spcAft>
                <a:spcPts val="0"/>
              </a:spcAft>
              <a:buNone/>
            </a:pP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Αυξημένες</a:t>
            </a:r>
            <a:r>
              <a:rPr lang="en-US" sz="1800" dirty="0">
                <a:solidFill>
                  <a:schemeClr val="dk1"/>
                </a:solidFill>
                <a:latin typeface="Arial"/>
                <a:ea typeface="Arial"/>
                <a:cs typeface="Arial"/>
                <a:sym typeface="Arial"/>
              </a:rPr>
              <a:t> π</a:t>
            </a:r>
            <a:r>
              <a:rPr lang="en-US" sz="1800" dirty="0" err="1">
                <a:solidFill>
                  <a:schemeClr val="dk1"/>
                </a:solidFill>
                <a:latin typeface="Arial"/>
                <a:ea typeface="Arial"/>
                <a:cs typeface="Arial"/>
                <a:sym typeface="Arial"/>
              </a:rPr>
              <a:t>ερι</a:t>
            </a:r>
            <a:r>
              <a:rPr lang="en-US" sz="1800" dirty="0">
                <a:solidFill>
                  <a:schemeClr val="dk1"/>
                </a:solidFill>
                <a:latin typeface="Arial"/>
                <a:ea typeface="Arial"/>
                <a:cs typeface="Arial"/>
                <a:sym typeface="Arial"/>
              </a:rPr>
              <a:t>βαλλοντικές απαιτήσεις και ανάγκη για κυκλική οικονομία. </a:t>
            </a:r>
            <a:endParaRPr sz="1800" dirty="0">
              <a:solidFill>
                <a:schemeClr val="dk1"/>
              </a:solidFill>
              <a:latin typeface="Arial"/>
              <a:ea typeface="Arial"/>
              <a:cs typeface="Arial"/>
              <a:sym typeface="Arial"/>
            </a:endParaRPr>
          </a:p>
        </p:txBody>
      </p:sp>
      <p:sp>
        <p:nvSpPr>
          <p:cNvPr id="114" name="Google Shape;114;p3"/>
          <p:cNvSpPr txBox="1"/>
          <p:nvPr/>
        </p:nvSpPr>
        <p:spPr>
          <a:xfrm>
            <a:off x="1621" y="1151211"/>
            <a:ext cx="12064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n-US" sz="2400" b="1" dirty="0">
                <a:solidFill>
                  <a:srgbClr val="00B050"/>
                </a:solidFill>
                <a:latin typeface="Arial"/>
                <a:ea typeface="Arial"/>
                <a:cs typeface="Arial"/>
                <a:sym typeface="Arial"/>
              </a:rPr>
              <a:t>Η π</a:t>
            </a:r>
            <a:r>
              <a:rPr lang="en-US" sz="2400" b="1" dirty="0" err="1">
                <a:solidFill>
                  <a:srgbClr val="00B050"/>
                </a:solidFill>
                <a:latin typeface="Arial"/>
                <a:ea typeface="Arial"/>
                <a:cs typeface="Arial"/>
                <a:sym typeface="Arial"/>
              </a:rPr>
              <a:t>ρόκληση</a:t>
            </a:r>
            <a:endParaRPr sz="2400" dirty="0">
              <a:solidFill>
                <a:srgbClr val="00B050"/>
              </a:solidFill>
              <a:latin typeface="Arial"/>
              <a:ea typeface="Arial"/>
              <a:cs typeface="Arial"/>
              <a:sym typeface="Arial"/>
            </a:endParaRPr>
          </a:p>
        </p:txBody>
      </p:sp>
      <p:pic>
        <p:nvPicPr>
          <p:cNvPr id="2" name="Google Shape;144;g3f0650a578f_0_0">
            <a:extLst>
              <a:ext uri="{FF2B5EF4-FFF2-40B4-BE49-F238E27FC236}">
                <a16:creationId xmlns:a16="http://schemas.microsoft.com/office/drawing/2014/main" id="{B32135CC-A479-16ED-CB18-6FD099954AE5}"/>
              </a:ext>
            </a:extLst>
          </p:cNvPr>
          <p:cNvPicPr preferRelativeResize="0"/>
          <p:nvPr/>
        </p:nvPicPr>
        <p:blipFill>
          <a:blip r:embed="rId3">
            <a:alphaModFix/>
          </a:blip>
          <a:srcRect l="5000" t="21226" r="46187" b="12274"/>
          <a:stretch>
            <a:fillRect/>
          </a:stretch>
        </p:blipFill>
        <p:spPr>
          <a:xfrm>
            <a:off x="125466" y="2599357"/>
            <a:ext cx="4784832" cy="3107432"/>
          </a:xfrm>
          <a:prstGeom prst="rect">
            <a:avLst/>
          </a:prstGeom>
          <a:noFill/>
          <a:ln>
            <a:noFill/>
          </a:ln>
        </p:spPr>
      </p:pic>
      <p:sp>
        <p:nvSpPr>
          <p:cNvPr id="4" name="TextBox 3">
            <a:extLst>
              <a:ext uri="{FF2B5EF4-FFF2-40B4-BE49-F238E27FC236}">
                <a16:creationId xmlns:a16="http://schemas.microsoft.com/office/drawing/2014/main" id="{3258EB64-F16E-1385-0E4C-E1E78917E918}"/>
              </a:ext>
            </a:extLst>
          </p:cNvPr>
          <p:cNvSpPr txBox="1"/>
          <p:nvPr/>
        </p:nvSpPr>
        <p:spPr>
          <a:xfrm>
            <a:off x="32998" y="5769981"/>
            <a:ext cx="4969768" cy="584775"/>
          </a:xfrm>
          <a:prstGeom prst="rect">
            <a:avLst/>
          </a:prstGeom>
          <a:noFill/>
        </p:spPr>
        <p:txBody>
          <a:bodyPr wrap="square">
            <a:spAutoFit/>
          </a:bodyPr>
          <a:lstStyle/>
          <a:p>
            <a:pPr algn="ctr"/>
            <a:r>
              <a:rPr lang="en-US" sz="1600" dirty="0"/>
              <a:t>Heat Pipe Condensing Economizer (HPCE) </a:t>
            </a:r>
            <a:endParaRPr lang="el-GR" sz="1600" dirty="0"/>
          </a:p>
          <a:p>
            <a:pPr algn="ctr"/>
            <a:r>
              <a:rPr lang="en-US" sz="1600" dirty="0"/>
              <a:t>(</a:t>
            </a:r>
            <a:r>
              <a:rPr lang="en-US" sz="1600" dirty="0" err="1"/>
              <a:t>Συμ</a:t>
            </a:r>
            <a:r>
              <a:rPr lang="en-US" sz="1600" dirty="0"/>
              <a:t>πυκνωτικός εναλλάκτης ανάκτησης θερμότητας)</a:t>
            </a:r>
          </a:p>
        </p:txBody>
      </p:sp>
      <p:sp>
        <p:nvSpPr>
          <p:cNvPr id="6" name="TextBox 5">
            <a:extLst>
              <a:ext uri="{FF2B5EF4-FFF2-40B4-BE49-F238E27FC236}">
                <a16:creationId xmlns:a16="http://schemas.microsoft.com/office/drawing/2014/main" id="{F663BE07-5C67-63A8-D57D-533BA1BFBC5D}"/>
              </a:ext>
            </a:extLst>
          </p:cNvPr>
          <p:cNvSpPr txBox="1"/>
          <p:nvPr/>
        </p:nvSpPr>
        <p:spPr>
          <a:xfrm>
            <a:off x="5085988" y="2760003"/>
            <a:ext cx="4149781" cy="1323439"/>
          </a:xfrm>
          <a:prstGeom prst="rect">
            <a:avLst/>
          </a:prstGeom>
          <a:noFill/>
        </p:spPr>
        <p:txBody>
          <a:bodyPr wrap="square">
            <a:spAutoFit/>
          </a:bodyPr>
          <a:lstStyle/>
          <a:p>
            <a:pPr algn="ctr"/>
            <a:r>
              <a:rPr lang="el-GR" sz="1600" b="1" dirty="0">
                <a:solidFill>
                  <a:srgbClr val="FF0000"/>
                </a:solidFill>
              </a:rPr>
              <a:t>ΕΠΙΠΛΕΟΝ</a:t>
            </a:r>
            <a:r>
              <a:rPr lang="en-US" sz="1600" b="1" dirty="0">
                <a:solidFill>
                  <a:srgbClr val="FF0000"/>
                </a:solidFill>
              </a:rPr>
              <a:t> </a:t>
            </a:r>
            <a:r>
              <a:rPr lang="el-GR" sz="1600" b="1" dirty="0">
                <a:solidFill>
                  <a:srgbClr val="FF0000"/>
                </a:solidFill>
              </a:rPr>
              <a:t>ΠΡΟΒΛΗΜΑ!</a:t>
            </a:r>
            <a:br>
              <a:rPr lang="el-GR" sz="1600" dirty="0"/>
            </a:br>
            <a:r>
              <a:rPr lang="en-US" sz="1600" dirty="0" err="1"/>
              <a:t>συμ</a:t>
            </a:r>
            <a:r>
              <a:rPr lang="en-US" sz="1600" dirty="0"/>
              <a:t>πύκνωση του </a:t>
            </a:r>
            <a:r>
              <a:rPr lang="en-US" sz="1600" b="1" dirty="0"/>
              <a:t>HF (υδροφθορικού οξέος)</a:t>
            </a:r>
            <a:r>
              <a:rPr lang="en-US" sz="1600" dirty="0"/>
              <a:t> </a:t>
            </a:r>
            <a:r>
              <a:rPr lang="en-US" sz="1600" b="1" dirty="0"/>
              <a:t>στο πρώτο στάδιο του (HPCE)</a:t>
            </a:r>
            <a:r>
              <a:rPr lang="en-US" sz="1600" dirty="0"/>
              <a:t>, δηλαδή στη θερμότερη ζώνη του εναλλάκτη.</a:t>
            </a:r>
          </a:p>
        </p:txBody>
      </p:sp>
      <p:sp>
        <p:nvSpPr>
          <p:cNvPr id="11" name="TextBox 10">
            <a:extLst>
              <a:ext uri="{FF2B5EF4-FFF2-40B4-BE49-F238E27FC236}">
                <a16:creationId xmlns:a16="http://schemas.microsoft.com/office/drawing/2014/main" id="{A09694F0-ADCA-9225-1CE4-90DA0F716936}"/>
              </a:ext>
            </a:extLst>
          </p:cNvPr>
          <p:cNvSpPr txBox="1"/>
          <p:nvPr/>
        </p:nvSpPr>
        <p:spPr>
          <a:xfrm>
            <a:off x="5353767" y="4801988"/>
            <a:ext cx="6556582" cy="1815882"/>
          </a:xfrm>
          <a:prstGeom prst="rect">
            <a:avLst/>
          </a:prstGeom>
          <a:noFill/>
        </p:spPr>
        <p:txBody>
          <a:bodyPr wrap="square">
            <a:spAutoFit/>
          </a:bodyPr>
          <a:lstStyle/>
          <a:p>
            <a:r>
              <a:rPr lang="en-US" sz="1600" dirty="0"/>
              <a:t>🌡️ </a:t>
            </a:r>
            <a:r>
              <a:rPr lang="en-US" sz="1600" b="1" dirty="0" err="1"/>
              <a:t>Το</a:t>
            </a:r>
            <a:r>
              <a:rPr lang="en-US" sz="1600" b="1" dirty="0"/>
              <a:t> HF </a:t>
            </a:r>
            <a:r>
              <a:rPr lang="en-US" sz="1600" b="1" dirty="0" err="1"/>
              <a:t>δεν</a:t>
            </a:r>
            <a:r>
              <a:rPr lang="en-US" sz="1600" b="1" dirty="0"/>
              <a:t> πα</a:t>
            </a:r>
            <a:r>
              <a:rPr lang="en-US" sz="1600" b="1" dirty="0" err="1"/>
              <a:t>ρουσιάζει</a:t>
            </a:r>
            <a:r>
              <a:rPr lang="en-US" sz="1600" b="1" dirty="0"/>
              <a:t> </a:t>
            </a:r>
            <a:r>
              <a:rPr lang="en-US" sz="1600" b="1" dirty="0" err="1"/>
              <a:t>στ</a:t>
            </a:r>
            <a:r>
              <a:rPr lang="en-US" sz="1600" b="1" dirty="0"/>
              <a:t>αθερό σημείο δρόσου.</a:t>
            </a:r>
            <a:r>
              <a:rPr lang="en-US" sz="1600" dirty="0"/>
              <a:t> </a:t>
            </a:r>
            <a:endParaRPr lang="el-GR" sz="1600" dirty="0"/>
          </a:p>
          <a:p>
            <a:endParaRPr lang="el-GR" sz="1600" dirty="0"/>
          </a:p>
          <a:p>
            <a:r>
              <a:rPr lang="en-US" sz="1600" dirty="0"/>
              <a:t>💧 </a:t>
            </a:r>
            <a:r>
              <a:rPr lang="en-US" sz="1600" b="1" dirty="0"/>
              <a:t>Απ</a:t>
            </a:r>
            <a:r>
              <a:rPr lang="en-US" sz="1600" b="1" dirty="0" err="1"/>
              <a:t>ορροφάτ</a:t>
            </a:r>
            <a:r>
              <a:rPr lang="en-US" sz="1600" b="1" dirty="0"/>
              <a:t>αι στο συμπυκνούμενο νερό, σχηματίζοντας υδροφθορικό οξύ (HF(aq)).</a:t>
            </a:r>
            <a:r>
              <a:rPr lang="en-US" sz="1600" dirty="0"/>
              <a:t> </a:t>
            </a:r>
            <a:endParaRPr lang="el-GR" sz="1600" dirty="0"/>
          </a:p>
          <a:p>
            <a:endParaRPr lang="el-GR" sz="1600" dirty="0"/>
          </a:p>
          <a:p>
            <a:r>
              <a:rPr lang="en-US" sz="1600" dirty="0"/>
              <a:t>⚗️ </a:t>
            </a:r>
            <a:r>
              <a:rPr lang="en-US" sz="1600" b="1" dirty="0"/>
              <a:t>Η α</a:t>
            </a:r>
            <a:r>
              <a:rPr lang="en-US" sz="1600" b="1" dirty="0" err="1"/>
              <a:t>νάκτησή</a:t>
            </a:r>
            <a:r>
              <a:rPr lang="en-US" sz="1600" b="1" dirty="0"/>
              <a:t> </a:t>
            </a:r>
            <a:r>
              <a:rPr lang="en-US" sz="1600" b="1" dirty="0" err="1"/>
              <a:t>του</a:t>
            </a:r>
            <a:r>
              <a:rPr lang="en-US" sz="1600" b="1" dirty="0"/>
              <a:t> πρα</a:t>
            </a:r>
            <a:r>
              <a:rPr lang="en-US" sz="1600" b="1" dirty="0" err="1"/>
              <a:t>γμ</a:t>
            </a:r>
            <a:r>
              <a:rPr lang="en-US" sz="1600" b="1" dirty="0"/>
              <a:t>ατοποιείται μαζί με τα όξινα συμπυκνώματα στο πρώτο στάδιο του HPCE.</a:t>
            </a:r>
            <a:endParaRPr lang="en-US" sz="1600" dirty="0"/>
          </a:p>
        </p:txBody>
      </p:sp>
      <p:pic>
        <p:nvPicPr>
          <p:cNvPr id="12" name="Google Shape;103;p2">
            <a:extLst>
              <a:ext uri="{FF2B5EF4-FFF2-40B4-BE49-F238E27FC236}">
                <a16:creationId xmlns:a16="http://schemas.microsoft.com/office/drawing/2014/main" id="{237518A5-788F-8305-D05A-782ED180F4AA}"/>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13" name="Picture 12">
            <a:extLst>
              <a:ext uri="{FF2B5EF4-FFF2-40B4-BE49-F238E27FC236}">
                <a16:creationId xmlns:a16="http://schemas.microsoft.com/office/drawing/2014/main" id="{262E248D-E2DF-11A8-5FAB-FD213337C1AB}"/>
              </a:ext>
            </a:extLst>
          </p:cNvPr>
          <p:cNvPicPr>
            <a:picLocks noChangeAspect="1"/>
          </p:cNvPicPr>
          <p:nvPr/>
        </p:nvPicPr>
        <p:blipFill>
          <a:blip r:embed="rId6"/>
          <a:stretch>
            <a:fillRect/>
          </a:stretch>
        </p:blipFill>
        <p:spPr>
          <a:xfrm>
            <a:off x="76207" y="4221"/>
            <a:ext cx="718842" cy="12262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B06BD32A-1E92-13E4-D28F-5FA7A741908B}"/>
            </a:ext>
          </a:extLst>
        </p:cNvPr>
        <p:cNvGrpSpPr/>
        <p:nvPr/>
      </p:nvGrpSpPr>
      <p:grpSpPr>
        <a:xfrm>
          <a:off x="0" y="0"/>
          <a:ext cx="0" cy="0"/>
          <a:chOff x="0" y="0"/>
          <a:chExt cx="0" cy="0"/>
        </a:xfrm>
      </p:grpSpPr>
      <p:sp>
        <p:nvSpPr>
          <p:cNvPr id="150" name="Google Shape;150;p5">
            <a:extLst>
              <a:ext uri="{FF2B5EF4-FFF2-40B4-BE49-F238E27FC236}">
                <a16:creationId xmlns:a16="http://schemas.microsoft.com/office/drawing/2014/main" id="{162DA08B-81B6-A4B6-A9EF-919DFBBF01B1}"/>
              </a:ext>
            </a:extLst>
          </p:cNvPr>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pic>
        <p:nvPicPr>
          <p:cNvPr id="153" name="Google Shape;153;p5" descr="iWays">
            <a:extLst>
              <a:ext uri="{FF2B5EF4-FFF2-40B4-BE49-F238E27FC236}">
                <a16:creationId xmlns:a16="http://schemas.microsoft.com/office/drawing/2014/main" id="{02E5A0AD-3A05-2AF7-F44E-292C4DB0F6AF}"/>
              </a:ext>
            </a:extLst>
          </p:cNvPr>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54" name="Google Shape;154;p5">
            <a:extLst>
              <a:ext uri="{FF2B5EF4-FFF2-40B4-BE49-F238E27FC236}">
                <a16:creationId xmlns:a16="http://schemas.microsoft.com/office/drawing/2014/main" id="{82103B98-E6F2-C403-6648-BD96BFD39189}"/>
              </a:ext>
            </a:extLst>
          </p:cNvPr>
          <p:cNvSpPr/>
          <p:nvPr/>
        </p:nvSpPr>
        <p:spPr>
          <a:xfrm>
            <a:off x="125467" y="97155"/>
            <a:ext cx="738133" cy="1197522"/>
          </a:xfrm>
          <a:prstGeom prst="rect">
            <a:avLst/>
          </a:prstGeom>
          <a:noFill/>
          <a:ln>
            <a:noFill/>
          </a:ln>
        </p:spPr>
        <p:txBody>
          <a:bodyPr/>
          <a:lstStyle/>
          <a:p>
            <a:endParaRPr lang="en-US"/>
          </a:p>
        </p:txBody>
      </p:sp>
      <p:pic>
        <p:nvPicPr>
          <p:cNvPr id="4" name="Picture 3">
            <a:extLst>
              <a:ext uri="{FF2B5EF4-FFF2-40B4-BE49-F238E27FC236}">
                <a16:creationId xmlns:a16="http://schemas.microsoft.com/office/drawing/2014/main" id="{E2B1A685-CA59-AC3D-1DF5-C364676DF878}"/>
              </a:ext>
            </a:extLst>
          </p:cNvPr>
          <p:cNvPicPr>
            <a:picLocks noChangeAspect="1"/>
          </p:cNvPicPr>
          <p:nvPr/>
        </p:nvPicPr>
        <p:blipFill>
          <a:blip r:embed="rId4"/>
          <a:stretch>
            <a:fillRect/>
          </a:stretch>
        </p:blipFill>
        <p:spPr>
          <a:xfrm>
            <a:off x="125466" y="1661670"/>
            <a:ext cx="7591919" cy="5061279"/>
          </a:xfrm>
          <a:prstGeom prst="rect">
            <a:avLst/>
          </a:prstGeom>
        </p:spPr>
      </p:pic>
      <p:pic>
        <p:nvPicPr>
          <p:cNvPr id="5" name="Picture 4">
            <a:extLst>
              <a:ext uri="{FF2B5EF4-FFF2-40B4-BE49-F238E27FC236}">
                <a16:creationId xmlns:a16="http://schemas.microsoft.com/office/drawing/2014/main" id="{764AAB46-3F16-6164-64B5-1A024A027685}"/>
              </a:ext>
            </a:extLst>
          </p:cNvPr>
          <p:cNvPicPr>
            <a:picLocks noChangeAspect="1"/>
          </p:cNvPicPr>
          <p:nvPr/>
        </p:nvPicPr>
        <p:blipFill>
          <a:blip r:embed="rId5"/>
          <a:srcRect b="24045"/>
          <a:stretch>
            <a:fillRect/>
          </a:stretch>
        </p:blipFill>
        <p:spPr>
          <a:xfrm>
            <a:off x="7532195" y="1601777"/>
            <a:ext cx="4346548" cy="2403064"/>
          </a:xfrm>
          <a:prstGeom prst="rect">
            <a:avLst/>
          </a:prstGeom>
        </p:spPr>
      </p:pic>
      <p:pic>
        <p:nvPicPr>
          <p:cNvPr id="6" name="Picture 5">
            <a:extLst>
              <a:ext uri="{FF2B5EF4-FFF2-40B4-BE49-F238E27FC236}">
                <a16:creationId xmlns:a16="http://schemas.microsoft.com/office/drawing/2014/main" id="{C9735BD3-1E39-5A81-B5F8-8624A97CD647}"/>
              </a:ext>
            </a:extLst>
          </p:cNvPr>
          <p:cNvPicPr>
            <a:picLocks noChangeAspect="1"/>
          </p:cNvPicPr>
          <p:nvPr/>
        </p:nvPicPr>
        <p:blipFill>
          <a:blip r:embed="rId6"/>
          <a:srcRect l="3318" t="3510" r="15370" b="16866"/>
          <a:stretch>
            <a:fillRect/>
          </a:stretch>
        </p:blipFill>
        <p:spPr>
          <a:xfrm>
            <a:off x="7856286" y="4111907"/>
            <a:ext cx="4247910" cy="2551784"/>
          </a:xfrm>
          <a:prstGeom prst="rect">
            <a:avLst/>
          </a:prstGeom>
        </p:spPr>
      </p:pic>
      <p:sp>
        <p:nvSpPr>
          <p:cNvPr id="7" name="Google Shape;187;p8">
            <a:extLst>
              <a:ext uri="{FF2B5EF4-FFF2-40B4-BE49-F238E27FC236}">
                <a16:creationId xmlns:a16="http://schemas.microsoft.com/office/drawing/2014/main" id="{E9CF0F71-023C-EB55-B113-9D920B25B8DF}"/>
              </a:ext>
            </a:extLst>
          </p:cNvPr>
          <p:cNvSpPr txBox="1"/>
          <p:nvPr/>
        </p:nvSpPr>
        <p:spPr>
          <a:xfrm>
            <a:off x="1621" y="1151211"/>
            <a:ext cx="12064911" cy="461624"/>
          </a:xfrm>
          <a:prstGeom prst="rect">
            <a:avLst/>
          </a:prstGeom>
          <a:noFill/>
          <a:ln>
            <a:noFill/>
          </a:ln>
        </p:spPr>
        <p:txBody>
          <a:bodyPr spcFirstLastPara="1" wrap="square" lIns="91425" tIns="45700" rIns="91425" bIns="45700" anchor="t" anchorCtr="0">
            <a:spAutoFit/>
          </a:bodyPr>
          <a:lstStyle/>
          <a:p>
            <a:pPr lvl="0">
              <a:buClr>
                <a:srgbClr val="00B050"/>
              </a:buClr>
              <a:buSzPts val="2400"/>
            </a:pPr>
            <a:r>
              <a:rPr lang="el-GR" sz="2400" b="1" dirty="0">
                <a:solidFill>
                  <a:srgbClr val="00B050"/>
                </a:solidFill>
              </a:rPr>
              <a:t>Η πρόκληση</a:t>
            </a:r>
            <a:endParaRPr lang="el-GR" sz="2400" dirty="0">
              <a:solidFill>
                <a:srgbClr val="00B050"/>
              </a:solidFill>
            </a:endParaRPr>
          </a:p>
        </p:txBody>
      </p:sp>
      <p:pic>
        <p:nvPicPr>
          <p:cNvPr id="2" name="Google Shape;103;p2">
            <a:extLst>
              <a:ext uri="{FF2B5EF4-FFF2-40B4-BE49-F238E27FC236}">
                <a16:creationId xmlns:a16="http://schemas.microsoft.com/office/drawing/2014/main" id="{98489049-AEF1-3C81-D813-384EAD28498B}"/>
              </a:ext>
            </a:extLst>
          </p:cNvPr>
          <p:cNvPicPr preferRelativeResize="0"/>
          <p:nvPr/>
        </p:nvPicPr>
        <p:blipFill rotWithShape="1">
          <a:blip r:embed="rId7">
            <a:alphaModFix/>
          </a:blip>
          <a:srcRect l="31481" r="40817"/>
          <a:stretch/>
        </p:blipFill>
        <p:spPr>
          <a:xfrm>
            <a:off x="863600" y="0"/>
            <a:ext cx="1256274" cy="1294677"/>
          </a:xfrm>
          <a:prstGeom prst="rect">
            <a:avLst/>
          </a:prstGeom>
          <a:noFill/>
          <a:ln>
            <a:noFill/>
          </a:ln>
        </p:spPr>
      </p:pic>
      <p:pic>
        <p:nvPicPr>
          <p:cNvPr id="3" name="Picture 2">
            <a:extLst>
              <a:ext uri="{FF2B5EF4-FFF2-40B4-BE49-F238E27FC236}">
                <a16:creationId xmlns:a16="http://schemas.microsoft.com/office/drawing/2014/main" id="{D0A9AE73-E11C-74DB-31D4-D3364604C15B}"/>
              </a:ext>
            </a:extLst>
          </p:cNvPr>
          <p:cNvPicPr>
            <a:picLocks noChangeAspect="1"/>
          </p:cNvPicPr>
          <p:nvPr/>
        </p:nvPicPr>
        <p:blipFill>
          <a:blip r:embed="rId8"/>
          <a:stretch>
            <a:fillRect/>
          </a:stretch>
        </p:blipFill>
        <p:spPr>
          <a:xfrm>
            <a:off x="76207" y="4221"/>
            <a:ext cx="718842" cy="1226260"/>
          </a:xfrm>
          <a:prstGeom prst="rect">
            <a:avLst/>
          </a:prstGeom>
        </p:spPr>
      </p:pic>
    </p:spTree>
    <p:extLst>
      <p:ext uri="{BB962C8B-B14F-4D97-AF65-F5344CB8AC3E}">
        <p14:creationId xmlns:p14="http://schemas.microsoft.com/office/powerpoint/2010/main" val="220591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4" descr="iWays"/>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23" name="Google Shape;123;p4"/>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124" name="Google Shape;124;p4"/>
          <p:cNvSpPr/>
          <p:nvPr/>
        </p:nvSpPr>
        <p:spPr>
          <a:xfrm>
            <a:off x="125467" y="97155"/>
            <a:ext cx="738133" cy="1197522"/>
          </a:xfrm>
          <a:prstGeom prst="rect">
            <a:avLst/>
          </a:prstGeom>
          <a:noFill/>
          <a:ln>
            <a:noFill/>
          </a:ln>
        </p:spPr>
        <p:txBody>
          <a:bodyPr/>
          <a:lstStyle/>
          <a:p>
            <a:endParaRPr lang="en-US"/>
          </a:p>
        </p:txBody>
      </p:sp>
      <p:sp>
        <p:nvSpPr>
          <p:cNvPr id="125" name="Google Shape;125;p4"/>
          <p:cNvSpPr txBox="1"/>
          <p:nvPr/>
        </p:nvSpPr>
        <p:spPr>
          <a:xfrm>
            <a:off x="1621" y="1151211"/>
            <a:ext cx="12064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n-US" sz="2400" b="1">
                <a:solidFill>
                  <a:srgbClr val="00B050"/>
                </a:solidFill>
                <a:latin typeface="Arial"/>
                <a:ea typeface="Arial"/>
                <a:cs typeface="Arial"/>
                <a:sym typeface="Arial"/>
              </a:rPr>
              <a:t>Η ευκαιρία</a:t>
            </a:r>
            <a:endParaRPr sz="2400">
              <a:solidFill>
                <a:srgbClr val="00B050"/>
              </a:solidFill>
              <a:latin typeface="Arial"/>
              <a:ea typeface="Arial"/>
              <a:cs typeface="Arial"/>
              <a:sym typeface="Arial"/>
            </a:endParaRPr>
          </a:p>
        </p:txBody>
      </p:sp>
      <p:sp>
        <p:nvSpPr>
          <p:cNvPr id="126" name="Google Shape;126;p4"/>
          <p:cNvSpPr txBox="1"/>
          <p:nvPr/>
        </p:nvSpPr>
        <p:spPr>
          <a:xfrm>
            <a:off x="152400" y="1774750"/>
            <a:ext cx="11572753" cy="313928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dirty="0">
                <a:solidFill>
                  <a:schemeClr val="dk1"/>
                </a:solidFill>
                <a:latin typeface="Arial"/>
                <a:ea typeface="Arial"/>
                <a:cs typeface="Arial"/>
                <a:sym typeface="Arial"/>
              </a:rPr>
              <a:t>♻️ </a:t>
            </a:r>
            <a:r>
              <a:rPr lang="en-US" sz="1800" b="1" dirty="0" err="1">
                <a:solidFill>
                  <a:schemeClr val="dk1"/>
                </a:solidFill>
                <a:latin typeface="Arial"/>
                <a:ea typeface="Arial"/>
                <a:cs typeface="Arial"/>
                <a:sym typeface="Arial"/>
              </a:rPr>
              <a:t>Μετ</a:t>
            </a:r>
            <a:r>
              <a:rPr lang="en-US" sz="1800" b="1" dirty="0">
                <a:solidFill>
                  <a:schemeClr val="dk1"/>
                </a:solidFill>
                <a:latin typeface="Arial"/>
                <a:ea typeface="Arial"/>
                <a:cs typeface="Arial"/>
                <a:sym typeface="Arial"/>
              </a:rPr>
              <a:t>ατροπή των βιομηχανικών απαερίων από απόβλητα σε πηγή νερού, θερμότητας και πολύτιμων υλικών.</a:t>
            </a:r>
            <a:r>
              <a:rPr lang="en-US" sz="1800" dirty="0">
                <a:solidFill>
                  <a:schemeClr val="dk1"/>
                </a:solidFill>
                <a:latin typeface="Arial"/>
                <a:ea typeface="Arial"/>
                <a:cs typeface="Arial"/>
                <a:sym typeface="Arial"/>
              </a:rPr>
              <a:t> </a:t>
            </a:r>
            <a:endParaRPr sz="1800" dirty="0">
              <a:solidFill>
                <a:schemeClr val="dk1"/>
              </a:solidFill>
              <a:latin typeface="Arial"/>
              <a:ea typeface="Arial"/>
              <a:cs typeface="Arial"/>
              <a:sym typeface="Arial"/>
            </a:endParaRPr>
          </a:p>
          <a:p>
            <a:pPr marL="0" marR="0" lvl="0" indent="0" algn="l" rtl="0">
              <a:spcBef>
                <a:spcPts val="0"/>
              </a:spcBef>
              <a:spcAft>
                <a:spcPts val="0"/>
              </a:spcAft>
              <a:buNone/>
            </a:pPr>
            <a:endParaRPr sz="1800" dirty="0">
              <a:solidFill>
                <a:schemeClr val="dk1"/>
              </a:solidFill>
              <a:latin typeface="Arial"/>
              <a:ea typeface="Arial"/>
              <a:cs typeface="Arial"/>
              <a:sym typeface="Arial"/>
            </a:endParaRPr>
          </a:p>
          <a:p>
            <a:pPr marL="0" marR="0" lvl="0" indent="0" algn="just" rtl="0">
              <a:spcBef>
                <a:spcPts val="0"/>
              </a:spcBef>
              <a:spcAft>
                <a:spcPts val="0"/>
              </a:spcAft>
              <a:buNone/>
            </a:pPr>
            <a:r>
              <a:rPr lang="en-US" sz="1800" dirty="0">
                <a:solidFill>
                  <a:schemeClr val="dk1"/>
                </a:solidFill>
                <a:latin typeface="Arial"/>
                <a:ea typeface="Arial"/>
                <a:cs typeface="Arial"/>
                <a:sym typeface="Arial"/>
              </a:rPr>
              <a:t>🔄 </a:t>
            </a:r>
            <a:r>
              <a:rPr lang="en-US" sz="1800" b="1" dirty="0" err="1">
                <a:solidFill>
                  <a:schemeClr val="dk1"/>
                </a:solidFill>
                <a:latin typeface="Arial"/>
                <a:ea typeface="Arial"/>
                <a:cs typeface="Arial"/>
                <a:sym typeface="Arial"/>
              </a:rPr>
              <a:t>Ανά</a:t>
            </a:r>
            <a:r>
              <a:rPr lang="en-US" sz="1800" b="1" dirty="0">
                <a:solidFill>
                  <a:schemeClr val="dk1"/>
                </a:solidFill>
                <a:latin typeface="Arial"/>
                <a:ea typeface="Arial"/>
                <a:cs typeface="Arial"/>
                <a:sym typeface="Arial"/>
              </a:rPr>
              <a:t>πτυξη κλειστών κυκλωμάτων (closed-loop) που επιτρέπουν την ανάκτηση και επαναχρησιμοποίηση πόρων μέσα στην ίδια τη βιομηχανική διαδικασία.</a:t>
            </a:r>
            <a:r>
              <a:rPr lang="en-US" sz="1800" dirty="0">
                <a:solidFill>
                  <a:schemeClr val="dk1"/>
                </a:solidFill>
                <a:latin typeface="Arial"/>
                <a:ea typeface="Arial"/>
                <a:cs typeface="Arial"/>
                <a:sym typeface="Arial"/>
              </a:rPr>
              <a:t> </a:t>
            </a:r>
            <a:endParaRPr sz="1800" dirty="0">
              <a:solidFill>
                <a:schemeClr val="dk1"/>
              </a:solidFill>
              <a:latin typeface="Arial"/>
              <a:ea typeface="Arial"/>
              <a:cs typeface="Arial"/>
              <a:sym typeface="Arial"/>
            </a:endParaRPr>
          </a:p>
          <a:p>
            <a:pPr marL="0" marR="0" lvl="0" indent="0" algn="just" rtl="0">
              <a:spcBef>
                <a:spcPts val="0"/>
              </a:spcBef>
              <a:spcAft>
                <a:spcPts val="0"/>
              </a:spcAft>
              <a:buNone/>
            </a:pPr>
            <a:endParaRPr sz="1800" dirty="0">
              <a:solidFill>
                <a:schemeClr val="dk1"/>
              </a:solidFill>
              <a:latin typeface="Arial"/>
              <a:ea typeface="Arial"/>
              <a:cs typeface="Arial"/>
              <a:sym typeface="Arial"/>
            </a:endParaRPr>
          </a:p>
          <a:p>
            <a:pPr marL="0" marR="0" lvl="0" indent="0" algn="just" rtl="0">
              <a:spcBef>
                <a:spcPts val="0"/>
              </a:spcBef>
              <a:spcAft>
                <a:spcPts val="0"/>
              </a:spcAft>
              <a:buNone/>
            </a:pPr>
            <a:r>
              <a:rPr lang="en-US" sz="1800" dirty="0">
                <a:solidFill>
                  <a:schemeClr val="dk1"/>
                </a:solidFill>
                <a:latin typeface="Arial"/>
                <a:ea typeface="Arial"/>
                <a:cs typeface="Arial"/>
                <a:sym typeface="Arial"/>
              </a:rPr>
              <a:t>🚀 </a:t>
            </a:r>
            <a:r>
              <a:rPr lang="en-US" sz="1800" b="1" dirty="0" err="1">
                <a:solidFill>
                  <a:schemeClr val="dk1"/>
                </a:solidFill>
                <a:latin typeface="Arial"/>
                <a:ea typeface="Arial"/>
                <a:cs typeface="Arial"/>
                <a:sym typeface="Arial"/>
              </a:rPr>
              <a:t>Εφ</a:t>
            </a:r>
            <a:r>
              <a:rPr lang="en-US" sz="1800" b="1" dirty="0">
                <a:solidFill>
                  <a:schemeClr val="dk1"/>
                </a:solidFill>
                <a:latin typeface="Arial"/>
                <a:ea typeface="Arial"/>
                <a:cs typeface="Arial"/>
                <a:sym typeface="Arial"/>
              </a:rPr>
              <a:t>αρμογή και κλιμάκωση (upscaling) καινοτόμων τεχνολογιών σε πραγματικές βιομηχανικές εγκαταστάσεις, επιταχύνοντας τη μετάβαση σε μια κυκλική και αποδοτική βιομηχανία.</a:t>
            </a:r>
            <a:r>
              <a:rPr lang="en-US" sz="1800" dirty="0">
                <a:solidFill>
                  <a:schemeClr val="dk1"/>
                </a:solidFill>
                <a:latin typeface="Arial"/>
                <a:ea typeface="Arial"/>
                <a:cs typeface="Arial"/>
                <a:sym typeface="Arial"/>
              </a:rPr>
              <a:t> </a:t>
            </a:r>
            <a:endParaRPr sz="1800" dirty="0">
              <a:solidFill>
                <a:schemeClr val="dk1"/>
              </a:solidFill>
              <a:latin typeface="Arial"/>
              <a:ea typeface="Arial"/>
              <a:cs typeface="Arial"/>
              <a:sym typeface="Arial"/>
            </a:endParaRPr>
          </a:p>
          <a:p>
            <a:pPr marL="0" marR="0" lvl="0" indent="0" algn="just" rtl="0">
              <a:spcBef>
                <a:spcPts val="0"/>
              </a:spcBef>
              <a:spcAft>
                <a:spcPts val="0"/>
              </a:spcAft>
              <a:buNone/>
            </a:pPr>
            <a:endParaRPr sz="1800" dirty="0">
              <a:solidFill>
                <a:schemeClr val="dk1"/>
              </a:solidFill>
              <a:latin typeface="Arial"/>
              <a:ea typeface="Arial"/>
              <a:cs typeface="Arial"/>
              <a:sym typeface="Arial"/>
            </a:endParaRPr>
          </a:p>
          <a:p>
            <a:pPr marL="0" marR="0" lvl="0" indent="0" algn="just" rtl="0">
              <a:spcBef>
                <a:spcPts val="0"/>
              </a:spcBef>
              <a:spcAft>
                <a:spcPts val="0"/>
              </a:spcAft>
              <a:buNone/>
            </a:pPr>
            <a:r>
              <a:rPr lang="en-US" sz="1800" dirty="0">
                <a:solidFill>
                  <a:schemeClr val="dk1"/>
                </a:solidFill>
                <a:latin typeface="Arial"/>
                <a:ea typeface="Arial"/>
                <a:cs typeface="Arial"/>
                <a:sym typeface="Arial"/>
              </a:rPr>
              <a:t>🌍 </a:t>
            </a:r>
            <a:r>
              <a:rPr lang="en-US" sz="1800" b="1" dirty="0" err="1">
                <a:solidFill>
                  <a:schemeClr val="dk1"/>
                </a:solidFill>
                <a:latin typeface="Arial"/>
                <a:ea typeface="Arial"/>
                <a:cs typeface="Arial"/>
                <a:sym typeface="Arial"/>
              </a:rPr>
              <a:t>Ενίσχυση</a:t>
            </a:r>
            <a:r>
              <a:rPr lang="en-US" sz="1800" b="1" dirty="0">
                <a:solidFill>
                  <a:schemeClr val="dk1"/>
                </a:solidFill>
                <a:latin typeface="Arial"/>
                <a:ea typeface="Arial"/>
                <a:cs typeface="Arial"/>
                <a:sym typeface="Arial"/>
              </a:rPr>
              <a:t> </a:t>
            </a:r>
            <a:r>
              <a:rPr lang="en-US" sz="1800" b="1" dirty="0" err="1">
                <a:solidFill>
                  <a:schemeClr val="dk1"/>
                </a:solidFill>
                <a:latin typeface="Arial"/>
                <a:ea typeface="Arial"/>
                <a:cs typeface="Arial"/>
                <a:sym typeface="Arial"/>
              </a:rPr>
              <a:t>της</a:t>
            </a:r>
            <a:r>
              <a:rPr lang="en-US" sz="1800" b="1" dirty="0">
                <a:solidFill>
                  <a:schemeClr val="dk1"/>
                </a:solidFill>
                <a:latin typeface="Arial"/>
                <a:ea typeface="Arial"/>
                <a:cs typeface="Arial"/>
                <a:sym typeface="Arial"/>
              </a:rPr>
              <a:t> α</a:t>
            </a:r>
            <a:r>
              <a:rPr lang="en-US" sz="1800" b="1" dirty="0" err="1">
                <a:solidFill>
                  <a:schemeClr val="dk1"/>
                </a:solidFill>
                <a:latin typeface="Arial"/>
                <a:ea typeface="Arial"/>
                <a:cs typeface="Arial"/>
                <a:sym typeface="Arial"/>
              </a:rPr>
              <a:t>ντ</a:t>
            </a:r>
            <a:r>
              <a:rPr lang="en-US" sz="1800" b="1" dirty="0">
                <a:solidFill>
                  <a:schemeClr val="dk1"/>
                </a:solidFill>
                <a:latin typeface="Arial"/>
                <a:ea typeface="Arial"/>
                <a:cs typeface="Arial"/>
                <a:sym typeface="Arial"/>
              </a:rPr>
              <a:t>αγωνιστικότητας της ευρωπαϊκής βιομηχανίας, με ταυτόχρονη μείωση της κατανάλωσης φυσικών πόρων και του περιβαλλοντικού αποτυπώματος.</a:t>
            </a:r>
            <a:endParaRPr sz="1800" dirty="0">
              <a:solidFill>
                <a:schemeClr val="dk1"/>
              </a:solidFill>
              <a:latin typeface="Arial"/>
              <a:ea typeface="Arial"/>
              <a:cs typeface="Arial"/>
              <a:sym typeface="Arial"/>
            </a:endParaRPr>
          </a:p>
        </p:txBody>
      </p:sp>
      <p:pic>
        <p:nvPicPr>
          <p:cNvPr id="2" name="Google Shape;103;p2">
            <a:extLst>
              <a:ext uri="{FF2B5EF4-FFF2-40B4-BE49-F238E27FC236}">
                <a16:creationId xmlns:a16="http://schemas.microsoft.com/office/drawing/2014/main" id="{7BBE6539-9B12-3DF2-EFF7-C931E1AC7136}"/>
              </a:ext>
            </a:extLst>
          </p:cNvPr>
          <p:cNvPicPr preferRelativeResize="0"/>
          <p:nvPr/>
        </p:nvPicPr>
        <p:blipFill rotWithShape="1">
          <a:blip r:embed="rId4">
            <a:alphaModFix/>
          </a:blip>
          <a:srcRect l="31481" r="40817"/>
          <a:stretch/>
        </p:blipFill>
        <p:spPr>
          <a:xfrm>
            <a:off x="863600" y="0"/>
            <a:ext cx="1256274" cy="1294677"/>
          </a:xfrm>
          <a:prstGeom prst="rect">
            <a:avLst/>
          </a:prstGeom>
          <a:noFill/>
          <a:ln>
            <a:noFill/>
          </a:ln>
        </p:spPr>
      </p:pic>
      <p:pic>
        <p:nvPicPr>
          <p:cNvPr id="3" name="Picture 2">
            <a:extLst>
              <a:ext uri="{FF2B5EF4-FFF2-40B4-BE49-F238E27FC236}">
                <a16:creationId xmlns:a16="http://schemas.microsoft.com/office/drawing/2014/main" id="{C0DC141A-1730-9365-7E56-168C2CF0114A}"/>
              </a:ext>
            </a:extLst>
          </p:cNvPr>
          <p:cNvPicPr>
            <a:picLocks noChangeAspect="1"/>
          </p:cNvPicPr>
          <p:nvPr/>
        </p:nvPicPr>
        <p:blipFill>
          <a:blip r:embed="rId5"/>
          <a:stretch>
            <a:fillRect/>
          </a:stretch>
        </p:blipFill>
        <p:spPr>
          <a:xfrm>
            <a:off x="76207" y="4221"/>
            <a:ext cx="718842" cy="12262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7"/>
          <p:cNvPicPr preferRelativeResize="0"/>
          <p:nvPr/>
        </p:nvPicPr>
        <p:blipFill rotWithShape="1">
          <a:blip r:embed="rId3">
            <a:alphaModFix/>
          </a:blip>
          <a:srcRect/>
          <a:stretch/>
        </p:blipFill>
        <p:spPr>
          <a:xfrm>
            <a:off x="3569732" y="843712"/>
            <a:ext cx="8496802" cy="5886043"/>
          </a:xfrm>
          <a:prstGeom prst="rect">
            <a:avLst/>
          </a:prstGeom>
          <a:noFill/>
          <a:ln>
            <a:noFill/>
          </a:ln>
        </p:spPr>
      </p:pic>
      <p:pic>
        <p:nvPicPr>
          <p:cNvPr id="173" name="Google Shape;173;p7" descr="iWays"/>
          <p:cNvPicPr preferRelativeResize="0"/>
          <p:nvPr/>
        </p:nvPicPr>
        <p:blipFill rotWithShape="1">
          <a:blip r:embed="rId4">
            <a:alphaModFix/>
          </a:blip>
          <a:srcRect/>
          <a:stretch/>
        </p:blipFill>
        <p:spPr>
          <a:xfrm>
            <a:off x="10611583" y="0"/>
            <a:ext cx="1454950" cy="784218"/>
          </a:xfrm>
          <a:prstGeom prst="rect">
            <a:avLst/>
          </a:prstGeom>
          <a:noFill/>
          <a:ln>
            <a:noFill/>
          </a:ln>
        </p:spPr>
      </p:pic>
      <p:sp>
        <p:nvSpPr>
          <p:cNvPr id="174" name="Google Shape;174;p7"/>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175" name="Google Shape;175;p7"/>
          <p:cNvSpPr/>
          <p:nvPr/>
        </p:nvSpPr>
        <p:spPr>
          <a:xfrm>
            <a:off x="125467" y="97155"/>
            <a:ext cx="738133" cy="1197522"/>
          </a:xfrm>
          <a:prstGeom prst="rect">
            <a:avLst/>
          </a:prstGeom>
          <a:noFill/>
          <a:ln>
            <a:noFill/>
          </a:ln>
        </p:spPr>
        <p:txBody>
          <a:bodyPr/>
          <a:lstStyle/>
          <a:p>
            <a:endParaRPr lang="en-US"/>
          </a:p>
        </p:txBody>
      </p:sp>
      <p:sp>
        <p:nvSpPr>
          <p:cNvPr id="176" name="Google Shape;176;p7"/>
          <p:cNvSpPr txBox="1"/>
          <p:nvPr/>
        </p:nvSpPr>
        <p:spPr>
          <a:xfrm>
            <a:off x="141141" y="1974721"/>
            <a:ext cx="3428591" cy="3731791"/>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000" b="1">
                <a:solidFill>
                  <a:srgbClr val="2A69B1"/>
                </a:solidFill>
                <a:latin typeface="Arial"/>
                <a:ea typeface="Arial"/>
                <a:cs typeface="Arial"/>
                <a:sym typeface="Arial"/>
              </a:rPr>
              <a:t>19 </a:t>
            </a:r>
            <a:r>
              <a:rPr lang="en-US" sz="2000">
                <a:solidFill>
                  <a:srgbClr val="2A69B1"/>
                </a:solidFill>
                <a:latin typeface="Arial"/>
                <a:ea typeface="Arial"/>
                <a:cs typeface="Arial"/>
                <a:sym typeface="Arial"/>
              </a:rPr>
              <a:t>partners</a:t>
            </a:r>
            <a:endParaRPr sz="2000">
              <a:solidFill>
                <a:schemeClr val="dk1"/>
              </a:solidFill>
              <a:latin typeface="Arial"/>
              <a:ea typeface="Arial"/>
              <a:cs typeface="Arial"/>
              <a:sym typeface="Arial"/>
            </a:endParaRPr>
          </a:p>
          <a:p>
            <a:pPr marL="12700" marR="0" lvl="0" indent="0" algn="l" rtl="0">
              <a:lnSpc>
                <a:spcPct val="100000"/>
              </a:lnSpc>
              <a:spcBef>
                <a:spcPts val="2225"/>
              </a:spcBef>
              <a:spcAft>
                <a:spcPts val="0"/>
              </a:spcAft>
              <a:buNone/>
            </a:pPr>
            <a:r>
              <a:rPr lang="en-US" sz="2000" b="1">
                <a:solidFill>
                  <a:srgbClr val="2A69B1"/>
                </a:solidFill>
                <a:latin typeface="Arial"/>
                <a:ea typeface="Arial"/>
                <a:cs typeface="Arial"/>
                <a:sym typeface="Arial"/>
              </a:rPr>
              <a:t>9 </a:t>
            </a:r>
            <a:r>
              <a:rPr lang="en-US" sz="2000">
                <a:solidFill>
                  <a:srgbClr val="2A69B1"/>
                </a:solidFill>
                <a:latin typeface="Arial"/>
                <a:ea typeface="Arial"/>
                <a:cs typeface="Arial"/>
                <a:sym typeface="Arial"/>
              </a:rPr>
              <a:t>countries</a:t>
            </a:r>
            <a:endParaRPr sz="2000">
              <a:solidFill>
                <a:schemeClr val="dk1"/>
              </a:solidFill>
              <a:latin typeface="Arial"/>
              <a:ea typeface="Arial"/>
              <a:cs typeface="Arial"/>
              <a:sym typeface="Arial"/>
            </a:endParaRPr>
          </a:p>
          <a:p>
            <a:pPr marL="12700" marR="714375" lvl="0" indent="0" algn="l" rtl="0">
              <a:lnSpc>
                <a:spcPct val="100000"/>
              </a:lnSpc>
              <a:spcBef>
                <a:spcPts val="1760"/>
              </a:spcBef>
              <a:spcAft>
                <a:spcPts val="0"/>
              </a:spcAft>
              <a:buNone/>
            </a:pPr>
            <a:r>
              <a:rPr lang="en-US" sz="2000" b="1">
                <a:solidFill>
                  <a:srgbClr val="2A69B1"/>
                </a:solidFill>
                <a:latin typeface="Arial"/>
                <a:ea typeface="Arial"/>
                <a:cs typeface="Arial"/>
                <a:sym typeface="Arial"/>
              </a:rPr>
              <a:t>3 </a:t>
            </a:r>
            <a:r>
              <a:rPr lang="en-US" sz="2000">
                <a:solidFill>
                  <a:srgbClr val="2A69B1"/>
                </a:solidFill>
                <a:latin typeface="Arial"/>
                <a:ea typeface="Arial"/>
                <a:cs typeface="Arial"/>
                <a:sym typeface="Arial"/>
              </a:rPr>
              <a:t>industrial</a:t>
            </a:r>
            <a:r>
              <a:rPr lang="en-US" sz="2000" b="1">
                <a:solidFill>
                  <a:srgbClr val="2A69B1"/>
                </a:solidFill>
                <a:latin typeface="Arial"/>
                <a:ea typeface="Arial"/>
                <a:cs typeface="Arial"/>
                <a:sym typeface="Arial"/>
              </a:rPr>
              <a:t> </a:t>
            </a:r>
            <a:r>
              <a:rPr lang="en-US" sz="2000">
                <a:solidFill>
                  <a:srgbClr val="2A69B1"/>
                </a:solidFill>
                <a:latin typeface="Arial"/>
                <a:ea typeface="Arial"/>
                <a:cs typeface="Arial"/>
                <a:sym typeface="Arial"/>
              </a:rPr>
              <a:t>demo cases</a:t>
            </a:r>
            <a:endParaRPr sz="2000">
              <a:solidFill>
                <a:schemeClr val="dk1"/>
              </a:solidFill>
              <a:latin typeface="Arial"/>
              <a:ea typeface="Arial"/>
              <a:cs typeface="Arial"/>
              <a:sym typeface="Arial"/>
            </a:endParaRPr>
          </a:p>
          <a:p>
            <a:pPr marL="12700" marR="5080" lvl="0" indent="0" algn="l" rtl="0">
              <a:lnSpc>
                <a:spcPct val="100000"/>
              </a:lnSpc>
              <a:spcBef>
                <a:spcPts val="1445"/>
              </a:spcBef>
              <a:spcAft>
                <a:spcPts val="0"/>
              </a:spcAft>
              <a:buNone/>
            </a:pPr>
            <a:r>
              <a:rPr lang="en-US" sz="2000" b="1">
                <a:solidFill>
                  <a:srgbClr val="2A69B1"/>
                </a:solidFill>
                <a:latin typeface="Arial"/>
                <a:ea typeface="Arial"/>
                <a:cs typeface="Arial"/>
                <a:sym typeface="Arial"/>
              </a:rPr>
              <a:t>4 </a:t>
            </a:r>
            <a:r>
              <a:rPr lang="en-US" sz="2000">
                <a:solidFill>
                  <a:srgbClr val="2A69B1"/>
                </a:solidFill>
                <a:latin typeface="Arial"/>
                <a:ea typeface="Arial"/>
                <a:cs typeface="Arial"/>
                <a:sym typeface="Arial"/>
              </a:rPr>
              <a:t>technology providers</a:t>
            </a:r>
            <a:endParaRPr sz="2000">
              <a:solidFill>
                <a:schemeClr val="dk1"/>
              </a:solidFill>
              <a:latin typeface="Arial"/>
              <a:ea typeface="Arial"/>
              <a:cs typeface="Arial"/>
              <a:sym typeface="Arial"/>
            </a:endParaRPr>
          </a:p>
          <a:p>
            <a:pPr marL="113664" marR="0" lvl="0" indent="0" algn="l" rtl="0">
              <a:lnSpc>
                <a:spcPct val="100000"/>
              </a:lnSpc>
              <a:spcBef>
                <a:spcPts val="1989"/>
              </a:spcBef>
              <a:spcAft>
                <a:spcPts val="0"/>
              </a:spcAft>
              <a:buNone/>
            </a:pPr>
            <a:r>
              <a:rPr lang="en-US" sz="2000" b="1">
                <a:solidFill>
                  <a:srgbClr val="2A69B1"/>
                </a:solidFill>
                <a:latin typeface="Arial"/>
                <a:ea typeface="Arial"/>
                <a:cs typeface="Arial"/>
                <a:sym typeface="Arial"/>
              </a:rPr>
              <a:t>60 </a:t>
            </a:r>
            <a:r>
              <a:rPr lang="en-US" sz="2000">
                <a:solidFill>
                  <a:srgbClr val="2A69B1"/>
                </a:solidFill>
                <a:latin typeface="Arial"/>
                <a:ea typeface="Arial"/>
                <a:cs typeface="Arial"/>
                <a:sym typeface="Arial"/>
              </a:rPr>
              <a:t>months</a:t>
            </a:r>
            <a:endParaRPr sz="2000">
              <a:solidFill>
                <a:schemeClr val="dk1"/>
              </a:solidFill>
              <a:latin typeface="Arial"/>
              <a:ea typeface="Arial"/>
              <a:cs typeface="Arial"/>
              <a:sym typeface="Arial"/>
            </a:endParaRPr>
          </a:p>
          <a:p>
            <a:pPr marL="12700" marR="0" lvl="0" indent="0" algn="l" rtl="0">
              <a:lnSpc>
                <a:spcPct val="100000"/>
              </a:lnSpc>
              <a:spcBef>
                <a:spcPts val="2415"/>
              </a:spcBef>
              <a:spcAft>
                <a:spcPts val="0"/>
              </a:spcAft>
              <a:buNone/>
            </a:pPr>
            <a:r>
              <a:rPr lang="en-US" sz="2000" b="1">
                <a:solidFill>
                  <a:srgbClr val="2A69B1"/>
                </a:solidFill>
                <a:latin typeface="Arial"/>
                <a:ea typeface="Arial"/>
                <a:cs typeface="Arial"/>
                <a:sym typeface="Arial"/>
              </a:rPr>
              <a:t>&gt; 10.6 M€</a:t>
            </a:r>
            <a:endParaRPr sz="2000">
              <a:solidFill>
                <a:schemeClr val="dk1"/>
              </a:solidFill>
              <a:latin typeface="Arial"/>
              <a:ea typeface="Arial"/>
              <a:cs typeface="Arial"/>
              <a:sym typeface="Arial"/>
            </a:endParaRPr>
          </a:p>
          <a:p>
            <a:pPr marL="12700" marR="0" lvl="0" indent="0" algn="l" rtl="0">
              <a:spcBef>
                <a:spcPts val="0"/>
              </a:spcBef>
              <a:spcAft>
                <a:spcPts val="0"/>
              </a:spcAft>
              <a:buNone/>
            </a:pPr>
            <a:r>
              <a:rPr lang="en-US" sz="2000">
                <a:solidFill>
                  <a:srgbClr val="2A69B1"/>
                </a:solidFill>
                <a:latin typeface="Arial"/>
                <a:ea typeface="Arial"/>
                <a:cs typeface="Arial"/>
                <a:sym typeface="Arial"/>
              </a:rPr>
              <a:t>EU funding Horizon 2020 - GA #958274 </a:t>
            </a:r>
            <a:endParaRPr/>
          </a:p>
        </p:txBody>
      </p:sp>
      <p:sp>
        <p:nvSpPr>
          <p:cNvPr id="178" name="Google Shape;178;p7"/>
          <p:cNvSpPr txBox="1"/>
          <p:nvPr/>
        </p:nvSpPr>
        <p:spPr>
          <a:xfrm>
            <a:off x="1621" y="1151211"/>
            <a:ext cx="12064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n-US" sz="2400" b="1">
                <a:solidFill>
                  <a:srgbClr val="00B050"/>
                </a:solidFill>
                <a:latin typeface="Arial"/>
                <a:ea typeface="Arial"/>
                <a:cs typeface="Arial"/>
                <a:sym typeface="Arial"/>
              </a:rPr>
              <a:t>Η «ΛΥΣΗ» iWays</a:t>
            </a:r>
            <a:endParaRPr sz="2400">
              <a:solidFill>
                <a:srgbClr val="00B050"/>
              </a:solidFill>
              <a:latin typeface="Arial"/>
              <a:ea typeface="Arial"/>
              <a:cs typeface="Arial"/>
              <a:sym typeface="Arial"/>
            </a:endParaRPr>
          </a:p>
        </p:txBody>
      </p:sp>
      <p:pic>
        <p:nvPicPr>
          <p:cNvPr id="2" name="Google Shape;103;p2">
            <a:extLst>
              <a:ext uri="{FF2B5EF4-FFF2-40B4-BE49-F238E27FC236}">
                <a16:creationId xmlns:a16="http://schemas.microsoft.com/office/drawing/2014/main" id="{80EC0F75-91ED-0AA1-EAF2-89D7D457D8F8}"/>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3" name="Picture 2">
            <a:extLst>
              <a:ext uri="{FF2B5EF4-FFF2-40B4-BE49-F238E27FC236}">
                <a16:creationId xmlns:a16="http://schemas.microsoft.com/office/drawing/2014/main" id="{EFE9D8F8-646D-A8B7-061F-DCD26D13C85D}"/>
              </a:ext>
            </a:extLst>
          </p:cNvPr>
          <p:cNvPicPr>
            <a:picLocks noChangeAspect="1"/>
          </p:cNvPicPr>
          <p:nvPr/>
        </p:nvPicPr>
        <p:blipFill>
          <a:blip r:embed="rId6"/>
          <a:stretch>
            <a:fillRect/>
          </a:stretch>
        </p:blipFill>
        <p:spPr>
          <a:xfrm>
            <a:off x="76207" y="4221"/>
            <a:ext cx="718842" cy="12262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6" descr="iWays"/>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60" name="Google Shape;160;p6"/>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161" name="Google Shape;161;p6"/>
          <p:cNvSpPr/>
          <p:nvPr/>
        </p:nvSpPr>
        <p:spPr>
          <a:xfrm>
            <a:off x="125467" y="97155"/>
            <a:ext cx="738133" cy="1197522"/>
          </a:xfrm>
          <a:prstGeom prst="rect">
            <a:avLst/>
          </a:prstGeom>
          <a:noFill/>
          <a:ln>
            <a:noFill/>
          </a:ln>
        </p:spPr>
        <p:txBody>
          <a:bodyPr/>
          <a:lstStyle/>
          <a:p>
            <a:endParaRPr lang="en-US"/>
          </a:p>
        </p:txBody>
      </p:sp>
      <p:pic>
        <p:nvPicPr>
          <p:cNvPr id="162" name="Google Shape;162;p6"/>
          <p:cNvPicPr preferRelativeResize="0"/>
          <p:nvPr/>
        </p:nvPicPr>
        <p:blipFill rotWithShape="1">
          <a:blip r:embed="rId4">
            <a:alphaModFix/>
          </a:blip>
          <a:srcRect/>
          <a:stretch/>
        </p:blipFill>
        <p:spPr>
          <a:xfrm>
            <a:off x="138749" y="1738781"/>
            <a:ext cx="5872141" cy="4331969"/>
          </a:xfrm>
          <a:prstGeom prst="rect">
            <a:avLst/>
          </a:prstGeom>
          <a:noFill/>
          <a:ln>
            <a:noFill/>
          </a:ln>
        </p:spPr>
      </p:pic>
      <p:sp>
        <p:nvSpPr>
          <p:cNvPr id="164" name="Google Shape;164;p6"/>
          <p:cNvSpPr txBox="1"/>
          <p:nvPr/>
        </p:nvSpPr>
        <p:spPr>
          <a:xfrm>
            <a:off x="1621" y="1151211"/>
            <a:ext cx="12064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n-US" sz="2400" b="1" dirty="0">
                <a:solidFill>
                  <a:srgbClr val="00B050"/>
                </a:solidFill>
                <a:latin typeface="Arial"/>
                <a:ea typeface="Arial"/>
                <a:cs typeface="Arial"/>
                <a:sym typeface="Arial"/>
              </a:rPr>
              <a:t>Η «ΛΥΣΗ» </a:t>
            </a:r>
            <a:r>
              <a:rPr lang="en-US" sz="2400" b="1" dirty="0" err="1">
                <a:solidFill>
                  <a:srgbClr val="00B050"/>
                </a:solidFill>
                <a:latin typeface="Arial"/>
                <a:ea typeface="Arial"/>
                <a:cs typeface="Arial"/>
                <a:sym typeface="Arial"/>
              </a:rPr>
              <a:t>iWays</a:t>
            </a:r>
            <a:endParaRPr sz="2400" dirty="0">
              <a:solidFill>
                <a:srgbClr val="00B050"/>
              </a:solidFill>
              <a:latin typeface="Arial"/>
              <a:ea typeface="Arial"/>
              <a:cs typeface="Arial"/>
              <a:sym typeface="Arial"/>
            </a:endParaRPr>
          </a:p>
        </p:txBody>
      </p:sp>
      <p:sp>
        <p:nvSpPr>
          <p:cNvPr id="188" name="Google Shape;188;p8"/>
          <p:cNvSpPr txBox="1"/>
          <p:nvPr/>
        </p:nvSpPr>
        <p:spPr>
          <a:xfrm>
            <a:off x="5754977" y="1612876"/>
            <a:ext cx="6230678" cy="2031285"/>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Συνδυάζει</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τεχνολογίες</a:t>
            </a:r>
            <a:r>
              <a:rPr lang="en-US" sz="1800" dirty="0">
                <a:solidFill>
                  <a:schemeClr val="dk1"/>
                </a:solidFill>
                <a:latin typeface="Arial"/>
                <a:ea typeface="Arial"/>
                <a:cs typeface="Arial"/>
                <a:sym typeface="Arial"/>
              </a:rPr>
              <a:t> α</a:t>
            </a:r>
            <a:r>
              <a:rPr lang="en-US" sz="1800" dirty="0" err="1">
                <a:solidFill>
                  <a:schemeClr val="dk1"/>
                </a:solidFill>
                <a:latin typeface="Arial"/>
                <a:ea typeface="Arial"/>
                <a:cs typeface="Arial"/>
                <a:sym typeface="Arial"/>
              </a:rPr>
              <a:t>νάκτησης</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θερμότητ</a:t>
            </a:r>
            <a:r>
              <a:rPr lang="en-US" sz="1800" dirty="0">
                <a:solidFill>
                  <a:schemeClr val="dk1"/>
                </a:solidFill>
                <a:latin typeface="Arial"/>
                <a:ea typeface="Arial"/>
                <a:cs typeface="Arial"/>
                <a:sym typeface="Arial"/>
              </a:rPr>
              <a:t>ας, νερού και υλικών σε μία ολοκληρωμένη πλατφόρμα κυκλικής διαχείρισης πόρων. </a:t>
            </a:r>
          </a:p>
          <a:p>
            <a:pPr marL="0" marR="0" lvl="0" indent="0" algn="just" rtl="0">
              <a:spcBef>
                <a:spcPts val="0"/>
              </a:spcBef>
              <a:spcAft>
                <a:spcPts val="0"/>
              </a:spcAft>
              <a:buNone/>
            </a:pPr>
            <a:endParaRPr sz="1800" dirty="0">
              <a:solidFill>
                <a:schemeClr val="dk1"/>
              </a:solidFill>
              <a:latin typeface="Arial"/>
              <a:ea typeface="Arial"/>
              <a:cs typeface="Arial"/>
              <a:sym typeface="Arial"/>
            </a:endParaRPr>
          </a:p>
          <a:p>
            <a:pPr marL="0" marR="0" lvl="0" indent="0" algn="just" rtl="0">
              <a:spcBef>
                <a:spcPts val="0"/>
              </a:spcBef>
              <a:spcAft>
                <a:spcPts val="0"/>
              </a:spcAft>
              <a:buNone/>
            </a:pP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Δημιουργεί</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κλειστά</a:t>
            </a:r>
            <a:r>
              <a:rPr lang="en-US" sz="1800" dirty="0">
                <a:solidFill>
                  <a:schemeClr val="dk1"/>
                </a:solidFill>
                <a:latin typeface="Arial"/>
                <a:ea typeface="Arial"/>
                <a:cs typeface="Arial"/>
                <a:sym typeface="Arial"/>
              </a:rPr>
              <a:t> </a:t>
            </a:r>
            <a:r>
              <a:rPr lang="en-US" sz="1800" dirty="0" err="1">
                <a:solidFill>
                  <a:schemeClr val="dk1"/>
                </a:solidFill>
                <a:latin typeface="Arial"/>
                <a:ea typeface="Arial"/>
                <a:cs typeface="Arial"/>
                <a:sym typeface="Arial"/>
              </a:rPr>
              <a:t>κυκλώμ</a:t>
            </a:r>
            <a:r>
              <a:rPr lang="en-US" sz="1800" dirty="0">
                <a:solidFill>
                  <a:schemeClr val="dk1"/>
                </a:solidFill>
                <a:latin typeface="Arial"/>
                <a:ea typeface="Arial"/>
                <a:cs typeface="Arial"/>
                <a:sym typeface="Arial"/>
              </a:rPr>
              <a:t>ατα (closed-loop) νερού και θερμότητας, μειώνοντας την κατανάλωση φυσικών πόρων και τις εκπομπές. </a:t>
            </a:r>
            <a:endParaRPr sz="1800" dirty="0">
              <a:solidFill>
                <a:schemeClr val="dk1"/>
              </a:solidFill>
              <a:latin typeface="Arial"/>
              <a:ea typeface="Arial"/>
              <a:cs typeface="Arial"/>
              <a:sym typeface="Arial"/>
            </a:endParaRPr>
          </a:p>
        </p:txBody>
      </p:sp>
      <p:sp>
        <p:nvSpPr>
          <p:cNvPr id="3" name="TextBox 2">
            <a:extLst>
              <a:ext uri="{FF2B5EF4-FFF2-40B4-BE49-F238E27FC236}">
                <a16:creationId xmlns:a16="http://schemas.microsoft.com/office/drawing/2014/main" id="{C709250A-EE6C-0B84-69AF-8D3061ED09F5}"/>
              </a:ext>
            </a:extLst>
          </p:cNvPr>
          <p:cNvSpPr txBox="1"/>
          <p:nvPr/>
        </p:nvSpPr>
        <p:spPr>
          <a:xfrm>
            <a:off x="5754977" y="4105826"/>
            <a:ext cx="6230678" cy="2308324"/>
          </a:xfrm>
          <a:prstGeom prst="rect">
            <a:avLst/>
          </a:prstGeom>
          <a:noFill/>
        </p:spPr>
        <p:txBody>
          <a:bodyPr wrap="square">
            <a:spAutoFit/>
          </a:bodyPr>
          <a:lstStyle/>
          <a:p>
            <a:pPr marL="0" marR="0" lvl="0" indent="0" algn="just" rtl="0">
              <a:spcBef>
                <a:spcPts val="0"/>
              </a:spcBef>
              <a:spcAft>
                <a:spcPts val="0"/>
              </a:spcAft>
              <a:buNone/>
            </a:pPr>
            <a:r>
              <a:rPr lang="el-GR" sz="1800" dirty="0">
                <a:solidFill>
                  <a:schemeClr val="dk1"/>
                </a:solidFill>
                <a:latin typeface="Arial"/>
                <a:ea typeface="Arial"/>
                <a:cs typeface="Arial"/>
                <a:sym typeface="Arial"/>
              </a:rPr>
              <a:t>🤖 Ενσωματώνει προηγμένα λειτουργικά υλικά, έξυπνη παρακολούθηση (</a:t>
            </a:r>
            <a:r>
              <a:rPr lang="el-GR" sz="1800" dirty="0" err="1">
                <a:solidFill>
                  <a:schemeClr val="dk1"/>
                </a:solidFill>
                <a:latin typeface="Arial"/>
                <a:ea typeface="Arial"/>
                <a:cs typeface="Arial"/>
                <a:sym typeface="Arial"/>
              </a:rPr>
              <a:t>smart</a:t>
            </a:r>
            <a:r>
              <a:rPr lang="el-GR" sz="1800" dirty="0">
                <a:solidFill>
                  <a:schemeClr val="dk1"/>
                </a:solidFill>
                <a:latin typeface="Arial"/>
                <a:ea typeface="Arial"/>
                <a:cs typeface="Arial"/>
                <a:sym typeface="Arial"/>
              </a:rPr>
              <a:t> </a:t>
            </a:r>
            <a:r>
              <a:rPr lang="el-GR" sz="1800" dirty="0" err="1">
                <a:solidFill>
                  <a:schemeClr val="dk1"/>
                </a:solidFill>
                <a:latin typeface="Arial"/>
                <a:ea typeface="Arial"/>
                <a:cs typeface="Arial"/>
                <a:sym typeface="Arial"/>
              </a:rPr>
              <a:t>monitoring</a:t>
            </a:r>
            <a:r>
              <a:rPr lang="el-GR" sz="1800" dirty="0">
                <a:solidFill>
                  <a:schemeClr val="dk1"/>
                </a:solidFill>
                <a:latin typeface="Arial"/>
                <a:ea typeface="Arial"/>
                <a:cs typeface="Arial"/>
                <a:sym typeface="Arial"/>
              </a:rPr>
              <a:t>) και συστήματα υποστήριξης αποφάσεων (</a:t>
            </a:r>
            <a:r>
              <a:rPr lang="el-GR" sz="1800" dirty="0" err="1">
                <a:solidFill>
                  <a:schemeClr val="dk1"/>
                </a:solidFill>
                <a:latin typeface="Arial"/>
                <a:ea typeface="Arial"/>
                <a:cs typeface="Arial"/>
                <a:sym typeface="Arial"/>
              </a:rPr>
              <a:t>Decision</a:t>
            </a:r>
            <a:r>
              <a:rPr lang="el-GR" sz="1800" dirty="0">
                <a:solidFill>
                  <a:schemeClr val="dk1"/>
                </a:solidFill>
                <a:latin typeface="Arial"/>
                <a:ea typeface="Arial"/>
                <a:cs typeface="Arial"/>
                <a:sym typeface="Arial"/>
              </a:rPr>
              <a:t> Support </a:t>
            </a:r>
            <a:r>
              <a:rPr lang="el-GR" sz="1800" dirty="0" err="1">
                <a:solidFill>
                  <a:schemeClr val="dk1"/>
                </a:solidFill>
                <a:latin typeface="Arial"/>
                <a:ea typeface="Arial"/>
                <a:cs typeface="Arial"/>
                <a:sym typeface="Arial"/>
              </a:rPr>
              <a:t>System</a:t>
            </a:r>
            <a:r>
              <a:rPr lang="el-GR" sz="1800" dirty="0">
                <a:solidFill>
                  <a:schemeClr val="dk1"/>
                </a:solidFill>
                <a:latin typeface="Arial"/>
                <a:ea typeface="Arial"/>
                <a:cs typeface="Arial"/>
                <a:sym typeface="Arial"/>
              </a:rPr>
              <a:t>) για συνεχή βελτιστοποίηση της λειτουργίας. </a:t>
            </a:r>
            <a:endParaRPr lang="en-US" sz="1800" dirty="0">
              <a:solidFill>
                <a:schemeClr val="dk1"/>
              </a:solidFill>
              <a:latin typeface="Arial"/>
              <a:ea typeface="Arial"/>
              <a:cs typeface="Arial"/>
              <a:sym typeface="Arial"/>
            </a:endParaRPr>
          </a:p>
          <a:p>
            <a:pPr marL="0" marR="0" lvl="0" indent="0" algn="just" rtl="0">
              <a:spcBef>
                <a:spcPts val="0"/>
              </a:spcBef>
              <a:spcAft>
                <a:spcPts val="0"/>
              </a:spcAft>
              <a:buNone/>
            </a:pPr>
            <a:endParaRPr lang="el-GR" sz="1800" dirty="0">
              <a:solidFill>
                <a:schemeClr val="dk1"/>
              </a:solidFill>
              <a:latin typeface="Arial"/>
              <a:ea typeface="Arial"/>
              <a:cs typeface="Arial"/>
              <a:sym typeface="Arial"/>
            </a:endParaRPr>
          </a:p>
          <a:p>
            <a:pPr marL="0" marR="0" lvl="0" indent="0" algn="just" rtl="0">
              <a:spcBef>
                <a:spcPts val="0"/>
              </a:spcBef>
              <a:spcAft>
                <a:spcPts val="0"/>
              </a:spcAft>
              <a:buNone/>
            </a:pPr>
            <a:r>
              <a:rPr lang="el-GR" sz="1800" dirty="0">
                <a:solidFill>
                  <a:schemeClr val="dk1"/>
                </a:solidFill>
                <a:latin typeface="Arial"/>
                <a:ea typeface="Arial"/>
                <a:cs typeface="Arial"/>
                <a:sym typeface="Arial"/>
              </a:rPr>
              <a:t>🚀 Μεταφέρει την καινοτομία από το εργαστήριο στη βιομηχανική εφαρμογή μέσω πιλοτικών εγκαταστάσεων και βιομηχανικής κλιμάκωσης (</a:t>
            </a:r>
            <a:r>
              <a:rPr lang="el-GR" sz="1800" dirty="0" err="1">
                <a:solidFill>
                  <a:schemeClr val="dk1"/>
                </a:solidFill>
                <a:latin typeface="Arial"/>
                <a:ea typeface="Arial"/>
                <a:cs typeface="Arial"/>
                <a:sym typeface="Arial"/>
              </a:rPr>
              <a:t>upscaling</a:t>
            </a:r>
            <a:r>
              <a:rPr lang="el-GR" sz="1800" dirty="0">
                <a:solidFill>
                  <a:schemeClr val="dk1"/>
                </a:solidFill>
                <a:latin typeface="Arial"/>
                <a:ea typeface="Arial"/>
                <a:cs typeface="Arial"/>
                <a:sym typeface="Arial"/>
              </a:rPr>
              <a:t>).</a:t>
            </a:r>
            <a:endParaRPr lang="el-GR" sz="1200" dirty="0"/>
          </a:p>
        </p:txBody>
      </p:sp>
      <p:pic>
        <p:nvPicPr>
          <p:cNvPr id="4" name="Google Shape;103;p2">
            <a:extLst>
              <a:ext uri="{FF2B5EF4-FFF2-40B4-BE49-F238E27FC236}">
                <a16:creationId xmlns:a16="http://schemas.microsoft.com/office/drawing/2014/main" id="{70322DF5-1D24-2069-1655-15A3E84EC245}"/>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5" name="Picture 4">
            <a:extLst>
              <a:ext uri="{FF2B5EF4-FFF2-40B4-BE49-F238E27FC236}">
                <a16:creationId xmlns:a16="http://schemas.microsoft.com/office/drawing/2014/main" id="{3FA9E07C-906F-75FC-08A6-E3D1765CE406}"/>
              </a:ext>
            </a:extLst>
          </p:cNvPr>
          <p:cNvPicPr>
            <a:picLocks noChangeAspect="1"/>
          </p:cNvPicPr>
          <p:nvPr/>
        </p:nvPicPr>
        <p:blipFill>
          <a:blip r:embed="rId6"/>
          <a:stretch>
            <a:fillRect/>
          </a:stretch>
        </p:blipFill>
        <p:spPr>
          <a:xfrm>
            <a:off x="76207" y="4221"/>
            <a:ext cx="718842" cy="12262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8" descr="iWays"/>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85" name="Google Shape;185;p8"/>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186" name="Google Shape;186;p8"/>
          <p:cNvSpPr/>
          <p:nvPr/>
        </p:nvSpPr>
        <p:spPr>
          <a:xfrm>
            <a:off x="125467" y="97155"/>
            <a:ext cx="738133" cy="1197522"/>
          </a:xfrm>
          <a:prstGeom prst="rect">
            <a:avLst/>
          </a:prstGeom>
          <a:noFill/>
          <a:ln>
            <a:noFill/>
          </a:ln>
        </p:spPr>
        <p:txBody>
          <a:bodyPr/>
          <a:lstStyle/>
          <a:p>
            <a:endParaRPr lang="en-US"/>
          </a:p>
        </p:txBody>
      </p:sp>
      <p:sp>
        <p:nvSpPr>
          <p:cNvPr id="187" name="Google Shape;187;p8"/>
          <p:cNvSpPr txBox="1"/>
          <p:nvPr/>
        </p:nvSpPr>
        <p:spPr>
          <a:xfrm>
            <a:off x="1621" y="1151211"/>
            <a:ext cx="120649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n-US" sz="2400" b="1" dirty="0">
                <a:solidFill>
                  <a:srgbClr val="00B050"/>
                </a:solidFill>
                <a:latin typeface="Arial"/>
                <a:ea typeface="Arial"/>
                <a:cs typeface="Arial"/>
                <a:sym typeface="Arial"/>
              </a:rPr>
              <a:t>Η κα</a:t>
            </a:r>
            <a:r>
              <a:rPr lang="en-US" sz="2400" b="1" dirty="0" err="1">
                <a:solidFill>
                  <a:srgbClr val="00B050"/>
                </a:solidFill>
                <a:latin typeface="Arial"/>
                <a:ea typeface="Arial"/>
                <a:cs typeface="Arial"/>
                <a:sym typeface="Arial"/>
              </a:rPr>
              <a:t>ινοτομί</a:t>
            </a:r>
            <a:r>
              <a:rPr lang="en-US" sz="2400" b="1" dirty="0">
                <a:solidFill>
                  <a:srgbClr val="00B050"/>
                </a:solidFill>
                <a:latin typeface="Arial"/>
                <a:ea typeface="Arial"/>
                <a:cs typeface="Arial"/>
                <a:sym typeface="Arial"/>
              </a:rPr>
              <a:t>α</a:t>
            </a:r>
            <a:endParaRPr sz="2400" dirty="0">
              <a:solidFill>
                <a:srgbClr val="00B050"/>
              </a:solidFill>
              <a:latin typeface="Arial"/>
              <a:ea typeface="Arial"/>
              <a:cs typeface="Arial"/>
              <a:sym typeface="Arial"/>
            </a:endParaRPr>
          </a:p>
        </p:txBody>
      </p:sp>
      <p:pic>
        <p:nvPicPr>
          <p:cNvPr id="191" name="Google Shape;191;p8"/>
          <p:cNvPicPr preferRelativeResize="0"/>
          <p:nvPr/>
        </p:nvPicPr>
        <p:blipFill rotWithShape="1">
          <a:blip r:embed="rId4">
            <a:alphaModFix/>
          </a:blip>
          <a:srcRect t="52392" b="5207"/>
          <a:stretch/>
        </p:blipFill>
        <p:spPr>
          <a:xfrm>
            <a:off x="2173022" y="4416262"/>
            <a:ext cx="7642860" cy="2160429"/>
          </a:xfrm>
          <a:prstGeom prst="rect">
            <a:avLst/>
          </a:prstGeom>
          <a:noFill/>
          <a:ln>
            <a:noFill/>
          </a:ln>
        </p:spPr>
      </p:pic>
      <p:sp>
        <p:nvSpPr>
          <p:cNvPr id="166" name="Google Shape;166;p6"/>
          <p:cNvSpPr txBox="1"/>
          <p:nvPr/>
        </p:nvSpPr>
        <p:spPr>
          <a:xfrm>
            <a:off x="5027685" y="1789739"/>
            <a:ext cx="5583898"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Arial"/>
                <a:ea typeface="Arial"/>
                <a:cs typeface="Arial"/>
                <a:sym typeface="Arial"/>
              </a:rPr>
              <a:t>Η κα</a:t>
            </a:r>
            <a:r>
              <a:rPr lang="en-US" sz="2400" dirty="0" err="1">
                <a:solidFill>
                  <a:schemeClr val="dk1"/>
                </a:solidFill>
                <a:latin typeface="Arial"/>
                <a:ea typeface="Arial"/>
                <a:cs typeface="Arial"/>
                <a:sym typeface="Arial"/>
              </a:rPr>
              <a:t>ινοτομί</a:t>
            </a:r>
            <a:r>
              <a:rPr lang="en-US" sz="2400" dirty="0">
                <a:solidFill>
                  <a:schemeClr val="dk1"/>
                </a:solidFill>
                <a:latin typeface="Arial"/>
                <a:ea typeface="Arial"/>
                <a:cs typeface="Arial"/>
                <a:sym typeface="Arial"/>
              </a:rPr>
              <a:t>α των λύσεων αυτών βασίζεται στον συνδυασμό:  </a:t>
            </a:r>
            <a:endParaRPr sz="2400" dirty="0">
              <a:solidFill>
                <a:schemeClr val="dk1"/>
              </a:solidFill>
              <a:latin typeface="Arial"/>
              <a:ea typeface="Arial"/>
              <a:cs typeface="Arial"/>
              <a:sym typeface="Arial"/>
            </a:endParaRPr>
          </a:p>
          <a:p>
            <a:pPr marL="0" marR="0" lvl="0" indent="0" algn="l" rtl="0">
              <a:spcBef>
                <a:spcPts val="0"/>
              </a:spcBef>
              <a:spcAft>
                <a:spcPts val="0"/>
              </a:spcAft>
              <a:buNone/>
            </a:pPr>
            <a:endParaRPr sz="2400" dirty="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2400"/>
              <a:buFont typeface="Noto Sans Symbols"/>
              <a:buChar char="❖"/>
            </a:pPr>
            <a:r>
              <a:rPr lang="en-US" sz="2400" dirty="0">
                <a:solidFill>
                  <a:schemeClr val="dk1"/>
                </a:solidFill>
                <a:latin typeface="Arial"/>
                <a:ea typeface="Arial"/>
                <a:cs typeface="Arial"/>
                <a:sym typeface="Arial"/>
              </a:rPr>
              <a:t>πα</a:t>
            </a:r>
            <a:r>
              <a:rPr lang="en-US" sz="2400" dirty="0" err="1">
                <a:solidFill>
                  <a:schemeClr val="dk1"/>
                </a:solidFill>
                <a:latin typeface="Arial"/>
                <a:ea typeface="Arial"/>
                <a:cs typeface="Arial"/>
                <a:sym typeface="Arial"/>
              </a:rPr>
              <a:t>θητικών</a:t>
            </a:r>
            <a:r>
              <a:rPr lang="en-US" sz="2400" dirty="0">
                <a:solidFill>
                  <a:schemeClr val="dk1"/>
                </a:solidFill>
                <a:latin typeface="Arial"/>
                <a:ea typeface="Arial"/>
                <a:cs typeface="Arial"/>
                <a:sym typeface="Arial"/>
              </a:rPr>
              <a:t> </a:t>
            </a:r>
            <a:r>
              <a:rPr lang="en-US" sz="2400" dirty="0" err="1">
                <a:solidFill>
                  <a:schemeClr val="dk1"/>
                </a:solidFill>
                <a:latin typeface="Arial"/>
                <a:ea typeface="Arial"/>
                <a:cs typeface="Arial"/>
                <a:sym typeface="Arial"/>
              </a:rPr>
              <a:t>συστημάτων</a:t>
            </a:r>
            <a:r>
              <a:rPr lang="en-US" sz="2400" dirty="0">
                <a:solidFill>
                  <a:schemeClr val="dk1"/>
                </a:solidFill>
                <a:latin typeface="Arial"/>
                <a:ea typeface="Arial"/>
                <a:cs typeface="Arial"/>
                <a:sym typeface="Arial"/>
              </a:rPr>
              <a:t> </a:t>
            </a:r>
            <a:r>
              <a:rPr lang="en-US" sz="2400" dirty="0" err="1">
                <a:solidFill>
                  <a:schemeClr val="dk1"/>
                </a:solidFill>
                <a:latin typeface="Arial"/>
                <a:ea typeface="Arial"/>
                <a:cs typeface="Arial"/>
                <a:sym typeface="Arial"/>
              </a:rPr>
              <a:t>εν</a:t>
            </a:r>
            <a:r>
              <a:rPr lang="en-US" sz="2400" dirty="0">
                <a:solidFill>
                  <a:schemeClr val="dk1"/>
                </a:solidFill>
                <a:latin typeface="Arial"/>
                <a:ea typeface="Arial"/>
                <a:cs typeface="Arial"/>
                <a:sym typeface="Arial"/>
              </a:rPr>
              <a:t>αλλαγής, </a:t>
            </a:r>
            <a:endParaRPr dirty="0"/>
          </a:p>
          <a:p>
            <a:pPr marL="285750" marR="0" lvl="0" indent="-285750" algn="l" rtl="0">
              <a:spcBef>
                <a:spcPts val="0"/>
              </a:spcBef>
              <a:spcAft>
                <a:spcPts val="0"/>
              </a:spcAft>
              <a:buClr>
                <a:schemeClr val="dk1"/>
              </a:buClr>
              <a:buSzPts val="2400"/>
              <a:buFont typeface="Noto Sans Symbols"/>
              <a:buChar char="❖"/>
            </a:pPr>
            <a:r>
              <a:rPr lang="en-US" sz="2400" dirty="0" err="1">
                <a:solidFill>
                  <a:schemeClr val="dk1"/>
                </a:solidFill>
                <a:latin typeface="Arial"/>
                <a:ea typeface="Arial"/>
                <a:cs typeface="Arial"/>
                <a:sym typeface="Arial"/>
              </a:rPr>
              <a:t>χημικής</a:t>
            </a:r>
            <a:r>
              <a:rPr lang="en-US" sz="2400" dirty="0">
                <a:solidFill>
                  <a:schemeClr val="dk1"/>
                </a:solidFill>
                <a:latin typeface="Arial"/>
                <a:ea typeface="Arial"/>
                <a:cs typeface="Arial"/>
                <a:sym typeface="Arial"/>
              </a:rPr>
              <a:t> </a:t>
            </a:r>
            <a:r>
              <a:rPr lang="en-US" sz="2400" dirty="0" err="1">
                <a:solidFill>
                  <a:schemeClr val="dk1"/>
                </a:solidFill>
                <a:latin typeface="Arial"/>
                <a:ea typeface="Arial"/>
                <a:cs typeface="Arial"/>
                <a:sym typeface="Arial"/>
              </a:rPr>
              <a:t>μηχ</a:t>
            </a:r>
            <a:r>
              <a:rPr lang="en-US" sz="2400" dirty="0">
                <a:solidFill>
                  <a:schemeClr val="dk1"/>
                </a:solidFill>
                <a:latin typeface="Arial"/>
                <a:ea typeface="Arial"/>
                <a:cs typeface="Arial"/>
                <a:sym typeface="Arial"/>
              </a:rPr>
              <a:t>ανικής επιφανειών και </a:t>
            </a:r>
            <a:endParaRPr dirty="0"/>
          </a:p>
          <a:p>
            <a:pPr marL="285750" marR="0" lvl="0" indent="-285750" algn="l" rtl="0">
              <a:spcBef>
                <a:spcPts val="0"/>
              </a:spcBef>
              <a:spcAft>
                <a:spcPts val="0"/>
              </a:spcAft>
              <a:buClr>
                <a:schemeClr val="dk1"/>
              </a:buClr>
              <a:buSzPts val="2400"/>
              <a:buFont typeface="Noto Sans Symbols"/>
              <a:buChar char="❖"/>
            </a:pPr>
            <a:r>
              <a:rPr lang="en-US" sz="2400" dirty="0">
                <a:solidFill>
                  <a:schemeClr val="dk1"/>
                </a:solidFill>
                <a:latin typeface="Arial"/>
                <a:ea typeface="Arial"/>
                <a:cs typeface="Arial"/>
                <a:sym typeface="Arial"/>
              </a:rPr>
              <a:t>π</a:t>
            </a:r>
            <a:r>
              <a:rPr lang="en-US" sz="2400" dirty="0" err="1">
                <a:solidFill>
                  <a:schemeClr val="dk1"/>
                </a:solidFill>
                <a:latin typeface="Arial"/>
                <a:ea typeface="Arial"/>
                <a:cs typeface="Arial"/>
                <a:sym typeface="Arial"/>
              </a:rPr>
              <a:t>ροηγμένου</a:t>
            </a:r>
            <a:r>
              <a:rPr lang="en-US" sz="2400" dirty="0">
                <a:solidFill>
                  <a:schemeClr val="dk1"/>
                </a:solidFill>
                <a:latin typeface="Arial"/>
                <a:ea typeface="Arial"/>
                <a:cs typeface="Arial"/>
                <a:sym typeface="Arial"/>
              </a:rPr>
              <a:t> καθα</a:t>
            </a:r>
            <a:r>
              <a:rPr lang="en-US" sz="2400" dirty="0" err="1">
                <a:solidFill>
                  <a:schemeClr val="dk1"/>
                </a:solidFill>
                <a:latin typeface="Arial"/>
                <a:ea typeface="Arial"/>
                <a:cs typeface="Arial"/>
                <a:sym typeface="Arial"/>
              </a:rPr>
              <a:t>ρισμού</a:t>
            </a:r>
            <a:r>
              <a:rPr lang="en-US" sz="2400" dirty="0">
                <a:solidFill>
                  <a:schemeClr val="dk1"/>
                </a:solidFill>
                <a:latin typeface="Arial"/>
                <a:ea typeface="Arial"/>
                <a:cs typeface="Arial"/>
                <a:sym typeface="Arial"/>
              </a:rPr>
              <a:t>.</a:t>
            </a:r>
            <a:endParaRPr dirty="0"/>
          </a:p>
        </p:txBody>
      </p:sp>
      <p:sp>
        <p:nvSpPr>
          <p:cNvPr id="163" name="Google Shape;163;p6"/>
          <p:cNvSpPr txBox="1"/>
          <p:nvPr/>
        </p:nvSpPr>
        <p:spPr>
          <a:xfrm>
            <a:off x="368517" y="2213663"/>
            <a:ext cx="4517898" cy="16312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dirty="0">
                <a:solidFill>
                  <a:schemeClr val="dk1"/>
                </a:solidFill>
                <a:latin typeface="Arial"/>
                <a:ea typeface="Arial"/>
                <a:cs typeface="Arial"/>
                <a:sym typeface="Arial"/>
              </a:rPr>
              <a:t>Η </a:t>
            </a:r>
            <a:r>
              <a:rPr lang="en-US" sz="2000" dirty="0" err="1">
                <a:solidFill>
                  <a:schemeClr val="dk1"/>
                </a:solidFill>
                <a:latin typeface="Arial"/>
                <a:ea typeface="Arial"/>
                <a:cs typeface="Arial"/>
                <a:sym typeface="Arial"/>
              </a:rPr>
              <a:t>δημιουργί</a:t>
            </a:r>
            <a:r>
              <a:rPr lang="en-US" sz="2000" dirty="0">
                <a:solidFill>
                  <a:schemeClr val="dk1"/>
                </a:solidFill>
                <a:latin typeface="Arial"/>
                <a:ea typeface="Arial"/>
                <a:cs typeface="Arial"/>
                <a:sym typeface="Arial"/>
              </a:rPr>
              <a:t>α ενός κλειστού συστήματος (closed-loop) για το νερό και τη θερμότητα αποτελεί την απάντηση στις ακραίες συνθήκες των ενεργοβόρων βιομηχανιών. </a:t>
            </a:r>
            <a:endParaRPr dirty="0"/>
          </a:p>
        </p:txBody>
      </p:sp>
      <p:pic>
        <p:nvPicPr>
          <p:cNvPr id="2" name="Google Shape;103;p2">
            <a:extLst>
              <a:ext uri="{FF2B5EF4-FFF2-40B4-BE49-F238E27FC236}">
                <a16:creationId xmlns:a16="http://schemas.microsoft.com/office/drawing/2014/main" id="{FC885766-3DC4-9EF9-1EBF-FAF705276740}"/>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3" name="Picture 2">
            <a:extLst>
              <a:ext uri="{FF2B5EF4-FFF2-40B4-BE49-F238E27FC236}">
                <a16:creationId xmlns:a16="http://schemas.microsoft.com/office/drawing/2014/main" id="{1EFCE1C1-B876-33E9-5335-B6F314485156}"/>
              </a:ext>
            </a:extLst>
          </p:cNvPr>
          <p:cNvPicPr>
            <a:picLocks noChangeAspect="1"/>
          </p:cNvPicPr>
          <p:nvPr/>
        </p:nvPicPr>
        <p:blipFill>
          <a:blip r:embed="rId6"/>
          <a:stretch>
            <a:fillRect/>
          </a:stretch>
        </p:blipFill>
        <p:spPr>
          <a:xfrm>
            <a:off x="76207" y="4221"/>
            <a:ext cx="718842" cy="12262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9"/>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198" name="Google Shape;198;p9"/>
          <p:cNvSpPr/>
          <p:nvPr/>
        </p:nvSpPr>
        <p:spPr>
          <a:xfrm>
            <a:off x="125467" y="97155"/>
            <a:ext cx="572097" cy="928151"/>
          </a:xfrm>
          <a:prstGeom prst="rect">
            <a:avLst/>
          </a:prstGeom>
          <a:noFill/>
          <a:ln>
            <a:noFill/>
          </a:ln>
        </p:spPr>
        <p:txBody>
          <a:bodyPr/>
          <a:lstStyle/>
          <a:p>
            <a:endParaRPr lang="en-US"/>
          </a:p>
        </p:txBody>
      </p:sp>
      <p:pic>
        <p:nvPicPr>
          <p:cNvPr id="200" name="Google Shape;200;p9"/>
          <p:cNvPicPr preferRelativeResize="0"/>
          <p:nvPr/>
        </p:nvPicPr>
        <p:blipFill rotWithShape="1">
          <a:blip r:embed="rId3">
            <a:alphaModFix/>
          </a:blip>
          <a:srcRect l="2319" t="-163" r="1819" b="2204"/>
          <a:stretch>
            <a:fillRect/>
          </a:stretch>
        </p:blipFill>
        <p:spPr>
          <a:xfrm>
            <a:off x="2792144" y="1025306"/>
            <a:ext cx="9180874" cy="5832694"/>
          </a:xfrm>
          <a:prstGeom prst="rect">
            <a:avLst/>
          </a:prstGeom>
          <a:noFill/>
          <a:ln>
            <a:noFill/>
          </a:ln>
        </p:spPr>
      </p:pic>
      <p:pic>
        <p:nvPicPr>
          <p:cNvPr id="201" name="Google Shape;201;p9" descr="iWays"/>
          <p:cNvPicPr preferRelativeResize="0"/>
          <p:nvPr/>
        </p:nvPicPr>
        <p:blipFill rotWithShape="1">
          <a:blip r:embed="rId4">
            <a:alphaModFix/>
          </a:blip>
          <a:srcRect/>
          <a:stretch/>
        </p:blipFill>
        <p:spPr>
          <a:xfrm>
            <a:off x="10611583" y="0"/>
            <a:ext cx="1454950" cy="784218"/>
          </a:xfrm>
          <a:prstGeom prst="rect">
            <a:avLst/>
          </a:prstGeom>
          <a:noFill/>
          <a:ln>
            <a:noFill/>
          </a:ln>
        </p:spPr>
      </p:pic>
      <p:sp>
        <p:nvSpPr>
          <p:cNvPr id="202" name="Google Shape;202;p9"/>
          <p:cNvSpPr/>
          <p:nvPr/>
        </p:nvSpPr>
        <p:spPr>
          <a:xfrm>
            <a:off x="125468" y="97155"/>
            <a:ext cx="595624" cy="966320"/>
          </a:xfrm>
          <a:prstGeom prst="rect">
            <a:avLst/>
          </a:prstGeom>
          <a:noFill/>
          <a:ln>
            <a:noFill/>
          </a:ln>
        </p:spPr>
        <p:txBody>
          <a:bodyPr/>
          <a:lstStyle/>
          <a:p>
            <a:endParaRPr lang="en-US"/>
          </a:p>
        </p:txBody>
      </p:sp>
      <p:sp>
        <p:nvSpPr>
          <p:cNvPr id="8" name="Google Shape;178;p7">
            <a:extLst>
              <a:ext uri="{FF2B5EF4-FFF2-40B4-BE49-F238E27FC236}">
                <a16:creationId xmlns:a16="http://schemas.microsoft.com/office/drawing/2014/main" id="{940313EF-0770-D4B6-9D02-185806B14157}"/>
              </a:ext>
            </a:extLst>
          </p:cNvPr>
          <p:cNvSpPr txBox="1"/>
          <p:nvPr/>
        </p:nvSpPr>
        <p:spPr>
          <a:xfrm>
            <a:off x="1621" y="1151211"/>
            <a:ext cx="2790523" cy="15696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Βιομηχανική Εφαρμογή &amp; Κλιμάκωση (</a:t>
            </a:r>
            <a:r>
              <a:rPr lang="en-US" sz="2400" b="1" dirty="0">
                <a:solidFill>
                  <a:srgbClr val="00B050"/>
                </a:solidFill>
                <a:latin typeface="Arial"/>
                <a:ea typeface="Arial"/>
                <a:cs typeface="Arial"/>
                <a:sym typeface="Arial"/>
              </a:rPr>
              <a:t>Upscaling) </a:t>
            </a:r>
            <a:endParaRPr sz="2400" dirty="0">
              <a:solidFill>
                <a:srgbClr val="00B050"/>
              </a:solidFill>
              <a:latin typeface="Arial"/>
              <a:ea typeface="Arial"/>
              <a:cs typeface="Arial"/>
              <a:sym typeface="Arial"/>
            </a:endParaRPr>
          </a:p>
        </p:txBody>
      </p:sp>
      <p:pic>
        <p:nvPicPr>
          <p:cNvPr id="9" name="Google Shape;103;p2">
            <a:extLst>
              <a:ext uri="{FF2B5EF4-FFF2-40B4-BE49-F238E27FC236}">
                <a16:creationId xmlns:a16="http://schemas.microsoft.com/office/drawing/2014/main" id="{DECAAA03-B7AE-9796-E0D7-25F72D755DB0}"/>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10" name="Picture 9">
            <a:extLst>
              <a:ext uri="{FF2B5EF4-FFF2-40B4-BE49-F238E27FC236}">
                <a16:creationId xmlns:a16="http://schemas.microsoft.com/office/drawing/2014/main" id="{0C968EFC-E214-F554-970D-75E81E989984}"/>
              </a:ext>
            </a:extLst>
          </p:cNvPr>
          <p:cNvPicPr>
            <a:picLocks noChangeAspect="1"/>
          </p:cNvPicPr>
          <p:nvPr/>
        </p:nvPicPr>
        <p:blipFill>
          <a:blip r:embed="rId6"/>
          <a:stretch>
            <a:fillRect/>
          </a:stretch>
        </p:blipFill>
        <p:spPr>
          <a:xfrm>
            <a:off x="76207" y="4221"/>
            <a:ext cx="718842" cy="122626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5"/>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pic>
        <p:nvPicPr>
          <p:cNvPr id="153" name="Google Shape;153;p5" descr="iWays"/>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54" name="Google Shape;154;p5"/>
          <p:cNvSpPr/>
          <p:nvPr/>
        </p:nvSpPr>
        <p:spPr>
          <a:xfrm>
            <a:off x="125467" y="97155"/>
            <a:ext cx="738133" cy="1197522"/>
          </a:xfrm>
          <a:prstGeom prst="rect">
            <a:avLst/>
          </a:prstGeom>
          <a:noFill/>
          <a:ln>
            <a:noFill/>
          </a:ln>
        </p:spPr>
        <p:txBody>
          <a:bodyPr/>
          <a:lstStyle/>
          <a:p>
            <a:endParaRPr lang="en-US"/>
          </a:p>
        </p:txBody>
      </p:sp>
      <p:sp>
        <p:nvSpPr>
          <p:cNvPr id="7" name="Google Shape;187;p8">
            <a:extLst>
              <a:ext uri="{FF2B5EF4-FFF2-40B4-BE49-F238E27FC236}">
                <a16:creationId xmlns:a16="http://schemas.microsoft.com/office/drawing/2014/main" id="{F4117A2E-E364-734E-655F-80F5902A6602}"/>
              </a:ext>
            </a:extLst>
          </p:cNvPr>
          <p:cNvSpPr txBox="1"/>
          <p:nvPr/>
        </p:nvSpPr>
        <p:spPr>
          <a:xfrm>
            <a:off x="1621" y="1151211"/>
            <a:ext cx="1206491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Η Συνεισφορά του ΕΚΠΑ στο </a:t>
            </a:r>
            <a:r>
              <a:rPr lang="el-GR" sz="2400" b="1" dirty="0" err="1">
                <a:solidFill>
                  <a:srgbClr val="00B050"/>
                </a:solidFill>
                <a:latin typeface="Arial"/>
                <a:ea typeface="Arial"/>
                <a:cs typeface="Arial"/>
                <a:sym typeface="Arial"/>
              </a:rPr>
              <a:t>iWAYS</a:t>
            </a:r>
            <a:endParaRPr lang="el-GR" sz="2400" b="1" dirty="0">
              <a:solidFill>
                <a:srgbClr val="00B050"/>
              </a:solidFill>
              <a:latin typeface="Arial"/>
              <a:ea typeface="Arial"/>
              <a:cs typeface="Arial"/>
              <a:sym typeface="Arial"/>
            </a:endParaRPr>
          </a:p>
        </p:txBody>
      </p:sp>
      <p:pic>
        <p:nvPicPr>
          <p:cNvPr id="8" name="Google Shape;103;p2">
            <a:extLst>
              <a:ext uri="{FF2B5EF4-FFF2-40B4-BE49-F238E27FC236}">
                <a16:creationId xmlns:a16="http://schemas.microsoft.com/office/drawing/2014/main" id="{19C82B1D-8A34-AA08-8617-ADF2EFCB4EB7}"/>
              </a:ext>
            </a:extLst>
          </p:cNvPr>
          <p:cNvPicPr preferRelativeResize="0"/>
          <p:nvPr/>
        </p:nvPicPr>
        <p:blipFill rotWithShape="1">
          <a:blip r:embed="rId4">
            <a:alphaModFix/>
          </a:blip>
          <a:srcRect l="31481" r="40817"/>
          <a:stretch/>
        </p:blipFill>
        <p:spPr>
          <a:xfrm>
            <a:off x="863600" y="0"/>
            <a:ext cx="1256274" cy="1294677"/>
          </a:xfrm>
          <a:prstGeom prst="rect">
            <a:avLst/>
          </a:prstGeom>
          <a:noFill/>
          <a:ln>
            <a:noFill/>
          </a:ln>
        </p:spPr>
      </p:pic>
      <p:pic>
        <p:nvPicPr>
          <p:cNvPr id="9" name="Picture 8">
            <a:extLst>
              <a:ext uri="{FF2B5EF4-FFF2-40B4-BE49-F238E27FC236}">
                <a16:creationId xmlns:a16="http://schemas.microsoft.com/office/drawing/2014/main" id="{1C153DAB-BED8-D4B7-5E85-2EE4FBB652E0}"/>
              </a:ext>
            </a:extLst>
          </p:cNvPr>
          <p:cNvPicPr>
            <a:picLocks noChangeAspect="1"/>
          </p:cNvPicPr>
          <p:nvPr/>
        </p:nvPicPr>
        <p:blipFill>
          <a:blip r:embed="rId5"/>
          <a:stretch>
            <a:fillRect/>
          </a:stretch>
        </p:blipFill>
        <p:spPr>
          <a:xfrm>
            <a:off x="76207" y="4221"/>
            <a:ext cx="718842" cy="1226260"/>
          </a:xfrm>
          <a:prstGeom prst="rect">
            <a:avLst/>
          </a:prstGeom>
        </p:spPr>
      </p:pic>
      <p:sp>
        <p:nvSpPr>
          <p:cNvPr id="3" name="TextBox 2">
            <a:extLst>
              <a:ext uri="{FF2B5EF4-FFF2-40B4-BE49-F238E27FC236}">
                <a16:creationId xmlns:a16="http://schemas.microsoft.com/office/drawing/2014/main" id="{6252A3D1-CABD-A399-B7B5-569AC928B4C3}"/>
              </a:ext>
            </a:extLst>
          </p:cNvPr>
          <p:cNvSpPr txBox="1"/>
          <p:nvPr/>
        </p:nvSpPr>
        <p:spPr>
          <a:xfrm>
            <a:off x="125467" y="3067789"/>
            <a:ext cx="4809739" cy="1169551"/>
          </a:xfrm>
          <a:prstGeom prst="rect">
            <a:avLst/>
          </a:prstGeom>
          <a:noFill/>
        </p:spPr>
        <p:txBody>
          <a:bodyPr wrap="square">
            <a:spAutoFit/>
          </a:bodyPr>
          <a:lstStyle/>
          <a:p>
            <a:r>
              <a:rPr lang="en-US" b="1" dirty="0"/>
              <a:t>HF Corrosion Mechanism</a:t>
            </a:r>
            <a:br>
              <a:rPr lang="en-US" dirty="0"/>
            </a:br>
            <a:r>
              <a:rPr lang="en-US" i="1" dirty="0"/>
              <a:t>Assessment of Monel 400 corrosion in hydrofluoric–hydrochloric acid condensation environments for condensing heat exchangers</a:t>
            </a:r>
            <a:r>
              <a:rPr lang="el-GR" i="1" dirty="0"/>
              <a:t>, </a:t>
            </a:r>
            <a:br>
              <a:rPr lang="en-US" dirty="0"/>
            </a:br>
            <a:r>
              <a:rPr lang="en-US" b="1" dirty="0"/>
              <a:t>DOI:</a:t>
            </a:r>
            <a:r>
              <a:rPr lang="en-US" dirty="0"/>
              <a:t> 10.1016/j.tsep.2026.104642</a:t>
            </a:r>
          </a:p>
        </p:txBody>
      </p:sp>
      <p:pic>
        <p:nvPicPr>
          <p:cNvPr id="5" name="Picture 4">
            <a:extLst>
              <a:ext uri="{FF2B5EF4-FFF2-40B4-BE49-F238E27FC236}">
                <a16:creationId xmlns:a16="http://schemas.microsoft.com/office/drawing/2014/main" id="{5F89472F-18D0-C6D2-B6A5-3D24D069500C}"/>
              </a:ext>
            </a:extLst>
          </p:cNvPr>
          <p:cNvPicPr>
            <a:picLocks noChangeAspect="1"/>
          </p:cNvPicPr>
          <p:nvPr/>
        </p:nvPicPr>
        <p:blipFill>
          <a:blip r:embed="rId6"/>
          <a:srcRect t="5087" r="48908" b="45088"/>
          <a:stretch>
            <a:fillRect/>
          </a:stretch>
        </p:blipFill>
        <p:spPr>
          <a:xfrm>
            <a:off x="4812981" y="1612835"/>
            <a:ext cx="7253551" cy="471577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F49243F6-58D6-5F90-1913-60A8BDBFC792}"/>
            </a:ext>
          </a:extLst>
        </p:cNvPr>
        <p:cNvGrpSpPr/>
        <p:nvPr/>
      </p:nvGrpSpPr>
      <p:grpSpPr>
        <a:xfrm>
          <a:off x="0" y="0"/>
          <a:ext cx="0" cy="0"/>
          <a:chOff x="0" y="0"/>
          <a:chExt cx="0" cy="0"/>
        </a:xfrm>
      </p:grpSpPr>
      <p:sp>
        <p:nvSpPr>
          <p:cNvPr id="150" name="Google Shape;150;p5">
            <a:extLst>
              <a:ext uri="{FF2B5EF4-FFF2-40B4-BE49-F238E27FC236}">
                <a16:creationId xmlns:a16="http://schemas.microsoft.com/office/drawing/2014/main" id="{DBE1CE42-50D4-3EBB-4B57-B53834B50DCD}"/>
              </a:ext>
            </a:extLst>
          </p:cNvPr>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pic>
        <p:nvPicPr>
          <p:cNvPr id="153" name="Google Shape;153;p5" descr="iWays">
            <a:extLst>
              <a:ext uri="{FF2B5EF4-FFF2-40B4-BE49-F238E27FC236}">
                <a16:creationId xmlns:a16="http://schemas.microsoft.com/office/drawing/2014/main" id="{DB92C6ED-9261-7A4E-5E52-403C36A27E2E}"/>
              </a:ext>
            </a:extLst>
          </p:cNvPr>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54" name="Google Shape;154;p5">
            <a:extLst>
              <a:ext uri="{FF2B5EF4-FFF2-40B4-BE49-F238E27FC236}">
                <a16:creationId xmlns:a16="http://schemas.microsoft.com/office/drawing/2014/main" id="{6FAF1D20-1917-EC8E-E259-C27189DC1A4E}"/>
              </a:ext>
            </a:extLst>
          </p:cNvPr>
          <p:cNvSpPr/>
          <p:nvPr/>
        </p:nvSpPr>
        <p:spPr>
          <a:xfrm>
            <a:off x="125467" y="97155"/>
            <a:ext cx="738133" cy="1197522"/>
          </a:xfrm>
          <a:prstGeom prst="rect">
            <a:avLst/>
          </a:prstGeom>
          <a:noFill/>
          <a:ln>
            <a:noFill/>
          </a:ln>
        </p:spPr>
        <p:txBody>
          <a:bodyPr/>
          <a:lstStyle/>
          <a:p>
            <a:endParaRPr lang="en-US"/>
          </a:p>
        </p:txBody>
      </p:sp>
      <p:sp>
        <p:nvSpPr>
          <p:cNvPr id="7" name="Google Shape;187;p8">
            <a:extLst>
              <a:ext uri="{FF2B5EF4-FFF2-40B4-BE49-F238E27FC236}">
                <a16:creationId xmlns:a16="http://schemas.microsoft.com/office/drawing/2014/main" id="{81068A04-B782-B629-0B3E-37C8D3FC8319}"/>
              </a:ext>
            </a:extLst>
          </p:cNvPr>
          <p:cNvSpPr txBox="1"/>
          <p:nvPr/>
        </p:nvSpPr>
        <p:spPr>
          <a:xfrm>
            <a:off x="1621" y="1151211"/>
            <a:ext cx="1206491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Η Συνεισφορά του ΕΚΠΑ στο </a:t>
            </a:r>
            <a:r>
              <a:rPr lang="el-GR" sz="2400" b="1" dirty="0" err="1">
                <a:solidFill>
                  <a:srgbClr val="00B050"/>
                </a:solidFill>
                <a:latin typeface="Arial"/>
                <a:ea typeface="Arial"/>
                <a:cs typeface="Arial"/>
                <a:sym typeface="Arial"/>
              </a:rPr>
              <a:t>iWAYS</a:t>
            </a:r>
            <a:endParaRPr lang="el-GR" sz="2400" b="1" dirty="0">
              <a:solidFill>
                <a:srgbClr val="00B050"/>
              </a:solidFill>
              <a:latin typeface="Arial"/>
              <a:ea typeface="Arial"/>
              <a:cs typeface="Arial"/>
              <a:sym typeface="Arial"/>
            </a:endParaRPr>
          </a:p>
        </p:txBody>
      </p:sp>
      <p:pic>
        <p:nvPicPr>
          <p:cNvPr id="8" name="Google Shape;103;p2">
            <a:extLst>
              <a:ext uri="{FF2B5EF4-FFF2-40B4-BE49-F238E27FC236}">
                <a16:creationId xmlns:a16="http://schemas.microsoft.com/office/drawing/2014/main" id="{FFAEDF70-63B9-61DA-CEF5-9CC9810A9176}"/>
              </a:ext>
            </a:extLst>
          </p:cNvPr>
          <p:cNvPicPr preferRelativeResize="0"/>
          <p:nvPr/>
        </p:nvPicPr>
        <p:blipFill rotWithShape="1">
          <a:blip r:embed="rId4">
            <a:alphaModFix/>
          </a:blip>
          <a:srcRect l="31481" r="40817"/>
          <a:stretch/>
        </p:blipFill>
        <p:spPr>
          <a:xfrm>
            <a:off x="863600" y="0"/>
            <a:ext cx="1256274" cy="1294677"/>
          </a:xfrm>
          <a:prstGeom prst="rect">
            <a:avLst/>
          </a:prstGeom>
          <a:noFill/>
          <a:ln>
            <a:noFill/>
          </a:ln>
        </p:spPr>
      </p:pic>
      <p:pic>
        <p:nvPicPr>
          <p:cNvPr id="9" name="Picture 8">
            <a:extLst>
              <a:ext uri="{FF2B5EF4-FFF2-40B4-BE49-F238E27FC236}">
                <a16:creationId xmlns:a16="http://schemas.microsoft.com/office/drawing/2014/main" id="{A9083A13-01D2-C1E5-AF3A-9C716FE77FB7}"/>
              </a:ext>
            </a:extLst>
          </p:cNvPr>
          <p:cNvPicPr>
            <a:picLocks noChangeAspect="1"/>
          </p:cNvPicPr>
          <p:nvPr/>
        </p:nvPicPr>
        <p:blipFill>
          <a:blip r:embed="rId5"/>
          <a:stretch>
            <a:fillRect/>
          </a:stretch>
        </p:blipFill>
        <p:spPr>
          <a:xfrm>
            <a:off x="76207" y="4221"/>
            <a:ext cx="718842" cy="1226260"/>
          </a:xfrm>
          <a:prstGeom prst="rect">
            <a:avLst/>
          </a:prstGeom>
        </p:spPr>
      </p:pic>
      <p:sp>
        <p:nvSpPr>
          <p:cNvPr id="3" name="TextBox 2">
            <a:extLst>
              <a:ext uri="{FF2B5EF4-FFF2-40B4-BE49-F238E27FC236}">
                <a16:creationId xmlns:a16="http://schemas.microsoft.com/office/drawing/2014/main" id="{1D9E4CC0-39F4-06A6-BF13-4AC0D18015C6}"/>
              </a:ext>
            </a:extLst>
          </p:cNvPr>
          <p:cNvSpPr txBox="1"/>
          <p:nvPr/>
        </p:nvSpPr>
        <p:spPr>
          <a:xfrm>
            <a:off x="76206" y="3001921"/>
            <a:ext cx="4812632" cy="1169551"/>
          </a:xfrm>
          <a:prstGeom prst="rect">
            <a:avLst/>
          </a:prstGeom>
          <a:noFill/>
        </p:spPr>
        <p:txBody>
          <a:bodyPr wrap="square">
            <a:spAutoFit/>
          </a:bodyPr>
          <a:lstStyle/>
          <a:p>
            <a:r>
              <a:rPr lang="en-US" b="1" dirty="0"/>
              <a:t>Superhydrophobic &amp; Anti-Corrosion Coatings</a:t>
            </a:r>
            <a:br>
              <a:rPr lang="en-US" dirty="0"/>
            </a:br>
            <a:r>
              <a:rPr lang="en-US" i="1" dirty="0"/>
              <a:t>Durable bi-functional superhydrophobic and anti-corrosion coatings for enhanced dropwise condensation in heat recovery systems</a:t>
            </a:r>
            <a:br>
              <a:rPr lang="en-US" dirty="0"/>
            </a:br>
            <a:r>
              <a:rPr lang="en-US" b="1" dirty="0"/>
              <a:t>DOI:</a:t>
            </a:r>
            <a:r>
              <a:rPr lang="en-US" dirty="0"/>
              <a:t> 10.1080/29965292.2025.2590475</a:t>
            </a:r>
          </a:p>
        </p:txBody>
      </p:sp>
      <p:pic>
        <p:nvPicPr>
          <p:cNvPr id="5" name="Picture 4">
            <a:extLst>
              <a:ext uri="{FF2B5EF4-FFF2-40B4-BE49-F238E27FC236}">
                <a16:creationId xmlns:a16="http://schemas.microsoft.com/office/drawing/2014/main" id="{6CA305D3-8ACC-D93D-D09F-7D98971C09C8}"/>
              </a:ext>
            </a:extLst>
          </p:cNvPr>
          <p:cNvPicPr>
            <a:picLocks noChangeAspect="1"/>
          </p:cNvPicPr>
          <p:nvPr/>
        </p:nvPicPr>
        <p:blipFill>
          <a:blip r:embed="rId6"/>
          <a:srcRect l="50858" t="4912" b="45263"/>
          <a:stretch>
            <a:fillRect/>
          </a:stretch>
        </p:blipFill>
        <p:spPr>
          <a:xfrm>
            <a:off x="4817725" y="1679253"/>
            <a:ext cx="7374275" cy="4984438"/>
          </a:xfrm>
          <a:prstGeom prst="rect">
            <a:avLst/>
          </a:prstGeom>
        </p:spPr>
      </p:pic>
      <p:sp>
        <p:nvSpPr>
          <p:cNvPr id="2" name="TextBox 1">
            <a:extLst>
              <a:ext uri="{FF2B5EF4-FFF2-40B4-BE49-F238E27FC236}">
                <a16:creationId xmlns:a16="http://schemas.microsoft.com/office/drawing/2014/main" id="{0B99A19D-A980-8F22-6E74-63716C5118D4}"/>
              </a:ext>
            </a:extLst>
          </p:cNvPr>
          <p:cNvSpPr txBox="1"/>
          <p:nvPr/>
        </p:nvSpPr>
        <p:spPr>
          <a:xfrm>
            <a:off x="76206" y="1917844"/>
            <a:ext cx="4387509" cy="954107"/>
          </a:xfrm>
          <a:prstGeom prst="rect">
            <a:avLst/>
          </a:prstGeom>
          <a:noFill/>
        </p:spPr>
        <p:txBody>
          <a:bodyPr wrap="square">
            <a:spAutoFit/>
          </a:bodyPr>
          <a:lstStyle/>
          <a:p>
            <a:r>
              <a:rPr lang="en-US" b="1" dirty="0"/>
              <a:t>Heat Transfer Enhancement</a:t>
            </a:r>
            <a:br>
              <a:rPr lang="en-US" dirty="0"/>
            </a:br>
            <a:r>
              <a:rPr lang="en-US" i="1" dirty="0"/>
              <a:t>Construction, Evaluation, and Performance of a Water Condensation Test Unit</a:t>
            </a:r>
            <a:br>
              <a:rPr lang="en-US" dirty="0"/>
            </a:br>
            <a:r>
              <a:rPr lang="en-US" b="1" dirty="0"/>
              <a:t>DOI:</a:t>
            </a:r>
            <a:r>
              <a:rPr lang="en-US" dirty="0"/>
              <a:t> 10.4028/p-am2ENG</a:t>
            </a:r>
          </a:p>
        </p:txBody>
      </p:sp>
      <p:pic>
        <p:nvPicPr>
          <p:cNvPr id="4" name="Picture 3">
            <a:extLst>
              <a:ext uri="{FF2B5EF4-FFF2-40B4-BE49-F238E27FC236}">
                <a16:creationId xmlns:a16="http://schemas.microsoft.com/office/drawing/2014/main" id="{32DAF067-856D-0619-4EF7-740FCF09499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8833" y="4202041"/>
            <a:ext cx="4376266" cy="2461650"/>
          </a:xfrm>
          <a:prstGeom prst="rect">
            <a:avLst/>
          </a:prstGeom>
        </p:spPr>
      </p:pic>
    </p:spTree>
    <p:extLst>
      <p:ext uri="{BB962C8B-B14F-4D97-AF65-F5344CB8AC3E}">
        <p14:creationId xmlns:p14="http://schemas.microsoft.com/office/powerpoint/2010/main" val="1429186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765A3F45-B4EB-7833-A487-0C24E0DA6492}"/>
            </a:ext>
          </a:extLst>
        </p:cNvPr>
        <p:cNvGrpSpPr/>
        <p:nvPr/>
      </p:nvGrpSpPr>
      <p:grpSpPr>
        <a:xfrm>
          <a:off x="0" y="0"/>
          <a:ext cx="0" cy="0"/>
          <a:chOff x="0" y="0"/>
          <a:chExt cx="0" cy="0"/>
        </a:xfrm>
      </p:grpSpPr>
      <p:sp>
        <p:nvSpPr>
          <p:cNvPr id="150" name="Google Shape;150;p5">
            <a:extLst>
              <a:ext uri="{FF2B5EF4-FFF2-40B4-BE49-F238E27FC236}">
                <a16:creationId xmlns:a16="http://schemas.microsoft.com/office/drawing/2014/main" id="{75E7E43C-8B3F-D583-1909-F4FAFC03046F}"/>
              </a:ext>
            </a:extLst>
          </p:cNvPr>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pic>
        <p:nvPicPr>
          <p:cNvPr id="153" name="Google Shape;153;p5" descr="iWays">
            <a:extLst>
              <a:ext uri="{FF2B5EF4-FFF2-40B4-BE49-F238E27FC236}">
                <a16:creationId xmlns:a16="http://schemas.microsoft.com/office/drawing/2014/main" id="{C00871D0-74E2-659C-6037-4A82A85BB7F3}"/>
              </a:ext>
            </a:extLst>
          </p:cNvPr>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54" name="Google Shape;154;p5">
            <a:extLst>
              <a:ext uri="{FF2B5EF4-FFF2-40B4-BE49-F238E27FC236}">
                <a16:creationId xmlns:a16="http://schemas.microsoft.com/office/drawing/2014/main" id="{2E1DF9AB-E745-8B74-9EE6-1B391013DA4C}"/>
              </a:ext>
            </a:extLst>
          </p:cNvPr>
          <p:cNvSpPr/>
          <p:nvPr/>
        </p:nvSpPr>
        <p:spPr>
          <a:xfrm>
            <a:off x="125467" y="97155"/>
            <a:ext cx="738133" cy="1197522"/>
          </a:xfrm>
          <a:prstGeom prst="rect">
            <a:avLst/>
          </a:prstGeom>
          <a:noFill/>
          <a:ln>
            <a:noFill/>
          </a:ln>
        </p:spPr>
        <p:txBody>
          <a:bodyPr/>
          <a:lstStyle/>
          <a:p>
            <a:endParaRPr lang="en-US"/>
          </a:p>
        </p:txBody>
      </p:sp>
      <p:sp>
        <p:nvSpPr>
          <p:cNvPr id="7" name="Google Shape;187;p8">
            <a:extLst>
              <a:ext uri="{FF2B5EF4-FFF2-40B4-BE49-F238E27FC236}">
                <a16:creationId xmlns:a16="http://schemas.microsoft.com/office/drawing/2014/main" id="{C724988D-D0EA-E8D5-170A-8571106F2832}"/>
              </a:ext>
            </a:extLst>
          </p:cNvPr>
          <p:cNvSpPr txBox="1"/>
          <p:nvPr/>
        </p:nvSpPr>
        <p:spPr>
          <a:xfrm>
            <a:off x="1621" y="1151211"/>
            <a:ext cx="1206491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Η Συνεισφορά του ΕΚΠΑ στο </a:t>
            </a:r>
            <a:r>
              <a:rPr lang="el-GR" sz="2400" b="1" dirty="0" err="1">
                <a:solidFill>
                  <a:srgbClr val="00B050"/>
                </a:solidFill>
                <a:latin typeface="Arial"/>
                <a:ea typeface="Arial"/>
                <a:cs typeface="Arial"/>
                <a:sym typeface="Arial"/>
              </a:rPr>
              <a:t>iWAYS</a:t>
            </a:r>
            <a:endParaRPr lang="el-GR" sz="2400" b="1" dirty="0">
              <a:solidFill>
                <a:srgbClr val="00B050"/>
              </a:solidFill>
              <a:latin typeface="Arial"/>
              <a:ea typeface="Arial"/>
              <a:cs typeface="Arial"/>
              <a:sym typeface="Arial"/>
            </a:endParaRPr>
          </a:p>
        </p:txBody>
      </p:sp>
      <p:pic>
        <p:nvPicPr>
          <p:cNvPr id="8" name="Google Shape;103;p2">
            <a:extLst>
              <a:ext uri="{FF2B5EF4-FFF2-40B4-BE49-F238E27FC236}">
                <a16:creationId xmlns:a16="http://schemas.microsoft.com/office/drawing/2014/main" id="{2A85734D-44A6-5D3B-2BEC-BFB706AD9DB8}"/>
              </a:ext>
            </a:extLst>
          </p:cNvPr>
          <p:cNvPicPr preferRelativeResize="0"/>
          <p:nvPr/>
        </p:nvPicPr>
        <p:blipFill rotWithShape="1">
          <a:blip r:embed="rId4">
            <a:alphaModFix/>
          </a:blip>
          <a:srcRect l="31481" r="40817"/>
          <a:stretch/>
        </p:blipFill>
        <p:spPr>
          <a:xfrm>
            <a:off x="863600" y="0"/>
            <a:ext cx="1256274" cy="1294677"/>
          </a:xfrm>
          <a:prstGeom prst="rect">
            <a:avLst/>
          </a:prstGeom>
          <a:noFill/>
          <a:ln>
            <a:noFill/>
          </a:ln>
        </p:spPr>
      </p:pic>
      <p:pic>
        <p:nvPicPr>
          <p:cNvPr id="9" name="Picture 8">
            <a:extLst>
              <a:ext uri="{FF2B5EF4-FFF2-40B4-BE49-F238E27FC236}">
                <a16:creationId xmlns:a16="http://schemas.microsoft.com/office/drawing/2014/main" id="{0ED27F29-2DF6-31A8-9913-90020BBAC113}"/>
              </a:ext>
            </a:extLst>
          </p:cNvPr>
          <p:cNvPicPr>
            <a:picLocks noChangeAspect="1"/>
          </p:cNvPicPr>
          <p:nvPr/>
        </p:nvPicPr>
        <p:blipFill>
          <a:blip r:embed="rId5"/>
          <a:stretch>
            <a:fillRect/>
          </a:stretch>
        </p:blipFill>
        <p:spPr>
          <a:xfrm>
            <a:off x="76207" y="4221"/>
            <a:ext cx="718842" cy="1226260"/>
          </a:xfrm>
          <a:prstGeom prst="rect">
            <a:avLst/>
          </a:prstGeom>
        </p:spPr>
      </p:pic>
      <p:pic>
        <p:nvPicPr>
          <p:cNvPr id="5" name="Picture 4">
            <a:extLst>
              <a:ext uri="{FF2B5EF4-FFF2-40B4-BE49-F238E27FC236}">
                <a16:creationId xmlns:a16="http://schemas.microsoft.com/office/drawing/2014/main" id="{6366356C-CE40-D4C6-842C-6C7EAE9C7ADE}"/>
              </a:ext>
            </a:extLst>
          </p:cNvPr>
          <p:cNvPicPr>
            <a:picLocks noChangeAspect="1"/>
          </p:cNvPicPr>
          <p:nvPr/>
        </p:nvPicPr>
        <p:blipFill>
          <a:blip r:embed="rId6"/>
          <a:srcRect t="54386" r="49552" b="7544"/>
          <a:stretch>
            <a:fillRect/>
          </a:stretch>
        </p:blipFill>
        <p:spPr>
          <a:xfrm>
            <a:off x="4045569" y="1976484"/>
            <a:ext cx="8070224" cy="4060062"/>
          </a:xfrm>
          <a:prstGeom prst="rect">
            <a:avLst/>
          </a:prstGeom>
        </p:spPr>
      </p:pic>
      <p:sp>
        <p:nvSpPr>
          <p:cNvPr id="2" name="TextBox 1">
            <a:extLst>
              <a:ext uri="{FF2B5EF4-FFF2-40B4-BE49-F238E27FC236}">
                <a16:creationId xmlns:a16="http://schemas.microsoft.com/office/drawing/2014/main" id="{78D32FD7-82AB-FCEC-DAE0-34CC6ACCF470}"/>
              </a:ext>
            </a:extLst>
          </p:cNvPr>
          <p:cNvSpPr txBox="1"/>
          <p:nvPr/>
        </p:nvSpPr>
        <p:spPr>
          <a:xfrm>
            <a:off x="0" y="1699761"/>
            <a:ext cx="3305423" cy="1169551"/>
          </a:xfrm>
          <a:prstGeom prst="rect">
            <a:avLst/>
          </a:prstGeom>
          <a:noFill/>
        </p:spPr>
        <p:txBody>
          <a:bodyPr wrap="square">
            <a:spAutoFit/>
          </a:bodyPr>
          <a:lstStyle/>
          <a:p>
            <a:r>
              <a:rPr lang="en-US" b="1" dirty="0"/>
              <a:t>Surface topography enhancement</a:t>
            </a:r>
          </a:p>
          <a:p>
            <a:r>
              <a:rPr lang="en-US" dirty="0"/>
              <a:t>Micromachining on Stainless Steel 304 for Improved Water Condensation Properties</a:t>
            </a:r>
            <a:br>
              <a:rPr lang="en-US" dirty="0"/>
            </a:br>
            <a:r>
              <a:rPr lang="en-US" b="1" dirty="0"/>
              <a:t>DOI:</a:t>
            </a:r>
            <a:r>
              <a:rPr lang="en-US" dirty="0"/>
              <a:t> 10.1080/29965292.2025.2590475</a:t>
            </a:r>
          </a:p>
        </p:txBody>
      </p:sp>
      <p:pic>
        <p:nvPicPr>
          <p:cNvPr id="10" name="Picture 9">
            <a:extLst>
              <a:ext uri="{FF2B5EF4-FFF2-40B4-BE49-F238E27FC236}">
                <a16:creationId xmlns:a16="http://schemas.microsoft.com/office/drawing/2014/main" id="{BA9496C0-7D7F-96F6-6730-E308BBF87A5F}"/>
              </a:ext>
            </a:extLst>
          </p:cNvPr>
          <p:cNvPicPr>
            <a:picLocks noChangeAspect="1"/>
          </p:cNvPicPr>
          <p:nvPr/>
        </p:nvPicPr>
        <p:blipFill>
          <a:blip r:embed="rId7"/>
          <a:stretch>
            <a:fillRect/>
          </a:stretch>
        </p:blipFill>
        <p:spPr>
          <a:xfrm>
            <a:off x="76207" y="4424313"/>
            <a:ext cx="4109730" cy="2325881"/>
          </a:xfrm>
          <a:prstGeom prst="rect">
            <a:avLst/>
          </a:prstGeom>
        </p:spPr>
      </p:pic>
      <p:sp>
        <p:nvSpPr>
          <p:cNvPr id="12" name="TextBox 11">
            <a:extLst>
              <a:ext uri="{FF2B5EF4-FFF2-40B4-BE49-F238E27FC236}">
                <a16:creationId xmlns:a16="http://schemas.microsoft.com/office/drawing/2014/main" id="{6E1D9224-F7C9-E6A0-E21C-625B0E6F983F}"/>
              </a:ext>
            </a:extLst>
          </p:cNvPr>
          <p:cNvSpPr txBox="1"/>
          <p:nvPr/>
        </p:nvSpPr>
        <p:spPr>
          <a:xfrm>
            <a:off x="0" y="3087852"/>
            <a:ext cx="4045569" cy="1169551"/>
          </a:xfrm>
          <a:prstGeom prst="rect">
            <a:avLst/>
          </a:prstGeom>
          <a:noFill/>
        </p:spPr>
        <p:txBody>
          <a:bodyPr wrap="square">
            <a:spAutoFit/>
          </a:bodyPr>
          <a:lstStyle/>
          <a:p>
            <a:pPr algn="l"/>
            <a:r>
              <a:rPr lang="en-US" sz="1400" b="1" i="0" u="none" strike="noStrike" baseline="0" dirty="0">
                <a:latin typeface="+mn-lt"/>
              </a:rPr>
              <a:t>Surface Chemical Functionalization</a:t>
            </a:r>
            <a:br>
              <a:rPr lang="en-US" sz="1400" b="0" i="0" u="none" strike="noStrike" baseline="0" dirty="0">
                <a:latin typeface="+mn-lt"/>
              </a:rPr>
            </a:br>
            <a:r>
              <a:rPr lang="en-US" sz="1400" b="0" i="0" u="none" strike="noStrike" baseline="0" dirty="0">
                <a:latin typeface="+mn-lt"/>
              </a:rPr>
              <a:t>Inducing hydrophobicity in stainless steel 304 by mechanical texturing</a:t>
            </a:r>
          </a:p>
          <a:p>
            <a:r>
              <a:rPr lang="en-US" sz="1400" b="0" i="0" u="none" strike="noStrike" baseline="0" dirty="0">
                <a:latin typeface="+mn-lt"/>
              </a:rPr>
              <a:t>and chemical functionalization</a:t>
            </a:r>
            <a:br>
              <a:rPr lang="en-US" sz="1400" b="0" i="0" u="none" strike="noStrike" baseline="0" dirty="0">
                <a:latin typeface="+mn-lt"/>
              </a:rPr>
            </a:br>
            <a:r>
              <a:rPr lang="en-US" sz="1400" b="1" i="0" u="none" strike="noStrike" baseline="0" dirty="0">
                <a:latin typeface="+mn-lt"/>
              </a:rPr>
              <a:t>DOI</a:t>
            </a:r>
            <a:r>
              <a:rPr lang="en-US" sz="1400" b="0" i="0" u="none" strike="noStrike" baseline="0" dirty="0">
                <a:latin typeface="+mn-lt"/>
              </a:rPr>
              <a:t>: </a:t>
            </a:r>
            <a:r>
              <a:rPr lang="en-US" dirty="0"/>
              <a:t>10.1007/s00170-024-13701-w</a:t>
            </a:r>
            <a:endParaRPr lang="en-US" dirty="0">
              <a:latin typeface="+mn-lt"/>
            </a:endParaRPr>
          </a:p>
        </p:txBody>
      </p:sp>
    </p:spTree>
    <p:extLst>
      <p:ext uri="{BB962C8B-B14F-4D97-AF65-F5344CB8AC3E}">
        <p14:creationId xmlns:p14="http://schemas.microsoft.com/office/powerpoint/2010/main" val="2939081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FB8E1314-EEB9-1BE3-6B58-AAB22A9D646E}"/>
            </a:ext>
          </a:extLst>
        </p:cNvPr>
        <p:cNvGrpSpPr/>
        <p:nvPr/>
      </p:nvGrpSpPr>
      <p:grpSpPr>
        <a:xfrm>
          <a:off x="0" y="0"/>
          <a:ext cx="0" cy="0"/>
          <a:chOff x="0" y="0"/>
          <a:chExt cx="0" cy="0"/>
        </a:xfrm>
      </p:grpSpPr>
      <p:sp>
        <p:nvSpPr>
          <p:cNvPr id="150" name="Google Shape;150;p5">
            <a:extLst>
              <a:ext uri="{FF2B5EF4-FFF2-40B4-BE49-F238E27FC236}">
                <a16:creationId xmlns:a16="http://schemas.microsoft.com/office/drawing/2014/main" id="{F1B14FE6-F879-905E-BEB9-11DE780609C1}"/>
              </a:ext>
            </a:extLst>
          </p:cNvPr>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pic>
        <p:nvPicPr>
          <p:cNvPr id="153" name="Google Shape;153;p5" descr="iWays">
            <a:extLst>
              <a:ext uri="{FF2B5EF4-FFF2-40B4-BE49-F238E27FC236}">
                <a16:creationId xmlns:a16="http://schemas.microsoft.com/office/drawing/2014/main" id="{51EBD9FA-BFD6-E95E-39A9-A7CC46D32F4B}"/>
              </a:ext>
            </a:extLst>
          </p:cNvPr>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154" name="Google Shape;154;p5">
            <a:extLst>
              <a:ext uri="{FF2B5EF4-FFF2-40B4-BE49-F238E27FC236}">
                <a16:creationId xmlns:a16="http://schemas.microsoft.com/office/drawing/2014/main" id="{9ACBF836-59FF-6DA4-94B7-ECE958200A74}"/>
              </a:ext>
            </a:extLst>
          </p:cNvPr>
          <p:cNvSpPr/>
          <p:nvPr/>
        </p:nvSpPr>
        <p:spPr>
          <a:xfrm>
            <a:off x="125467" y="97155"/>
            <a:ext cx="738133" cy="1197522"/>
          </a:xfrm>
          <a:prstGeom prst="rect">
            <a:avLst/>
          </a:prstGeom>
          <a:noFill/>
          <a:ln>
            <a:noFill/>
          </a:ln>
        </p:spPr>
        <p:txBody>
          <a:bodyPr/>
          <a:lstStyle/>
          <a:p>
            <a:endParaRPr lang="en-US"/>
          </a:p>
        </p:txBody>
      </p:sp>
      <p:sp>
        <p:nvSpPr>
          <p:cNvPr id="7" name="Google Shape;187;p8">
            <a:extLst>
              <a:ext uri="{FF2B5EF4-FFF2-40B4-BE49-F238E27FC236}">
                <a16:creationId xmlns:a16="http://schemas.microsoft.com/office/drawing/2014/main" id="{B1F2C6AD-740E-8F85-26CA-8272548BCE6B}"/>
              </a:ext>
            </a:extLst>
          </p:cNvPr>
          <p:cNvSpPr txBox="1"/>
          <p:nvPr/>
        </p:nvSpPr>
        <p:spPr>
          <a:xfrm>
            <a:off x="1621" y="1151211"/>
            <a:ext cx="1206491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Η Συνεισφορά του ΕΚΠΑ στο </a:t>
            </a:r>
            <a:r>
              <a:rPr lang="el-GR" sz="2400" b="1" dirty="0" err="1">
                <a:solidFill>
                  <a:srgbClr val="00B050"/>
                </a:solidFill>
                <a:latin typeface="Arial"/>
                <a:ea typeface="Arial"/>
                <a:cs typeface="Arial"/>
                <a:sym typeface="Arial"/>
              </a:rPr>
              <a:t>iWAYS</a:t>
            </a:r>
            <a:endParaRPr lang="el-GR" sz="2400" b="1" dirty="0">
              <a:solidFill>
                <a:srgbClr val="00B050"/>
              </a:solidFill>
              <a:latin typeface="Arial"/>
              <a:ea typeface="Arial"/>
              <a:cs typeface="Arial"/>
              <a:sym typeface="Arial"/>
            </a:endParaRPr>
          </a:p>
        </p:txBody>
      </p:sp>
      <p:pic>
        <p:nvPicPr>
          <p:cNvPr id="8" name="Google Shape;103;p2">
            <a:extLst>
              <a:ext uri="{FF2B5EF4-FFF2-40B4-BE49-F238E27FC236}">
                <a16:creationId xmlns:a16="http://schemas.microsoft.com/office/drawing/2014/main" id="{4F529D24-C5FD-3417-1DB3-77F7D73705FF}"/>
              </a:ext>
            </a:extLst>
          </p:cNvPr>
          <p:cNvPicPr preferRelativeResize="0"/>
          <p:nvPr/>
        </p:nvPicPr>
        <p:blipFill rotWithShape="1">
          <a:blip r:embed="rId4">
            <a:alphaModFix/>
          </a:blip>
          <a:srcRect l="31481" r="40817"/>
          <a:stretch/>
        </p:blipFill>
        <p:spPr>
          <a:xfrm>
            <a:off x="863600" y="0"/>
            <a:ext cx="1256274" cy="1294677"/>
          </a:xfrm>
          <a:prstGeom prst="rect">
            <a:avLst/>
          </a:prstGeom>
          <a:noFill/>
          <a:ln>
            <a:noFill/>
          </a:ln>
        </p:spPr>
      </p:pic>
      <p:pic>
        <p:nvPicPr>
          <p:cNvPr id="9" name="Picture 8">
            <a:extLst>
              <a:ext uri="{FF2B5EF4-FFF2-40B4-BE49-F238E27FC236}">
                <a16:creationId xmlns:a16="http://schemas.microsoft.com/office/drawing/2014/main" id="{2F45A257-C879-C2C5-268D-F8043AE2A1B7}"/>
              </a:ext>
            </a:extLst>
          </p:cNvPr>
          <p:cNvPicPr>
            <a:picLocks noChangeAspect="1"/>
          </p:cNvPicPr>
          <p:nvPr/>
        </p:nvPicPr>
        <p:blipFill>
          <a:blip r:embed="rId5"/>
          <a:stretch>
            <a:fillRect/>
          </a:stretch>
        </p:blipFill>
        <p:spPr>
          <a:xfrm>
            <a:off x="76207" y="4221"/>
            <a:ext cx="718842" cy="1226260"/>
          </a:xfrm>
          <a:prstGeom prst="rect">
            <a:avLst/>
          </a:prstGeom>
        </p:spPr>
      </p:pic>
      <p:sp>
        <p:nvSpPr>
          <p:cNvPr id="3" name="TextBox 2">
            <a:extLst>
              <a:ext uri="{FF2B5EF4-FFF2-40B4-BE49-F238E27FC236}">
                <a16:creationId xmlns:a16="http://schemas.microsoft.com/office/drawing/2014/main" id="{1D16BA94-0669-68EA-71F3-4E63BF3B28A4}"/>
              </a:ext>
            </a:extLst>
          </p:cNvPr>
          <p:cNvSpPr txBox="1"/>
          <p:nvPr/>
        </p:nvSpPr>
        <p:spPr>
          <a:xfrm>
            <a:off x="125467" y="3781112"/>
            <a:ext cx="3653582" cy="1600438"/>
          </a:xfrm>
          <a:prstGeom prst="rect">
            <a:avLst/>
          </a:prstGeom>
          <a:noFill/>
        </p:spPr>
        <p:txBody>
          <a:bodyPr wrap="square">
            <a:spAutoFit/>
          </a:bodyPr>
          <a:lstStyle/>
          <a:p>
            <a:r>
              <a:rPr lang="en-US" b="1" dirty="0"/>
              <a:t>Intellectual Property</a:t>
            </a:r>
            <a:r>
              <a:rPr lang="el-GR" b="1" dirty="0"/>
              <a:t> (</a:t>
            </a:r>
            <a:r>
              <a:rPr lang="en-US" b="1" dirty="0"/>
              <a:t>National Patent)</a:t>
            </a:r>
            <a:br>
              <a:rPr lang="en-US" dirty="0"/>
            </a:br>
            <a:r>
              <a:rPr lang="en-US" i="1" dirty="0"/>
              <a:t>Durable Bi-Functional Superhydrophobic and Anti-Corrosion Coating on Heat Resistant Substrates by a Soot-Assisted Sol-Gel Method</a:t>
            </a:r>
          </a:p>
          <a:p>
            <a:br>
              <a:rPr lang="en-US" dirty="0"/>
            </a:br>
            <a:endParaRPr lang="en-US" dirty="0"/>
          </a:p>
        </p:txBody>
      </p:sp>
      <p:pic>
        <p:nvPicPr>
          <p:cNvPr id="5" name="Picture 4">
            <a:extLst>
              <a:ext uri="{FF2B5EF4-FFF2-40B4-BE49-F238E27FC236}">
                <a16:creationId xmlns:a16="http://schemas.microsoft.com/office/drawing/2014/main" id="{FD517E6E-B7AE-E2F8-5B79-9F2E87F2EA53}"/>
              </a:ext>
            </a:extLst>
          </p:cNvPr>
          <p:cNvPicPr>
            <a:picLocks noChangeAspect="1"/>
          </p:cNvPicPr>
          <p:nvPr/>
        </p:nvPicPr>
        <p:blipFill>
          <a:blip r:embed="rId6"/>
          <a:srcRect l="50858" t="54404" b="7601"/>
          <a:stretch>
            <a:fillRect/>
          </a:stretch>
        </p:blipFill>
        <p:spPr>
          <a:xfrm>
            <a:off x="3946358" y="1959328"/>
            <a:ext cx="8245642" cy="4250125"/>
          </a:xfrm>
          <a:prstGeom prst="rect">
            <a:avLst/>
          </a:prstGeom>
        </p:spPr>
      </p:pic>
      <p:sp>
        <p:nvSpPr>
          <p:cNvPr id="4" name="TextBox 3">
            <a:extLst>
              <a:ext uri="{FF2B5EF4-FFF2-40B4-BE49-F238E27FC236}">
                <a16:creationId xmlns:a16="http://schemas.microsoft.com/office/drawing/2014/main" id="{026A9FD9-6EBB-C8A5-A5C0-86D69937FAC8}"/>
              </a:ext>
            </a:extLst>
          </p:cNvPr>
          <p:cNvSpPr txBox="1"/>
          <p:nvPr/>
        </p:nvSpPr>
        <p:spPr>
          <a:xfrm>
            <a:off x="-1118802" y="2526335"/>
            <a:ext cx="6142120" cy="523220"/>
          </a:xfrm>
          <a:prstGeom prst="rect">
            <a:avLst/>
          </a:prstGeom>
          <a:noFill/>
        </p:spPr>
        <p:txBody>
          <a:bodyPr wrap="square">
            <a:spAutoFit/>
          </a:bodyPr>
          <a:lstStyle/>
          <a:p>
            <a:pPr algn="ctr"/>
            <a:r>
              <a:rPr lang="en-US" b="1" dirty="0" err="1"/>
              <a:t>Ελληνικό</a:t>
            </a:r>
            <a:r>
              <a:rPr lang="en-US" b="1" dirty="0"/>
              <a:t> </a:t>
            </a:r>
            <a:r>
              <a:rPr lang="en-US" b="1" dirty="0" err="1"/>
              <a:t>Δί</a:t>
            </a:r>
            <a:r>
              <a:rPr lang="en-US" b="1" dirty="0"/>
              <a:t>πλωμα Ευρεσιτεχνίας </a:t>
            </a:r>
          </a:p>
          <a:p>
            <a:pPr algn="ctr"/>
            <a:r>
              <a:rPr lang="en-US" b="1" dirty="0"/>
              <a:t>(ΟΒΙ): 1011100</a:t>
            </a:r>
            <a:endParaRPr lang="en-US" dirty="0"/>
          </a:p>
        </p:txBody>
      </p:sp>
    </p:spTree>
    <p:extLst>
      <p:ext uri="{BB962C8B-B14F-4D97-AF65-F5344CB8AC3E}">
        <p14:creationId xmlns:p14="http://schemas.microsoft.com/office/powerpoint/2010/main" val="2342171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
          <a:extLst>
            <a:ext uri="{FF2B5EF4-FFF2-40B4-BE49-F238E27FC236}">
              <a16:creationId xmlns:a16="http://schemas.microsoft.com/office/drawing/2014/main" id="{D12923A5-A6C4-7E5D-5023-430FA096CFF8}"/>
            </a:ext>
          </a:extLst>
        </p:cNvPr>
        <p:cNvGrpSpPr/>
        <p:nvPr/>
      </p:nvGrpSpPr>
      <p:grpSpPr>
        <a:xfrm>
          <a:off x="0" y="0"/>
          <a:ext cx="0" cy="0"/>
          <a:chOff x="0" y="0"/>
          <a:chExt cx="0" cy="0"/>
        </a:xfrm>
      </p:grpSpPr>
      <p:sp>
        <p:nvSpPr>
          <p:cNvPr id="197" name="Google Shape;197;p9">
            <a:extLst>
              <a:ext uri="{FF2B5EF4-FFF2-40B4-BE49-F238E27FC236}">
                <a16:creationId xmlns:a16="http://schemas.microsoft.com/office/drawing/2014/main" id="{8CD6CE17-9226-D3CB-AD43-13F6CBFDCF1E}"/>
              </a:ext>
            </a:extLst>
          </p:cNvPr>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198" name="Google Shape;198;p9">
            <a:extLst>
              <a:ext uri="{FF2B5EF4-FFF2-40B4-BE49-F238E27FC236}">
                <a16:creationId xmlns:a16="http://schemas.microsoft.com/office/drawing/2014/main" id="{84D63A12-0A46-9B29-9462-492889CF5DD2}"/>
              </a:ext>
            </a:extLst>
          </p:cNvPr>
          <p:cNvSpPr/>
          <p:nvPr/>
        </p:nvSpPr>
        <p:spPr>
          <a:xfrm>
            <a:off x="125467" y="97155"/>
            <a:ext cx="572097" cy="928151"/>
          </a:xfrm>
          <a:prstGeom prst="rect">
            <a:avLst/>
          </a:prstGeom>
          <a:noFill/>
          <a:ln>
            <a:noFill/>
          </a:ln>
        </p:spPr>
        <p:txBody>
          <a:bodyPr/>
          <a:lstStyle/>
          <a:p>
            <a:endParaRPr lang="en-US"/>
          </a:p>
        </p:txBody>
      </p:sp>
      <p:pic>
        <p:nvPicPr>
          <p:cNvPr id="200" name="Google Shape;200;p9">
            <a:extLst>
              <a:ext uri="{FF2B5EF4-FFF2-40B4-BE49-F238E27FC236}">
                <a16:creationId xmlns:a16="http://schemas.microsoft.com/office/drawing/2014/main" id="{ACF43453-CFC3-5AE3-7DB1-8AD12062C085}"/>
              </a:ext>
            </a:extLst>
          </p:cNvPr>
          <p:cNvPicPr preferRelativeResize="0"/>
          <p:nvPr/>
        </p:nvPicPr>
        <p:blipFill rotWithShape="1">
          <a:blip r:embed="rId3">
            <a:alphaModFix/>
          </a:blip>
          <a:srcRect l="2319" t="11502" r="65931" b="19373"/>
          <a:stretch>
            <a:fillRect/>
          </a:stretch>
        </p:blipFill>
        <p:spPr>
          <a:xfrm>
            <a:off x="41869" y="1693519"/>
            <a:ext cx="3539701" cy="5137811"/>
          </a:xfrm>
          <a:prstGeom prst="rect">
            <a:avLst/>
          </a:prstGeom>
          <a:noFill/>
          <a:ln>
            <a:noFill/>
          </a:ln>
        </p:spPr>
      </p:pic>
      <p:pic>
        <p:nvPicPr>
          <p:cNvPr id="201" name="Google Shape;201;p9" descr="iWays">
            <a:extLst>
              <a:ext uri="{FF2B5EF4-FFF2-40B4-BE49-F238E27FC236}">
                <a16:creationId xmlns:a16="http://schemas.microsoft.com/office/drawing/2014/main" id="{5A76B51B-EFB8-8CFE-F815-2CBA4C2694C5}"/>
              </a:ext>
            </a:extLst>
          </p:cNvPr>
          <p:cNvPicPr preferRelativeResize="0"/>
          <p:nvPr/>
        </p:nvPicPr>
        <p:blipFill rotWithShape="1">
          <a:blip r:embed="rId4">
            <a:alphaModFix/>
          </a:blip>
          <a:srcRect/>
          <a:stretch/>
        </p:blipFill>
        <p:spPr>
          <a:xfrm>
            <a:off x="10611583" y="0"/>
            <a:ext cx="1454950" cy="784218"/>
          </a:xfrm>
          <a:prstGeom prst="rect">
            <a:avLst/>
          </a:prstGeom>
          <a:noFill/>
          <a:ln>
            <a:noFill/>
          </a:ln>
        </p:spPr>
      </p:pic>
      <p:sp>
        <p:nvSpPr>
          <p:cNvPr id="202" name="Google Shape;202;p9">
            <a:extLst>
              <a:ext uri="{FF2B5EF4-FFF2-40B4-BE49-F238E27FC236}">
                <a16:creationId xmlns:a16="http://schemas.microsoft.com/office/drawing/2014/main" id="{A7FBE0C3-F927-82F5-542B-E21C780A0623}"/>
              </a:ext>
            </a:extLst>
          </p:cNvPr>
          <p:cNvSpPr/>
          <p:nvPr/>
        </p:nvSpPr>
        <p:spPr>
          <a:xfrm>
            <a:off x="125468" y="97155"/>
            <a:ext cx="595624" cy="966320"/>
          </a:xfrm>
          <a:prstGeom prst="rect">
            <a:avLst/>
          </a:prstGeom>
          <a:noFill/>
          <a:ln>
            <a:noFill/>
          </a:ln>
        </p:spPr>
        <p:txBody>
          <a:bodyPr/>
          <a:lstStyle/>
          <a:p>
            <a:endParaRPr lang="en-US"/>
          </a:p>
        </p:txBody>
      </p:sp>
      <p:sp>
        <p:nvSpPr>
          <p:cNvPr id="3" name="TextBox 2">
            <a:extLst>
              <a:ext uri="{FF2B5EF4-FFF2-40B4-BE49-F238E27FC236}">
                <a16:creationId xmlns:a16="http://schemas.microsoft.com/office/drawing/2014/main" id="{60C3312B-77C4-5AA8-B4B3-EEAE00B83063}"/>
              </a:ext>
            </a:extLst>
          </p:cNvPr>
          <p:cNvSpPr txBox="1"/>
          <p:nvPr/>
        </p:nvSpPr>
        <p:spPr>
          <a:xfrm>
            <a:off x="4296055" y="1732285"/>
            <a:ext cx="4362585" cy="2062103"/>
          </a:xfrm>
          <a:prstGeom prst="rect">
            <a:avLst/>
          </a:prstGeom>
          <a:noFill/>
        </p:spPr>
        <p:txBody>
          <a:bodyPr wrap="square">
            <a:spAutoFit/>
          </a:bodyPr>
          <a:lstStyle/>
          <a:p>
            <a:pPr>
              <a:buNone/>
            </a:pPr>
            <a:r>
              <a:rPr lang="en-US" sz="1600" b="1" dirty="0" err="1"/>
              <a:t>Ceramiche</a:t>
            </a:r>
            <a:r>
              <a:rPr lang="en-US" sz="1600" b="1" dirty="0"/>
              <a:t> </a:t>
            </a:r>
            <a:r>
              <a:rPr lang="en-US" sz="1600" b="1" dirty="0" err="1"/>
              <a:t>Keope</a:t>
            </a:r>
            <a:r>
              <a:rPr lang="en-US" sz="1600" b="1" dirty="0"/>
              <a:t> (</a:t>
            </a:r>
            <a:r>
              <a:rPr lang="en-US" sz="1600" b="1" dirty="0" err="1"/>
              <a:t>Κερ</a:t>
            </a:r>
            <a:r>
              <a:rPr lang="en-US" sz="1600" b="1" dirty="0"/>
              <a:t>αμικά)</a:t>
            </a:r>
            <a:endParaRPr lang="el-GR" sz="1600" b="1" dirty="0"/>
          </a:p>
          <a:p>
            <a:pPr>
              <a:buNone/>
            </a:pPr>
            <a:endParaRPr lang="en-US" sz="1600" dirty="0"/>
          </a:p>
          <a:p>
            <a:pPr>
              <a:buFont typeface="Arial" panose="020B0604020202020204" pitchFamily="34" charset="0"/>
              <a:buChar char="•"/>
            </a:pPr>
            <a:r>
              <a:rPr lang="en-US" sz="1600" dirty="0"/>
              <a:t>♨️ </a:t>
            </a:r>
            <a:r>
              <a:rPr lang="en-US" sz="1600" b="1" dirty="0"/>
              <a:t>6 GWh/</a:t>
            </a:r>
            <a:r>
              <a:rPr lang="en-US" sz="1600" b="1" dirty="0" err="1"/>
              <a:t>έτος</a:t>
            </a:r>
            <a:r>
              <a:rPr lang="en-US" sz="1600" dirty="0"/>
              <a:t> α</a:t>
            </a:r>
            <a:r>
              <a:rPr lang="en-US" sz="1600" dirty="0" err="1"/>
              <a:t>νάκτηση</a:t>
            </a:r>
            <a:r>
              <a:rPr lang="en-US" sz="1600" dirty="0"/>
              <a:t> </a:t>
            </a:r>
            <a:r>
              <a:rPr lang="en-US" sz="1600" dirty="0" err="1"/>
              <a:t>θερμότητ</a:t>
            </a:r>
            <a:r>
              <a:rPr lang="en-US" sz="1600" dirty="0"/>
              <a:t>ας </a:t>
            </a:r>
            <a:endParaRPr lang="el-GR" sz="1600" dirty="0"/>
          </a:p>
          <a:p>
            <a:pPr>
              <a:buFont typeface="Arial" panose="020B0604020202020204" pitchFamily="34" charset="0"/>
              <a:buChar char="•"/>
            </a:pPr>
            <a:endParaRPr lang="en-US" sz="1600" dirty="0"/>
          </a:p>
          <a:p>
            <a:pPr>
              <a:buFont typeface="Arial" panose="020B0604020202020204" pitchFamily="34" charset="0"/>
              <a:buChar char="•"/>
            </a:pPr>
            <a:r>
              <a:rPr lang="en-US" sz="1600" dirty="0"/>
              <a:t>💧 </a:t>
            </a:r>
            <a:r>
              <a:rPr lang="en-US" sz="1600" b="1" dirty="0"/>
              <a:t>10.000 m³/</a:t>
            </a:r>
            <a:r>
              <a:rPr lang="en-US" sz="1600" b="1" dirty="0" err="1"/>
              <a:t>έτος</a:t>
            </a:r>
            <a:r>
              <a:rPr lang="en-US" sz="1600" dirty="0"/>
              <a:t> α</a:t>
            </a:r>
            <a:r>
              <a:rPr lang="en-US" sz="1600" dirty="0" err="1"/>
              <a:t>νάκτηση</a:t>
            </a:r>
            <a:r>
              <a:rPr lang="en-US" sz="1600" dirty="0"/>
              <a:t> </a:t>
            </a:r>
            <a:r>
              <a:rPr lang="en-US" sz="1600" dirty="0" err="1"/>
              <a:t>νερού</a:t>
            </a:r>
            <a:r>
              <a:rPr lang="en-US" sz="1600" dirty="0"/>
              <a:t> (1,5 t/h) </a:t>
            </a:r>
            <a:endParaRPr lang="el-GR" sz="1600" dirty="0"/>
          </a:p>
          <a:p>
            <a:pPr>
              <a:buFont typeface="Arial" panose="020B0604020202020204" pitchFamily="34" charset="0"/>
              <a:buChar char="•"/>
            </a:pPr>
            <a:endParaRPr lang="en-US" sz="1600" dirty="0"/>
          </a:p>
          <a:p>
            <a:pPr>
              <a:buFont typeface="Arial" panose="020B0604020202020204" pitchFamily="34" charset="0"/>
              <a:buChar char="•"/>
            </a:pPr>
            <a:r>
              <a:rPr lang="en-US" sz="1600" dirty="0"/>
              <a:t>📉 </a:t>
            </a:r>
            <a:r>
              <a:rPr lang="en-US" sz="1600" b="1" dirty="0"/>
              <a:t>50%</a:t>
            </a:r>
            <a:r>
              <a:rPr lang="en-US" sz="1600" dirty="0"/>
              <a:t> </a:t>
            </a:r>
            <a:r>
              <a:rPr lang="en-US" sz="1600" dirty="0" err="1"/>
              <a:t>μείωση</a:t>
            </a:r>
            <a:r>
              <a:rPr lang="en-US" sz="1600" dirty="0"/>
              <a:t> </a:t>
            </a:r>
            <a:r>
              <a:rPr lang="en-US" sz="1600" dirty="0" err="1"/>
              <a:t>χρήσης</a:t>
            </a:r>
            <a:r>
              <a:rPr lang="en-US" sz="1600" dirty="0"/>
              <a:t> καθα</a:t>
            </a:r>
            <a:r>
              <a:rPr lang="en-US" sz="1600" dirty="0" err="1"/>
              <a:t>ρού</a:t>
            </a:r>
            <a:r>
              <a:rPr lang="en-US" sz="1600" dirty="0"/>
              <a:t> </a:t>
            </a:r>
            <a:r>
              <a:rPr lang="en-US" sz="1600" dirty="0" err="1"/>
              <a:t>νερού</a:t>
            </a:r>
            <a:r>
              <a:rPr lang="en-US" sz="1600" dirty="0"/>
              <a:t> </a:t>
            </a:r>
            <a:r>
              <a:rPr lang="en-US" sz="1600" dirty="0" err="1"/>
              <a:t>στη</a:t>
            </a:r>
            <a:r>
              <a:rPr lang="en-US" sz="1600" dirty="0"/>
              <a:t> </a:t>
            </a:r>
            <a:r>
              <a:rPr lang="en-US" sz="1600" dirty="0" err="1"/>
              <a:t>λεί</a:t>
            </a:r>
            <a:r>
              <a:rPr lang="en-US" sz="1600" dirty="0"/>
              <a:t>ανση</a:t>
            </a:r>
          </a:p>
        </p:txBody>
      </p:sp>
      <p:pic>
        <p:nvPicPr>
          <p:cNvPr id="2" name="Google Shape;200;p9">
            <a:extLst>
              <a:ext uri="{FF2B5EF4-FFF2-40B4-BE49-F238E27FC236}">
                <a16:creationId xmlns:a16="http://schemas.microsoft.com/office/drawing/2014/main" id="{921F9281-27F9-DF6B-6E01-CE3E4CB38DE1}"/>
              </a:ext>
            </a:extLst>
          </p:cNvPr>
          <p:cNvPicPr preferRelativeResize="0"/>
          <p:nvPr/>
        </p:nvPicPr>
        <p:blipFill rotWithShape="1">
          <a:blip r:embed="rId3">
            <a:alphaModFix/>
          </a:blip>
          <a:srcRect l="33822" t="11858" r="35422" b="19249"/>
          <a:stretch>
            <a:fillRect/>
          </a:stretch>
        </p:blipFill>
        <p:spPr>
          <a:xfrm>
            <a:off x="8658640" y="1732285"/>
            <a:ext cx="3429000" cy="5120521"/>
          </a:xfrm>
          <a:prstGeom prst="rect">
            <a:avLst/>
          </a:prstGeom>
          <a:noFill/>
          <a:ln>
            <a:noFill/>
          </a:ln>
        </p:spPr>
      </p:pic>
      <p:sp>
        <p:nvSpPr>
          <p:cNvPr id="4" name="TextBox 3">
            <a:extLst>
              <a:ext uri="{FF2B5EF4-FFF2-40B4-BE49-F238E27FC236}">
                <a16:creationId xmlns:a16="http://schemas.microsoft.com/office/drawing/2014/main" id="{2A0BD71A-3539-D5AF-90C9-6695123AD764}"/>
              </a:ext>
            </a:extLst>
          </p:cNvPr>
          <p:cNvSpPr txBox="1"/>
          <p:nvPr/>
        </p:nvSpPr>
        <p:spPr>
          <a:xfrm>
            <a:off x="3533361" y="4292545"/>
            <a:ext cx="5274973" cy="2400657"/>
          </a:xfrm>
          <a:prstGeom prst="rect">
            <a:avLst/>
          </a:prstGeom>
          <a:noFill/>
        </p:spPr>
        <p:txBody>
          <a:bodyPr wrap="square">
            <a:spAutoFit/>
          </a:bodyPr>
          <a:lstStyle/>
          <a:p>
            <a:pPr>
              <a:buNone/>
            </a:pPr>
            <a:r>
              <a:rPr lang="en-US" sz="1500" b="1" dirty="0" err="1"/>
              <a:t>Tubacex</a:t>
            </a:r>
            <a:r>
              <a:rPr lang="en-US" sz="1500" b="1" dirty="0"/>
              <a:t> (Χα</a:t>
            </a:r>
            <a:r>
              <a:rPr lang="en-US" sz="1500" b="1" dirty="0" err="1"/>
              <a:t>λυ</a:t>
            </a:r>
            <a:r>
              <a:rPr lang="en-US" sz="1500" b="1" dirty="0"/>
              <a:t>βουργία)</a:t>
            </a:r>
            <a:endParaRPr lang="el-GR" sz="1500" b="1" dirty="0"/>
          </a:p>
          <a:p>
            <a:pPr>
              <a:buNone/>
            </a:pPr>
            <a:endParaRPr lang="en-US" sz="1500" dirty="0"/>
          </a:p>
          <a:p>
            <a:pPr>
              <a:buFont typeface="Arial" panose="020B0604020202020204" pitchFamily="34" charset="0"/>
              <a:buChar char="•"/>
            </a:pPr>
            <a:r>
              <a:rPr lang="en-US" sz="1500" dirty="0"/>
              <a:t>♨️ </a:t>
            </a:r>
            <a:r>
              <a:rPr lang="en-US" sz="1500" b="1" dirty="0" err="1"/>
              <a:t>Έως</a:t>
            </a:r>
            <a:r>
              <a:rPr lang="en-US" sz="1500" b="1" dirty="0"/>
              <a:t> 30%</a:t>
            </a:r>
            <a:r>
              <a:rPr lang="en-US" sz="1500" dirty="0"/>
              <a:t> α</a:t>
            </a:r>
            <a:r>
              <a:rPr lang="en-US" sz="1500" dirty="0" err="1"/>
              <a:t>νάκτηση</a:t>
            </a:r>
            <a:r>
              <a:rPr lang="en-US" sz="1500" dirty="0"/>
              <a:t> </a:t>
            </a:r>
            <a:r>
              <a:rPr lang="en-US" sz="1500" dirty="0" err="1"/>
              <a:t>θερμότητ</a:t>
            </a:r>
            <a:r>
              <a:rPr lang="en-US" sz="1500" dirty="0"/>
              <a:t>ας από τα απαέρια του κλιβάνου </a:t>
            </a:r>
            <a:endParaRPr lang="el-GR" sz="1500" dirty="0"/>
          </a:p>
          <a:p>
            <a:pPr>
              <a:buFont typeface="Arial" panose="020B0604020202020204" pitchFamily="34" charset="0"/>
              <a:buChar char="•"/>
            </a:pPr>
            <a:endParaRPr lang="en-US" sz="1500" dirty="0"/>
          </a:p>
          <a:p>
            <a:pPr>
              <a:buFont typeface="Arial" panose="020B0604020202020204" pitchFamily="34" charset="0"/>
              <a:buChar char="•"/>
            </a:pPr>
            <a:r>
              <a:rPr lang="en-US" sz="1500" dirty="0"/>
              <a:t>💧 </a:t>
            </a:r>
            <a:r>
              <a:rPr lang="en-US" sz="1500" dirty="0" err="1"/>
              <a:t>Ανάκτηση</a:t>
            </a:r>
            <a:r>
              <a:rPr lang="en-US" sz="1500" dirty="0"/>
              <a:t> και καθα</a:t>
            </a:r>
            <a:r>
              <a:rPr lang="en-US" sz="1500" dirty="0" err="1"/>
              <a:t>ρισμός</a:t>
            </a:r>
            <a:r>
              <a:rPr lang="en-US" sz="1500" dirty="0"/>
              <a:t> </a:t>
            </a:r>
            <a:r>
              <a:rPr lang="en-US" sz="1500" dirty="0" err="1"/>
              <a:t>συμ</a:t>
            </a:r>
            <a:r>
              <a:rPr lang="en-US" sz="1500" dirty="0"/>
              <a:t>πυκνωμάτων για επαναχρησιμοποίηση</a:t>
            </a:r>
            <a:r>
              <a:rPr lang="el-GR" sz="1500" dirty="0"/>
              <a:t> </a:t>
            </a:r>
            <a:r>
              <a:rPr lang="en-US" sz="1500" dirty="0" err="1"/>
              <a:t>συμ</a:t>
            </a:r>
            <a:r>
              <a:rPr lang="en-US" sz="1500" dirty="0"/>
              <a:t>πύκνωση υδρατμών και επεξεργασία τους με PNFR, Membrane Distillation και DAF για επαναχρησιμοποίηση στη γραμμή παραγωγής </a:t>
            </a:r>
            <a:endParaRPr lang="el-GR" sz="1500" dirty="0"/>
          </a:p>
          <a:p>
            <a:pPr>
              <a:buFont typeface="Arial" panose="020B0604020202020204" pitchFamily="34" charset="0"/>
              <a:buChar char="•"/>
            </a:pPr>
            <a:endParaRPr lang="en-US" sz="1500" dirty="0"/>
          </a:p>
        </p:txBody>
      </p:sp>
      <p:sp>
        <p:nvSpPr>
          <p:cNvPr id="5" name="Arrow: Right 4">
            <a:extLst>
              <a:ext uri="{FF2B5EF4-FFF2-40B4-BE49-F238E27FC236}">
                <a16:creationId xmlns:a16="http://schemas.microsoft.com/office/drawing/2014/main" id="{9691FA1F-4442-EC5C-39EA-4DAAF1707D15}"/>
              </a:ext>
            </a:extLst>
          </p:cNvPr>
          <p:cNvSpPr/>
          <p:nvPr/>
        </p:nvSpPr>
        <p:spPr>
          <a:xfrm>
            <a:off x="8150131" y="5165257"/>
            <a:ext cx="544010" cy="300942"/>
          </a:xfrm>
          <a:prstGeom prst="righ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Right 5">
            <a:extLst>
              <a:ext uri="{FF2B5EF4-FFF2-40B4-BE49-F238E27FC236}">
                <a16:creationId xmlns:a16="http://schemas.microsoft.com/office/drawing/2014/main" id="{3279E5F6-D6B0-5535-B86B-0E630F07D234}"/>
              </a:ext>
            </a:extLst>
          </p:cNvPr>
          <p:cNvSpPr/>
          <p:nvPr/>
        </p:nvSpPr>
        <p:spPr>
          <a:xfrm rot="10800000">
            <a:off x="3708712" y="2552444"/>
            <a:ext cx="544010" cy="3009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03;p2">
            <a:extLst>
              <a:ext uri="{FF2B5EF4-FFF2-40B4-BE49-F238E27FC236}">
                <a16:creationId xmlns:a16="http://schemas.microsoft.com/office/drawing/2014/main" id="{D3A0025E-2176-500F-5D66-41D3E6FB9846}"/>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8" name="Picture 7">
            <a:extLst>
              <a:ext uri="{FF2B5EF4-FFF2-40B4-BE49-F238E27FC236}">
                <a16:creationId xmlns:a16="http://schemas.microsoft.com/office/drawing/2014/main" id="{732EE98D-8C5F-8379-4B61-8E77C60AD7A4}"/>
              </a:ext>
            </a:extLst>
          </p:cNvPr>
          <p:cNvPicPr>
            <a:picLocks noChangeAspect="1"/>
          </p:cNvPicPr>
          <p:nvPr/>
        </p:nvPicPr>
        <p:blipFill>
          <a:blip r:embed="rId6"/>
          <a:stretch>
            <a:fillRect/>
          </a:stretch>
        </p:blipFill>
        <p:spPr>
          <a:xfrm>
            <a:off x="76207" y="4221"/>
            <a:ext cx="718842" cy="1226260"/>
          </a:xfrm>
          <a:prstGeom prst="rect">
            <a:avLst/>
          </a:prstGeom>
        </p:spPr>
      </p:pic>
      <p:sp>
        <p:nvSpPr>
          <p:cNvPr id="9" name="Google Shape;187;p8">
            <a:extLst>
              <a:ext uri="{FF2B5EF4-FFF2-40B4-BE49-F238E27FC236}">
                <a16:creationId xmlns:a16="http://schemas.microsoft.com/office/drawing/2014/main" id="{A0681B62-7C17-396A-7223-4009F7F27E0B}"/>
              </a:ext>
            </a:extLst>
          </p:cNvPr>
          <p:cNvSpPr txBox="1"/>
          <p:nvPr/>
        </p:nvSpPr>
        <p:spPr>
          <a:xfrm>
            <a:off x="1621" y="1151211"/>
            <a:ext cx="1206491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Αποτελέσματα</a:t>
            </a:r>
          </a:p>
        </p:txBody>
      </p:sp>
    </p:spTree>
    <p:extLst>
      <p:ext uri="{BB962C8B-B14F-4D97-AF65-F5344CB8AC3E}">
        <p14:creationId xmlns:p14="http://schemas.microsoft.com/office/powerpoint/2010/main" val="92562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6">
          <a:extLst>
            <a:ext uri="{FF2B5EF4-FFF2-40B4-BE49-F238E27FC236}">
              <a16:creationId xmlns:a16="http://schemas.microsoft.com/office/drawing/2014/main" id="{9056DFEA-CB53-0DE5-E44F-8E586FB16A3B}"/>
            </a:ext>
          </a:extLst>
        </p:cNvPr>
        <p:cNvGrpSpPr/>
        <p:nvPr/>
      </p:nvGrpSpPr>
      <p:grpSpPr>
        <a:xfrm>
          <a:off x="0" y="0"/>
          <a:ext cx="0" cy="0"/>
          <a:chOff x="0" y="0"/>
          <a:chExt cx="0" cy="0"/>
        </a:xfrm>
      </p:grpSpPr>
      <p:sp>
        <p:nvSpPr>
          <p:cNvPr id="197" name="Google Shape;197;p9">
            <a:extLst>
              <a:ext uri="{FF2B5EF4-FFF2-40B4-BE49-F238E27FC236}">
                <a16:creationId xmlns:a16="http://schemas.microsoft.com/office/drawing/2014/main" id="{C32DFE2F-1355-D6F2-40E2-7535ABF8E3E0}"/>
              </a:ext>
            </a:extLst>
          </p:cNvPr>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198" name="Google Shape;198;p9">
            <a:extLst>
              <a:ext uri="{FF2B5EF4-FFF2-40B4-BE49-F238E27FC236}">
                <a16:creationId xmlns:a16="http://schemas.microsoft.com/office/drawing/2014/main" id="{8ED98168-7EDC-669E-436B-3C9E4A461E92}"/>
              </a:ext>
            </a:extLst>
          </p:cNvPr>
          <p:cNvSpPr/>
          <p:nvPr/>
        </p:nvSpPr>
        <p:spPr>
          <a:xfrm>
            <a:off x="125467" y="97155"/>
            <a:ext cx="572097" cy="928151"/>
          </a:xfrm>
          <a:prstGeom prst="rect">
            <a:avLst/>
          </a:prstGeom>
          <a:noFill/>
          <a:ln>
            <a:noFill/>
          </a:ln>
        </p:spPr>
        <p:txBody>
          <a:bodyPr/>
          <a:lstStyle/>
          <a:p>
            <a:endParaRPr lang="en-US"/>
          </a:p>
        </p:txBody>
      </p:sp>
      <p:pic>
        <p:nvPicPr>
          <p:cNvPr id="200" name="Google Shape;200;p9">
            <a:extLst>
              <a:ext uri="{FF2B5EF4-FFF2-40B4-BE49-F238E27FC236}">
                <a16:creationId xmlns:a16="http://schemas.microsoft.com/office/drawing/2014/main" id="{6D386021-2341-91C1-2925-42954DD64F68}"/>
              </a:ext>
            </a:extLst>
          </p:cNvPr>
          <p:cNvPicPr preferRelativeResize="0"/>
          <p:nvPr/>
        </p:nvPicPr>
        <p:blipFill rotWithShape="1">
          <a:blip r:embed="rId3">
            <a:alphaModFix/>
          </a:blip>
          <a:srcRect l="64661" t="11487" r="2287" b="19619"/>
          <a:stretch>
            <a:fillRect/>
          </a:stretch>
        </p:blipFill>
        <p:spPr>
          <a:xfrm>
            <a:off x="203714" y="1678893"/>
            <a:ext cx="3685032" cy="5120641"/>
          </a:xfrm>
          <a:prstGeom prst="rect">
            <a:avLst/>
          </a:prstGeom>
          <a:noFill/>
          <a:ln>
            <a:noFill/>
          </a:ln>
        </p:spPr>
      </p:pic>
      <p:pic>
        <p:nvPicPr>
          <p:cNvPr id="201" name="Google Shape;201;p9" descr="iWays">
            <a:extLst>
              <a:ext uri="{FF2B5EF4-FFF2-40B4-BE49-F238E27FC236}">
                <a16:creationId xmlns:a16="http://schemas.microsoft.com/office/drawing/2014/main" id="{33D46758-F5A7-88A8-A275-A5F5F75F6876}"/>
              </a:ext>
            </a:extLst>
          </p:cNvPr>
          <p:cNvPicPr preferRelativeResize="0"/>
          <p:nvPr/>
        </p:nvPicPr>
        <p:blipFill rotWithShape="1">
          <a:blip r:embed="rId4">
            <a:alphaModFix/>
          </a:blip>
          <a:srcRect/>
          <a:stretch/>
        </p:blipFill>
        <p:spPr>
          <a:xfrm>
            <a:off x="10611583" y="0"/>
            <a:ext cx="1454950" cy="784218"/>
          </a:xfrm>
          <a:prstGeom prst="rect">
            <a:avLst/>
          </a:prstGeom>
          <a:noFill/>
          <a:ln>
            <a:noFill/>
          </a:ln>
        </p:spPr>
      </p:pic>
      <p:sp>
        <p:nvSpPr>
          <p:cNvPr id="202" name="Google Shape;202;p9">
            <a:extLst>
              <a:ext uri="{FF2B5EF4-FFF2-40B4-BE49-F238E27FC236}">
                <a16:creationId xmlns:a16="http://schemas.microsoft.com/office/drawing/2014/main" id="{BAB37295-3DD6-5309-A4EB-4F59A044643F}"/>
              </a:ext>
            </a:extLst>
          </p:cNvPr>
          <p:cNvSpPr/>
          <p:nvPr/>
        </p:nvSpPr>
        <p:spPr>
          <a:xfrm>
            <a:off x="125468" y="97155"/>
            <a:ext cx="595624" cy="966320"/>
          </a:xfrm>
          <a:prstGeom prst="rect">
            <a:avLst/>
          </a:prstGeom>
          <a:noFill/>
          <a:ln>
            <a:noFill/>
          </a:ln>
        </p:spPr>
        <p:txBody>
          <a:bodyPr/>
          <a:lstStyle/>
          <a:p>
            <a:endParaRPr lang="en-US"/>
          </a:p>
        </p:txBody>
      </p:sp>
      <p:sp>
        <p:nvSpPr>
          <p:cNvPr id="3" name="TextBox 2">
            <a:extLst>
              <a:ext uri="{FF2B5EF4-FFF2-40B4-BE49-F238E27FC236}">
                <a16:creationId xmlns:a16="http://schemas.microsoft.com/office/drawing/2014/main" id="{EC17A23A-255E-D442-4B75-339542BE0A7C}"/>
              </a:ext>
            </a:extLst>
          </p:cNvPr>
          <p:cNvSpPr txBox="1"/>
          <p:nvPr/>
        </p:nvSpPr>
        <p:spPr>
          <a:xfrm>
            <a:off x="4059964" y="1247245"/>
            <a:ext cx="6551619" cy="2800767"/>
          </a:xfrm>
          <a:prstGeom prst="rect">
            <a:avLst/>
          </a:prstGeom>
          <a:noFill/>
        </p:spPr>
        <p:txBody>
          <a:bodyPr wrap="square">
            <a:spAutoFit/>
          </a:bodyPr>
          <a:lstStyle/>
          <a:p>
            <a:pPr>
              <a:buNone/>
            </a:pPr>
            <a:r>
              <a:rPr lang="en-US" sz="1600" b="1" dirty="0" err="1"/>
              <a:t>Alufluor</a:t>
            </a:r>
            <a:r>
              <a:rPr lang="en-US" sz="1600" b="1" dirty="0"/>
              <a:t> (</a:t>
            </a:r>
            <a:r>
              <a:rPr lang="en-US" sz="1600" b="1" dirty="0" err="1"/>
              <a:t>Χημική</a:t>
            </a:r>
            <a:r>
              <a:rPr lang="en-US" sz="1600" b="1" dirty="0"/>
              <a:t> β</a:t>
            </a:r>
            <a:r>
              <a:rPr lang="en-US" sz="1600" b="1" dirty="0" err="1"/>
              <a:t>ιομηχ</a:t>
            </a:r>
            <a:r>
              <a:rPr lang="en-US" sz="1600" b="1" dirty="0"/>
              <a:t>ανία)</a:t>
            </a:r>
            <a:endParaRPr lang="el-GR" sz="1600" b="1" dirty="0"/>
          </a:p>
          <a:p>
            <a:pPr>
              <a:buNone/>
            </a:pPr>
            <a:endParaRPr lang="en-US" sz="1600" dirty="0"/>
          </a:p>
          <a:p>
            <a:pPr>
              <a:buFont typeface="Arial" panose="020B0604020202020204" pitchFamily="34" charset="0"/>
              <a:buChar char="•"/>
            </a:pPr>
            <a:r>
              <a:rPr lang="en-US" sz="1600" dirty="0"/>
              <a:t>♨️ </a:t>
            </a:r>
            <a:r>
              <a:rPr lang="en-US" sz="1600" b="1" dirty="0"/>
              <a:t>500 kW</a:t>
            </a:r>
            <a:r>
              <a:rPr lang="en-US" sz="1600" dirty="0"/>
              <a:t> </a:t>
            </a:r>
            <a:r>
              <a:rPr lang="en-US" sz="1600" dirty="0" err="1"/>
              <a:t>θερμική</a:t>
            </a:r>
            <a:r>
              <a:rPr lang="en-US" sz="1600" dirty="0"/>
              <a:t> α</a:t>
            </a:r>
            <a:r>
              <a:rPr lang="en-US" sz="1600" dirty="0" err="1"/>
              <a:t>νάκτηση</a:t>
            </a:r>
            <a:r>
              <a:rPr lang="en-US" sz="1600" dirty="0"/>
              <a:t> </a:t>
            </a:r>
            <a:endParaRPr lang="el-GR" sz="1600" dirty="0"/>
          </a:p>
          <a:p>
            <a:pPr>
              <a:buFont typeface="Arial" panose="020B0604020202020204" pitchFamily="34" charset="0"/>
              <a:buChar char="•"/>
            </a:pPr>
            <a:endParaRPr lang="en-US" sz="1600" dirty="0"/>
          </a:p>
          <a:p>
            <a:pPr>
              <a:buFont typeface="Arial" panose="020B0604020202020204" pitchFamily="34" charset="0"/>
              <a:buChar char="•"/>
            </a:pPr>
            <a:r>
              <a:rPr lang="en-US" sz="1600" dirty="0"/>
              <a:t>⚡ </a:t>
            </a:r>
            <a:r>
              <a:rPr lang="en-US" sz="1600" b="1" dirty="0"/>
              <a:t>5,18 GWh/</a:t>
            </a:r>
            <a:r>
              <a:rPr lang="en-US" sz="1600" b="1" dirty="0" err="1"/>
              <a:t>έτος</a:t>
            </a:r>
            <a:r>
              <a:rPr lang="en-US" sz="1600" dirty="0"/>
              <a:t> </a:t>
            </a:r>
            <a:endParaRPr lang="el-GR" sz="1600" dirty="0"/>
          </a:p>
          <a:p>
            <a:pPr>
              <a:buFont typeface="Arial" panose="020B0604020202020204" pitchFamily="34" charset="0"/>
              <a:buChar char="•"/>
            </a:pPr>
            <a:endParaRPr lang="en-US" sz="1600" dirty="0"/>
          </a:p>
          <a:p>
            <a:pPr>
              <a:buFont typeface="Arial" panose="020B0604020202020204" pitchFamily="34" charset="0"/>
              <a:buChar char="•"/>
            </a:pPr>
            <a:r>
              <a:rPr lang="en-US" sz="1600" dirty="0"/>
              <a:t>💧 </a:t>
            </a:r>
            <a:r>
              <a:rPr lang="en-US" sz="1600" b="1" dirty="0"/>
              <a:t>33%</a:t>
            </a:r>
            <a:r>
              <a:rPr lang="en-US" sz="1600" dirty="0"/>
              <a:t> </a:t>
            </a:r>
            <a:r>
              <a:rPr lang="en-US" sz="1600" dirty="0" err="1"/>
              <a:t>κάλυψη</a:t>
            </a:r>
            <a:r>
              <a:rPr lang="en-US" sz="1600" dirty="0"/>
              <a:t> ανα</a:t>
            </a:r>
            <a:r>
              <a:rPr lang="en-US" sz="1600" dirty="0" err="1"/>
              <a:t>γκών</a:t>
            </a:r>
            <a:r>
              <a:rPr lang="en-US" sz="1600" dirty="0"/>
              <a:t> </a:t>
            </a:r>
            <a:r>
              <a:rPr lang="en-US" sz="1600" dirty="0" err="1"/>
              <a:t>νερού</a:t>
            </a:r>
            <a:r>
              <a:rPr lang="en-US" sz="1600" dirty="0"/>
              <a:t> </a:t>
            </a:r>
            <a:r>
              <a:rPr lang="en-US" sz="1600" dirty="0" err="1"/>
              <a:t>της</a:t>
            </a:r>
            <a:r>
              <a:rPr lang="en-US" sz="1600" dirty="0"/>
              <a:t> παρα</a:t>
            </a:r>
            <a:r>
              <a:rPr lang="en-US" sz="1600" dirty="0" err="1"/>
              <a:t>γωγής</a:t>
            </a:r>
            <a:endParaRPr lang="el-GR" sz="1600" dirty="0"/>
          </a:p>
          <a:p>
            <a:pPr>
              <a:buFont typeface="Arial" panose="020B0604020202020204" pitchFamily="34" charset="0"/>
              <a:buChar char="•"/>
            </a:pPr>
            <a:r>
              <a:rPr lang="en-US" sz="1600" dirty="0"/>
              <a:t> </a:t>
            </a:r>
          </a:p>
          <a:p>
            <a:pPr>
              <a:buFont typeface="Arial" panose="020B0604020202020204" pitchFamily="34" charset="0"/>
              <a:buChar char="•"/>
            </a:pPr>
            <a:r>
              <a:rPr lang="en-US" sz="1600" dirty="0"/>
              <a:t>💧 </a:t>
            </a:r>
            <a:r>
              <a:rPr lang="en-US" sz="1600" b="1" dirty="0"/>
              <a:t>≈50.000 m³/</a:t>
            </a:r>
            <a:r>
              <a:rPr lang="en-US" sz="1600" b="1" dirty="0" err="1"/>
              <a:t>έτος</a:t>
            </a:r>
            <a:r>
              <a:rPr lang="en-US" sz="1600" dirty="0"/>
              <a:t> </a:t>
            </a:r>
            <a:r>
              <a:rPr lang="en-US" sz="1600" dirty="0" err="1"/>
              <a:t>εξοικονόμηση</a:t>
            </a:r>
            <a:r>
              <a:rPr lang="en-US" sz="1600" dirty="0"/>
              <a:t> </a:t>
            </a:r>
            <a:r>
              <a:rPr lang="en-US" sz="1600" dirty="0" err="1"/>
              <a:t>γλυκού</a:t>
            </a:r>
            <a:r>
              <a:rPr lang="en-US" sz="1600" dirty="0"/>
              <a:t> </a:t>
            </a:r>
            <a:r>
              <a:rPr lang="en-US" sz="1600" dirty="0" err="1"/>
              <a:t>νερού</a:t>
            </a:r>
            <a:endParaRPr lang="el-GR" sz="1600" dirty="0"/>
          </a:p>
          <a:p>
            <a:pPr>
              <a:buFont typeface="Arial" panose="020B0604020202020204" pitchFamily="34" charset="0"/>
              <a:buChar char="•"/>
            </a:pPr>
            <a:r>
              <a:rPr lang="en-US" sz="1600" dirty="0"/>
              <a:t> </a:t>
            </a:r>
          </a:p>
          <a:p>
            <a:pPr>
              <a:buFont typeface="Arial" panose="020B0604020202020204" pitchFamily="34" charset="0"/>
              <a:buChar char="•"/>
            </a:pPr>
            <a:r>
              <a:rPr lang="en-US" sz="1600" dirty="0"/>
              <a:t>⚗️ </a:t>
            </a:r>
            <a:r>
              <a:rPr lang="en-US" sz="1600" b="1" dirty="0"/>
              <a:t>70 </a:t>
            </a:r>
            <a:r>
              <a:rPr lang="en-US" sz="1600" b="1" dirty="0" err="1"/>
              <a:t>τόνοι</a:t>
            </a:r>
            <a:r>
              <a:rPr lang="en-US" sz="1600" b="1" dirty="0"/>
              <a:t> HF/</a:t>
            </a:r>
            <a:r>
              <a:rPr lang="en-US" sz="1600" b="1" dirty="0" err="1"/>
              <a:t>έτος</a:t>
            </a:r>
            <a:r>
              <a:rPr lang="en-US" sz="1600" dirty="0"/>
              <a:t> α</a:t>
            </a:r>
            <a:r>
              <a:rPr lang="en-US" sz="1600" dirty="0" err="1"/>
              <a:t>νάκτηση</a:t>
            </a:r>
            <a:r>
              <a:rPr lang="en-US" sz="1600" dirty="0"/>
              <a:t> </a:t>
            </a:r>
            <a:r>
              <a:rPr lang="en-US" sz="1600" dirty="0" err="1"/>
              <a:t>οξέος</a:t>
            </a:r>
            <a:endParaRPr lang="en-US" sz="1600" dirty="0"/>
          </a:p>
        </p:txBody>
      </p:sp>
      <p:graphicFrame>
        <p:nvGraphicFramePr>
          <p:cNvPr id="4" name="Table 3">
            <a:extLst>
              <a:ext uri="{FF2B5EF4-FFF2-40B4-BE49-F238E27FC236}">
                <a16:creationId xmlns:a16="http://schemas.microsoft.com/office/drawing/2014/main" id="{F1ACE6AE-0A06-D06F-31B2-BA1C718878DF}"/>
              </a:ext>
            </a:extLst>
          </p:cNvPr>
          <p:cNvGraphicFramePr>
            <a:graphicFrameLocks noGrp="1"/>
          </p:cNvGraphicFramePr>
          <p:nvPr>
            <p:extLst>
              <p:ext uri="{D42A27DB-BD31-4B8C-83A1-F6EECF244321}">
                <p14:modId xmlns:p14="http://schemas.microsoft.com/office/powerpoint/2010/main" val="2268007323"/>
              </p:ext>
            </p:extLst>
          </p:nvPr>
        </p:nvGraphicFramePr>
        <p:xfrm>
          <a:off x="5722717" y="4423840"/>
          <a:ext cx="5931853" cy="2346960"/>
        </p:xfrm>
        <a:graphic>
          <a:graphicData uri="http://schemas.openxmlformats.org/drawingml/2006/table">
            <a:tbl>
              <a:tblPr>
                <a:tableStyleId>{775DCB02-9BB8-47FD-8907-85C794F793BA}</a:tableStyleId>
              </a:tblPr>
              <a:tblGrid>
                <a:gridCol w="3654743">
                  <a:extLst>
                    <a:ext uri="{9D8B030D-6E8A-4147-A177-3AD203B41FA5}">
                      <a16:colId xmlns:a16="http://schemas.microsoft.com/office/drawing/2014/main" val="1808239095"/>
                    </a:ext>
                  </a:extLst>
                </a:gridCol>
                <a:gridCol w="1157605">
                  <a:extLst>
                    <a:ext uri="{9D8B030D-6E8A-4147-A177-3AD203B41FA5}">
                      <a16:colId xmlns:a16="http://schemas.microsoft.com/office/drawing/2014/main" val="2210997333"/>
                    </a:ext>
                  </a:extLst>
                </a:gridCol>
                <a:gridCol w="1119505">
                  <a:extLst>
                    <a:ext uri="{9D8B030D-6E8A-4147-A177-3AD203B41FA5}">
                      <a16:colId xmlns:a16="http://schemas.microsoft.com/office/drawing/2014/main" val="1777388308"/>
                    </a:ext>
                  </a:extLst>
                </a:gridCol>
              </a:tblGrid>
              <a:tr h="0">
                <a:tc>
                  <a:txBody>
                    <a:bodyPr/>
                    <a:lstStyle/>
                    <a:p>
                      <a:pPr algn="ctr">
                        <a:buNone/>
                      </a:pPr>
                      <a:r>
                        <a:rPr lang="en-US" b="1" dirty="0" err="1"/>
                        <a:t>Τεχνολογί</a:t>
                      </a:r>
                      <a:r>
                        <a:rPr lang="en-US" b="1" dirty="0"/>
                        <a:t>α</a:t>
                      </a:r>
                    </a:p>
                  </a:txBody>
                  <a:tcPr anchor="ctr"/>
                </a:tc>
                <a:tc>
                  <a:txBody>
                    <a:bodyPr/>
                    <a:lstStyle/>
                    <a:p>
                      <a:pPr algn="ctr">
                        <a:buNone/>
                      </a:pPr>
                      <a:r>
                        <a:rPr lang="en-US" b="1" dirty="0" err="1"/>
                        <a:t>Αρχικό</a:t>
                      </a:r>
                      <a:r>
                        <a:rPr lang="en-US" b="1" dirty="0"/>
                        <a:t> TRL</a:t>
                      </a:r>
                    </a:p>
                  </a:txBody>
                  <a:tcPr anchor="ctr"/>
                </a:tc>
                <a:tc>
                  <a:txBody>
                    <a:bodyPr/>
                    <a:lstStyle/>
                    <a:p>
                      <a:pPr algn="ctr">
                        <a:buNone/>
                      </a:pPr>
                      <a:r>
                        <a:rPr lang="en-US" b="1" dirty="0" err="1"/>
                        <a:t>Τελικό</a:t>
                      </a:r>
                      <a:r>
                        <a:rPr lang="en-US" b="1" dirty="0"/>
                        <a:t> TRL</a:t>
                      </a:r>
                    </a:p>
                  </a:txBody>
                  <a:tcPr anchor="ctr"/>
                </a:tc>
                <a:extLst>
                  <a:ext uri="{0D108BD9-81ED-4DB2-BD59-A6C34878D82A}">
                    <a16:rowId xmlns:a16="http://schemas.microsoft.com/office/drawing/2014/main" val="1675584888"/>
                  </a:ext>
                </a:extLst>
              </a:tr>
              <a:tr h="0">
                <a:tc>
                  <a:txBody>
                    <a:bodyPr/>
                    <a:lstStyle/>
                    <a:p>
                      <a:pPr>
                        <a:buNone/>
                      </a:pPr>
                      <a:r>
                        <a:rPr lang="en-US" dirty="0"/>
                        <a:t>Heat Pipe Condensing </a:t>
                      </a:r>
                      <a:r>
                        <a:rPr lang="en-US" dirty="0" err="1"/>
                        <a:t>Economiser</a:t>
                      </a:r>
                      <a:r>
                        <a:rPr lang="en-US" dirty="0"/>
                        <a:t> (HPCE)</a:t>
                      </a:r>
                    </a:p>
                  </a:txBody>
                  <a:tcPr anchor="ctr"/>
                </a:tc>
                <a:tc>
                  <a:txBody>
                    <a:bodyPr/>
                    <a:lstStyle/>
                    <a:p>
                      <a:pPr algn="ctr">
                        <a:buNone/>
                      </a:pPr>
                      <a:r>
                        <a:rPr lang="en-US" dirty="0"/>
                        <a:t>5</a:t>
                      </a:r>
                    </a:p>
                  </a:txBody>
                  <a:tcPr anchor="ctr"/>
                </a:tc>
                <a:tc>
                  <a:txBody>
                    <a:bodyPr/>
                    <a:lstStyle/>
                    <a:p>
                      <a:pPr algn="ctr">
                        <a:buNone/>
                      </a:pPr>
                      <a:r>
                        <a:rPr lang="en-US" b="1"/>
                        <a:t>7</a:t>
                      </a:r>
                      <a:endParaRPr lang="en-US"/>
                    </a:p>
                  </a:txBody>
                  <a:tcPr anchor="ctr"/>
                </a:tc>
                <a:extLst>
                  <a:ext uri="{0D108BD9-81ED-4DB2-BD59-A6C34878D82A}">
                    <a16:rowId xmlns:a16="http://schemas.microsoft.com/office/drawing/2014/main" val="672326052"/>
                  </a:ext>
                </a:extLst>
              </a:tr>
              <a:tr h="0">
                <a:tc>
                  <a:txBody>
                    <a:bodyPr/>
                    <a:lstStyle/>
                    <a:p>
                      <a:pPr>
                        <a:buNone/>
                      </a:pPr>
                      <a:r>
                        <a:rPr lang="en-US"/>
                        <a:t>Membrane Distillation</a:t>
                      </a:r>
                    </a:p>
                  </a:txBody>
                  <a:tcPr anchor="ctr"/>
                </a:tc>
                <a:tc>
                  <a:txBody>
                    <a:bodyPr/>
                    <a:lstStyle/>
                    <a:p>
                      <a:pPr algn="ctr">
                        <a:buNone/>
                      </a:pPr>
                      <a:r>
                        <a:rPr lang="en-US" dirty="0"/>
                        <a:t>4–5</a:t>
                      </a:r>
                    </a:p>
                  </a:txBody>
                  <a:tcPr anchor="ctr"/>
                </a:tc>
                <a:tc>
                  <a:txBody>
                    <a:bodyPr/>
                    <a:lstStyle/>
                    <a:p>
                      <a:pPr algn="ctr">
                        <a:buNone/>
                      </a:pPr>
                      <a:r>
                        <a:rPr lang="en-US" b="1"/>
                        <a:t>7</a:t>
                      </a:r>
                      <a:endParaRPr lang="en-US"/>
                    </a:p>
                  </a:txBody>
                  <a:tcPr anchor="ctr"/>
                </a:tc>
                <a:extLst>
                  <a:ext uri="{0D108BD9-81ED-4DB2-BD59-A6C34878D82A}">
                    <a16:rowId xmlns:a16="http://schemas.microsoft.com/office/drawing/2014/main" val="1934497381"/>
                  </a:ext>
                </a:extLst>
              </a:tr>
              <a:tr h="0">
                <a:tc>
                  <a:txBody>
                    <a:bodyPr/>
                    <a:lstStyle/>
                    <a:p>
                      <a:pPr>
                        <a:buNone/>
                      </a:pPr>
                      <a:r>
                        <a:rPr lang="en-US"/>
                        <a:t>Photocatalytic Nanofiltration (PNFR)</a:t>
                      </a:r>
                    </a:p>
                  </a:txBody>
                  <a:tcPr anchor="ctr"/>
                </a:tc>
                <a:tc>
                  <a:txBody>
                    <a:bodyPr/>
                    <a:lstStyle/>
                    <a:p>
                      <a:pPr algn="ctr">
                        <a:buNone/>
                      </a:pPr>
                      <a:r>
                        <a:rPr lang="en-US"/>
                        <a:t>5</a:t>
                      </a:r>
                    </a:p>
                  </a:txBody>
                  <a:tcPr anchor="ctr"/>
                </a:tc>
                <a:tc>
                  <a:txBody>
                    <a:bodyPr/>
                    <a:lstStyle/>
                    <a:p>
                      <a:pPr algn="ctr">
                        <a:buNone/>
                      </a:pPr>
                      <a:r>
                        <a:rPr lang="en-US" b="1" dirty="0"/>
                        <a:t>7</a:t>
                      </a:r>
                      <a:endParaRPr lang="en-US" dirty="0"/>
                    </a:p>
                  </a:txBody>
                  <a:tcPr anchor="ctr"/>
                </a:tc>
                <a:extLst>
                  <a:ext uri="{0D108BD9-81ED-4DB2-BD59-A6C34878D82A}">
                    <a16:rowId xmlns:a16="http://schemas.microsoft.com/office/drawing/2014/main" val="3716013939"/>
                  </a:ext>
                </a:extLst>
              </a:tr>
              <a:tr h="0">
                <a:tc>
                  <a:txBody>
                    <a:bodyPr/>
                    <a:lstStyle/>
                    <a:p>
                      <a:pPr>
                        <a:buNone/>
                      </a:pPr>
                      <a:r>
                        <a:rPr lang="en-US"/>
                        <a:t>Water Treatment Systems</a:t>
                      </a:r>
                    </a:p>
                  </a:txBody>
                  <a:tcPr anchor="ctr"/>
                </a:tc>
                <a:tc>
                  <a:txBody>
                    <a:bodyPr/>
                    <a:lstStyle/>
                    <a:p>
                      <a:pPr algn="ctr">
                        <a:buNone/>
                      </a:pPr>
                      <a:r>
                        <a:rPr lang="en-US"/>
                        <a:t>6</a:t>
                      </a:r>
                    </a:p>
                  </a:txBody>
                  <a:tcPr anchor="ctr"/>
                </a:tc>
                <a:tc>
                  <a:txBody>
                    <a:bodyPr/>
                    <a:lstStyle/>
                    <a:p>
                      <a:pPr algn="ctr">
                        <a:buNone/>
                      </a:pPr>
                      <a:r>
                        <a:rPr lang="en-US" b="1" dirty="0"/>
                        <a:t>7</a:t>
                      </a:r>
                      <a:endParaRPr lang="en-US" dirty="0"/>
                    </a:p>
                  </a:txBody>
                  <a:tcPr anchor="ctr"/>
                </a:tc>
                <a:extLst>
                  <a:ext uri="{0D108BD9-81ED-4DB2-BD59-A6C34878D82A}">
                    <a16:rowId xmlns:a16="http://schemas.microsoft.com/office/drawing/2014/main" val="1114554944"/>
                  </a:ext>
                </a:extLst>
              </a:tr>
              <a:tr h="0">
                <a:tc>
                  <a:txBody>
                    <a:bodyPr/>
                    <a:lstStyle/>
                    <a:p>
                      <a:pPr>
                        <a:buNone/>
                      </a:pPr>
                      <a:r>
                        <a:rPr lang="en-US"/>
                        <a:t>Integrated Monitoring System</a:t>
                      </a:r>
                    </a:p>
                  </a:txBody>
                  <a:tcPr anchor="ctr"/>
                </a:tc>
                <a:tc>
                  <a:txBody>
                    <a:bodyPr/>
                    <a:lstStyle/>
                    <a:p>
                      <a:pPr algn="ctr">
                        <a:buNone/>
                      </a:pPr>
                      <a:r>
                        <a:rPr lang="en-US"/>
                        <a:t>6</a:t>
                      </a:r>
                    </a:p>
                  </a:txBody>
                  <a:tcPr anchor="ctr"/>
                </a:tc>
                <a:tc>
                  <a:txBody>
                    <a:bodyPr/>
                    <a:lstStyle/>
                    <a:p>
                      <a:pPr algn="ctr">
                        <a:buNone/>
                      </a:pPr>
                      <a:r>
                        <a:rPr lang="en-US" b="1" dirty="0"/>
                        <a:t>7</a:t>
                      </a:r>
                      <a:endParaRPr lang="en-US" dirty="0"/>
                    </a:p>
                  </a:txBody>
                  <a:tcPr anchor="ctr"/>
                </a:tc>
                <a:extLst>
                  <a:ext uri="{0D108BD9-81ED-4DB2-BD59-A6C34878D82A}">
                    <a16:rowId xmlns:a16="http://schemas.microsoft.com/office/drawing/2014/main" val="2615164292"/>
                  </a:ext>
                </a:extLst>
              </a:tr>
              <a:tr h="0">
                <a:tc>
                  <a:txBody>
                    <a:bodyPr/>
                    <a:lstStyle/>
                    <a:p>
                      <a:pPr>
                        <a:buNone/>
                      </a:pPr>
                      <a:r>
                        <a:rPr lang="en-US"/>
                        <a:t>ICT / Decision Support System</a:t>
                      </a:r>
                    </a:p>
                  </a:txBody>
                  <a:tcPr anchor="ctr"/>
                </a:tc>
                <a:tc>
                  <a:txBody>
                    <a:bodyPr/>
                    <a:lstStyle/>
                    <a:p>
                      <a:pPr algn="ctr">
                        <a:buNone/>
                      </a:pPr>
                      <a:r>
                        <a:rPr lang="en-US" dirty="0"/>
                        <a:t>5</a:t>
                      </a:r>
                    </a:p>
                  </a:txBody>
                  <a:tcPr anchor="ctr"/>
                </a:tc>
                <a:tc>
                  <a:txBody>
                    <a:bodyPr/>
                    <a:lstStyle/>
                    <a:p>
                      <a:pPr algn="ctr">
                        <a:buNone/>
                      </a:pPr>
                      <a:r>
                        <a:rPr lang="en-US" b="1" dirty="0"/>
                        <a:t>7</a:t>
                      </a:r>
                      <a:endParaRPr lang="en-US" dirty="0"/>
                    </a:p>
                  </a:txBody>
                  <a:tcPr anchor="ctr"/>
                </a:tc>
                <a:extLst>
                  <a:ext uri="{0D108BD9-81ED-4DB2-BD59-A6C34878D82A}">
                    <a16:rowId xmlns:a16="http://schemas.microsoft.com/office/drawing/2014/main" val="3303024603"/>
                  </a:ext>
                </a:extLst>
              </a:tr>
            </a:tbl>
          </a:graphicData>
        </a:graphic>
      </p:graphicFrame>
      <p:sp>
        <p:nvSpPr>
          <p:cNvPr id="6" name="TextBox 5">
            <a:extLst>
              <a:ext uri="{FF2B5EF4-FFF2-40B4-BE49-F238E27FC236}">
                <a16:creationId xmlns:a16="http://schemas.microsoft.com/office/drawing/2014/main" id="{44546AE2-81B9-E9C6-4E5E-4DB694EADFE2}"/>
              </a:ext>
            </a:extLst>
          </p:cNvPr>
          <p:cNvSpPr txBox="1"/>
          <p:nvPr/>
        </p:nvSpPr>
        <p:spPr>
          <a:xfrm>
            <a:off x="5560500" y="4116063"/>
            <a:ext cx="6094070" cy="307777"/>
          </a:xfrm>
          <a:prstGeom prst="rect">
            <a:avLst/>
          </a:prstGeom>
          <a:noFill/>
        </p:spPr>
        <p:txBody>
          <a:bodyPr wrap="square">
            <a:spAutoFit/>
          </a:bodyPr>
          <a:lstStyle/>
          <a:p>
            <a:pPr>
              <a:buNone/>
            </a:pPr>
            <a:r>
              <a:rPr lang="en-US" b="1" dirty="0"/>
              <a:t>TRL 7</a:t>
            </a:r>
            <a:r>
              <a:rPr lang="el-GR" b="1" dirty="0"/>
              <a:t>: </a:t>
            </a:r>
            <a:r>
              <a:rPr lang="en-US" b="1" dirty="0"/>
              <a:t>System prototype demonstrated in an operational environment</a:t>
            </a:r>
            <a:endParaRPr lang="en-US" dirty="0"/>
          </a:p>
        </p:txBody>
      </p:sp>
      <p:pic>
        <p:nvPicPr>
          <p:cNvPr id="7" name="Google Shape;103;p2">
            <a:extLst>
              <a:ext uri="{FF2B5EF4-FFF2-40B4-BE49-F238E27FC236}">
                <a16:creationId xmlns:a16="http://schemas.microsoft.com/office/drawing/2014/main" id="{F108E128-32C9-25B9-3B1A-3077ACF289B9}"/>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8" name="Picture 7">
            <a:extLst>
              <a:ext uri="{FF2B5EF4-FFF2-40B4-BE49-F238E27FC236}">
                <a16:creationId xmlns:a16="http://schemas.microsoft.com/office/drawing/2014/main" id="{B84A66E4-C1A3-8F25-B70D-43B139264908}"/>
              </a:ext>
            </a:extLst>
          </p:cNvPr>
          <p:cNvPicPr>
            <a:picLocks noChangeAspect="1"/>
          </p:cNvPicPr>
          <p:nvPr/>
        </p:nvPicPr>
        <p:blipFill>
          <a:blip r:embed="rId6"/>
          <a:stretch>
            <a:fillRect/>
          </a:stretch>
        </p:blipFill>
        <p:spPr>
          <a:xfrm>
            <a:off x="76207" y="4221"/>
            <a:ext cx="718842" cy="1226260"/>
          </a:xfrm>
          <a:prstGeom prst="rect">
            <a:avLst/>
          </a:prstGeom>
        </p:spPr>
      </p:pic>
      <p:sp>
        <p:nvSpPr>
          <p:cNvPr id="9" name="Google Shape;187;p8">
            <a:extLst>
              <a:ext uri="{FF2B5EF4-FFF2-40B4-BE49-F238E27FC236}">
                <a16:creationId xmlns:a16="http://schemas.microsoft.com/office/drawing/2014/main" id="{F80C69C8-F371-1E97-71FE-4ECD0A9FE06F}"/>
              </a:ext>
            </a:extLst>
          </p:cNvPr>
          <p:cNvSpPr txBox="1"/>
          <p:nvPr/>
        </p:nvSpPr>
        <p:spPr>
          <a:xfrm>
            <a:off x="1621" y="1151211"/>
            <a:ext cx="1206491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Αποτελέσματα</a:t>
            </a:r>
          </a:p>
        </p:txBody>
      </p:sp>
    </p:spTree>
    <p:extLst>
      <p:ext uri="{BB962C8B-B14F-4D97-AF65-F5344CB8AC3E}">
        <p14:creationId xmlns:p14="http://schemas.microsoft.com/office/powerpoint/2010/main" val="291978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 name="Google Shape;103;p2">
            <a:extLst>
              <a:ext uri="{FF2B5EF4-FFF2-40B4-BE49-F238E27FC236}">
                <a16:creationId xmlns:a16="http://schemas.microsoft.com/office/drawing/2014/main" id="{8184DA21-E3B1-B90F-4F71-30A727A040B3}"/>
              </a:ext>
            </a:extLst>
          </p:cNvPr>
          <p:cNvPicPr preferRelativeResize="0">
            <a:picLocks/>
          </p:cNvPicPr>
          <p:nvPr/>
        </p:nvPicPr>
        <p:blipFill rotWithShape="1">
          <a:blip r:embed="rId3">
            <a:alphaModFix/>
          </a:blip>
          <a:srcRect l="31481" r="40817"/>
          <a:stretch/>
        </p:blipFill>
        <p:spPr>
          <a:xfrm>
            <a:off x="863600" y="0"/>
            <a:ext cx="1256274" cy="1294677"/>
          </a:xfrm>
          <a:prstGeom prst="rect">
            <a:avLst/>
          </a:prstGeom>
          <a:noFill/>
          <a:ln>
            <a:noFill/>
          </a:ln>
        </p:spPr>
      </p:pic>
      <p:pic>
        <p:nvPicPr>
          <p:cNvPr id="3" name="Picture 2">
            <a:extLst>
              <a:ext uri="{FF2B5EF4-FFF2-40B4-BE49-F238E27FC236}">
                <a16:creationId xmlns:a16="http://schemas.microsoft.com/office/drawing/2014/main" id="{8F4E5FF1-F867-FD6E-3651-12928E1F7BD1}"/>
              </a:ext>
            </a:extLst>
          </p:cNvPr>
          <p:cNvPicPr>
            <a:picLocks noChangeAspect="1"/>
          </p:cNvPicPr>
          <p:nvPr/>
        </p:nvPicPr>
        <p:blipFill>
          <a:blip r:embed="rId4"/>
          <a:stretch>
            <a:fillRect/>
          </a:stretch>
        </p:blipFill>
        <p:spPr>
          <a:xfrm>
            <a:off x="76207" y="4221"/>
            <a:ext cx="718842" cy="1226260"/>
          </a:xfrm>
          <a:prstGeom prst="rect">
            <a:avLst/>
          </a:prstGeom>
        </p:spPr>
      </p:pic>
      <p:sp>
        <p:nvSpPr>
          <p:cNvPr id="227" name="Google Shape;227;p12"/>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pic>
        <p:nvPicPr>
          <p:cNvPr id="228" name="Google Shape;228;p12"/>
          <p:cNvPicPr preferRelativeResize="0"/>
          <p:nvPr/>
        </p:nvPicPr>
        <p:blipFill rotWithShape="1">
          <a:blip r:embed="rId5">
            <a:alphaModFix/>
          </a:blip>
          <a:srcRect b="16074"/>
          <a:stretch/>
        </p:blipFill>
        <p:spPr>
          <a:xfrm>
            <a:off x="0" y="97155"/>
            <a:ext cx="12083609" cy="6760844"/>
          </a:xfrm>
          <a:prstGeom prst="rect">
            <a:avLst/>
          </a:prstGeom>
          <a:noFill/>
          <a:ln>
            <a:noFill/>
          </a:ln>
        </p:spPr>
      </p:pic>
      <p:pic>
        <p:nvPicPr>
          <p:cNvPr id="229" name="Google Shape;229;p12" descr="iWays"/>
          <p:cNvPicPr preferRelativeResize="0"/>
          <p:nvPr/>
        </p:nvPicPr>
        <p:blipFill rotWithShape="1">
          <a:blip r:embed="rId6">
            <a:alphaModFix/>
          </a:blip>
          <a:srcRect/>
          <a:stretch/>
        </p:blipFill>
        <p:spPr>
          <a:xfrm>
            <a:off x="10611583" y="0"/>
            <a:ext cx="1454950" cy="784218"/>
          </a:xfrm>
          <a:prstGeom prst="rect">
            <a:avLst/>
          </a:prstGeom>
          <a:noFill/>
          <a:ln>
            <a:noFill/>
          </a:ln>
        </p:spPr>
      </p:pic>
      <p:sp>
        <p:nvSpPr>
          <p:cNvPr id="230" name="Google Shape;230;p12"/>
          <p:cNvSpPr/>
          <p:nvPr/>
        </p:nvSpPr>
        <p:spPr>
          <a:xfrm>
            <a:off x="125467" y="97155"/>
            <a:ext cx="490475" cy="795730"/>
          </a:xfrm>
          <a:prstGeom prst="rect">
            <a:avLst/>
          </a:prstGeom>
          <a:noFill/>
          <a:ln>
            <a:noFill/>
          </a:ln>
        </p:spPr>
        <p:txBody>
          <a:bodyPr/>
          <a:lstStyle/>
          <a:p>
            <a:endParaRPr lang="en-US"/>
          </a:p>
        </p:txBody>
      </p:sp>
      <p:pic>
        <p:nvPicPr>
          <p:cNvPr id="233" name="Google Shape;233;p12"/>
          <p:cNvPicPr preferRelativeResize="0"/>
          <p:nvPr/>
        </p:nvPicPr>
        <p:blipFill rotWithShape="1">
          <a:blip r:embed="rId7">
            <a:alphaModFix/>
          </a:blip>
          <a:srcRect/>
          <a:stretch/>
        </p:blipFill>
        <p:spPr>
          <a:xfrm>
            <a:off x="4140683" y="124546"/>
            <a:ext cx="3534268" cy="5915851"/>
          </a:xfrm>
          <a:prstGeom prst="rect">
            <a:avLst/>
          </a:prstGeom>
          <a:noFill/>
          <a:ln>
            <a:noFill/>
          </a:ln>
        </p:spPr>
      </p:pic>
      <p:pic>
        <p:nvPicPr>
          <p:cNvPr id="234" name="Google Shape;234;p12"/>
          <p:cNvPicPr preferRelativeResize="0"/>
          <p:nvPr/>
        </p:nvPicPr>
        <p:blipFill rotWithShape="1">
          <a:blip r:embed="rId8">
            <a:alphaModFix/>
          </a:blip>
          <a:srcRect/>
          <a:stretch/>
        </p:blipFill>
        <p:spPr>
          <a:xfrm>
            <a:off x="8126435" y="277528"/>
            <a:ext cx="3505689" cy="5572903"/>
          </a:xfrm>
          <a:prstGeom prst="rect">
            <a:avLst/>
          </a:prstGeom>
          <a:noFill/>
          <a:ln>
            <a:noFill/>
          </a:ln>
        </p:spPr>
      </p:pic>
      <p:pic>
        <p:nvPicPr>
          <p:cNvPr id="235" name="Google Shape;235;p12"/>
          <p:cNvPicPr preferRelativeResize="0"/>
          <p:nvPr/>
        </p:nvPicPr>
        <p:blipFill rotWithShape="1">
          <a:blip r:embed="rId9">
            <a:alphaModFix/>
          </a:blip>
          <a:srcRect/>
          <a:stretch/>
        </p:blipFill>
        <p:spPr>
          <a:xfrm>
            <a:off x="1989072" y="362563"/>
            <a:ext cx="3581900" cy="5601482"/>
          </a:xfrm>
          <a:prstGeom prst="rect">
            <a:avLst/>
          </a:prstGeom>
          <a:noFill/>
          <a:ln>
            <a:noFill/>
          </a:ln>
        </p:spPr>
      </p:pic>
      <p:pic>
        <p:nvPicPr>
          <p:cNvPr id="236" name="Google Shape;236;p12"/>
          <p:cNvPicPr preferRelativeResize="0"/>
          <p:nvPr/>
        </p:nvPicPr>
        <p:blipFill rotWithShape="1">
          <a:blip r:embed="rId10">
            <a:alphaModFix/>
          </a:blip>
          <a:srcRect/>
          <a:stretch/>
        </p:blipFill>
        <p:spPr>
          <a:xfrm>
            <a:off x="6124033" y="225880"/>
            <a:ext cx="3553321" cy="5858693"/>
          </a:xfrm>
          <a:prstGeom prst="rect">
            <a:avLst/>
          </a:prstGeom>
          <a:noFill/>
          <a:ln>
            <a:noFill/>
          </a:ln>
        </p:spPr>
      </p:pic>
      <p:pic>
        <p:nvPicPr>
          <p:cNvPr id="237" name="Google Shape;237;p12"/>
          <p:cNvPicPr preferRelativeResize="0"/>
          <p:nvPr/>
        </p:nvPicPr>
        <p:blipFill rotWithShape="1">
          <a:blip r:embed="rId11">
            <a:alphaModFix/>
          </a:blip>
          <a:srcRect/>
          <a:stretch/>
        </p:blipFill>
        <p:spPr>
          <a:xfrm>
            <a:off x="4266150" y="159089"/>
            <a:ext cx="3553321" cy="5820588"/>
          </a:xfrm>
          <a:prstGeom prst="rect">
            <a:avLst/>
          </a:prstGeom>
          <a:noFill/>
          <a:ln>
            <a:noFill/>
          </a:ln>
        </p:spPr>
      </p:pic>
      <p:sp>
        <p:nvSpPr>
          <p:cNvPr id="4" name="Google Shape;187;p8">
            <a:extLst>
              <a:ext uri="{FF2B5EF4-FFF2-40B4-BE49-F238E27FC236}">
                <a16:creationId xmlns:a16="http://schemas.microsoft.com/office/drawing/2014/main" id="{DBC22FC1-ABBF-7887-5A98-28E83FCE8C40}"/>
              </a:ext>
            </a:extLst>
          </p:cNvPr>
          <p:cNvSpPr txBox="1"/>
          <p:nvPr/>
        </p:nvSpPr>
        <p:spPr>
          <a:xfrm>
            <a:off x="18698" y="238625"/>
            <a:ext cx="1206491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Αποτελέσματα</a:t>
            </a:r>
          </a:p>
        </p:txBody>
      </p:sp>
      <p:pic>
        <p:nvPicPr>
          <p:cNvPr id="232" name="Google Shape;232;p12"/>
          <p:cNvPicPr preferRelativeResize="0"/>
          <p:nvPr/>
        </p:nvPicPr>
        <p:blipFill rotWithShape="1">
          <a:blip r:embed="rId12">
            <a:alphaModFix/>
          </a:blip>
          <a:srcRect/>
          <a:stretch/>
        </p:blipFill>
        <p:spPr>
          <a:xfrm>
            <a:off x="370704" y="137253"/>
            <a:ext cx="3524742" cy="585869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3"/>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244" name="Google Shape;244;p13"/>
          <p:cNvSpPr/>
          <p:nvPr/>
        </p:nvSpPr>
        <p:spPr>
          <a:xfrm>
            <a:off x="125467" y="97155"/>
            <a:ext cx="738133" cy="1197522"/>
          </a:xfrm>
          <a:prstGeom prst="rect">
            <a:avLst/>
          </a:prstGeom>
          <a:noFill/>
          <a:ln>
            <a:noFill/>
          </a:ln>
        </p:spPr>
        <p:txBody>
          <a:bodyPr/>
          <a:lstStyle/>
          <a:p>
            <a:endParaRPr lang="en-US"/>
          </a:p>
        </p:txBody>
      </p:sp>
      <p:pic>
        <p:nvPicPr>
          <p:cNvPr id="247" name="Google Shape;247;p13" descr="iWays"/>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3" name="TextBox 2">
            <a:extLst>
              <a:ext uri="{FF2B5EF4-FFF2-40B4-BE49-F238E27FC236}">
                <a16:creationId xmlns:a16="http://schemas.microsoft.com/office/drawing/2014/main" id="{81863E05-9820-5738-1C2E-F729F523A95E}"/>
              </a:ext>
            </a:extLst>
          </p:cNvPr>
          <p:cNvSpPr txBox="1"/>
          <p:nvPr/>
        </p:nvSpPr>
        <p:spPr>
          <a:xfrm>
            <a:off x="284582" y="1703418"/>
            <a:ext cx="11907418" cy="1815882"/>
          </a:xfrm>
          <a:prstGeom prst="rect">
            <a:avLst/>
          </a:prstGeom>
          <a:noFill/>
        </p:spPr>
        <p:txBody>
          <a:bodyPr wrap="square">
            <a:spAutoFit/>
          </a:bodyPr>
          <a:lstStyle/>
          <a:p>
            <a:pPr>
              <a:buNone/>
            </a:pPr>
            <a:r>
              <a:rPr lang="en-US" sz="1600" b="1" dirty="0" err="1"/>
              <a:t>Σε</a:t>
            </a:r>
            <a:r>
              <a:rPr lang="en-US" sz="1600" b="1" dirty="0"/>
              <a:t> β</a:t>
            </a:r>
            <a:r>
              <a:rPr lang="en-US" sz="1600" b="1" dirty="0" err="1"/>
              <a:t>ιομηχ</a:t>
            </a:r>
            <a:r>
              <a:rPr lang="en-US" sz="1600" b="1" dirty="0"/>
              <a:t>ανικές εφαρμογές</a:t>
            </a:r>
          </a:p>
          <a:p>
            <a:pPr>
              <a:buFont typeface="Arial" panose="020B0604020202020204" pitchFamily="34" charset="0"/>
              <a:buChar char="•"/>
            </a:pPr>
            <a:r>
              <a:rPr lang="en-US" sz="1600" dirty="0"/>
              <a:t>♨️ </a:t>
            </a:r>
            <a:r>
              <a:rPr lang="en-US" sz="1600" dirty="0" err="1"/>
              <a:t>Ανά</a:t>
            </a:r>
            <a:r>
              <a:rPr lang="en-US" sz="1600" dirty="0"/>
              <a:t>πτυξη προηγμένων συστημάτων ανάκτησης θερμότητας και νερού για ενεργοβόρες βιομηχανίες (τσιμεντοβιομηχανία, κεραμικά, χημική βιομηχανία, μεταλλουργία, γυαλί, τρόφιμα). </a:t>
            </a:r>
          </a:p>
          <a:p>
            <a:pPr>
              <a:buFont typeface="Arial" panose="020B0604020202020204" pitchFamily="34" charset="0"/>
              <a:buChar char="•"/>
            </a:pPr>
            <a:r>
              <a:rPr lang="en-US" sz="1600" dirty="0"/>
              <a:t>🛡️ </a:t>
            </a:r>
            <a:r>
              <a:rPr lang="en-US" sz="1600" dirty="0" err="1"/>
              <a:t>Ανά</a:t>
            </a:r>
            <a:r>
              <a:rPr lang="en-US" sz="1600" dirty="0"/>
              <a:t>πτυξη αντιδιαβρωτικών και λειτουργικών επιστρώσεων για εναλλάκτες θερμότητας, λέβητες, καπναγωγούς και συστήματα επεξεργασίας απαερίων. </a:t>
            </a:r>
          </a:p>
          <a:p>
            <a:pPr>
              <a:buFont typeface="Arial" panose="020B0604020202020204" pitchFamily="34" charset="0"/>
              <a:buChar char="•"/>
            </a:pPr>
            <a:r>
              <a:rPr lang="en-US" sz="1600" dirty="0"/>
              <a:t>💧 </a:t>
            </a:r>
            <a:r>
              <a:rPr lang="en-US" sz="1600" dirty="0" err="1"/>
              <a:t>Βελτιστο</a:t>
            </a:r>
            <a:r>
              <a:rPr lang="en-US" sz="1600" dirty="0"/>
              <a:t>ποίηση συστημάτων συμπύκνωσης και ανάκτησης νερού σε διαβρωτικά περιβάλλοντα. </a:t>
            </a:r>
          </a:p>
          <a:p>
            <a:pPr>
              <a:buFont typeface="Arial" panose="020B0604020202020204" pitchFamily="34" charset="0"/>
              <a:buChar char="•"/>
            </a:pPr>
            <a:r>
              <a:rPr lang="en-US" sz="1600" dirty="0"/>
              <a:t>🌐 </a:t>
            </a:r>
            <a:r>
              <a:rPr lang="en-US" sz="1600" dirty="0" err="1"/>
              <a:t>Ψηφι</a:t>
            </a:r>
            <a:r>
              <a:rPr lang="en-US" sz="1600" dirty="0"/>
              <a:t>ακή παρακολούθηση και βελτιστοποίηση (smart monitoring και predictive maintenance) βιομηχανικών εγκαταστάσεων.</a:t>
            </a:r>
          </a:p>
        </p:txBody>
      </p:sp>
      <p:sp>
        <p:nvSpPr>
          <p:cNvPr id="5" name="TextBox 4">
            <a:extLst>
              <a:ext uri="{FF2B5EF4-FFF2-40B4-BE49-F238E27FC236}">
                <a16:creationId xmlns:a16="http://schemas.microsoft.com/office/drawing/2014/main" id="{CE5FF759-FCEE-0A45-5A9A-FD7E3DA81BF3}"/>
              </a:ext>
            </a:extLst>
          </p:cNvPr>
          <p:cNvSpPr txBox="1"/>
          <p:nvPr/>
        </p:nvSpPr>
        <p:spPr>
          <a:xfrm>
            <a:off x="284582" y="3565279"/>
            <a:ext cx="11907418" cy="1323439"/>
          </a:xfrm>
          <a:prstGeom prst="rect">
            <a:avLst/>
          </a:prstGeom>
          <a:noFill/>
        </p:spPr>
        <p:txBody>
          <a:bodyPr wrap="square">
            <a:spAutoFit/>
          </a:bodyPr>
          <a:lstStyle/>
          <a:p>
            <a:pPr>
              <a:buNone/>
            </a:pPr>
            <a:r>
              <a:rPr lang="en-US" sz="1600" b="1" dirty="0" err="1"/>
              <a:t>Εφ</a:t>
            </a:r>
            <a:r>
              <a:rPr lang="en-US" sz="1600" b="1" dirty="0"/>
              <a:t>αρμογές σε τοπικούς φορείς και στην Περιφέρεια</a:t>
            </a:r>
          </a:p>
          <a:p>
            <a:pPr>
              <a:buFont typeface="Arial" panose="020B0604020202020204" pitchFamily="34" charset="0"/>
              <a:buChar char="•"/>
            </a:pPr>
            <a:r>
              <a:rPr lang="en-US" sz="1600" dirty="0"/>
              <a:t>🏭 Υπ</a:t>
            </a:r>
            <a:r>
              <a:rPr lang="en-US" sz="1600" dirty="0" err="1"/>
              <a:t>οστήριξη</a:t>
            </a:r>
            <a:r>
              <a:rPr lang="en-US" sz="1600" dirty="0"/>
              <a:t> β</a:t>
            </a:r>
            <a:r>
              <a:rPr lang="en-US" sz="1600" dirty="0" err="1"/>
              <a:t>ιομηχ</a:t>
            </a:r>
            <a:r>
              <a:rPr lang="en-US" sz="1600" dirty="0"/>
              <a:t>ανικών περιοχών (ΒΙ.ΠΕ.) για μείωση της κατανάλωσης νερού και ενέργειας. </a:t>
            </a:r>
          </a:p>
          <a:p>
            <a:pPr>
              <a:buFont typeface="Arial" panose="020B0604020202020204" pitchFamily="34" charset="0"/>
              <a:buChar char="•"/>
            </a:pPr>
            <a:r>
              <a:rPr lang="en-US" sz="1600" dirty="0"/>
              <a:t>🏢 </a:t>
            </a:r>
            <a:r>
              <a:rPr lang="en-US" sz="1600" dirty="0" err="1"/>
              <a:t>Εφ</a:t>
            </a:r>
            <a:r>
              <a:rPr lang="en-US" sz="1600" dirty="0"/>
              <a:t>αρμογή τεχνολογιών ανάκτησης θερμότητας σε δημοτικά και περιφερειακά κτίρια υψηλής ενεργειακής κατανάλωσης. </a:t>
            </a:r>
          </a:p>
          <a:p>
            <a:pPr>
              <a:buFont typeface="Arial" panose="020B0604020202020204" pitchFamily="34" charset="0"/>
              <a:buChar char="•"/>
            </a:pPr>
            <a:r>
              <a:rPr lang="en-US" sz="1600" dirty="0"/>
              <a:t>💧 </a:t>
            </a:r>
            <a:r>
              <a:rPr lang="en-US" sz="1600" dirty="0" err="1"/>
              <a:t>Ανάκτηση</a:t>
            </a:r>
            <a:r>
              <a:rPr lang="en-US" sz="1600" dirty="0"/>
              <a:t> και επανα</a:t>
            </a:r>
            <a:r>
              <a:rPr lang="en-US" sz="1600" dirty="0" err="1"/>
              <a:t>χρησιμο</a:t>
            </a:r>
            <a:r>
              <a:rPr lang="en-US" sz="1600" dirty="0"/>
              <a:t>ποίηση νερού σε εγκαταστάσεις ύδρευσης και επεξεργασίας λυμάτων (ΔΕΥΑ). </a:t>
            </a:r>
          </a:p>
          <a:p>
            <a:pPr>
              <a:buFont typeface="Arial" panose="020B0604020202020204" pitchFamily="34" charset="0"/>
              <a:buChar char="•"/>
            </a:pPr>
            <a:r>
              <a:rPr lang="en-US" sz="1600" dirty="0"/>
              <a:t>♻️ Υπ</a:t>
            </a:r>
            <a:r>
              <a:rPr lang="en-US" sz="1600" dirty="0" err="1"/>
              <a:t>οστήριξη</a:t>
            </a:r>
            <a:r>
              <a:rPr lang="en-US" sz="1600" dirty="0"/>
              <a:t> </a:t>
            </a:r>
            <a:r>
              <a:rPr lang="en-US" sz="1600" dirty="0" err="1"/>
              <a:t>δράσεων</a:t>
            </a:r>
            <a:r>
              <a:rPr lang="en-US" sz="1600" dirty="0"/>
              <a:t> </a:t>
            </a:r>
            <a:r>
              <a:rPr lang="en-US" sz="1600" dirty="0" err="1"/>
              <a:t>κυκλικής</a:t>
            </a:r>
            <a:r>
              <a:rPr lang="en-US" sz="1600" dirty="0"/>
              <a:t> </a:t>
            </a:r>
            <a:r>
              <a:rPr lang="en-US" sz="1600" dirty="0" err="1"/>
              <a:t>οικονομί</a:t>
            </a:r>
            <a:r>
              <a:rPr lang="en-US" sz="1600" dirty="0"/>
              <a:t>ας και βιομηχανικής συμβίωσης σε περιφερειακό επίπεδο. </a:t>
            </a:r>
          </a:p>
        </p:txBody>
      </p:sp>
      <p:sp>
        <p:nvSpPr>
          <p:cNvPr id="7" name="TextBox 6">
            <a:extLst>
              <a:ext uri="{FF2B5EF4-FFF2-40B4-BE49-F238E27FC236}">
                <a16:creationId xmlns:a16="http://schemas.microsoft.com/office/drawing/2014/main" id="{A94CDA36-066F-3896-E9F1-A5615FAF4B63}"/>
              </a:ext>
            </a:extLst>
          </p:cNvPr>
          <p:cNvSpPr txBox="1"/>
          <p:nvPr/>
        </p:nvSpPr>
        <p:spPr>
          <a:xfrm>
            <a:off x="284582" y="5004144"/>
            <a:ext cx="11907418" cy="1569660"/>
          </a:xfrm>
          <a:prstGeom prst="rect">
            <a:avLst/>
          </a:prstGeom>
          <a:noFill/>
        </p:spPr>
        <p:txBody>
          <a:bodyPr wrap="square">
            <a:spAutoFit/>
          </a:bodyPr>
          <a:lstStyle/>
          <a:p>
            <a:pPr>
              <a:buNone/>
            </a:pPr>
            <a:r>
              <a:rPr lang="en-US" sz="1600" b="1" dirty="0" err="1"/>
              <a:t>Εφ</a:t>
            </a:r>
            <a:r>
              <a:rPr lang="en-US" sz="1600" b="1" dirty="0"/>
              <a:t>αρμογές σε πιο σύνθετες υποδομές</a:t>
            </a:r>
          </a:p>
          <a:p>
            <a:pPr>
              <a:buFont typeface="Arial" panose="020B0604020202020204" pitchFamily="34" charset="0"/>
              <a:buChar char="•"/>
            </a:pPr>
            <a:r>
              <a:rPr lang="en-US" sz="1600" dirty="0"/>
              <a:t>⚡ </a:t>
            </a:r>
            <a:r>
              <a:rPr lang="en-US" sz="1600" dirty="0" err="1"/>
              <a:t>Μονάδες</a:t>
            </a:r>
            <a:r>
              <a:rPr lang="en-US" sz="1600" dirty="0"/>
              <a:t> παρα</a:t>
            </a:r>
            <a:r>
              <a:rPr lang="en-US" sz="1600" dirty="0" err="1"/>
              <a:t>γωγής</a:t>
            </a:r>
            <a:r>
              <a:rPr lang="en-US" sz="1600" dirty="0"/>
              <a:t> </a:t>
            </a:r>
            <a:r>
              <a:rPr lang="en-US" sz="1600" dirty="0" err="1"/>
              <a:t>ενέργει</a:t>
            </a:r>
            <a:r>
              <a:rPr lang="en-US" sz="1600" dirty="0"/>
              <a:t>ας και τηλεθέρμανσης. </a:t>
            </a:r>
          </a:p>
          <a:p>
            <a:pPr>
              <a:buFont typeface="Arial" panose="020B0604020202020204" pitchFamily="34" charset="0"/>
              <a:buChar char="•"/>
            </a:pPr>
            <a:r>
              <a:rPr lang="en-US" sz="1600" dirty="0"/>
              <a:t>🧪 </a:t>
            </a:r>
            <a:r>
              <a:rPr lang="en-US" sz="1600" dirty="0" err="1"/>
              <a:t>Χημικά</a:t>
            </a:r>
            <a:r>
              <a:rPr lang="en-US" sz="1600" dirty="0"/>
              <a:t> και π</a:t>
            </a:r>
            <a:r>
              <a:rPr lang="en-US" sz="1600" dirty="0" err="1"/>
              <a:t>ετροχημικά</a:t>
            </a:r>
            <a:r>
              <a:rPr lang="en-US" sz="1600" dirty="0"/>
              <a:t> </a:t>
            </a:r>
            <a:r>
              <a:rPr lang="en-US" sz="1600" dirty="0" err="1"/>
              <a:t>συγκροτήμ</a:t>
            </a:r>
            <a:r>
              <a:rPr lang="en-US" sz="1600" dirty="0"/>
              <a:t>ατα. </a:t>
            </a:r>
          </a:p>
          <a:p>
            <a:pPr>
              <a:buFont typeface="Arial" panose="020B0604020202020204" pitchFamily="34" charset="0"/>
              <a:buChar char="•"/>
            </a:pPr>
            <a:r>
              <a:rPr lang="en-US" sz="1600" dirty="0"/>
              <a:t>🏭 </a:t>
            </a:r>
            <a:r>
              <a:rPr lang="en-US" sz="1600" dirty="0" err="1"/>
              <a:t>Μονάδες</a:t>
            </a:r>
            <a:r>
              <a:rPr lang="en-US" sz="1600" dirty="0"/>
              <a:t> απ</a:t>
            </a:r>
            <a:r>
              <a:rPr lang="en-US" sz="1600" dirty="0" err="1"/>
              <a:t>οτέφρωσης</a:t>
            </a:r>
            <a:r>
              <a:rPr lang="en-US" sz="1600" dirty="0"/>
              <a:t> και </a:t>
            </a:r>
            <a:r>
              <a:rPr lang="en-US" sz="1600" dirty="0" err="1"/>
              <a:t>ενεργει</a:t>
            </a:r>
            <a:r>
              <a:rPr lang="en-US" sz="1600" dirty="0"/>
              <a:t>ακής αξιοποίησης αποβλήτων. </a:t>
            </a:r>
          </a:p>
          <a:p>
            <a:pPr>
              <a:buFont typeface="Arial" panose="020B0604020202020204" pitchFamily="34" charset="0"/>
              <a:buChar char="•"/>
            </a:pPr>
            <a:r>
              <a:rPr lang="en-US" sz="1600" dirty="0"/>
              <a:t>🚢 Να</a:t>
            </a:r>
            <a:r>
              <a:rPr lang="en-US" sz="1600" dirty="0" err="1"/>
              <a:t>υτιλι</a:t>
            </a:r>
            <a:r>
              <a:rPr lang="en-US" sz="1600" dirty="0"/>
              <a:t>ακές και λιμενικές εγκαταστάσεις με συστήματα ανάκτησης θερμότητας. </a:t>
            </a:r>
          </a:p>
          <a:p>
            <a:pPr>
              <a:buFont typeface="Arial" panose="020B0604020202020204" pitchFamily="34" charset="0"/>
              <a:buChar char="•"/>
            </a:pPr>
            <a:r>
              <a:rPr lang="en-US" sz="1600" dirty="0"/>
              <a:t>🌱 </a:t>
            </a:r>
            <a:r>
              <a:rPr lang="en-US" sz="1600" dirty="0" err="1"/>
              <a:t>Βιοδιυλιστήρι</a:t>
            </a:r>
            <a:r>
              <a:rPr lang="en-US" sz="1600" dirty="0"/>
              <a:t>α και μονάδες παραγωγής πράσινων καυσίμων (υδρογόνο, βιομεθάνιο, e-fuels).</a:t>
            </a:r>
          </a:p>
        </p:txBody>
      </p:sp>
      <p:sp>
        <p:nvSpPr>
          <p:cNvPr id="8" name="Google Shape;164;p6">
            <a:extLst>
              <a:ext uri="{FF2B5EF4-FFF2-40B4-BE49-F238E27FC236}">
                <a16:creationId xmlns:a16="http://schemas.microsoft.com/office/drawing/2014/main" id="{87A30B2F-50B3-B366-99BD-E7CB5036079B}"/>
              </a:ext>
            </a:extLst>
          </p:cNvPr>
          <p:cNvSpPr txBox="1"/>
          <p:nvPr/>
        </p:nvSpPr>
        <p:spPr>
          <a:xfrm>
            <a:off x="1621" y="1151211"/>
            <a:ext cx="12064911"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B050"/>
              </a:buClr>
              <a:buSzPts val="2400"/>
              <a:buFont typeface="Arial"/>
              <a:buNone/>
            </a:pPr>
            <a:r>
              <a:rPr lang="el-GR" sz="2400" b="1" dirty="0">
                <a:solidFill>
                  <a:srgbClr val="00B050"/>
                </a:solidFill>
                <a:latin typeface="Arial"/>
                <a:ea typeface="Arial"/>
                <a:cs typeface="Arial"/>
                <a:sym typeface="Arial"/>
              </a:rPr>
              <a:t>Περαιτέρω αξιοποίηση της τεχνογνωσίας του </a:t>
            </a:r>
            <a:r>
              <a:rPr lang="el-GR" sz="2400" b="1" dirty="0" err="1">
                <a:solidFill>
                  <a:srgbClr val="00B050"/>
                </a:solidFill>
                <a:latin typeface="Arial"/>
                <a:ea typeface="Arial"/>
                <a:cs typeface="Arial"/>
                <a:sym typeface="Arial"/>
              </a:rPr>
              <a:t>iWAYS</a:t>
            </a:r>
            <a:r>
              <a:rPr lang="el-GR" sz="2400" b="1" dirty="0">
                <a:solidFill>
                  <a:srgbClr val="00B050"/>
                </a:solidFill>
                <a:latin typeface="Arial"/>
                <a:ea typeface="Arial"/>
                <a:cs typeface="Arial"/>
                <a:sym typeface="Arial"/>
              </a:rPr>
              <a:t> (ΕΚΠΑ – ΕΧΤΥ) </a:t>
            </a:r>
            <a:endParaRPr sz="2400" dirty="0">
              <a:solidFill>
                <a:srgbClr val="00B050"/>
              </a:solidFill>
              <a:latin typeface="Arial"/>
              <a:ea typeface="Arial"/>
              <a:cs typeface="Arial"/>
              <a:sym typeface="Arial"/>
            </a:endParaRPr>
          </a:p>
        </p:txBody>
      </p:sp>
      <p:pic>
        <p:nvPicPr>
          <p:cNvPr id="9" name="Google Shape;103;p2">
            <a:extLst>
              <a:ext uri="{FF2B5EF4-FFF2-40B4-BE49-F238E27FC236}">
                <a16:creationId xmlns:a16="http://schemas.microsoft.com/office/drawing/2014/main" id="{C9477778-7BA9-649F-15C8-B84EE0E92862}"/>
              </a:ext>
            </a:extLst>
          </p:cNvPr>
          <p:cNvPicPr preferRelativeResize="0"/>
          <p:nvPr/>
        </p:nvPicPr>
        <p:blipFill rotWithShape="1">
          <a:blip r:embed="rId4">
            <a:alphaModFix/>
          </a:blip>
          <a:srcRect l="31481" r="40817"/>
          <a:stretch/>
        </p:blipFill>
        <p:spPr>
          <a:xfrm>
            <a:off x="863600" y="0"/>
            <a:ext cx="1256274" cy="1294677"/>
          </a:xfrm>
          <a:prstGeom prst="rect">
            <a:avLst/>
          </a:prstGeom>
          <a:noFill/>
          <a:ln>
            <a:noFill/>
          </a:ln>
        </p:spPr>
      </p:pic>
      <p:pic>
        <p:nvPicPr>
          <p:cNvPr id="10" name="Picture 9">
            <a:extLst>
              <a:ext uri="{FF2B5EF4-FFF2-40B4-BE49-F238E27FC236}">
                <a16:creationId xmlns:a16="http://schemas.microsoft.com/office/drawing/2014/main" id="{EF17645E-A753-361E-785A-0F99B7395F5D}"/>
              </a:ext>
            </a:extLst>
          </p:cNvPr>
          <p:cNvPicPr>
            <a:picLocks noChangeAspect="1"/>
          </p:cNvPicPr>
          <p:nvPr/>
        </p:nvPicPr>
        <p:blipFill>
          <a:blip r:embed="rId5"/>
          <a:stretch>
            <a:fillRect/>
          </a:stretch>
        </p:blipFill>
        <p:spPr>
          <a:xfrm>
            <a:off x="76207" y="4221"/>
            <a:ext cx="718842" cy="122626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14" descr="iWays"/>
          <p:cNvPicPr preferRelativeResize="0"/>
          <p:nvPr/>
        </p:nvPicPr>
        <p:blipFill rotWithShape="1">
          <a:blip r:embed="rId3">
            <a:alphaModFix/>
          </a:blip>
          <a:srcRect/>
          <a:stretch/>
        </p:blipFill>
        <p:spPr>
          <a:xfrm>
            <a:off x="10611583" y="0"/>
            <a:ext cx="1454950" cy="784218"/>
          </a:xfrm>
          <a:prstGeom prst="rect">
            <a:avLst/>
          </a:prstGeom>
          <a:noFill/>
          <a:ln>
            <a:noFill/>
          </a:ln>
        </p:spPr>
      </p:pic>
      <p:sp>
        <p:nvSpPr>
          <p:cNvPr id="254" name="Google Shape;254;p14"/>
          <p:cNvSpPr txBox="1"/>
          <p:nvPr/>
        </p:nvSpPr>
        <p:spPr>
          <a:xfrm>
            <a:off x="2046230" y="194309"/>
            <a:ext cx="849680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Καινοτόμες Λύσεις Ανάκτησης Νερού και Θερμότητας για κλειστά συστήματα στη Βιομηχανία</a:t>
            </a:r>
            <a:endParaRPr sz="2400" b="1">
              <a:solidFill>
                <a:schemeClr val="dk1"/>
              </a:solidFill>
              <a:latin typeface="Arial"/>
              <a:ea typeface="Arial"/>
              <a:cs typeface="Arial"/>
              <a:sym typeface="Arial"/>
            </a:endParaRPr>
          </a:p>
        </p:txBody>
      </p:sp>
      <p:sp>
        <p:nvSpPr>
          <p:cNvPr id="255" name="Google Shape;255;p14"/>
          <p:cNvSpPr/>
          <p:nvPr/>
        </p:nvSpPr>
        <p:spPr>
          <a:xfrm>
            <a:off x="125467" y="97155"/>
            <a:ext cx="738133" cy="1197522"/>
          </a:xfrm>
          <a:prstGeom prst="rect">
            <a:avLst/>
          </a:prstGeom>
          <a:noFill/>
          <a:ln>
            <a:noFill/>
          </a:ln>
        </p:spPr>
        <p:txBody>
          <a:bodyPr/>
          <a:lstStyle/>
          <a:p>
            <a:endParaRPr lang="en-US"/>
          </a:p>
        </p:txBody>
      </p:sp>
      <p:sp>
        <p:nvSpPr>
          <p:cNvPr id="257" name="Google Shape;257;p14"/>
          <p:cNvSpPr txBox="1"/>
          <p:nvPr/>
        </p:nvSpPr>
        <p:spPr>
          <a:xfrm>
            <a:off x="208804" y="1294677"/>
            <a:ext cx="1185772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0070C0"/>
                </a:solidFill>
                <a:latin typeface="Arial"/>
                <a:ea typeface="Arial"/>
                <a:cs typeface="Arial"/>
                <a:sym typeface="Arial"/>
              </a:rPr>
              <a:t>Ευχαριστώ για την προσοχή σας!</a:t>
            </a:r>
            <a:endParaRPr sz="2800" b="1">
              <a:solidFill>
                <a:srgbClr val="0070C0"/>
              </a:solidFill>
              <a:latin typeface="Arial"/>
              <a:ea typeface="Arial"/>
              <a:cs typeface="Arial"/>
              <a:sym typeface="Arial"/>
            </a:endParaRPr>
          </a:p>
        </p:txBody>
      </p:sp>
      <p:pic>
        <p:nvPicPr>
          <p:cNvPr id="258" name="Google Shape;258;p14"/>
          <p:cNvPicPr preferRelativeResize="0"/>
          <p:nvPr/>
        </p:nvPicPr>
        <p:blipFill rotWithShape="1">
          <a:blip r:embed="rId4">
            <a:alphaModFix/>
          </a:blip>
          <a:srcRect/>
          <a:stretch/>
        </p:blipFill>
        <p:spPr>
          <a:xfrm>
            <a:off x="2562618" y="1896958"/>
            <a:ext cx="7150100" cy="4766733"/>
          </a:xfrm>
          <a:prstGeom prst="rect">
            <a:avLst/>
          </a:prstGeom>
          <a:noFill/>
          <a:ln>
            <a:noFill/>
          </a:ln>
        </p:spPr>
      </p:pic>
      <p:pic>
        <p:nvPicPr>
          <p:cNvPr id="2" name="Google Shape;103;p2">
            <a:extLst>
              <a:ext uri="{FF2B5EF4-FFF2-40B4-BE49-F238E27FC236}">
                <a16:creationId xmlns:a16="http://schemas.microsoft.com/office/drawing/2014/main" id="{5BAA2DA0-096A-20FA-8A14-FFDCFCB98CBC}"/>
              </a:ext>
            </a:extLst>
          </p:cNvPr>
          <p:cNvPicPr preferRelativeResize="0"/>
          <p:nvPr/>
        </p:nvPicPr>
        <p:blipFill rotWithShape="1">
          <a:blip r:embed="rId5">
            <a:alphaModFix/>
          </a:blip>
          <a:srcRect l="31481" r="40817"/>
          <a:stretch/>
        </p:blipFill>
        <p:spPr>
          <a:xfrm>
            <a:off x="863600" y="0"/>
            <a:ext cx="1256274" cy="1294677"/>
          </a:xfrm>
          <a:prstGeom prst="rect">
            <a:avLst/>
          </a:prstGeom>
          <a:noFill/>
          <a:ln>
            <a:noFill/>
          </a:ln>
        </p:spPr>
      </p:pic>
      <p:pic>
        <p:nvPicPr>
          <p:cNvPr id="3" name="Picture 2">
            <a:extLst>
              <a:ext uri="{FF2B5EF4-FFF2-40B4-BE49-F238E27FC236}">
                <a16:creationId xmlns:a16="http://schemas.microsoft.com/office/drawing/2014/main" id="{363AD9D8-5CFC-DD8B-B06D-69C763652245}"/>
              </a:ext>
            </a:extLst>
          </p:cNvPr>
          <p:cNvPicPr>
            <a:picLocks noChangeAspect="1"/>
          </p:cNvPicPr>
          <p:nvPr/>
        </p:nvPicPr>
        <p:blipFill>
          <a:blip r:embed="rId6"/>
          <a:stretch>
            <a:fillRect/>
          </a:stretch>
        </p:blipFill>
        <p:spPr>
          <a:xfrm>
            <a:off x="76207" y="4221"/>
            <a:ext cx="718842" cy="12262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2037</Words>
  <Application>Microsoft Office PowerPoint</Application>
  <PresentationFormat>Widescreen</PresentationFormat>
  <Paragraphs>253</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Noto Sans Symbols</vt:lpstr>
      <vt:lpstr>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Pavlos Pandis</dc:creator>
  <cp:lastModifiedBy>PANDIS PAVLOS</cp:lastModifiedBy>
  <cp:revision>6</cp:revision>
  <dcterms:created xsi:type="dcterms:W3CDTF">2026-07-02T03:23:44Z</dcterms:created>
  <dcterms:modified xsi:type="dcterms:W3CDTF">2026-07-03T03:09:05Z</dcterms:modified>
</cp:coreProperties>
</file>