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793" r:id="rId3"/>
    <p:sldId id="2794" r:id="rId4"/>
    <p:sldId id="357" r:id="rId5"/>
    <p:sldId id="2800" r:id="rId6"/>
    <p:sldId id="271" r:id="rId7"/>
    <p:sldId id="1158" r:id="rId8"/>
    <p:sldId id="1184" r:id="rId9"/>
    <p:sldId id="2790" r:id="rId10"/>
    <p:sldId id="386" r:id="rId11"/>
    <p:sldId id="2791" r:id="rId12"/>
    <p:sldId id="2797" r:id="rId13"/>
    <p:sldId id="2801" r:id="rId14"/>
  </p:sldIdLst>
  <p:sldSz cx="12192000" cy="6858000"/>
  <p:notesSz cx="6797675" cy="9926638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2B0992-6EBA-1644-B2AE-4978C5DFE625}" v="17" dt="2026-04-29T03:47:41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80" autoAdjust="0"/>
    <p:restoredTop sz="89555" autoAdjust="0"/>
  </p:normalViewPr>
  <p:slideViewPr>
    <p:cSldViewPr snapToGrid="0">
      <p:cViewPr>
        <p:scale>
          <a:sx n="100" d="100"/>
          <a:sy n="100" d="100"/>
        </p:scale>
        <p:origin x="3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B1BBB-EC4E-4017-A3CE-9766FD0C6883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F8D3D-FAE8-4B8B-BE16-0F003AFEE3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5281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8F8D3D-FAE8-4B8B-BE16-0F003AFEE30E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8837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F2D71-FFE1-CE7B-D3F2-2DF80AAE6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EA5F174E-54FF-1AF3-4649-5D6626F62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BAF4969B-3B55-D5AE-06EE-9FA7BD93C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D1EFBD1-553E-CBDC-02F5-F7FBEE220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8F8D3D-FAE8-4B8B-BE16-0F003AFEE30E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0538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824F4-E2A8-7265-1F91-067173124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3F9CAAEA-C5C0-8114-3143-24922C3B1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917FEF03-618B-8503-21FB-DF857709D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C6B585A-029B-D7EE-7C2A-BCBED34F2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8F8D3D-FAE8-4B8B-BE16-0F003AFEE30E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5108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DB64B-67FB-4844-88F1-AC867FED98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45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8F8D3D-FAE8-4B8B-BE16-0F003AFEE30E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39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06A05-B645-572A-4208-841DF4F0C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679F9BCF-8FB8-0F82-6A9A-50977801B0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B147EC1B-6799-1BD0-00BD-9B290C8E53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14416D2-D2AC-DED3-0A49-85F51AF8E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8F8D3D-FAE8-4B8B-BE16-0F003AFEE30E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8389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7C184-7008-B032-34FD-B0568E94B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D3470BEE-6695-354A-A5BE-FA727A280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D385FB9D-1A84-2641-AB30-9F028E257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7F2FFE3-361D-29E1-4A89-6CFC1153A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8F8D3D-FAE8-4B8B-BE16-0F003AFEE30E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635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8E54AA-37C5-4A01-8649-2387FD3B0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9B1BDAC-FD18-4242-BD90-CBFA87DBCB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2A975E9-1CFF-4A4C-8FA3-FE153F4B1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45F3539-1181-4E4D-B253-3F9F0B0C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9CEE8B2-230F-4FA0-BDDE-00878F67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009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68481A-BFAA-44DC-B85D-C552BD091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C49028-1FAB-4B61-9020-5D71255F2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3941041-3D5D-4005-87CB-C1476DD98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8471B63-87E1-43E3-BD5E-CDBBEE7E3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B90608C-8156-4D2C-9610-F6C9FC3D4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422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E0EDC5-5704-4B02-99B8-71AA576C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BC2DD2B-7865-4669-9494-4C057A8F2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3D583AD-37B9-42A2-93D2-44769E62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92493D1-9D59-42FA-92AF-E2FEC8DCF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FF6382F-FE64-4AA7-BA88-0370625D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907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E2F70D-C8B6-496A-8AE2-5660A47F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245CA60-EC4B-4DA9-A0D2-5CBAAB4E7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7F508BA-3DFC-49F7-B5D5-0C60F8912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506BA86-B7AE-43C9-8FF7-CFD3C0F5E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61F7945-AD90-413E-B764-D362CA299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B0CF9BE-0EE6-4880-B31F-A38565A60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630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ECE66B-9F5A-4631-B3B0-D8AB6E517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B562E81-3126-44C5-AEBD-B383D12C2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F83F315-C767-406E-B2E1-A03A96316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2FCA8C1-0D17-47AB-B69C-1F326502CE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DB60099-1989-49D1-8C04-CB9DEE069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BA2BA2F-A331-4BC4-A10C-526E3F24C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A059A1AC-617C-47E2-AA4D-E4F701273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1C18B44A-C820-4537-84DB-77582001B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7168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DED564-F93E-4B62-9C99-CDAFD470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0824C588-0DDB-48D5-B647-FF9C8BC94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1529F48-A865-43AB-B36A-5F2E398E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C9C49B9-CEB3-4845-8C59-1AA0AF94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176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45B8329-5D73-43BD-B20E-C9D42328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42B2C4A-71C9-4468-92A6-6FCFAE7D3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A854F4E-0792-42FC-BA56-F75A3545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912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CC54F8-82E0-4EF1-80B4-47AC330E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F80E35E-05DC-4EDE-B22D-B133479E0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77F90ED-1B7A-4F69-9D39-B799254D5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FF650EE-5D59-4FED-BC28-7C465F0D4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F12B34A-1F9B-4C98-8EDC-D11237E0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AE3E72D-3FE0-4F13-A0B3-4434A6968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1468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CC5702-D6E1-42FC-BD48-3DCF4078F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FD4C46C-9ADE-4388-B396-2B26E46B91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364EDBB-6458-4AC1-8BD9-7F28A1ACA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C7603FA-E907-4204-B636-3308F67AC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BA7618A-7EBE-4D81-A767-BCC48E9D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95AE063-D727-477F-93C7-FA803458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6418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FE76EC-4DE3-4FC0-9046-4198A0217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12B8E06-604E-426F-8FB4-23F1FC3E9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9151645-704E-4E82-9E72-0E9B5B40B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5472043-75FD-47C2-B84F-A99510FE8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5E79B4-AB66-47A7-A663-6618FC36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387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60DDCD21-FF76-42D3-989E-ADA2636CA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925E834-7B7A-4C88-A2BD-75F992770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3C5CF4B-1F1C-44B9-A62D-319D4D57C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C4737EE-4E40-480C-9532-1AD152AE2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A80C4DD-91DF-4708-B99A-298C97DD0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5059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6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3F27A87-51F6-4473-AB1C-F56A401E3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8A04CC1-2045-43F4-914D-92D5AB9A8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260AA8-DE6B-4EAA-A2CA-C986CD128E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B44CF-85A4-4AB7-A8B1-67C2811238DE}" type="datetimeFigureOut">
              <a:rPr lang="el-GR" smtClean="0"/>
              <a:t>28/4/2026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6B6963B-3011-4140-9C5F-9ABE436DE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7B6317C-E98E-4A22-8047-22A0E7CD6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DB688-FA24-44D5-9726-7CAD93842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320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g"/><Relationship Id="rId11" Type="http://schemas.openxmlformats.org/officeDocument/2006/relationships/image" Target="../media/image42.jpeg"/><Relationship Id="rId5" Type="http://schemas.openxmlformats.org/officeDocument/2006/relationships/image" Target="../media/image36.emf"/><Relationship Id="rId10" Type="http://schemas.openxmlformats.org/officeDocument/2006/relationships/image" Target="../media/image41.jpeg"/><Relationship Id="rId4" Type="http://schemas.openxmlformats.org/officeDocument/2006/relationships/image" Target="../media/image35.emf"/><Relationship Id="rId9" Type="http://schemas.openxmlformats.org/officeDocument/2006/relationships/image" Target="../media/image40.jpeg"/><Relationship Id="rId14" Type="http://schemas.openxmlformats.org/officeDocument/2006/relationships/image" Target="../media/image4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emf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emf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>
            <a:extLst>
              <a:ext uri="{FF2B5EF4-FFF2-40B4-BE49-F238E27FC236}">
                <a16:creationId xmlns:a16="http://schemas.microsoft.com/office/drawing/2014/main" id="{EDC26939-3825-E8EF-ED96-E548DF051514}"/>
              </a:ext>
            </a:extLst>
          </p:cNvPr>
          <p:cNvSpPr txBox="1">
            <a:spLocks/>
          </p:cNvSpPr>
          <p:nvPr/>
        </p:nvSpPr>
        <p:spPr>
          <a:xfrm>
            <a:off x="718457" y="1364327"/>
            <a:ext cx="10489943" cy="1203359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el" sz="4000" b="1" dirty="0">
              <a:latin typeface="+mn-lt"/>
            </a:endParaRPr>
          </a:p>
        </p:txBody>
      </p:sp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00D0D218-3F91-4E45-7104-D9AA96D69B34}"/>
              </a:ext>
            </a:extLst>
          </p:cNvPr>
          <p:cNvSpPr txBox="1">
            <a:spLocks/>
          </p:cNvSpPr>
          <p:nvPr/>
        </p:nvSpPr>
        <p:spPr>
          <a:xfrm>
            <a:off x="191162" y="3099983"/>
            <a:ext cx="5392484" cy="1377482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2000" b="1" dirty="0" err="1">
                <a:latin typeface="Bookman Old Style" panose="02050604050505020204" pitchFamily="18" charset="0"/>
              </a:rPr>
              <a:t>Δρ</a:t>
            </a:r>
            <a:r>
              <a:rPr lang="el-GR" sz="2000" b="1" dirty="0">
                <a:latin typeface="Bookman Old Style" panose="02050604050505020204" pitchFamily="18" charset="0"/>
              </a:rPr>
              <a:t> Αθανάσιος </a:t>
            </a:r>
            <a:r>
              <a:rPr lang="el-GR" sz="2000" b="1" dirty="0" err="1">
                <a:latin typeface="Bookman Old Style" panose="02050604050505020204" pitchFamily="18" charset="0"/>
              </a:rPr>
              <a:t>Ράγκος</a:t>
            </a:r>
            <a:endParaRPr lang="el-GR" sz="2000" b="1" dirty="0">
              <a:latin typeface="Bookman Old Style" panose="0205060405050502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2000" dirty="0">
                <a:latin typeface="Bookman Old Style" panose="02050604050505020204" pitchFamily="18" charset="0"/>
              </a:rPr>
              <a:t>Διευθυντής Ανάπτυξης Ερευνητικών και Τεχνολογικών Δραστηριοτήτων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2000" i="1" dirty="0">
                <a:latin typeface="Bookman Old Style" panose="02050604050505020204" pitchFamily="18" charset="0"/>
              </a:rPr>
              <a:t>Γενική Διεύθυνση Αγροτικής Έρευνας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ECC472B-B093-4CC3-9416-E27D01BC9BBC}"/>
              </a:ext>
            </a:extLst>
          </p:cNvPr>
          <p:cNvSpPr/>
          <p:nvPr/>
        </p:nvSpPr>
        <p:spPr>
          <a:xfrm>
            <a:off x="-602050" y="1386435"/>
            <a:ext cx="6153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sz="2400" b="1" dirty="0">
              <a:latin typeface="Bookman Old Style" panose="02050604050505020204" pitchFamily="18" charset="0"/>
            </a:endParaRPr>
          </a:p>
          <a:p>
            <a:pPr algn="ctr"/>
            <a:r>
              <a:rPr lang="el-GR" sz="2400" b="1" dirty="0" err="1">
                <a:latin typeface="Bookman Old Style" panose="02050604050505020204" pitchFamily="18" charset="0"/>
              </a:rPr>
              <a:t>Αγροτικ</a:t>
            </a:r>
            <a:r>
              <a:rPr lang="en-US" sz="2400" b="1" dirty="0" err="1">
                <a:latin typeface="Bookman Old Style" panose="02050604050505020204" pitchFamily="18" charset="0"/>
              </a:rPr>
              <a:t>ή</a:t>
            </a:r>
            <a:r>
              <a:rPr lang="el-GR" sz="2400" b="1" dirty="0">
                <a:latin typeface="Bookman Old Style" panose="02050604050505020204" pitchFamily="18" charset="0"/>
              </a:rPr>
              <a:t> Έρευνα</a:t>
            </a:r>
          </a:p>
          <a:p>
            <a:pPr algn="ctr"/>
            <a:r>
              <a:rPr lang="el-GR" sz="2400" b="1" dirty="0">
                <a:latin typeface="Bookman Old Style" panose="02050604050505020204" pitchFamily="18" charset="0"/>
              </a:rPr>
              <a:t> </a:t>
            </a:r>
            <a:r>
              <a:rPr lang="el-GR" sz="2200" b="1" dirty="0">
                <a:latin typeface="Bookman Old Style" panose="02050604050505020204" pitchFamily="18" charset="0"/>
              </a:rPr>
              <a:t>Γνώση, Καινοτομία, Αξιοποίηση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81D3DC-0187-3903-0F94-4ACA8E757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76" y="782724"/>
            <a:ext cx="3284881" cy="21039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5A2D9C-8E03-5A84-B9F2-73C9408BD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661" y="2462497"/>
            <a:ext cx="3556331" cy="22211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D3A4FF-9F21-B52D-21B8-60F6DECAF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489" y="4290315"/>
            <a:ext cx="2961511" cy="22211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E3F713-22C4-AD1B-6E2E-DDBB4AD6B7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68" y="4920990"/>
            <a:ext cx="3601885" cy="137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3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288BB-50A7-0D2E-8168-14FF85614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>
            <a:extLst>
              <a:ext uri="{FF2B5EF4-FFF2-40B4-BE49-F238E27FC236}">
                <a16:creationId xmlns:a16="http://schemas.microsoft.com/office/drawing/2014/main" id="{9920C630-C2E2-E1F4-8F88-9A93FF55552D}"/>
              </a:ext>
            </a:extLst>
          </p:cNvPr>
          <p:cNvSpPr txBox="1">
            <a:spLocks/>
          </p:cNvSpPr>
          <p:nvPr/>
        </p:nvSpPr>
        <p:spPr>
          <a:xfrm>
            <a:off x="718457" y="1590927"/>
            <a:ext cx="10489943" cy="1217587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el" sz="4000" b="1" dirty="0">
              <a:latin typeface="+mn-lt"/>
            </a:endParaRPr>
          </a:p>
        </p:txBody>
      </p:sp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218ACCB9-22D9-0866-0CC7-C68B364118DC}"/>
              </a:ext>
            </a:extLst>
          </p:cNvPr>
          <p:cNvSpPr txBox="1">
            <a:spLocks/>
          </p:cNvSpPr>
          <p:nvPr/>
        </p:nvSpPr>
        <p:spPr>
          <a:xfrm>
            <a:off x="1137556" y="4577397"/>
            <a:ext cx="10912929" cy="948714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endParaRPr lang="el" sz="2000" b="1" dirty="0">
              <a:solidFill>
                <a:srgbClr val="57903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EC8F7C-3AA0-3AC8-34D3-77E1AC89026D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727F2DE-881B-CF17-F8C8-49A572B4F34F}"/>
              </a:ext>
            </a:extLst>
          </p:cNvPr>
          <p:cNvSpPr/>
          <p:nvPr/>
        </p:nvSpPr>
        <p:spPr>
          <a:xfrm>
            <a:off x="147960" y="1590927"/>
            <a:ext cx="4027493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300"/>
              </a:spcBef>
              <a:spcAft>
                <a:spcPts val="300"/>
              </a:spcAft>
            </a:pPr>
            <a:endParaRPr lang="el-GR" sz="1600" b="1" dirty="0">
              <a:latin typeface="Bookman Old Style" panose="02050604050505020204" pitchFamily="18" charset="0"/>
            </a:endParaRPr>
          </a:p>
          <a:p>
            <a:pPr marL="342900" indent="-342900" fontAlgn="base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sz="2400" b="1" dirty="0">
                <a:latin typeface="Bookman Old Style" panose="02050604050505020204" pitchFamily="18" charset="0"/>
              </a:rPr>
              <a:t>Ποιοι είμαστε </a:t>
            </a:r>
          </a:p>
          <a:p>
            <a:pPr fontAlgn="base">
              <a:spcBef>
                <a:spcPts val="300"/>
              </a:spcBef>
              <a:spcAft>
                <a:spcPts val="300"/>
              </a:spcAft>
            </a:pPr>
            <a:r>
              <a:rPr lang="el-GR" sz="2400" dirty="0">
                <a:latin typeface="Bookman Old Style" panose="02050604050505020204" pitchFamily="18" charset="0"/>
              </a:rPr>
              <a:t>Οι άνθρωποι και οι υποδομές μας</a:t>
            </a:r>
          </a:p>
          <a:p>
            <a:pPr marL="342900" indent="-342900" fontAlgn="base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sz="2400" b="1" dirty="0">
                <a:latin typeface="Bookman Old Style" panose="02050604050505020204" pitchFamily="18" charset="0"/>
              </a:rPr>
              <a:t>Η έρευνά μας </a:t>
            </a:r>
            <a:r>
              <a:rPr lang="el-GR" sz="2400" dirty="0">
                <a:latin typeface="Bookman Old Style" panose="02050604050505020204" pitchFamily="18" charset="0"/>
              </a:rPr>
              <a:t> </a:t>
            </a:r>
          </a:p>
          <a:p>
            <a:pPr fontAlgn="base">
              <a:spcBef>
                <a:spcPts val="300"/>
              </a:spcBef>
              <a:spcAft>
                <a:spcPts val="300"/>
              </a:spcAft>
            </a:pPr>
            <a:r>
              <a:rPr lang="el-GR" sz="2400" dirty="0">
                <a:latin typeface="Bookman Old Style" panose="02050604050505020204" pitchFamily="18" charset="0"/>
              </a:rPr>
              <a:t>Τα ερευνητικά μας αποτελέσματα</a:t>
            </a:r>
          </a:p>
          <a:p>
            <a:pPr marL="342900" indent="-342900" fontAlgn="base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l-GR" sz="2400" b="1" dirty="0">
                <a:latin typeface="Bookman Old Style" panose="02050604050505020204" pitchFamily="18" charset="0"/>
              </a:rPr>
              <a:t>Αξιοποίηση</a:t>
            </a:r>
            <a:r>
              <a:rPr lang="el-GR" sz="2400" dirty="0">
                <a:latin typeface="Bookman Old Style" panose="02050604050505020204" pitchFamily="18" charset="0"/>
              </a:rPr>
              <a:t> </a:t>
            </a:r>
          </a:p>
          <a:p>
            <a:pPr fontAlgn="base">
              <a:spcBef>
                <a:spcPts val="300"/>
              </a:spcBef>
              <a:spcAft>
                <a:spcPts val="300"/>
              </a:spcAft>
            </a:pPr>
            <a:r>
              <a:rPr lang="el-GR" sz="2400" dirty="0">
                <a:latin typeface="Bookman Old Style" panose="02050604050505020204" pitchFamily="18" charset="0"/>
              </a:rPr>
              <a:t>Παραγωγή και επιχειρηματικότητα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DB7E4-F3EB-D864-1C31-7605EE738DC1}"/>
              </a:ext>
            </a:extLst>
          </p:cNvPr>
          <p:cNvSpPr txBox="1"/>
          <p:nvPr/>
        </p:nvSpPr>
        <p:spPr>
          <a:xfrm>
            <a:off x="5414210" y="907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Αγροτική έρευνα και A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KIS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E85804-8ED8-0112-90A0-FA63B077F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900" y="727646"/>
            <a:ext cx="7862139" cy="563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9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4DB80-532E-871C-4096-59094F4B4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>
            <a:extLst>
              <a:ext uri="{FF2B5EF4-FFF2-40B4-BE49-F238E27FC236}">
                <a16:creationId xmlns:a16="http://schemas.microsoft.com/office/drawing/2014/main" id="{AFE7A38F-277E-BD5C-2A47-AE383BED12D9}"/>
              </a:ext>
            </a:extLst>
          </p:cNvPr>
          <p:cNvSpPr txBox="1">
            <a:spLocks/>
          </p:cNvSpPr>
          <p:nvPr/>
        </p:nvSpPr>
        <p:spPr>
          <a:xfrm>
            <a:off x="718457" y="1590927"/>
            <a:ext cx="10489943" cy="1217587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el" sz="4000" b="1" dirty="0">
              <a:latin typeface="+mn-lt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CE62E28-0398-2426-D89A-4104C8BE4412}"/>
              </a:ext>
            </a:extLst>
          </p:cNvPr>
          <p:cNvSpPr/>
          <p:nvPr/>
        </p:nvSpPr>
        <p:spPr>
          <a:xfrm>
            <a:off x="508958" y="566678"/>
            <a:ext cx="10489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sz="2400" b="1" dirty="0">
              <a:solidFill>
                <a:schemeClr val="accent1"/>
              </a:solidFill>
            </a:endParaRPr>
          </a:p>
          <a:p>
            <a:pPr algn="ctr"/>
            <a:endParaRPr lang="el-GR" sz="2400" b="1" dirty="0">
              <a:solidFill>
                <a:schemeClr val="accent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720E10-DC41-B703-825E-3247E444C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96" y="817658"/>
            <a:ext cx="5954485" cy="36966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9C932B-06BE-0C58-BF41-328CED620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758" y="4707604"/>
            <a:ext cx="3333642" cy="16744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9322B15-E8EB-FFAA-44FD-F519996B3E56}"/>
              </a:ext>
            </a:extLst>
          </p:cNvPr>
          <p:cNvSpPr txBox="1"/>
          <p:nvPr/>
        </p:nvSpPr>
        <p:spPr>
          <a:xfrm>
            <a:off x="74778" y="1331647"/>
            <a:ext cx="5954485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l-GR" sz="2000" dirty="0">
                <a:effectLst/>
                <a:latin typeface="Bookman Old Style" panose="02050604050505020204" pitchFamily="18" charset="0"/>
              </a:rPr>
              <a:t>Το 2025 </a:t>
            </a:r>
            <a:r>
              <a:rPr lang="el-GR" sz="2000" dirty="0" err="1">
                <a:effectLst/>
                <a:latin typeface="Bookman Old Style" panose="02050604050505020204" pitchFamily="18" charset="0"/>
              </a:rPr>
              <a:t>υλοποιούσαμε</a:t>
            </a:r>
            <a:r>
              <a:rPr lang="el-GR" sz="2000" dirty="0">
                <a:effectLst/>
                <a:latin typeface="Bookman Old Style" panose="02050604050505020204" pitchFamily="18" charset="0"/>
              </a:rPr>
              <a:t> </a:t>
            </a:r>
            <a:r>
              <a:rPr lang="el-GR" sz="2000" b="1" dirty="0">
                <a:effectLst/>
                <a:latin typeface="Bookman Old Style" panose="02050604050505020204" pitchFamily="18" charset="0"/>
              </a:rPr>
              <a:t>440 </a:t>
            </a:r>
            <a:r>
              <a:rPr lang="el-GR" sz="2000" b="1" dirty="0" err="1">
                <a:effectLst/>
                <a:latin typeface="Bookman Old Style" panose="02050604050505020204" pitchFamily="18" charset="0"/>
              </a:rPr>
              <a:t>ερευνητικα</a:t>
            </a:r>
            <a:r>
              <a:rPr lang="el-GR" sz="2000" b="1" dirty="0">
                <a:effectLst/>
                <a:latin typeface="Bookman Old Style" panose="02050604050505020204" pitchFamily="18" charset="0"/>
              </a:rPr>
              <a:t>́ </a:t>
            </a:r>
            <a:r>
              <a:rPr lang="el-GR" sz="2000" b="1" dirty="0" err="1">
                <a:effectLst/>
                <a:latin typeface="Bookman Old Style" panose="02050604050505020204" pitchFamily="18" charset="0"/>
              </a:rPr>
              <a:t>έργα</a:t>
            </a:r>
            <a:r>
              <a:rPr lang="el-GR" sz="2000" b="1" dirty="0">
                <a:effectLst/>
                <a:latin typeface="Bookman Old Style" panose="02050604050505020204" pitchFamily="18" charset="0"/>
              </a:rPr>
              <a:t> </a:t>
            </a:r>
            <a:r>
              <a:rPr lang="el-GR" sz="2000" dirty="0">
                <a:effectLst/>
                <a:latin typeface="Bookman Old Style" panose="02050604050505020204" pitchFamily="18" charset="0"/>
              </a:rPr>
              <a:t>με </a:t>
            </a:r>
            <a:r>
              <a:rPr lang="el-GR" sz="2000" dirty="0" err="1">
                <a:effectLst/>
                <a:latin typeface="Bookman Old Style" panose="02050604050505020204" pitchFamily="18" charset="0"/>
              </a:rPr>
              <a:t>συνολικο</a:t>
            </a:r>
            <a:r>
              <a:rPr lang="el-GR" sz="2000" dirty="0">
                <a:effectLst/>
                <a:latin typeface="Bookman Old Style" panose="02050604050505020204" pitchFamily="18" charset="0"/>
              </a:rPr>
              <a:t>́ </a:t>
            </a:r>
            <a:r>
              <a:rPr lang="el-GR" sz="2000" dirty="0" err="1">
                <a:effectLst/>
                <a:latin typeface="Bookman Old Style" panose="02050604050505020204" pitchFamily="18" charset="0"/>
              </a:rPr>
              <a:t>προϋπολογισμο</a:t>
            </a:r>
            <a:r>
              <a:rPr lang="el-GR" sz="2000" dirty="0">
                <a:effectLst/>
                <a:latin typeface="Bookman Old Style" panose="02050604050505020204" pitchFamily="18" charset="0"/>
              </a:rPr>
              <a:t>́ </a:t>
            </a:r>
            <a:r>
              <a:rPr lang="el-GR" sz="2000" dirty="0" err="1">
                <a:effectLst/>
                <a:latin typeface="Bookman Old Style" panose="02050604050505020204" pitchFamily="18" charset="0"/>
              </a:rPr>
              <a:t>άνω</a:t>
            </a:r>
            <a:r>
              <a:rPr lang="el-GR" sz="2000" dirty="0">
                <a:effectLst/>
                <a:latin typeface="Bookman Old Style" panose="02050604050505020204" pitchFamily="18" charset="0"/>
              </a:rPr>
              <a:t> των </a:t>
            </a:r>
            <a:r>
              <a:rPr lang="el-GR" sz="2000" b="1" dirty="0">
                <a:effectLst/>
                <a:latin typeface="Bookman Old Style" panose="02050604050505020204" pitchFamily="18" charset="0"/>
              </a:rPr>
              <a:t>66 εκ. €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0FA92-89E9-8106-5F61-1BE383094FAD}"/>
              </a:ext>
            </a:extLst>
          </p:cNvPr>
          <p:cNvSpPr txBox="1"/>
          <p:nvPr/>
        </p:nvSpPr>
        <p:spPr>
          <a:xfrm>
            <a:off x="5414210" y="907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Νέα γνώση και καινοτομία – Με </a:t>
            </a:r>
            <a:r>
              <a:rPr lang="el-GR" b="1" dirty="0" err="1">
                <a:solidFill>
                  <a:schemeClr val="bg1"/>
                </a:solidFill>
                <a:latin typeface="Calibri" panose="020F0502020204030204" pitchFamily="34" charset="0"/>
              </a:rPr>
              <a:t>αριθμο</a:t>
            </a:r>
            <a:r>
              <a:rPr lang="en-US" b="1" dirty="0" err="1">
                <a:solidFill>
                  <a:schemeClr val="bg1"/>
                </a:solidFill>
                <a:latin typeface="Calibri" panose="020F0502020204030204" pitchFamily="34" charset="0"/>
              </a:rPr>
              <a:t>ύ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ς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 descr="A pie chart with different colored bars&#10;&#10;AI-generated content may be incorrect.">
            <a:extLst>
              <a:ext uri="{FF2B5EF4-FFF2-40B4-BE49-F238E27FC236}">
                <a16:creationId xmlns:a16="http://schemas.microsoft.com/office/drawing/2014/main" id="{EB028E12-C827-DFC2-434D-ADFC1F4F4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" y="2488138"/>
            <a:ext cx="5780366" cy="31021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B154C-B102-D23D-47E4-4839C4B5471E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9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54B30C2F-99F6-1112-6E80-9047F91DB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3306" y="1073004"/>
            <a:ext cx="3307797" cy="2505656"/>
          </a:xfrm>
          <a:prstGeom prst="rect">
            <a:avLst/>
          </a:prstGeom>
        </p:spPr>
      </p:pic>
      <p:pic>
        <p:nvPicPr>
          <p:cNvPr id="11" name="Picture 6" descr="Εικόνα που περιέχει δέντρο, εξωτερικός χώρος/ύπαιθρος, φυσικές τροφές, οπωροκηπευτ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F854686F-4DBB-8E58-D93D-29146533A2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5" b="5716"/>
          <a:stretch/>
        </p:blipFill>
        <p:spPr bwMode="auto">
          <a:xfrm>
            <a:off x="2747998" y="1148197"/>
            <a:ext cx="2118857" cy="23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red tractor with yellow wheels&#10;&#10;AI-generated content may be incorrect.">
            <a:extLst>
              <a:ext uri="{FF2B5EF4-FFF2-40B4-BE49-F238E27FC236}">
                <a16:creationId xmlns:a16="http://schemas.microsoft.com/office/drawing/2014/main" id="{56CDDA85-8269-216A-067F-145801AC4F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84" y="4004761"/>
            <a:ext cx="3127787" cy="225716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8ED935E-FECA-3E4C-6EC4-0B4B41396CC2}"/>
              </a:ext>
            </a:extLst>
          </p:cNvPr>
          <p:cNvSpPr txBox="1"/>
          <p:nvPr/>
        </p:nvSpPr>
        <p:spPr>
          <a:xfrm>
            <a:off x="5414210" y="907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Νέα γνώση και καινοτομία – Τεχνολογίες αιχμής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923D70-20B5-9F64-FEC5-F937CE222471}"/>
              </a:ext>
            </a:extLst>
          </p:cNvPr>
          <p:cNvSpPr txBox="1"/>
          <p:nvPr/>
        </p:nvSpPr>
        <p:spPr>
          <a:xfrm>
            <a:off x="101294" y="605716"/>
            <a:ext cx="4731219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2000" dirty="0">
                <a:latin typeface="Bookman Old Style" panose="02050604050505020204" pitchFamily="18" charset="0"/>
              </a:rPr>
              <a:t>«Έξυπνα» θερμοκήπια και υδροπονία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A1C8C4-2F8B-CD08-0C12-C6EB2CA690E7}"/>
              </a:ext>
            </a:extLst>
          </p:cNvPr>
          <p:cNvGrpSpPr/>
          <p:nvPr/>
        </p:nvGrpSpPr>
        <p:grpSpPr>
          <a:xfrm>
            <a:off x="270960" y="4463074"/>
            <a:ext cx="4391886" cy="1984899"/>
            <a:chOff x="7800114" y="497097"/>
            <a:chExt cx="4391886" cy="1984899"/>
          </a:xfrm>
        </p:grpSpPr>
        <p:pic>
          <p:nvPicPr>
            <p:cNvPr id="22" name="8 - Εικόνα">
              <a:extLst>
                <a:ext uri="{FF2B5EF4-FFF2-40B4-BE49-F238E27FC236}">
                  <a16:creationId xmlns:a16="http://schemas.microsoft.com/office/drawing/2014/main" id="{C84ED27F-AA3F-5C55-B231-D0EAC06C6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821210">
              <a:off x="9237883" y="497097"/>
              <a:ext cx="1163954" cy="979954"/>
            </a:xfrm>
            <a:prstGeom prst="rect">
              <a:avLst/>
            </a:prstGeom>
          </p:spPr>
        </p:pic>
        <p:pic>
          <p:nvPicPr>
            <p:cNvPr id="23" name="Εικόνα 3" descr="Εικόνα που περιέχει δέντρο, υπαίθριος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0D662631-118F-E621-98AB-F7167BE9C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635552" y="1331929"/>
              <a:ext cx="1314629" cy="985506"/>
            </a:xfrm>
            <a:prstGeom prst="roundRect">
              <a:avLst/>
            </a:prstGeom>
          </p:spPr>
        </p:pic>
        <p:pic>
          <p:nvPicPr>
            <p:cNvPr id="24" name="Εικόνα 5">
              <a:extLst>
                <a:ext uri="{FF2B5EF4-FFF2-40B4-BE49-F238E27FC236}">
                  <a16:creationId xmlns:a16="http://schemas.microsoft.com/office/drawing/2014/main" id="{52906CC0-9069-F5E0-6F0C-57B4AEC239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8"/>
            <a:stretch/>
          </p:blipFill>
          <p:spPr>
            <a:xfrm rot="5400000">
              <a:off x="11007955" y="1203588"/>
              <a:ext cx="1314629" cy="1053461"/>
            </a:xfrm>
            <a:prstGeom prst="round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3D67E45-FD7C-BCA3-E6CC-E08DA031DAC7}"/>
                </a:ext>
              </a:extLst>
            </p:cNvPr>
            <p:cNvSpPr txBox="1"/>
            <p:nvPr/>
          </p:nvSpPr>
          <p:spPr>
            <a:xfrm>
              <a:off x="8567951" y="1311396"/>
              <a:ext cx="2742017" cy="70788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R" sz="2000" dirty="0">
                  <a:latin typeface="Bookman Old Style" panose="02050604050505020204" pitchFamily="18" charset="0"/>
                </a:rPr>
                <a:t>Έ</a:t>
              </a:r>
              <a:r>
                <a:rPr lang="el-GR" sz="2000" dirty="0" err="1">
                  <a:latin typeface="Bookman Old Style" panose="02050604050505020204" pitchFamily="18" charset="0"/>
                </a:rPr>
                <a:t>ξυπνες</a:t>
              </a:r>
              <a:r>
                <a:rPr lang="el-GR" sz="2000" dirty="0">
                  <a:latin typeface="Bookman Old Style" panose="02050604050505020204" pitchFamily="18" charset="0"/>
                </a:rPr>
                <a:t> παγίδες για τον έλεγχο εντόμων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C0A8DE87-4BFF-BF73-F9F1-C6F3F76D5A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081" y="1427347"/>
            <a:ext cx="3902272" cy="243719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66C8A00-8437-B4BF-602F-BFFAFFBD3D1F}"/>
              </a:ext>
            </a:extLst>
          </p:cNvPr>
          <p:cNvSpPr txBox="1"/>
          <p:nvPr/>
        </p:nvSpPr>
        <p:spPr>
          <a:xfrm>
            <a:off x="5241728" y="631404"/>
            <a:ext cx="6848978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2000" dirty="0">
                <a:latin typeface="Bookman Old Style" panose="02050604050505020204" pitchFamily="18" charset="0"/>
              </a:rPr>
              <a:t>Κινητή μονάδα για υβριδική αποθήκευση ενέργειας</a:t>
            </a:r>
          </a:p>
          <a:p>
            <a:r>
              <a:rPr lang="el-GR" sz="2000" dirty="0">
                <a:latin typeface="Bookman Old Style" panose="02050604050505020204" pitchFamily="18" charset="0"/>
              </a:rPr>
              <a:t>Μετατροπή </a:t>
            </a:r>
            <a:r>
              <a:rPr lang="en-US" sz="2000" dirty="0">
                <a:latin typeface="Bookman Old Style" panose="02050604050505020204" pitchFamily="18" charset="0"/>
              </a:rPr>
              <a:t>CO2 </a:t>
            </a:r>
            <a:r>
              <a:rPr lang="en-US" sz="2000" dirty="0" err="1">
                <a:latin typeface="Bookman Old Style" panose="02050604050505020204" pitchFamily="18" charset="0"/>
              </a:rPr>
              <a:t>σ</a:t>
            </a:r>
            <a:r>
              <a:rPr lang="el-GR" sz="2000" dirty="0">
                <a:latin typeface="Bookman Old Style" panose="02050604050505020204" pitchFamily="18" charset="0"/>
              </a:rPr>
              <a:t>ε </a:t>
            </a:r>
            <a:r>
              <a:rPr lang="el-GR" sz="2000" dirty="0" err="1">
                <a:latin typeface="Bookman Old Style" panose="02050604050505020204" pitchFamily="18" charset="0"/>
              </a:rPr>
              <a:t>βιομεθάνιο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42DB95-1F3E-09CA-68A5-BFA8E5EFC527}"/>
              </a:ext>
            </a:extLst>
          </p:cNvPr>
          <p:cNvSpPr txBox="1"/>
          <p:nvPr/>
        </p:nvSpPr>
        <p:spPr>
          <a:xfrm>
            <a:off x="5414210" y="4654294"/>
            <a:ext cx="3275738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2000" dirty="0" err="1">
                <a:latin typeface="Bookman Old Style" panose="02050604050505020204" pitchFamily="18" charset="0"/>
              </a:rPr>
              <a:t>Δακτυλωτά</a:t>
            </a:r>
            <a:r>
              <a:rPr lang="el-GR" sz="2000" dirty="0">
                <a:latin typeface="Bookman Old Style" panose="02050604050505020204" pitchFamily="18" charset="0"/>
              </a:rPr>
              <a:t> σκαλιστήρια και τεχνητή νοημοσύνη στο βαμβάκι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A9D0CD-3EBA-307D-3C56-106C5E258300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0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CA016-699D-D254-2F22-7CB95DFBE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goats in a barn&#10;&#10;AI-generated content may be incorrect.">
            <a:extLst>
              <a:ext uri="{FF2B5EF4-FFF2-40B4-BE49-F238E27FC236}">
                <a16:creationId xmlns:a16="http://schemas.microsoft.com/office/drawing/2014/main" id="{64FFFC5F-5F28-26F2-3227-104DB90E5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96" y="4492518"/>
            <a:ext cx="2069157" cy="1858504"/>
          </a:xfrm>
          <a:prstGeom prst="rect">
            <a:avLst/>
          </a:prstGeom>
        </p:spPr>
      </p:pic>
      <p:pic>
        <p:nvPicPr>
          <p:cNvPr id="19" name="Picture 18" descr="A graph of egg count&#10;&#10;AI-generated content may be incorrect.">
            <a:extLst>
              <a:ext uri="{FF2B5EF4-FFF2-40B4-BE49-F238E27FC236}">
                <a16:creationId xmlns:a16="http://schemas.microsoft.com/office/drawing/2014/main" id="{6C20F808-043D-5E10-290A-4FF7FFB136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EDD8"/>
              </a:clrFrom>
              <a:clrTo>
                <a:srgbClr val="FDED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588" y="4456396"/>
            <a:ext cx="3283585" cy="2085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A36D66-0A54-34CE-8C81-9B7E75717670}"/>
              </a:ext>
            </a:extLst>
          </p:cNvPr>
          <p:cNvSpPr txBox="1"/>
          <p:nvPr/>
        </p:nvSpPr>
        <p:spPr>
          <a:xfrm>
            <a:off x="5414210" y="907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Νέα γνώση και καινοτομία - Κτηνοτροφία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6132D4-E4DA-5936-5FD3-E7C9B5CBCF55}"/>
              </a:ext>
            </a:extLst>
          </p:cNvPr>
          <p:cNvSpPr txBox="1"/>
          <p:nvPr/>
        </p:nvSpPr>
        <p:spPr>
          <a:xfrm>
            <a:off x="134706" y="3774180"/>
            <a:ext cx="5623467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dirty="0">
                <a:latin typeface="Bookman Old Style" panose="02050604050505020204" pitchFamily="18" charset="0"/>
              </a:rPr>
              <a:t>Νέες ζωοτροφές: </a:t>
            </a:r>
          </a:p>
          <a:p>
            <a:r>
              <a:rPr lang="el-GR" dirty="0">
                <a:latin typeface="Bookman Old Style" panose="02050604050505020204" pitchFamily="18" charset="0"/>
              </a:rPr>
              <a:t>Μείωση εκπομπών, οικονομικότητα, ευζωία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08DBC4-E5FE-4346-C143-8B27B50E91CC}"/>
              </a:ext>
            </a:extLst>
          </p:cNvPr>
          <p:cNvSpPr txBox="1"/>
          <p:nvPr/>
        </p:nvSpPr>
        <p:spPr>
          <a:xfrm>
            <a:off x="6320572" y="1066683"/>
            <a:ext cx="5679477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Bookman Old Style" panose="02050604050505020204" pitchFamily="18" charset="0"/>
              </a:rPr>
              <a:t>i-GeoVET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endParaRPr lang="el-GR" dirty="0">
              <a:latin typeface="Bookman Old Style" panose="02050604050505020204" pitchFamily="18" charset="0"/>
            </a:endParaRPr>
          </a:p>
          <a:p>
            <a:r>
              <a:rPr lang="el-GR" dirty="0">
                <a:latin typeface="Bookman Old Style" panose="02050604050505020204" pitchFamily="18" charset="0"/>
              </a:rPr>
              <a:t>Πλατφόρμα παρακολούθησης </a:t>
            </a:r>
            <a:r>
              <a:rPr lang="el-GR" dirty="0" err="1">
                <a:latin typeface="Bookman Old Style" panose="02050604050505020204" pitchFamily="18" charset="0"/>
              </a:rPr>
              <a:t>επιζωοτιών</a:t>
            </a:r>
            <a:endParaRPr lang="el-GR" dirty="0">
              <a:latin typeface="Bookman Old Style" panose="02050604050505020204" pitchFamily="18" charset="0"/>
            </a:endParaRPr>
          </a:p>
        </p:txBody>
      </p:sp>
      <p:pic>
        <p:nvPicPr>
          <p:cNvPr id="6" name="9 - Εικόνα" descr="report_ex.png">
            <a:extLst>
              <a:ext uri="{FF2B5EF4-FFF2-40B4-BE49-F238E27FC236}">
                <a16:creationId xmlns:a16="http://schemas.microsoft.com/office/drawing/2014/main" id="{FD2AC024-56DC-CEF1-2647-EAA6D1C33A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426"/>
          <a:stretch>
            <a:fillRect/>
          </a:stretch>
        </p:blipFill>
        <p:spPr>
          <a:xfrm>
            <a:off x="6523035" y="1808688"/>
            <a:ext cx="5439212" cy="345850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6 - Εικόνα" descr="PORTAL.jpg">
            <a:extLst>
              <a:ext uri="{FF2B5EF4-FFF2-40B4-BE49-F238E27FC236}">
                <a16:creationId xmlns:a16="http://schemas.microsoft.com/office/drawing/2014/main" id="{0C33771E-A7E6-31A2-E42A-FBCE3DA826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70"/>
          <a:stretch/>
        </p:blipFill>
        <p:spPr>
          <a:xfrm>
            <a:off x="8999100" y="4162464"/>
            <a:ext cx="2511110" cy="217213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9F93DEA-D299-A219-DDE0-E7B445AF0736}"/>
              </a:ext>
            </a:extLst>
          </p:cNvPr>
          <p:cNvGrpSpPr/>
          <p:nvPr/>
        </p:nvGrpSpPr>
        <p:grpSpPr>
          <a:xfrm>
            <a:off x="193396" y="634490"/>
            <a:ext cx="5072871" cy="2541751"/>
            <a:chOff x="2546118" y="757389"/>
            <a:chExt cx="6301573" cy="2632780"/>
          </a:xfrm>
        </p:grpSpPr>
        <p:sp>
          <p:nvSpPr>
            <p:cNvPr id="16" name="Title 4">
              <a:extLst>
                <a:ext uri="{FF2B5EF4-FFF2-40B4-BE49-F238E27FC236}">
                  <a16:creationId xmlns:a16="http://schemas.microsoft.com/office/drawing/2014/main" id="{7A63F630-ECEF-6B4F-9084-FF742245F4FE}"/>
                </a:ext>
              </a:extLst>
            </p:cNvPr>
            <p:cNvSpPr txBox="1">
              <a:spLocks/>
            </p:cNvSpPr>
            <p:nvPr/>
          </p:nvSpPr>
          <p:spPr>
            <a:xfrm>
              <a:off x="2546118" y="757389"/>
              <a:ext cx="6301573" cy="69099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l-GR" sz="1800" kern="50" dirty="0">
                  <a:latin typeface="Bookman Old Style" panose="02050604050505020204" pitchFamily="18" charset="0"/>
                  <a:ea typeface="DejaVu Sans"/>
                </a:rPr>
                <a:t>Αβγά υψηλής διατροφικής αξίας βασισμένα σε διατροφή ορνίθων με πάστα ελιάς</a:t>
              </a:r>
              <a:endParaRPr lang="en-US" sz="1800" kern="50" dirty="0">
                <a:effectLst/>
                <a:latin typeface="Bookman Old Style" panose="02050604050505020204" pitchFamily="18" charset="0"/>
                <a:ea typeface="DejaVu Sans"/>
              </a:endParaRPr>
            </a:p>
          </p:txBody>
        </p:sp>
        <p:pic>
          <p:nvPicPr>
            <p:cNvPr id="20" name="Picture 3">
              <a:extLst>
                <a:ext uri="{FF2B5EF4-FFF2-40B4-BE49-F238E27FC236}">
                  <a16:creationId xmlns:a16="http://schemas.microsoft.com/office/drawing/2014/main" id="{7649F11A-DB2F-F4A1-2532-E0C0BDDDD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535" y="1522967"/>
              <a:ext cx="3104289" cy="1867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20" descr="A logo for a company&#10;&#10;AI-generated content may be incorrect.">
              <a:extLst>
                <a:ext uri="{FF2B5EF4-FFF2-40B4-BE49-F238E27FC236}">
                  <a16:creationId xmlns:a16="http://schemas.microsoft.com/office/drawing/2014/main" id="{E3F89223-84C2-C77C-DBED-716B09D74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6133" y="1874539"/>
              <a:ext cx="2072190" cy="1139019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02709BC-9381-87B6-AA94-67C620E0EB7B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8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75365-C669-D31B-CD19-890B5F2DB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6D1FAB-A199-C728-E536-D9EFFEFED439}"/>
              </a:ext>
            </a:extLst>
          </p:cNvPr>
          <p:cNvSpPr txBox="1"/>
          <p:nvPr/>
        </p:nvSpPr>
        <p:spPr>
          <a:xfrm>
            <a:off x="101294" y="605716"/>
            <a:ext cx="5201588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2000" dirty="0">
                <a:latin typeface="Bookman Old Style" panose="02050604050505020204" pitchFamily="18" charset="0"/>
              </a:rPr>
              <a:t>Διαδικτυακή Πλατφόρμα Ενημέρωσης για τις ανάγκες άρδευσης δενδρωδών και αμπέλου για όλη την Κρήτη</a:t>
            </a:r>
          </a:p>
        </p:txBody>
      </p:sp>
      <p:pic>
        <p:nvPicPr>
          <p:cNvPr id="14" name="Εικόνα 13" descr="Εικόνα που περιέχει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DCF06606-ECBC-5145-A915-D282028A0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67" y="1821985"/>
            <a:ext cx="4711042" cy="2174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9754CC36-B331-80ED-6F1F-4D9CAE015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220" y="4196918"/>
            <a:ext cx="2220173" cy="22248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127567-D7D8-26F2-B3E4-642374D5B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94" y="4286185"/>
            <a:ext cx="3173926" cy="2193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24F418-134C-7A70-AF75-234F73CC25B2}"/>
              </a:ext>
            </a:extLst>
          </p:cNvPr>
          <p:cNvSpPr txBox="1"/>
          <p:nvPr/>
        </p:nvSpPr>
        <p:spPr>
          <a:xfrm>
            <a:off x="5414210" y="907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Νέα γνώση και καινοτομία – Υδατικοί πόροι και έδαφος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FE8CE2-1A24-0D19-B823-F973177B8FFE}"/>
              </a:ext>
            </a:extLst>
          </p:cNvPr>
          <p:cNvSpPr txBox="1"/>
          <p:nvPr/>
        </p:nvSpPr>
        <p:spPr>
          <a:xfrm>
            <a:off x="6204184" y="1383751"/>
            <a:ext cx="5486514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2000" dirty="0">
                <a:latin typeface="Bookman Old Style" panose="02050604050505020204" pitchFamily="18" charset="0"/>
              </a:rPr>
              <a:t>Ψηφιακή Πλατφόρμα αναφοράς για τα Εδαφολογικά και Υδρολογικά Δεδομένα του πρωτογενή τομέα (ΨΠ ΕΥΔ)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9D128F89-8F55-A79D-20D3-17F8E9954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/>
          <a:srcRect l="3244" t="10055" b="4306"/>
          <a:stretch>
            <a:fillRect/>
          </a:stretch>
        </p:blipFill>
        <p:spPr bwMode="auto">
          <a:xfrm>
            <a:off x="6342660" y="2453381"/>
            <a:ext cx="2462318" cy="17435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Picture 2" descr="1SEL">
            <a:extLst>
              <a:ext uri="{FF2B5EF4-FFF2-40B4-BE49-F238E27FC236}">
                <a16:creationId xmlns:a16="http://schemas.microsoft.com/office/drawing/2014/main" id="{7DDA6624-2C07-F5B3-0E81-3788E7610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03024" y="4074169"/>
            <a:ext cx="1923280" cy="234761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1" name="Picture 2" descr="2SEL">
            <a:extLst>
              <a:ext uri="{FF2B5EF4-FFF2-40B4-BE49-F238E27FC236}">
                <a16:creationId xmlns:a16="http://schemas.microsoft.com/office/drawing/2014/main" id="{3A7BD579-03B3-0FA4-AA6F-26CF5E22F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9376205" y="2503014"/>
            <a:ext cx="2314493" cy="280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B577E4-08D9-36D5-1DE2-F71F8AEF708A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63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3175B-F4CF-BFB0-F668-D3C3C821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18" descr="Εικόνα που περιέχει παξιμάδι, φρούτο, τακτοποιημένος, λαχαν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13A37E31-AD86-18B0-CD76-5FACD6C8B1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7" t="28195" r="12778" b="15694"/>
          <a:stretch/>
        </p:blipFill>
        <p:spPr>
          <a:xfrm>
            <a:off x="2997921" y="1092799"/>
            <a:ext cx="2369829" cy="19810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DE4A48-4BCC-DDD7-71CB-A358E3A8A90D}"/>
              </a:ext>
            </a:extLst>
          </p:cNvPr>
          <p:cNvSpPr txBox="1"/>
          <p:nvPr/>
        </p:nvSpPr>
        <p:spPr>
          <a:xfrm>
            <a:off x="2743473" y="1089059"/>
            <a:ext cx="1090620" cy="1631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latin typeface="Aptos" panose="020B0004020202020204" pitchFamily="34" charset="0"/>
              </a:rPr>
              <a:t>Spunta</a:t>
            </a:r>
            <a:endParaRPr lang="el-GR" sz="1200" b="1" dirty="0">
              <a:latin typeface="Aptos" panose="020B0004020202020204" pitchFamily="34" charset="0"/>
            </a:endParaRPr>
          </a:p>
          <a:p>
            <a:pPr algn="r"/>
            <a:r>
              <a:rPr lang="en-US" sz="1200" dirty="0" err="1">
                <a:latin typeface="Aptos" panose="020B0004020202020204" pitchFamily="34" charset="0"/>
              </a:rPr>
              <a:t>Liseta</a:t>
            </a:r>
            <a:endParaRPr lang="el-GR" sz="1200" dirty="0">
              <a:latin typeface="Aptos" panose="020B0004020202020204" pitchFamily="34" charset="0"/>
            </a:endParaRPr>
          </a:p>
          <a:p>
            <a:pPr algn="r"/>
            <a:r>
              <a:rPr lang="en-US" sz="1200" dirty="0">
                <a:latin typeface="Aptos" panose="020B0004020202020204" pitchFamily="34" charset="0"/>
              </a:rPr>
              <a:t>Mondial</a:t>
            </a:r>
            <a:endParaRPr lang="el-GR" sz="1200" dirty="0">
              <a:latin typeface="Aptos" panose="020B0004020202020204" pitchFamily="34" charset="0"/>
            </a:endParaRPr>
          </a:p>
          <a:p>
            <a:pPr algn="r"/>
            <a:r>
              <a:rPr lang="en-US" sz="1200" dirty="0">
                <a:latin typeface="Aptos" panose="020B0004020202020204" pitchFamily="34" charset="0"/>
              </a:rPr>
              <a:t>EOS</a:t>
            </a:r>
            <a:endParaRPr lang="el-GR" sz="1200" dirty="0">
              <a:latin typeface="Aptos" panose="020B0004020202020204" pitchFamily="34" charset="0"/>
            </a:endParaRPr>
          </a:p>
          <a:p>
            <a:pPr algn="r"/>
            <a:r>
              <a:rPr lang="en-US" sz="1200" dirty="0">
                <a:latin typeface="Aptos" panose="020B0004020202020204" pitchFamily="34" charset="0"/>
              </a:rPr>
              <a:t>Ultra</a:t>
            </a:r>
            <a:endParaRPr lang="el-GR" sz="1200" dirty="0">
              <a:latin typeface="Aptos" panose="020B0004020202020204" pitchFamily="34" charset="0"/>
            </a:endParaRPr>
          </a:p>
          <a:p>
            <a:pPr algn="r"/>
            <a:r>
              <a:rPr lang="en-US" sz="1200" dirty="0">
                <a:latin typeface="Aptos" panose="020B0004020202020204" pitchFamily="34" charset="0"/>
              </a:rPr>
              <a:t>Red Lady</a:t>
            </a:r>
            <a:endParaRPr lang="el-GR" sz="1200" dirty="0">
              <a:latin typeface="Aptos" panose="020B0004020202020204" pitchFamily="34" charset="0"/>
            </a:endParaRPr>
          </a:p>
          <a:p>
            <a:pPr algn="r"/>
            <a:r>
              <a:rPr lang="en-US" sz="1200" dirty="0" err="1">
                <a:latin typeface="Aptos" panose="020B0004020202020204" pitchFamily="34" charset="0"/>
              </a:rPr>
              <a:t>Volumia</a:t>
            </a:r>
            <a:endParaRPr lang="el-GR" sz="1200" dirty="0">
              <a:latin typeface="Aptos" panose="020B0004020202020204" pitchFamily="34" charset="0"/>
            </a:endParaRPr>
          </a:p>
          <a:p>
            <a:pPr algn="r"/>
            <a:r>
              <a:rPr lang="en-US" sz="1200" dirty="0">
                <a:latin typeface="Aptos" panose="020B0004020202020204" pitchFamily="34" charset="0"/>
              </a:rPr>
              <a:t>Lady Olympia</a:t>
            </a:r>
            <a:endParaRPr lang="el-GR" sz="1200" dirty="0">
              <a:latin typeface="Aptos" panose="020B0004020202020204" pitchFamily="34" charset="0"/>
            </a:endParaRPr>
          </a:p>
        </p:txBody>
      </p:sp>
      <p:sp>
        <p:nvSpPr>
          <p:cNvPr id="13" name="Ορθογώνιο 6">
            <a:extLst>
              <a:ext uri="{FF2B5EF4-FFF2-40B4-BE49-F238E27FC236}">
                <a16:creationId xmlns:a16="http://schemas.microsoft.com/office/drawing/2014/main" id="{6D462CE5-6A8F-2B55-A7FD-204ADFCC2FA7}"/>
              </a:ext>
            </a:extLst>
          </p:cNvPr>
          <p:cNvSpPr/>
          <p:nvPr/>
        </p:nvSpPr>
        <p:spPr>
          <a:xfrm>
            <a:off x="0" y="1093510"/>
            <a:ext cx="122548" cy="970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117">
              <a:latin typeface="Aptos" panose="020B0004020202020204" pitchFamily="34" charset="0"/>
            </a:endParaRPr>
          </a:p>
        </p:txBody>
      </p:sp>
      <p:pic>
        <p:nvPicPr>
          <p:cNvPr id="16" name="Εικόνα 25" descr="Εικόνα που περιέχει κείμενο, clipart&#10;&#10;Περιγραφή που δημιουργήθηκε αυτόματα">
            <a:extLst>
              <a:ext uri="{FF2B5EF4-FFF2-40B4-BE49-F238E27FC236}">
                <a16:creationId xmlns:a16="http://schemas.microsoft.com/office/drawing/2014/main" id="{1E645459-03F2-64F1-C125-FB8E0CE40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64" y="1090384"/>
            <a:ext cx="1673159" cy="814697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C5DB839A-BD75-50EF-37E9-CD2460D08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91" y="3424190"/>
            <a:ext cx="2828932" cy="282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5EE069-D667-FFEF-7C23-7BA0674B6E57}"/>
              </a:ext>
            </a:extLst>
          </p:cNvPr>
          <p:cNvSpPr txBox="1"/>
          <p:nvPr/>
        </p:nvSpPr>
        <p:spPr>
          <a:xfrm>
            <a:off x="182456" y="2064471"/>
            <a:ext cx="2594611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latin typeface="Aptos" panose="020B0004020202020204" pitchFamily="34" charset="0"/>
              </a:rPr>
              <a:t>Προστασία των πιστοποιημένων προϊόντων κατά του αθέμιτου ανταγωνισμού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D6982DDB-0A53-2212-B36A-8784246D8E2F}"/>
              </a:ext>
            </a:extLst>
          </p:cNvPr>
          <p:cNvSpPr txBox="1">
            <a:spLocks/>
          </p:cNvSpPr>
          <p:nvPr/>
        </p:nvSpPr>
        <p:spPr>
          <a:xfrm>
            <a:off x="5622198" y="2783856"/>
            <a:ext cx="3009801" cy="3358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kern="50" dirty="0">
                <a:effectLst/>
                <a:latin typeface="Aptos" panose="020B0004020202020204" pitchFamily="34" charset="0"/>
                <a:ea typeface="DejaVu Sans"/>
              </a:rPr>
              <a:t>Vegan </a:t>
            </a:r>
            <a:r>
              <a:rPr lang="el-GR" sz="1800" kern="50" dirty="0">
                <a:effectLst/>
                <a:latin typeface="Aptos" panose="020B0004020202020204" pitchFamily="34" charset="0"/>
                <a:ea typeface="DejaVu Sans"/>
              </a:rPr>
              <a:t>παραδοσιακά τυριά</a:t>
            </a:r>
            <a:endParaRPr lang="en-US" sz="1800" kern="50" dirty="0">
              <a:effectLst/>
              <a:latin typeface="Aptos" panose="020B0004020202020204" pitchFamily="34" charset="0"/>
              <a:ea typeface="DejaVu Sans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EAA7AAE3-706E-FA9B-AB75-62C6314D7E54}"/>
              </a:ext>
            </a:extLst>
          </p:cNvPr>
          <p:cNvSpPr txBox="1">
            <a:spLocks/>
          </p:cNvSpPr>
          <p:nvPr/>
        </p:nvSpPr>
        <p:spPr>
          <a:xfrm>
            <a:off x="9571565" y="2861955"/>
            <a:ext cx="2369829" cy="805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1800" kern="50" dirty="0" err="1">
                <a:latin typeface="Aptos" panose="020B0004020202020204" pitchFamily="34" charset="0"/>
                <a:ea typeface="DejaVu Sans"/>
              </a:rPr>
              <a:t>Παραδοσιακ</a:t>
            </a:r>
            <a:r>
              <a:rPr lang="en-US" sz="1800" kern="50" dirty="0" err="1">
                <a:latin typeface="Aptos" panose="020B0004020202020204" pitchFamily="34" charset="0"/>
                <a:ea typeface="DejaVu Sans"/>
              </a:rPr>
              <a:t>ά</a:t>
            </a:r>
            <a:r>
              <a:rPr lang="el-GR" sz="1800" kern="50" dirty="0">
                <a:latin typeface="Aptos" panose="020B0004020202020204" pitchFamily="34" charset="0"/>
                <a:ea typeface="DejaVu Sans"/>
              </a:rPr>
              <a:t> γεύματα </a:t>
            </a:r>
            <a:r>
              <a:rPr lang="el-GR" sz="1800" kern="50" dirty="0">
                <a:effectLst/>
                <a:latin typeface="Aptos" panose="020B0004020202020204" pitchFamily="34" charset="0"/>
                <a:ea typeface="DejaVu Sans"/>
              </a:rPr>
              <a:t>έτοιμα προς κατανάλωση</a:t>
            </a:r>
            <a:endParaRPr lang="en-US" sz="1800" kern="50" dirty="0">
              <a:effectLst/>
              <a:latin typeface="Aptos" panose="020B0004020202020204" pitchFamily="34" charset="0"/>
              <a:ea typeface="DejaVu Sans"/>
            </a:endParaRPr>
          </a:p>
        </p:txBody>
      </p:sp>
      <p:pic>
        <p:nvPicPr>
          <p:cNvPr id="20" name="Picture 19" descr="A hand holding a box with food on it&#10;&#10;AI-generated content may be incorrect.">
            <a:extLst>
              <a:ext uri="{FF2B5EF4-FFF2-40B4-BE49-F238E27FC236}">
                <a16:creationId xmlns:a16="http://schemas.microsoft.com/office/drawing/2014/main" id="{79F09AB7-83C7-7A2D-C2F3-8C8E6B4C58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015" y="3680456"/>
            <a:ext cx="1677145" cy="2661070"/>
          </a:xfrm>
          <a:prstGeom prst="rect">
            <a:avLst/>
          </a:prstGeom>
        </p:spPr>
      </p:pic>
      <p:pic>
        <p:nvPicPr>
          <p:cNvPr id="5122" name="Picture 2" descr="logo-veggie-cheese">
            <a:extLst>
              <a:ext uri="{FF2B5EF4-FFF2-40B4-BE49-F238E27FC236}">
                <a16:creationId xmlns:a16="http://schemas.microsoft.com/office/drawing/2014/main" id="{44ED5D63-DA52-1058-0245-4391963E0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225" y="3195390"/>
            <a:ext cx="1195015" cy="49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9B27D6-B4B0-A1EA-532C-A905FE7378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065" y="3164961"/>
            <a:ext cx="1510160" cy="20135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C03B71-0273-EA18-9E19-582E250FFB68}"/>
              </a:ext>
            </a:extLst>
          </p:cNvPr>
          <p:cNvSpPr txBox="1"/>
          <p:nvPr/>
        </p:nvSpPr>
        <p:spPr>
          <a:xfrm>
            <a:off x="5535560" y="74971"/>
            <a:ext cx="576712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1700" b="1" dirty="0">
                <a:solidFill>
                  <a:srgbClr val="FFC000"/>
                </a:solidFill>
                <a:ea typeface="Ayuthaya" pitchFamily="2" charset="-34"/>
                <a:cs typeface="Ayuthaya" pitchFamily="2" charset="-34"/>
              </a:rPr>
              <a:t>Τοπικά προϊόντα – ΠΟΠ και ΠΓΕ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86554B-966C-BF37-A3EC-29EE1AB7FBC5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421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46D38D4-B8CA-0421-4605-1C9F05CF052E}"/>
              </a:ext>
            </a:extLst>
          </p:cNvPr>
          <p:cNvGrpSpPr/>
          <p:nvPr/>
        </p:nvGrpSpPr>
        <p:grpSpPr>
          <a:xfrm>
            <a:off x="1184009" y="1716448"/>
            <a:ext cx="3713899" cy="3619291"/>
            <a:chOff x="1184009" y="1716448"/>
            <a:chExt cx="3713899" cy="3619291"/>
          </a:xfrm>
        </p:grpSpPr>
        <p:pic>
          <p:nvPicPr>
            <p:cNvPr id="5" name="Εικόνα 8">
              <a:extLst>
                <a:ext uri="{FF2B5EF4-FFF2-40B4-BE49-F238E27FC236}">
                  <a16:creationId xmlns:a16="http://schemas.microsoft.com/office/drawing/2014/main" id="{FEE434C7-4ADB-7D05-529D-1EF3EA4CF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4009" y="1716448"/>
              <a:ext cx="3713899" cy="3619291"/>
            </a:xfrm>
            <a:prstGeom prst="rect">
              <a:avLst/>
            </a:prstGeom>
          </p:spPr>
        </p:pic>
        <p:sp>
          <p:nvSpPr>
            <p:cNvPr id="6" name="Οβάλ 9">
              <a:extLst>
                <a:ext uri="{FF2B5EF4-FFF2-40B4-BE49-F238E27FC236}">
                  <a16:creationId xmlns:a16="http://schemas.microsoft.com/office/drawing/2014/main" id="{5C8AF2E9-6B68-EC57-5D6E-35D56E7D9028}"/>
                </a:ext>
              </a:extLst>
            </p:cNvPr>
            <p:cNvSpPr/>
            <p:nvPr/>
          </p:nvSpPr>
          <p:spPr>
            <a:xfrm>
              <a:off x="2980999" y="4875988"/>
              <a:ext cx="181565" cy="166437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" name="Οβάλ 12">
              <a:extLst>
                <a:ext uri="{FF2B5EF4-FFF2-40B4-BE49-F238E27FC236}">
                  <a16:creationId xmlns:a16="http://schemas.microsoft.com/office/drawing/2014/main" id="{2E21D88A-8638-77C4-9E6D-E7E1BFD43197}"/>
                </a:ext>
              </a:extLst>
            </p:cNvPr>
            <p:cNvSpPr/>
            <p:nvPr/>
          </p:nvSpPr>
          <p:spPr>
            <a:xfrm>
              <a:off x="2169021" y="4035916"/>
              <a:ext cx="181565" cy="166437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8" name="Οβάλ 13">
              <a:extLst>
                <a:ext uri="{FF2B5EF4-FFF2-40B4-BE49-F238E27FC236}">
                  <a16:creationId xmlns:a16="http://schemas.microsoft.com/office/drawing/2014/main" id="{EC7EE626-70AF-EC22-8AC3-6DE4BAA5CCB9}"/>
                </a:ext>
              </a:extLst>
            </p:cNvPr>
            <p:cNvSpPr/>
            <p:nvPr/>
          </p:nvSpPr>
          <p:spPr>
            <a:xfrm>
              <a:off x="4005503" y="2984159"/>
              <a:ext cx="181565" cy="166437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9" name="Οβάλ 12">
              <a:extLst>
                <a:ext uri="{FF2B5EF4-FFF2-40B4-BE49-F238E27FC236}">
                  <a16:creationId xmlns:a16="http://schemas.microsoft.com/office/drawing/2014/main" id="{15D43BA3-19F9-387B-CC0D-4C7E59927A99}"/>
                </a:ext>
              </a:extLst>
            </p:cNvPr>
            <p:cNvSpPr/>
            <p:nvPr/>
          </p:nvSpPr>
          <p:spPr>
            <a:xfrm>
              <a:off x="2590435" y="2247611"/>
              <a:ext cx="181565" cy="166437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B55A124-7037-1B6F-668A-6C8C9FAD5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0325" y="2517360"/>
              <a:ext cx="208999" cy="1905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7B654D6-47A4-A9B8-09A6-189E8026B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72000" y="3511104"/>
              <a:ext cx="208999" cy="190500"/>
            </a:xfrm>
            <a:prstGeom prst="rect">
              <a:avLst/>
            </a:prstGeom>
          </p:spPr>
        </p:pic>
        <p:sp>
          <p:nvSpPr>
            <p:cNvPr id="12" name="Οβάλ 9">
              <a:extLst>
                <a:ext uri="{FF2B5EF4-FFF2-40B4-BE49-F238E27FC236}">
                  <a16:creationId xmlns:a16="http://schemas.microsoft.com/office/drawing/2014/main" id="{68D2D9FB-FC31-4EED-DACE-09CC269C5918}"/>
                </a:ext>
              </a:extLst>
            </p:cNvPr>
            <p:cNvSpPr/>
            <p:nvPr/>
          </p:nvSpPr>
          <p:spPr>
            <a:xfrm>
              <a:off x="3627538" y="5042425"/>
              <a:ext cx="181565" cy="166437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3" name="Οβάλ 13">
              <a:extLst>
                <a:ext uri="{FF2B5EF4-FFF2-40B4-BE49-F238E27FC236}">
                  <a16:creationId xmlns:a16="http://schemas.microsoft.com/office/drawing/2014/main" id="{059EB66F-20B3-3E2C-FEF5-FE33DFFF04E1}"/>
                </a:ext>
              </a:extLst>
            </p:cNvPr>
            <p:cNvSpPr/>
            <p:nvPr/>
          </p:nvSpPr>
          <p:spPr>
            <a:xfrm>
              <a:off x="2238542" y="2247611"/>
              <a:ext cx="181565" cy="16643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238A8AA-EC03-CD8C-349C-44D658AFCD70}"/>
              </a:ext>
            </a:extLst>
          </p:cNvPr>
          <p:cNvSpPr txBox="1"/>
          <p:nvPr/>
        </p:nvSpPr>
        <p:spPr>
          <a:xfrm>
            <a:off x="4689003" y="1214406"/>
            <a:ext cx="7309728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" panose="020B0004020202020204" pitchFamily="34" charset="0"/>
              </a:rPr>
              <a:t>15.000 </a:t>
            </a:r>
            <a:r>
              <a:rPr lang="el-GR" dirty="0">
                <a:latin typeface="Aptos" panose="020B0004020202020204" pitchFamily="34" charset="0"/>
              </a:rPr>
              <a:t>κωδικοί στην Τράπεζα Γενετικού Υλικού</a:t>
            </a:r>
          </a:p>
          <a:p>
            <a:r>
              <a:rPr lang="el-GR" b="1" dirty="0">
                <a:latin typeface="Aptos" panose="020B0004020202020204" pitchFamily="34" charset="0"/>
              </a:rPr>
              <a:t>1</a:t>
            </a:r>
            <a:r>
              <a:rPr lang="en-US" b="1" dirty="0">
                <a:latin typeface="Aptos" panose="020B0004020202020204" pitchFamily="34" charset="0"/>
              </a:rPr>
              <a:t>850 </a:t>
            </a:r>
            <a:r>
              <a:rPr lang="el-GR" dirty="0">
                <a:latin typeface="Aptos" panose="020B0004020202020204" pitchFamily="34" charset="0"/>
              </a:rPr>
              <a:t>ποικιλίες και υποκείμενα δενδρωδών και αμπέλου</a:t>
            </a:r>
          </a:p>
          <a:p>
            <a:r>
              <a:rPr lang="el-G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700 </a:t>
            </a:r>
            <a:r>
              <a:rPr lang="el-GR" sz="18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αρωματικά και φαρμακευτικά φυτά</a:t>
            </a:r>
            <a:endParaRPr lang="en-US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1800" b="1" dirty="0"/>
              <a:t>149</a:t>
            </a:r>
            <a:r>
              <a:rPr lang="el-GR" sz="1800" dirty="0"/>
              <a:t> ποικιλίες </a:t>
            </a:r>
            <a:r>
              <a:rPr lang="el-GR" sz="1800" dirty="0" err="1"/>
              <a:t>αροτραίων</a:t>
            </a:r>
            <a:r>
              <a:rPr lang="el-GR" sz="1800" dirty="0"/>
              <a:t> καλλιεργειών στον Εθνικό Κατάλογο Ποικιλιών</a:t>
            </a:r>
            <a:r>
              <a:rPr lang="el-GR" sz="1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b="1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180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56 </a:t>
            </a:r>
            <a:r>
              <a:rPr lang="el-GR" sz="1800" kern="1200" dirty="0">
                <a:latin typeface="Calibri" panose="020F0502020204030204" pitchFamily="34" charset="0"/>
                <a:cs typeface="Calibri" panose="020F0502020204030204" pitchFamily="34" charset="0"/>
              </a:rPr>
              <a:t>ποικιλίες σε σποροπαραγωγή μέσω συμβολαίων με</a:t>
            </a:r>
            <a:r>
              <a:rPr lang="en-US" sz="1800" kern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kern="1200" dirty="0">
                <a:latin typeface="Calibri" panose="020F0502020204030204" pitchFamily="34" charset="0"/>
                <a:cs typeface="Calibri" panose="020F0502020204030204" pitchFamily="34" charset="0"/>
              </a:rPr>
              <a:t>18 </a:t>
            </a:r>
            <a:r>
              <a:rPr lang="el-GR" sz="1800" kern="1200" dirty="0">
                <a:latin typeface="Calibri" panose="020F0502020204030204" pitchFamily="34" charset="0"/>
                <a:cs typeface="Calibri" panose="020F0502020204030204" pitchFamily="34" charset="0"/>
              </a:rPr>
              <a:t>εταιρίες </a:t>
            </a:r>
          </a:p>
          <a:p>
            <a:endParaRPr lang="el-GR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Θωράκιση της χώρας έναντι αλλαγών</a:t>
            </a:r>
            <a:endParaRPr lang="en-US" sz="1800" b="1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FDF56E-5737-4AC2-7E38-0B0B112F5BD7}"/>
              </a:ext>
            </a:extLst>
          </p:cNvPr>
          <p:cNvSpPr txBox="1"/>
          <p:nvPr/>
        </p:nvSpPr>
        <p:spPr>
          <a:xfrm>
            <a:off x="4601028" y="803696"/>
            <a:ext cx="7590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latin typeface="Aptos" panose="020B0004020202020204" pitchFamily="34" charset="0"/>
              </a:rPr>
              <a:t>Η μεγαλύτερη συλλογή </a:t>
            </a:r>
            <a:r>
              <a:rPr lang="el-GR" sz="2000" b="1" dirty="0" err="1">
                <a:latin typeface="Aptos" panose="020B0004020202020204" pitchFamily="34" charset="0"/>
              </a:rPr>
              <a:t>φυτογενετικών</a:t>
            </a:r>
            <a:r>
              <a:rPr lang="el-GR" sz="2000" b="1" dirty="0">
                <a:latin typeface="Aptos" panose="020B0004020202020204" pitchFamily="34" charset="0"/>
              </a:rPr>
              <a:t> πόρων στην Ελλάδα</a:t>
            </a:r>
            <a:endParaRPr lang="en-US" sz="2000" b="1" dirty="0">
              <a:latin typeface="Aptos" panose="020B0004020202020204" pitchFamily="34" charset="0"/>
            </a:endParaRPr>
          </a:p>
        </p:txBody>
      </p:sp>
      <p:pic>
        <p:nvPicPr>
          <p:cNvPr id="18" name="Εικόνα 11" descr="Εικόνα που περιέχει φυτό, φυτό εσωτερικού χώρου, γλάστρα, δέντρο&#10;&#10;Περιγραφή που δημιουργήθηκε αυτόματα">
            <a:extLst>
              <a:ext uri="{FF2B5EF4-FFF2-40B4-BE49-F238E27FC236}">
                <a16:creationId xmlns:a16="http://schemas.microsoft.com/office/drawing/2014/main" id="{D5558CB9-BDB7-C44B-CBBB-AE1F1A8442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0" y="602152"/>
            <a:ext cx="1523634" cy="11431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CB9AF0-6BF9-E1B6-6813-DDED4149DA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12" y="1829525"/>
            <a:ext cx="1435401" cy="954542"/>
          </a:xfrm>
          <a:prstGeom prst="rect">
            <a:avLst/>
          </a:prstGeom>
        </p:spPr>
      </p:pic>
      <p:pic>
        <p:nvPicPr>
          <p:cNvPr id="21" name="Picture 6" descr="G:\Photos apo Eleni\CIMG8876.JPG">
            <a:extLst>
              <a:ext uri="{FF2B5EF4-FFF2-40B4-BE49-F238E27FC236}">
                <a16:creationId xmlns:a16="http://schemas.microsoft.com/office/drawing/2014/main" id="{45AFEB63-ADC7-F4AB-045A-1B59B65EF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6140" y="2854637"/>
            <a:ext cx="1435401" cy="1077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Εικόνα 15">
            <a:extLst>
              <a:ext uri="{FF2B5EF4-FFF2-40B4-BE49-F238E27FC236}">
                <a16:creationId xmlns:a16="http://schemas.microsoft.com/office/drawing/2014/main" id="{3B5B3753-0447-74EE-9E02-322A4938F0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0" y="3961356"/>
            <a:ext cx="1435401" cy="962583"/>
          </a:xfrm>
          <a:prstGeom prst="rect">
            <a:avLst/>
          </a:prstGeom>
        </p:spPr>
      </p:pic>
      <p:pic>
        <p:nvPicPr>
          <p:cNvPr id="25" name="Picture 2" descr="C:\Users\Eleni_laptop\Desktop\photos2017\καπνός\P7250500.JPG">
            <a:extLst>
              <a:ext uri="{FF2B5EF4-FFF2-40B4-BE49-F238E27FC236}">
                <a16:creationId xmlns:a16="http://schemas.microsoft.com/office/drawing/2014/main" id="{6969785A-70C2-0C12-AFA3-150CF9DDC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-90940" y="5434846"/>
            <a:ext cx="1152000" cy="864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7B109413-F3F8-BA8B-21FC-952B0CFA7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74843" y="5298035"/>
            <a:ext cx="1819280" cy="1137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7" descr="isto">
            <a:extLst>
              <a:ext uri="{FF2B5EF4-FFF2-40B4-BE49-F238E27FC236}">
                <a16:creationId xmlns:a16="http://schemas.microsoft.com/office/drawing/2014/main" id="{FC96EFFE-3789-C854-3BD1-F3D91A133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850" y="5298034"/>
            <a:ext cx="1021610" cy="115200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B35EEF-B9B8-53D4-5B36-3C90EAB2BB4A}"/>
              </a:ext>
            </a:extLst>
          </p:cNvPr>
          <p:cNvSpPr txBox="1"/>
          <p:nvPr/>
        </p:nvSpPr>
        <p:spPr>
          <a:xfrm>
            <a:off x="5488259" y="70487"/>
            <a:ext cx="618744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700" b="1" dirty="0">
                <a:solidFill>
                  <a:srgbClr val="FFC000"/>
                </a:solidFill>
                <a:cs typeface="Ayuthaya" pitchFamily="2" charset="-34"/>
              </a:rPr>
              <a:t>Φυτικό γενετικό υλικό και ποικιλίες</a:t>
            </a:r>
            <a:endParaRPr lang="en-US" sz="1700" b="1" dirty="0">
              <a:solidFill>
                <a:srgbClr val="FFC000"/>
              </a:solidFill>
              <a:cs typeface="Ayuthaya" pitchFamily="2" charset="-34"/>
            </a:endParaRPr>
          </a:p>
        </p:txBody>
      </p:sp>
      <p:sp>
        <p:nvSpPr>
          <p:cNvPr id="16" name="Ορθογώνιο 4">
            <a:extLst>
              <a:ext uri="{FF2B5EF4-FFF2-40B4-BE49-F238E27FC236}">
                <a16:creationId xmlns:a16="http://schemas.microsoft.com/office/drawing/2014/main" id="{7A599622-9AC0-FF5B-C2E3-971252160427}"/>
              </a:ext>
            </a:extLst>
          </p:cNvPr>
          <p:cNvSpPr/>
          <p:nvPr/>
        </p:nvSpPr>
        <p:spPr>
          <a:xfrm>
            <a:off x="4955635" y="3842709"/>
            <a:ext cx="48301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 err="1">
                <a:cs typeface="Calibri" panose="020F0502020204030204" pitchFamily="34" charset="0"/>
              </a:rPr>
              <a:t>Έ</a:t>
            </a:r>
            <a:r>
              <a:rPr lang="el-GR" dirty="0" err="1">
                <a:cs typeface="Calibri" panose="020F0502020204030204" pitchFamily="34" charset="0"/>
              </a:rPr>
              <a:t>λεγχος</a:t>
            </a:r>
            <a:r>
              <a:rPr lang="el-GR" dirty="0">
                <a:cs typeface="Calibri" panose="020F0502020204030204" pitchFamily="34" charset="0"/>
              </a:rPr>
              <a:t> </a:t>
            </a:r>
            <a:r>
              <a:rPr lang="el-GR" dirty="0" err="1">
                <a:cs typeface="Calibri" panose="020F0502020204030204" pitchFamily="34" charset="0"/>
              </a:rPr>
              <a:t>ποιότηας</a:t>
            </a:r>
            <a:r>
              <a:rPr lang="el-GR" dirty="0">
                <a:cs typeface="Calibri" panose="020F0502020204030204" pitchFamily="34" charset="0"/>
              </a:rPr>
              <a:t>(</a:t>
            </a:r>
            <a:r>
              <a:rPr lang="en-US" dirty="0">
                <a:cs typeface="Calibri" panose="020F0502020204030204" pitchFamily="34" charset="0"/>
              </a:rPr>
              <a:t>Aromatic and medicinal plants, cereal, legumes, cannabis) using pioneer methods</a:t>
            </a:r>
            <a:endParaRPr lang="el-GR" dirty="0">
              <a:cs typeface="Calibri" panose="020F050202020403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l-GR" dirty="0">
                <a:cs typeface="Calibri" panose="020F0502020204030204" pitchFamily="34" charset="0"/>
              </a:rPr>
              <a:t>Εκτίμηση </a:t>
            </a:r>
            <a:r>
              <a:rPr lang="el-GR" dirty="0" err="1">
                <a:cs typeface="Calibri" panose="020F0502020204030204" pitchFamily="34" charset="0"/>
              </a:rPr>
              <a:t>βιοδραστικών</a:t>
            </a:r>
            <a:r>
              <a:rPr lang="el-GR" dirty="0">
                <a:cs typeface="Calibri" panose="020F0502020204030204" pitchFamily="34" charset="0"/>
              </a:rPr>
              <a:t> ουσιών</a:t>
            </a:r>
            <a:endParaRPr lang="en-US" dirty="0">
              <a:cs typeface="Calibri" panose="020F050202020403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l-GR" dirty="0">
                <a:cs typeface="Calibri" panose="020F0502020204030204" pitchFamily="34" charset="0"/>
              </a:rPr>
              <a:t>Παραγωγή και χαρακτηρισμός εκχυλισμάτων</a:t>
            </a:r>
          </a:p>
        </p:txBody>
      </p:sp>
      <p:pic>
        <p:nvPicPr>
          <p:cNvPr id="2" name="Εικόνα 9" descr="Εικόνα που περιέχει εσωτερικό, άτομο, γυναίκα, άνδ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9D7CF292-3EF0-F106-8364-D7F3F35906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22652" y="4923939"/>
            <a:ext cx="1500607" cy="1253415"/>
          </a:xfrm>
          <a:prstGeom prst="rect">
            <a:avLst/>
          </a:prstGeom>
        </p:spPr>
      </p:pic>
      <p:pic>
        <p:nvPicPr>
          <p:cNvPr id="3" name="Εικόνα 11">
            <a:extLst>
              <a:ext uri="{FF2B5EF4-FFF2-40B4-BE49-F238E27FC236}">
                <a16:creationId xmlns:a16="http://schemas.microsoft.com/office/drawing/2014/main" id="{48658DC4-0768-CC8C-E92B-DB3B0DD5AC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22652" y="3624997"/>
            <a:ext cx="1548108" cy="120711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FD11D52-29DB-F599-72EF-102CBA5FDFE4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94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00D0D218-3F91-4E45-7104-D9AA96D69B34}"/>
              </a:ext>
            </a:extLst>
          </p:cNvPr>
          <p:cNvSpPr txBox="1">
            <a:spLocks/>
          </p:cNvSpPr>
          <p:nvPr/>
        </p:nvSpPr>
        <p:spPr>
          <a:xfrm>
            <a:off x="4033280" y="5698899"/>
            <a:ext cx="10912929" cy="948714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20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E73BC37-6FA4-4D4B-876A-A840A0A7DF34}"/>
              </a:ext>
            </a:extLst>
          </p:cNvPr>
          <p:cNvSpPr/>
          <p:nvPr/>
        </p:nvSpPr>
        <p:spPr>
          <a:xfrm>
            <a:off x="508958" y="566678"/>
            <a:ext cx="10489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sz="2400" b="1" dirty="0">
              <a:solidFill>
                <a:schemeClr val="accent1"/>
              </a:solidFill>
            </a:endParaRPr>
          </a:p>
          <a:p>
            <a:pPr algn="ctr"/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067CBF-5825-1EF1-B9D4-B358FF4DB06D}"/>
              </a:ext>
            </a:extLst>
          </p:cNvPr>
          <p:cNvSpPr txBox="1"/>
          <p:nvPr/>
        </p:nvSpPr>
        <p:spPr>
          <a:xfrm>
            <a:off x="5414210" y="907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b="1" dirty="0" err="1">
                <a:solidFill>
                  <a:schemeClr val="bg1"/>
                </a:solidFill>
                <a:latin typeface="Calibri" panose="020F0502020204030204" pitchFamily="34" charset="0"/>
              </a:rPr>
              <a:t>Πώ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ς αξιοποιούμε τη γνώση και καινοτομία;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7DF0A86-5C65-D1D1-BA35-B068B1420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356" y="1935693"/>
            <a:ext cx="2808513" cy="21063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3534A-0557-D2C4-EB3E-8B1D53F1451F}"/>
              </a:ext>
            </a:extLst>
          </p:cNvPr>
          <p:cNvSpPr txBox="1"/>
          <p:nvPr/>
        </p:nvSpPr>
        <p:spPr>
          <a:xfrm>
            <a:off x="100322" y="653433"/>
            <a:ext cx="3429836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2000" dirty="0">
                <a:latin typeface="Bookman Old Style" panose="02050604050505020204" pitchFamily="18" charset="0"/>
              </a:rPr>
              <a:t>Πειραματικοί αγροί </a:t>
            </a:r>
          </a:p>
          <a:p>
            <a:r>
              <a:rPr lang="el-GR" sz="2000" dirty="0">
                <a:latin typeface="Bookman Old Style" panose="02050604050505020204" pitchFamily="18" charset="0"/>
              </a:rPr>
              <a:t>Ρύζι με μειωμένη άρδευση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EE9547-398A-ABE8-0C73-371674835985}"/>
              </a:ext>
            </a:extLst>
          </p:cNvPr>
          <p:cNvGrpSpPr/>
          <p:nvPr/>
        </p:nvGrpSpPr>
        <p:grpSpPr>
          <a:xfrm>
            <a:off x="2643811" y="1376815"/>
            <a:ext cx="6471073" cy="2815880"/>
            <a:chOff x="3018672" y="1280702"/>
            <a:chExt cx="6471073" cy="2815880"/>
          </a:xfrm>
        </p:grpSpPr>
        <p:pic>
          <p:nvPicPr>
            <p:cNvPr id="18" name="Εικόνα 2">
              <a:extLst>
                <a:ext uri="{FF2B5EF4-FFF2-40B4-BE49-F238E27FC236}">
                  <a16:creationId xmlns:a16="http://schemas.microsoft.com/office/drawing/2014/main" id="{EBDF169E-10F4-9791-CCD7-7C86944A7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8672" y="1834258"/>
              <a:ext cx="2847340" cy="1766570"/>
            </a:xfrm>
            <a:prstGeom prst="rect">
              <a:avLst/>
            </a:prstGeom>
            <a:noFill/>
          </p:spPr>
        </p:pic>
        <p:pic>
          <p:nvPicPr>
            <p:cNvPr id="23" name="Picture 22" descr="A person in a white shirt&#10;&#10;AI-generated content may be incorrect.">
              <a:extLst>
                <a:ext uri="{FF2B5EF4-FFF2-40B4-BE49-F238E27FC236}">
                  <a16:creationId xmlns:a16="http://schemas.microsoft.com/office/drawing/2014/main" id="{4D9DEB40-570B-2E63-CBB5-68868BDD1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6012" y="2909378"/>
              <a:ext cx="3623733" cy="118720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C8B5D4A-44F7-F816-5F0E-8488EFCA6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0846" y="1280702"/>
              <a:ext cx="2450998" cy="162867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9AEFDBE-FD2D-8A77-F5C5-65DB7978C21D}"/>
                </a:ext>
              </a:extLst>
            </p:cNvPr>
            <p:cNvSpPr txBox="1"/>
            <p:nvPr/>
          </p:nvSpPr>
          <p:spPr>
            <a:xfrm>
              <a:off x="4693292" y="2594750"/>
              <a:ext cx="2805414" cy="40011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l-GR" sz="2000" dirty="0">
                  <a:latin typeface="Bookman Old Style" panose="02050604050505020204" pitchFamily="18" charset="0"/>
                </a:rPr>
                <a:t>Ζωντανά Εργαστήρια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C40E08E-7221-6D79-911F-D9CEEB135A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5694224"/>
            <a:ext cx="5219700" cy="647700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55F9159-5640-FF6E-B739-049135BA4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28163"/>
              </p:ext>
            </p:extLst>
          </p:nvPr>
        </p:nvGraphicFramePr>
        <p:xfrm>
          <a:off x="3486150" y="4511523"/>
          <a:ext cx="5219700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9700">
                  <a:extLst>
                    <a:ext uri="{9D8B030D-6E8A-4147-A177-3AD203B41FA5}">
                      <a16:colId xmlns:a16="http://schemas.microsoft.com/office/drawing/2014/main" val="3251538490"/>
                    </a:ext>
                  </a:extLst>
                </a:gridCol>
              </a:tblGrid>
              <a:tr h="948714">
                <a:tc>
                  <a:txBody>
                    <a:bodyPr/>
                    <a:lstStyle/>
                    <a:p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Συμμετε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ί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χαμε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σε </a:t>
                      </a:r>
                      <a:r>
                        <a:rPr lang="el-GR" sz="1800" b="1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105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Επιχειρησιακές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Ομάδες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(ΕΟ) της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Ευρωπαϊκής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Σύμπραξης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Καινοτομίας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απο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́ τις 316 που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δημιουργήθηκαν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και ηγηθήκαμε των </a:t>
                      </a:r>
                      <a:r>
                        <a:rPr lang="el-GR" sz="1800" b="1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42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απο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́ </a:t>
                      </a:r>
                      <a:r>
                        <a:rPr lang="el-GR" sz="1800" b="0" dirty="0" err="1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αυτές</a:t>
                      </a:r>
                      <a:r>
                        <a:rPr lang="el-GR" sz="1800" b="0" dirty="0"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. 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928066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083DA604-4586-D406-C932-AFAFD3C5DA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383" y="1007376"/>
            <a:ext cx="2406887" cy="31520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EC1070-B20E-F2D8-C400-BE8459E05837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08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3230AF7E-A354-F592-9152-62D8AF4CB8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33" t="9796" r="24081" b="5850"/>
          <a:stretch/>
        </p:blipFill>
        <p:spPr>
          <a:xfrm rot="520747">
            <a:off x="9183594" y="682532"/>
            <a:ext cx="2542187" cy="3580892"/>
          </a:xfrm>
          <a:prstGeom prst="rect">
            <a:avLst/>
          </a:prstGeom>
        </p:spPr>
      </p:pic>
      <p:sp>
        <p:nvSpPr>
          <p:cNvPr id="7" name="Τίτλος 1">
            <a:extLst>
              <a:ext uri="{FF2B5EF4-FFF2-40B4-BE49-F238E27FC236}">
                <a16:creationId xmlns:a16="http://schemas.microsoft.com/office/drawing/2014/main" id="{5D8CAD71-25CD-7FFE-90F6-66033FA2EFCA}"/>
              </a:ext>
            </a:extLst>
          </p:cNvPr>
          <p:cNvSpPr txBox="1">
            <a:spLocks/>
          </p:cNvSpPr>
          <p:nvPr/>
        </p:nvSpPr>
        <p:spPr>
          <a:xfrm>
            <a:off x="7022123" y="1258764"/>
            <a:ext cx="2546391" cy="10245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rtlCol="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Δράση στήριξης της καλλιέργειας του αβοκάντο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4AAED26-7F40-FFBE-4EB8-445ED1CAF3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836" b="68696"/>
          <a:stretch/>
        </p:blipFill>
        <p:spPr>
          <a:xfrm>
            <a:off x="5002556" y="4574676"/>
            <a:ext cx="3676840" cy="1725757"/>
          </a:xfrm>
          <a:prstGeom prst="rect">
            <a:avLst/>
          </a:prstGeom>
        </p:spPr>
      </p:pic>
      <p:sp>
        <p:nvSpPr>
          <p:cNvPr id="10" name="Τίτλος 1">
            <a:extLst>
              <a:ext uri="{FF2B5EF4-FFF2-40B4-BE49-F238E27FC236}">
                <a16:creationId xmlns:a16="http://schemas.microsoft.com/office/drawing/2014/main" id="{8F46C412-FEE3-0D7C-576A-239D9814787A}"/>
              </a:ext>
            </a:extLst>
          </p:cNvPr>
          <p:cNvSpPr txBox="1">
            <a:spLocks/>
          </p:cNvSpPr>
          <p:nvPr/>
        </p:nvSpPr>
        <p:spPr>
          <a:xfrm>
            <a:off x="2551401" y="4723012"/>
            <a:ext cx="2862809" cy="147837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rtlCol="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Σεμινάρια για την ελαιοκομία και παραγωγή ποιοτικού </a:t>
            </a:r>
            <a:r>
              <a:rPr lang="el-GR" sz="2000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ελαιολάδου</a:t>
            </a:r>
            <a:endParaRPr lang="el-GR" sz="20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04F0471F-B707-1494-659B-0E4229034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027" y="4772536"/>
            <a:ext cx="1478374" cy="1478374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F887027D-DE60-82EA-065F-3683F98B85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499" t="9974" r="27336" b="6411"/>
          <a:stretch/>
        </p:blipFill>
        <p:spPr>
          <a:xfrm rot="20616052">
            <a:off x="5653648" y="2626292"/>
            <a:ext cx="1722861" cy="24556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C92C1D-A3A6-0124-0BA7-F079DE134301}"/>
              </a:ext>
            </a:extLst>
          </p:cNvPr>
          <p:cNvSpPr txBox="1"/>
          <p:nvPr/>
        </p:nvSpPr>
        <p:spPr>
          <a:xfrm>
            <a:off x="5414210" y="907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b="1" dirty="0" err="1">
                <a:solidFill>
                  <a:schemeClr val="bg1"/>
                </a:solidFill>
                <a:latin typeface="Calibri" panose="020F0502020204030204" pitchFamily="34" charset="0"/>
              </a:rPr>
              <a:t>Πώ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ς αξιοποιούμε τη γνώση και καινοτομία; Εκπαίδευση 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124A4E-176E-69E7-AB72-1E2900AD0B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954" y="668854"/>
            <a:ext cx="5040048" cy="2464725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0768F9B-EEBC-8234-4609-9E24119EB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911807"/>
              </p:ext>
            </p:extLst>
          </p:nvPr>
        </p:nvGraphicFramePr>
        <p:xfrm>
          <a:off x="210595" y="3161643"/>
          <a:ext cx="5049407" cy="121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9407">
                  <a:extLst>
                    <a:ext uri="{9D8B030D-6E8A-4147-A177-3AD203B41FA5}">
                      <a16:colId xmlns:a16="http://schemas.microsoft.com/office/drawing/2014/main" val="3251538490"/>
                    </a:ext>
                  </a:extLst>
                </a:gridCol>
              </a:tblGrid>
              <a:tr h="948714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l-GR" sz="20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Ασύγχρονη τηλεκπαίδευση – </a:t>
                      </a:r>
                    </a:p>
                    <a:p>
                      <a:pPr algn="just">
                        <a:buNone/>
                      </a:pPr>
                      <a:r>
                        <a:rPr lang="el-GR" sz="20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</a:rPr>
                        <a:t>Υπηρεσίες A</a:t>
                      </a:r>
                      <a:r>
                        <a:rPr lang="en-US" sz="20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</a:rPr>
                        <a:t>KIS </a:t>
                      </a:r>
                      <a:r>
                        <a:rPr lang="en-US" sz="2000" b="0" kern="100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</a:rPr>
                        <a:t>γ</a:t>
                      </a:r>
                      <a:r>
                        <a:rPr lang="el-GR" sz="2000" b="0" kern="100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</a:rPr>
                        <a:t>ια</a:t>
                      </a:r>
                      <a:r>
                        <a:rPr lang="el-GR" sz="20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</a:rPr>
                        <a:t> δικαιούχους συνδεδεμένης ενίσχυσης</a:t>
                      </a:r>
                    </a:p>
                    <a:p>
                      <a:pPr algn="just">
                        <a:buNone/>
                      </a:pPr>
                      <a:r>
                        <a:rPr lang="el-GR" sz="2000" b="1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</a:rPr>
                        <a:t>&gt; 58.000 </a:t>
                      </a:r>
                      <a:r>
                        <a:rPr lang="el-GR" sz="2000" b="0" kern="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Times New Roman" panose="02020603050405020304" pitchFamily="18" charset="0"/>
                        </a:rPr>
                        <a:t>κτηνοτρόφοι μέχρι σήμερα</a:t>
                      </a:r>
                      <a:endParaRPr lang="en-GR" sz="2000" b="0" kern="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928066"/>
                  </a:ext>
                </a:extLst>
              </a:tr>
            </a:tbl>
          </a:graphicData>
        </a:graphic>
      </p:graphicFrame>
      <p:sp>
        <p:nvSpPr>
          <p:cNvPr id="3" name="Τίτλος 1">
            <a:extLst>
              <a:ext uri="{FF2B5EF4-FFF2-40B4-BE49-F238E27FC236}">
                <a16:creationId xmlns:a16="http://schemas.microsoft.com/office/drawing/2014/main" id="{B7E6553F-43FC-0004-F59C-9FBF7A416D5C}"/>
              </a:ext>
            </a:extLst>
          </p:cNvPr>
          <p:cNvSpPr txBox="1">
            <a:spLocks/>
          </p:cNvSpPr>
          <p:nvPr/>
        </p:nvSpPr>
        <p:spPr>
          <a:xfrm>
            <a:off x="8927970" y="4772537"/>
            <a:ext cx="3053435" cy="15742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rtlCol="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000" dirty="0">
                <a:solidFill>
                  <a:schemeClr val="tx1"/>
                </a:solidFill>
                <a:latin typeface="Bookman Old Style" panose="02050604050505020204" pitchFamily="18" charset="0"/>
              </a:rPr>
              <a:t>Εκπαιδευτικό υλικό για τη διαδικασία πιστοποίησης γεωργικών συμβούλων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A506DC-C525-48D5-A5F4-9FF7ECC58A81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0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07DD3-6C59-13CD-CF9F-ADB1BDCD6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>
            <a:extLst>
              <a:ext uri="{FF2B5EF4-FFF2-40B4-BE49-F238E27FC236}">
                <a16:creationId xmlns:a16="http://schemas.microsoft.com/office/drawing/2014/main" id="{78AE739C-49D6-93FA-9823-67F2CBCE74D6}"/>
              </a:ext>
            </a:extLst>
          </p:cNvPr>
          <p:cNvSpPr txBox="1">
            <a:spLocks/>
          </p:cNvSpPr>
          <p:nvPr/>
        </p:nvSpPr>
        <p:spPr>
          <a:xfrm>
            <a:off x="718457" y="1590927"/>
            <a:ext cx="10489943" cy="1217587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el" sz="4000" b="1" dirty="0">
              <a:latin typeface="+mn-lt"/>
            </a:endParaRPr>
          </a:p>
        </p:txBody>
      </p:sp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2C77976A-7D62-F04C-33ED-0B31535A5739}"/>
              </a:ext>
            </a:extLst>
          </p:cNvPr>
          <p:cNvSpPr txBox="1">
            <a:spLocks/>
          </p:cNvSpPr>
          <p:nvPr/>
        </p:nvSpPr>
        <p:spPr>
          <a:xfrm>
            <a:off x="1137556" y="4577397"/>
            <a:ext cx="10912929" cy="948714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endParaRPr lang="el" sz="2000" b="1" dirty="0">
              <a:solidFill>
                <a:srgbClr val="57903F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13C885E-CDEE-10C9-9C25-EFCD6D22738B}"/>
              </a:ext>
            </a:extLst>
          </p:cNvPr>
          <p:cNvSpPr/>
          <p:nvPr/>
        </p:nvSpPr>
        <p:spPr>
          <a:xfrm>
            <a:off x="508958" y="566678"/>
            <a:ext cx="10489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sz="2400" b="1" dirty="0">
              <a:solidFill>
                <a:schemeClr val="accent1"/>
              </a:solidFill>
            </a:endParaRPr>
          </a:p>
          <a:p>
            <a:pPr algn="ctr"/>
            <a:endParaRPr lang="el-GR" sz="2400" b="1" dirty="0">
              <a:solidFill>
                <a:schemeClr val="accent1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6FB4138-48C4-17E0-D29F-D37FD3E50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135" y="5029772"/>
            <a:ext cx="2036618" cy="11048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6D222-B5C5-C7B8-4BF3-99F7BB895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571" y="596817"/>
            <a:ext cx="4896150" cy="28907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5824A1-42BB-79A2-23BB-E61834F5B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8" y="3968857"/>
            <a:ext cx="9850455" cy="23224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1C220D-DA0B-2D91-C060-1C6236D519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721" y="2360232"/>
            <a:ext cx="3067279" cy="26605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FA0C559-0C2C-0BF0-E795-865B5A429DED}"/>
              </a:ext>
            </a:extLst>
          </p:cNvPr>
          <p:cNvSpPr txBox="1"/>
          <p:nvPr/>
        </p:nvSpPr>
        <p:spPr>
          <a:xfrm>
            <a:off x="127588" y="1077816"/>
            <a:ext cx="4100983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000" dirty="0">
                <a:latin typeface="Bookman Old Style" panose="02050604050505020204" pitchFamily="18" charset="0"/>
              </a:rPr>
              <a:t>Το </a:t>
            </a:r>
            <a:r>
              <a:rPr lang="el-GR" sz="2000" b="1" dirty="0" err="1">
                <a:latin typeface="Bookman Old Style" panose="02050604050505020204" pitchFamily="18" charset="0"/>
              </a:rPr>
              <a:t>Γραφείο</a:t>
            </a:r>
            <a:r>
              <a:rPr lang="el-GR" sz="2000" b="1" dirty="0">
                <a:latin typeface="Bookman Old Style" panose="02050604050505020204" pitchFamily="18" charset="0"/>
              </a:rPr>
              <a:t> </a:t>
            </a:r>
            <a:r>
              <a:rPr lang="el-GR" sz="2000" b="1" dirty="0" err="1">
                <a:latin typeface="Bookman Old Style" panose="02050604050505020204" pitchFamily="18" charset="0"/>
              </a:rPr>
              <a:t>Μεταφοράς</a:t>
            </a:r>
            <a:r>
              <a:rPr lang="el-GR" sz="2000" b="1" dirty="0">
                <a:latin typeface="Bookman Old Style" panose="02050604050505020204" pitchFamily="18" charset="0"/>
              </a:rPr>
              <a:t> </a:t>
            </a:r>
            <a:r>
              <a:rPr lang="el-GR" sz="2000" b="1" dirty="0" err="1">
                <a:latin typeface="Bookman Old Style" panose="02050604050505020204" pitchFamily="18" charset="0"/>
              </a:rPr>
              <a:t>Τεχνολογίας</a:t>
            </a:r>
            <a:r>
              <a:rPr lang="el-GR" sz="2000" b="1" dirty="0">
                <a:latin typeface="Bookman Old Style" panose="02050604050505020204" pitchFamily="18" charset="0"/>
              </a:rPr>
              <a:t> </a:t>
            </a:r>
            <a:r>
              <a:rPr lang="el-GR" sz="2000" dirty="0" err="1">
                <a:latin typeface="Bookman Old Style" panose="02050604050505020204" pitchFamily="18" charset="0"/>
              </a:rPr>
              <a:t>υποστηρίζει</a:t>
            </a:r>
            <a:r>
              <a:rPr lang="el-GR" sz="2000" dirty="0">
                <a:latin typeface="Bookman Old Style" panose="02050604050505020204" pitchFamily="18" charset="0"/>
              </a:rPr>
              <a:t> τους </a:t>
            </a:r>
            <a:r>
              <a:rPr lang="el-GR" sz="2000" dirty="0" err="1">
                <a:latin typeface="Bookman Old Style" panose="02050604050505020204" pitchFamily="18" charset="0"/>
              </a:rPr>
              <a:t>ερευνητές</a:t>
            </a:r>
            <a:r>
              <a:rPr lang="el-GR" sz="2000" dirty="0">
                <a:latin typeface="Bookman Old Style" panose="02050604050505020204" pitchFamily="18" charset="0"/>
              </a:rPr>
              <a:t> και τις </a:t>
            </a:r>
            <a:r>
              <a:rPr lang="el-GR" sz="2000" dirty="0" err="1">
                <a:latin typeface="Bookman Old Style" panose="02050604050505020204" pitchFamily="18" charset="0"/>
              </a:rPr>
              <a:t>ερευνήτριες</a:t>
            </a:r>
            <a:r>
              <a:rPr lang="el-GR" sz="2000" dirty="0">
                <a:latin typeface="Bookman Old Style" panose="02050604050505020204" pitchFamily="18" charset="0"/>
              </a:rPr>
              <a:t> που </a:t>
            </a:r>
            <a:r>
              <a:rPr lang="el-GR" sz="2000" dirty="0" err="1">
                <a:latin typeface="Bookman Old Style" panose="02050604050505020204" pitchFamily="18" charset="0"/>
              </a:rPr>
              <a:t>έχουν</a:t>
            </a:r>
            <a:r>
              <a:rPr lang="el-GR" sz="2000" dirty="0">
                <a:latin typeface="Bookman Old Style" panose="02050604050505020204" pitchFamily="18" charset="0"/>
              </a:rPr>
              <a:t> </a:t>
            </a:r>
            <a:r>
              <a:rPr lang="el-GR" sz="2000" dirty="0" err="1">
                <a:latin typeface="Bookman Old Style" panose="02050604050505020204" pitchFamily="18" charset="0"/>
              </a:rPr>
              <a:t>καταλήξει</a:t>
            </a:r>
            <a:r>
              <a:rPr lang="el-GR" sz="2000" dirty="0">
                <a:latin typeface="Bookman Old Style" panose="02050604050505020204" pitchFamily="18" charset="0"/>
              </a:rPr>
              <a:t> σε </a:t>
            </a:r>
            <a:r>
              <a:rPr lang="el-GR" sz="2000" dirty="0" err="1">
                <a:latin typeface="Bookman Old Style" panose="02050604050505020204" pitchFamily="18" charset="0"/>
              </a:rPr>
              <a:t>δυνητικα</a:t>
            </a:r>
            <a:r>
              <a:rPr lang="el-GR" sz="2000" dirty="0">
                <a:latin typeface="Bookman Old Style" panose="02050604050505020204" pitchFamily="18" charset="0"/>
              </a:rPr>
              <a:t>́ </a:t>
            </a:r>
            <a:r>
              <a:rPr lang="el-GR" sz="2000" dirty="0" err="1">
                <a:latin typeface="Bookman Old Style" panose="02050604050505020204" pitchFamily="18" charset="0"/>
              </a:rPr>
              <a:t>εμπορικα</a:t>
            </a:r>
            <a:r>
              <a:rPr lang="el-GR" sz="2000" dirty="0">
                <a:latin typeface="Bookman Old Style" panose="02050604050505020204" pitchFamily="18" charset="0"/>
              </a:rPr>
              <a:t>́ </a:t>
            </a:r>
            <a:r>
              <a:rPr lang="el-GR" sz="2000" dirty="0" err="1">
                <a:latin typeface="Bookman Old Style" panose="02050604050505020204" pitchFamily="18" charset="0"/>
              </a:rPr>
              <a:t>αξιοποιήσιμα</a:t>
            </a:r>
            <a:r>
              <a:rPr lang="el-GR" sz="2000" dirty="0">
                <a:latin typeface="Bookman Old Style" panose="02050604050505020204" pitchFamily="18" charset="0"/>
              </a:rPr>
              <a:t> </a:t>
            </a:r>
            <a:r>
              <a:rPr lang="el-GR" sz="2000" dirty="0" err="1">
                <a:latin typeface="Bookman Old Style" panose="02050604050505020204" pitchFamily="18" charset="0"/>
              </a:rPr>
              <a:t>ερευνητικα</a:t>
            </a:r>
            <a:r>
              <a:rPr lang="el-GR" sz="2000" dirty="0">
                <a:latin typeface="Bookman Old Style" panose="02050604050505020204" pitchFamily="18" charset="0"/>
              </a:rPr>
              <a:t>́ </a:t>
            </a:r>
            <a:r>
              <a:rPr lang="el-GR" sz="2000" dirty="0" err="1">
                <a:latin typeface="Bookman Old Style" panose="02050604050505020204" pitchFamily="18" charset="0"/>
              </a:rPr>
              <a:t>αποτελέσματα</a:t>
            </a:r>
            <a:r>
              <a:rPr lang="el-GR" sz="2000" dirty="0">
                <a:latin typeface="Bookman Old Style" panose="02050604050505020204" pitchFamily="18" charset="0"/>
              </a:rPr>
              <a:t> </a:t>
            </a:r>
            <a:r>
              <a:rPr lang="el-GR" sz="2000" dirty="0" err="1">
                <a:latin typeface="Bookman Old Style" panose="02050604050505020204" pitchFamily="18" charset="0"/>
              </a:rPr>
              <a:t>ωστε</a:t>
            </a:r>
            <a:r>
              <a:rPr lang="el-GR" sz="2000" dirty="0">
                <a:latin typeface="Bookman Old Style" panose="02050604050505020204" pitchFamily="18" charset="0"/>
              </a:rPr>
              <a:t> να </a:t>
            </a:r>
            <a:r>
              <a:rPr lang="el-GR" sz="2000" dirty="0" err="1">
                <a:latin typeface="Bookman Old Style" panose="02050604050505020204" pitchFamily="18" charset="0"/>
              </a:rPr>
              <a:t>μετατραπούν</a:t>
            </a:r>
            <a:r>
              <a:rPr lang="el-GR" sz="2000" dirty="0">
                <a:latin typeface="Bookman Old Style" panose="02050604050505020204" pitchFamily="18" charset="0"/>
              </a:rPr>
              <a:t> σε </a:t>
            </a:r>
            <a:r>
              <a:rPr lang="el-GR" sz="2000" dirty="0" err="1">
                <a:latin typeface="Bookman Old Style" panose="02050604050505020204" pitchFamily="18" charset="0"/>
              </a:rPr>
              <a:t>προϊόντα</a:t>
            </a:r>
            <a:r>
              <a:rPr lang="el-GR" sz="2000" dirty="0">
                <a:latin typeface="Bookman Old Style" panose="02050604050505020204" pitchFamily="18" charset="0"/>
              </a:rPr>
              <a:t> και </a:t>
            </a:r>
            <a:r>
              <a:rPr lang="el-GR" sz="2000" dirty="0" err="1">
                <a:latin typeface="Bookman Old Style" panose="02050604050505020204" pitchFamily="18" charset="0"/>
              </a:rPr>
              <a:t>υπηρεσίες</a:t>
            </a:r>
            <a:endParaRPr lang="el-GR" sz="2000" dirty="0">
              <a:latin typeface="Bookman Old Style" panose="02050604050505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32716A-45CA-AFF3-750F-2E5DDE986E24}"/>
              </a:ext>
            </a:extLst>
          </p:cNvPr>
          <p:cNvSpPr txBox="1"/>
          <p:nvPr/>
        </p:nvSpPr>
        <p:spPr>
          <a:xfrm>
            <a:off x="5414210" y="907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b="1" dirty="0" err="1">
                <a:solidFill>
                  <a:schemeClr val="bg1"/>
                </a:solidFill>
                <a:latin typeface="Calibri" panose="020F0502020204030204" pitchFamily="34" charset="0"/>
              </a:rPr>
              <a:t>Πώ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ς αξιοποιούμε τη γνώση και καινοτομία; 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A6671-43FE-D438-741C-51259BD00528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01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279CE-E93C-EDAA-496C-16517641F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14704685-EF79-7A23-7D4D-A81C034119D1}"/>
              </a:ext>
            </a:extLst>
          </p:cNvPr>
          <p:cNvSpPr txBox="1">
            <a:spLocks/>
          </p:cNvSpPr>
          <p:nvPr/>
        </p:nvSpPr>
        <p:spPr>
          <a:xfrm>
            <a:off x="1137556" y="4577397"/>
            <a:ext cx="10912929" cy="948714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endParaRPr lang="el" sz="2000" b="1" dirty="0">
              <a:solidFill>
                <a:srgbClr val="57903F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EE65F37-18BC-6C64-1A46-471BB46F90D8}"/>
              </a:ext>
            </a:extLst>
          </p:cNvPr>
          <p:cNvSpPr/>
          <p:nvPr/>
        </p:nvSpPr>
        <p:spPr>
          <a:xfrm>
            <a:off x="508958" y="566678"/>
            <a:ext cx="10489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sz="2400" b="1" dirty="0">
              <a:solidFill>
                <a:schemeClr val="accent1"/>
              </a:solidFill>
            </a:endParaRPr>
          </a:p>
          <a:p>
            <a:pPr algn="ctr"/>
            <a:endParaRPr lang="el-GR" sz="2400" b="1" dirty="0">
              <a:solidFill>
                <a:schemeClr val="accent1"/>
              </a:solidFill>
            </a:endParaRPr>
          </a:p>
        </p:txBody>
      </p:sp>
      <p:pic>
        <p:nvPicPr>
          <p:cNvPr id="10" name="Picture 9" descr="A black and orange circle with text&#10;&#10;AI-generated content may be incorrect.">
            <a:extLst>
              <a:ext uri="{FF2B5EF4-FFF2-40B4-BE49-F238E27FC236}">
                <a16:creationId xmlns:a16="http://schemas.microsoft.com/office/drawing/2014/main" id="{ABC0AD31-A6B4-532D-B9BF-467497F6C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5" y="2132010"/>
            <a:ext cx="4984218" cy="2027818"/>
          </a:xfrm>
          <a:prstGeom prst="rect">
            <a:avLst/>
          </a:prstGeom>
        </p:spPr>
      </p:pic>
      <p:pic>
        <p:nvPicPr>
          <p:cNvPr id="16" name="Picture 15" descr="A screenshot of a graph&#10;&#10;AI-generated content may be incorrect.">
            <a:extLst>
              <a:ext uri="{FF2B5EF4-FFF2-40B4-BE49-F238E27FC236}">
                <a16:creationId xmlns:a16="http://schemas.microsoft.com/office/drawing/2014/main" id="{4C645E55-90DA-C675-0FA7-6343DE711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44" y="4270753"/>
            <a:ext cx="5412934" cy="214901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1A05BF3-7A2C-9FAB-A2E7-6518E4AA3535}"/>
              </a:ext>
            </a:extLst>
          </p:cNvPr>
          <p:cNvSpPr txBox="1"/>
          <p:nvPr/>
        </p:nvSpPr>
        <p:spPr>
          <a:xfrm>
            <a:off x="5732584" y="90787"/>
            <a:ext cx="5777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Διατήρηση και αξιοποίηση </a:t>
            </a:r>
            <a:r>
              <a:rPr lang="el-GR" b="1" dirty="0" err="1">
                <a:solidFill>
                  <a:schemeClr val="bg1"/>
                </a:solidFill>
                <a:latin typeface="Calibri" panose="020F0502020204030204" pitchFamily="34" charset="0"/>
              </a:rPr>
              <a:t>φυτογενετικών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</a:rPr>
              <a:t> πόρων</a:t>
            </a:r>
            <a:endParaRPr lang="el-GR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A48F571-DCD7-2104-DA9C-116EDADDBD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262" y="947265"/>
            <a:ext cx="2835824" cy="291992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73212BF-F540-C8C7-A049-B828B509D6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792" y="961899"/>
            <a:ext cx="4293694" cy="379636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F2F07E9-1EF1-1695-9D6B-8CE2A80BFEBF}"/>
              </a:ext>
            </a:extLst>
          </p:cNvPr>
          <p:cNvSpPr txBox="1"/>
          <p:nvPr/>
        </p:nvSpPr>
        <p:spPr>
          <a:xfrm>
            <a:off x="117044" y="501049"/>
            <a:ext cx="4984218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Bookman Old Style" panose="02050604050505020204" pitchFamily="18" charset="0"/>
              </a:rPr>
              <a:t>15.000 </a:t>
            </a:r>
            <a:r>
              <a:rPr lang="el-GR" sz="1600" dirty="0">
                <a:latin typeface="Bookman Old Style" panose="02050604050505020204" pitchFamily="18" charset="0"/>
              </a:rPr>
              <a:t>καταχωρήσεις στην Τράπεζα Διατήρησης Γενετικού Υλικού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Bookman Old Style" panose="02050604050505020204" pitchFamily="18" charset="0"/>
              </a:rPr>
              <a:t>1</a:t>
            </a:r>
            <a:r>
              <a:rPr lang="en-US" sz="1600" dirty="0">
                <a:latin typeface="Bookman Old Style" panose="02050604050505020204" pitchFamily="18" charset="0"/>
              </a:rPr>
              <a:t>850 </a:t>
            </a:r>
            <a:r>
              <a:rPr lang="el-GR" sz="1600" dirty="0">
                <a:latin typeface="Bookman Old Style" panose="02050604050505020204" pitchFamily="18" charset="0"/>
              </a:rPr>
              <a:t>ποικιλίες και υποκείμενα δενδρωδών και αμπέλου </a:t>
            </a:r>
            <a:r>
              <a:rPr lang="en-US" sz="1600" dirty="0">
                <a:latin typeface="Bookman Old Style" panose="02050604050505020204" pitchFamily="18" charset="0"/>
              </a:rPr>
              <a:t> </a:t>
            </a:r>
            <a:endParaRPr lang="el-GR" sz="16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700 </a:t>
            </a:r>
            <a:r>
              <a:rPr lang="el-GR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καταχωρήσεις αρωματικών και φαρμακευτικών ειδών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20AB24-F841-F6F8-A20D-350192C34334}"/>
              </a:ext>
            </a:extLst>
          </p:cNvPr>
          <p:cNvSpPr txBox="1"/>
          <p:nvPr/>
        </p:nvSpPr>
        <p:spPr>
          <a:xfrm>
            <a:off x="7247467" y="4957022"/>
            <a:ext cx="4731647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1600" b="1" dirty="0">
                <a:latin typeface="Bookman Old Style" panose="02050604050505020204" pitchFamily="18" charset="0"/>
              </a:rPr>
              <a:t>Μερίδιο αγοράς σποροπαραγωγής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l-GR" sz="1600" dirty="0">
                <a:latin typeface="Bookman Old Style" panose="02050604050505020204" pitchFamily="18" charset="0"/>
              </a:rPr>
              <a:t>80-90% σε φακή και ρεβίθι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l-GR" sz="1600" dirty="0">
                <a:latin typeface="Bookman Old Style" panose="02050604050505020204" pitchFamily="18" charset="0"/>
              </a:rPr>
              <a:t>&gt;60% σε </a:t>
            </a:r>
            <a:r>
              <a:rPr lang="el-GR" sz="1600" dirty="0" err="1">
                <a:latin typeface="Bookman Old Style" panose="02050604050505020204" pitchFamily="18" charset="0"/>
              </a:rPr>
              <a:t>βρώμη</a:t>
            </a:r>
            <a:r>
              <a:rPr lang="el-GR" sz="1600" dirty="0">
                <a:latin typeface="Bookman Old Style" panose="02050604050505020204" pitchFamily="18" charset="0"/>
              </a:rPr>
              <a:t> και βίκο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l-GR" sz="1600" dirty="0">
                <a:latin typeface="Bookman Old Style" panose="02050604050505020204" pitchFamily="18" charset="0"/>
              </a:rPr>
              <a:t>40% μπιζέλι και μηδική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EB01B4-24C1-B205-D349-A980FEADA72B}"/>
              </a:ext>
            </a:extLst>
          </p:cNvPr>
          <p:cNvSpPr txBox="1"/>
          <p:nvPr/>
        </p:nvSpPr>
        <p:spPr>
          <a:xfrm>
            <a:off x="1912189" y="6542371"/>
            <a:ext cx="8367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ΛΑΜΙΑ 29/04/2026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369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C5A2F-92C5-8079-B788-AE9B98A0C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">
            <a:extLst>
              <a:ext uri="{FF2B5EF4-FFF2-40B4-BE49-F238E27FC236}">
                <a16:creationId xmlns:a16="http://schemas.microsoft.com/office/drawing/2014/main" id="{DDDD0EF7-3D90-37AA-4A2F-75A7A8D5E9C5}"/>
              </a:ext>
            </a:extLst>
          </p:cNvPr>
          <p:cNvSpPr txBox="1">
            <a:spLocks/>
          </p:cNvSpPr>
          <p:nvPr/>
        </p:nvSpPr>
        <p:spPr>
          <a:xfrm>
            <a:off x="4287357" y="-878794"/>
            <a:ext cx="4195304" cy="60168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el" sz="4000" b="1" dirty="0">
              <a:latin typeface="+mn-lt"/>
            </a:endParaRPr>
          </a:p>
        </p:txBody>
      </p:sp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681D39DE-6465-6F7E-85A3-04CF05CB5044}"/>
              </a:ext>
            </a:extLst>
          </p:cNvPr>
          <p:cNvSpPr txBox="1">
            <a:spLocks/>
          </p:cNvSpPr>
          <p:nvPr/>
        </p:nvSpPr>
        <p:spPr>
          <a:xfrm>
            <a:off x="229186" y="4896318"/>
            <a:ext cx="5392484" cy="1377482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2000" b="1" dirty="0" err="1">
                <a:latin typeface="Bookman Old Style" panose="02050604050505020204" pitchFamily="18" charset="0"/>
              </a:rPr>
              <a:t>Δρ</a:t>
            </a:r>
            <a:r>
              <a:rPr lang="el-GR" sz="2000" b="1" dirty="0">
                <a:latin typeface="Bookman Old Style" panose="02050604050505020204" pitchFamily="18" charset="0"/>
              </a:rPr>
              <a:t> Αθανάσιος </a:t>
            </a:r>
            <a:r>
              <a:rPr lang="el-GR" sz="2000" b="1" dirty="0" err="1">
                <a:latin typeface="Bookman Old Style" panose="02050604050505020204" pitchFamily="18" charset="0"/>
              </a:rPr>
              <a:t>Ράγκος</a:t>
            </a:r>
            <a:endParaRPr lang="el-GR" sz="2000" b="1" dirty="0">
              <a:latin typeface="Bookman Old Style" panose="0205060405050502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2000" dirty="0">
                <a:latin typeface="Bookman Old Style" panose="02050604050505020204" pitchFamily="18" charset="0"/>
              </a:rPr>
              <a:t>Διευθυντής Ανάπτυξης Ερευνητικών και Τεχνολογικών Δραστηριοτήτων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2000" i="1" dirty="0">
                <a:latin typeface="Bookman Old Style" panose="02050604050505020204" pitchFamily="18" charset="0"/>
              </a:rPr>
              <a:t>Γενική Διεύθυνση Αγροτικής Έρευνας</a:t>
            </a:r>
          </a:p>
        </p:txBody>
      </p:sp>
      <p:pic>
        <p:nvPicPr>
          <p:cNvPr id="3" name="Picture 2" descr="A qr code on a black background&#10;&#10;AI-generated content may be incorrect.">
            <a:extLst>
              <a:ext uri="{FF2B5EF4-FFF2-40B4-BE49-F238E27FC236}">
                <a16:creationId xmlns:a16="http://schemas.microsoft.com/office/drawing/2014/main" id="{0E991064-F053-893B-527E-E46699DD3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067" y="2615472"/>
            <a:ext cx="2743200" cy="3683000"/>
          </a:xfrm>
          <a:prstGeom prst="rect">
            <a:avLst/>
          </a:prstGeom>
        </p:spPr>
      </p:pic>
      <p:pic>
        <p:nvPicPr>
          <p:cNvPr id="4" name="Picture 3" descr="A qr code on a white surface&#10;&#10;AI-generated content may be incorrect.">
            <a:extLst>
              <a:ext uri="{FF2B5EF4-FFF2-40B4-BE49-F238E27FC236}">
                <a16:creationId xmlns:a16="http://schemas.microsoft.com/office/drawing/2014/main" id="{79244245-665E-76F8-13B2-C4E7E1ED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86" y="1007125"/>
            <a:ext cx="2925273" cy="2573279"/>
          </a:xfrm>
          <a:prstGeom prst="rect">
            <a:avLst/>
          </a:prstGeom>
        </p:spPr>
      </p:pic>
      <p:pic>
        <p:nvPicPr>
          <p:cNvPr id="1026" name="Picture 2" descr="pepragmena2025_new">
            <a:extLst>
              <a:ext uri="{FF2B5EF4-FFF2-40B4-BE49-F238E27FC236}">
                <a16:creationId xmlns:a16="http://schemas.microsoft.com/office/drawing/2014/main" id="{4471CDE3-A7DA-3868-5593-95FE22987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1" y="584200"/>
            <a:ext cx="237013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8529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7293</TotalTime>
  <Words>513</Words>
  <Application>Microsoft Office PowerPoint</Application>
  <PresentationFormat>Ευρεία οθόνη</PresentationFormat>
  <Paragraphs>103</Paragraphs>
  <Slides>13</Slides>
  <Notes>7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4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Θεοδώρα Αλεξοπούλου</dc:creator>
  <cp:lastModifiedBy>Athanasios Ragkos</cp:lastModifiedBy>
  <cp:revision>139</cp:revision>
  <cp:lastPrinted>2025-11-10T09:35:26Z</cp:lastPrinted>
  <dcterms:created xsi:type="dcterms:W3CDTF">2025-11-07T07:29:42Z</dcterms:created>
  <dcterms:modified xsi:type="dcterms:W3CDTF">2026-04-29T04:51:24Z</dcterms:modified>
</cp:coreProperties>
</file>