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45"/>
  </p:notesMasterIdLst>
  <p:sldIdLst>
    <p:sldId id="261" r:id="rId2"/>
    <p:sldId id="328" r:id="rId3"/>
    <p:sldId id="329" r:id="rId4"/>
    <p:sldId id="335" r:id="rId5"/>
    <p:sldId id="336" r:id="rId6"/>
    <p:sldId id="332" r:id="rId7"/>
    <p:sldId id="334" r:id="rId8"/>
    <p:sldId id="263" r:id="rId9"/>
    <p:sldId id="338" r:id="rId10"/>
    <p:sldId id="256" r:id="rId11"/>
    <p:sldId id="257" r:id="rId12"/>
    <p:sldId id="258" r:id="rId13"/>
    <p:sldId id="278" r:id="rId14"/>
    <p:sldId id="259" r:id="rId15"/>
    <p:sldId id="279" r:id="rId16"/>
    <p:sldId id="260" r:id="rId17"/>
    <p:sldId id="266" r:id="rId18"/>
    <p:sldId id="267" r:id="rId19"/>
    <p:sldId id="282" r:id="rId20"/>
    <p:sldId id="283" r:id="rId21"/>
    <p:sldId id="285" r:id="rId22"/>
    <p:sldId id="286" r:id="rId23"/>
    <p:sldId id="287" r:id="rId24"/>
    <p:sldId id="280" r:id="rId25"/>
    <p:sldId id="268" r:id="rId26"/>
    <p:sldId id="269" r:id="rId27"/>
    <p:sldId id="327" r:id="rId28"/>
    <p:sldId id="288" r:id="rId29"/>
    <p:sldId id="289" r:id="rId30"/>
    <p:sldId id="290" r:id="rId31"/>
    <p:sldId id="316" r:id="rId32"/>
    <p:sldId id="315" r:id="rId33"/>
    <p:sldId id="273" r:id="rId34"/>
    <p:sldId id="276" r:id="rId35"/>
    <p:sldId id="277" r:id="rId36"/>
    <p:sldId id="291" r:id="rId37"/>
    <p:sldId id="319" r:id="rId38"/>
    <p:sldId id="320" r:id="rId39"/>
    <p:sldId id="321" r:id="rId40"/>
    <p:sldId id="322" r:id="rId41"/>
    <p:sldId id="323" r:id="rId42"/>
    <p:sldId id="325" r:id="rId43"/>
    <p:sldId id="284" r:id="rId44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38" autoAdjust="0"/>
    <p:restoredTop sz="94660"/>
  </p:normalViewPr>
  <p:slideViewPr>
    <p:cSldViewPr snapToGrid="0">
      <p:cViewPr varScale="1">
        <p:scale>
          <a:sx n="75" d="100"/>
          <a:sy n="75" d="100"/>
        </p:scale>
        <p:origin x="333" y="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928807-AAFE-4F73-AE49-CC16BB878739}" type="datetimeFigureOut">
              <a:rPr lang="el-GR" smtClean="0"/>
              <a:t>13/5/2026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DE52E5-5C18-4E66-A39A-3DA1D78A0DA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87408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6C6151-C413-423B-82F5-03CBB48603D4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5621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716FC62-EDED-4FC5-83A3-434F99B5D5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9DB79789-E65B-4347-BBD1-AC987E7C43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EEFA263-B1BA-41E9-AAD5-5BCA374AC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C9190-3228-4918-8363-E44FEBDE8485}" type="datetimeFigureOut">
              <a:rPr lang="el-GR" smtClean="0"/>
              <a:t>13/5/2026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8D47B65-5883-4BF3-B134-02467B7E1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5C2029D-7250-430B-9409-D351381C7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FABA8-2ACF-4AE9-913F-36F57C6DA8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27570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CD4385C-29C5-43C2-AD96-124E9A057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77FD2B5-E09C-454F-A4B6-FAC1863FD2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342DC42-BEA5-400E-93A7-34C4B2293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C9190-3228-4918-8363-E44FEBDE8485}" type="datetimeFigureOut">
              <a:rPr lang="el-GR" smtClean="0"/>
              <a:t>13/5/2026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A4EFCC0-08AF-4D1E-9A19-BA3B629B0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6A7FC6E-F626-4C62-AE81-4BD1DE01D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FABA8-2ACF-4AE9-913F-36F57C6DA8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77620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2EBA747-3629-4457-AF2E-947C8AEA1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2E023D7-AF01-4D36-B4EA-C6FC6F94AF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6D97273-02F5-4190-9C3F-12F06B82D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C9190-3228-4918-8363-E44FEBDE8485}" type="datetimeFigureOut">
              <a:rPr lang="el-GR" smtClean="0"/>
              <a:t>13/5/2026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A7BD707-62A5-479B-BCD8-3A1E97D1A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BB3E1AD-4935-434D-9962-5321427BC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FABA8-2ACF-4AE9-913F-36F57C6DA8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44598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C5D506D-CFC6-4B10-A618-DA33E2360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38E9551-0C97-4B78-B705-E5010DC368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3A7C33AB-FF78-4D91-ACAD-AF80A69F35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8390DDF3-B62D-474A-A1B9-0A41FD5C5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C9190-3228-4918-8363-E44FEBDE8485}" type="datetimeFigureOut">
              <a:rPr lang="el-GR" smtClean="0"/>
              <a:t>13/5/2026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768E3B0D-13AC-4AD0-9D36-D61B18A7C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D6573B26-3BCF-4EB0-8877-BA289F5DF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FABA8-2ACF-4AE9-913F-36F57C6DA8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84326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5622FC0-E5E9-43FE-87A5-5CC2B9131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340A0921-FB03-4B37-84FF-79B1198B8D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ED3B2CC7-0F63-48B8-AFEA-F2989337A5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21C975E-B29F-4473-9491-B8DD4E2388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3AEA07C5-F67E-4D70-BEB5-273D7DBA77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E2F81051-C4F0-49B8-9FD0-5393EE2D4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C9190-3228-4918-8363-E44FEBDE8485}" type="datetimeFigureOut">
              <a:rPr lang="el-GR" smtClean="0"/>
              <a:t>13/5/2026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0A61C810-BD41-4F0F-968D-FA0524549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D535723B-32E3-4860-98DF-534E542D1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FABA8-2ACF-4AE9-913F-36F57C6DA8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0779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F662280-1E08-452B-B7AD-478F41F57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2BBD3215-8C30-4E5A-94CA-C7DB81B83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C9190-3228-4918-8363-E44FEBDE8485}" type="datetimeFigureOut">
              <a:rPr lang="el-GR" smtClean="0"/>
              <a:t>13/5/2026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1D796B95-E611-4619-AD66-3C35C6640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4FB18AD4-1795-4BCE-BADB-DAD9FC5DB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FABA8-2ACF-4AE9-913F-36F57C6DA8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76045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5B438B17-E88F-48D4-93F4-13B006825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C9190-3228-4918-8363-E44FEBDE8485}" type="datetimeFigureOut">
              <a:rPr lang="el-GR" smtClean="0"/>
              <a:t>13/5/2026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746B8B79-45C8-4E93-99AD-F5D02A176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2F542C27-4A69-4C4B-A4DD-32BF583AA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FABA8-2ACF-4AE9-913F-36F57C6DA8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66406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C420F92-9A36-46FA-B258-49028E4FF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A77CF40-D699-4738-8581-A05BDE71C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2FB2F714-D194-430B-9E24-339A834CBE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3421F618-FB17-4DAC-ADD8-5C0B87577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C9190-3228-4918-8363-E44FEBDE8485}" type="datetimeFigureOut">
              <a:rPr lang="el-GR" smtClean="0"/>
              <a:t>13/5/2026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32FD72FB-8D16-49D7-B524-AA3787CB4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AD6FCB22-C19E-4E84-A11D-2C5796B3B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FABA8-2ACF-4AE9-913F-36F57C6DA8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21323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29EFCD2-0010-4B48-BFAF-B4CB85F73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F0A10144-0A2A-4D2D-B382-D258424A65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358EDB41-2B02-4CD4-84E8-45A4B14383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37E2F3B2-AF3B-4ED7-9805-8A2A0FF88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C9190-3228-4918-8363-E44FEBDE8485}" type="datetimeFigureOut">
              <a:rPr lang="el-GR" smtClean="0"/>
              <a:t>13/5/2026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1B6709FE-3CEF-4F20-99ED-C3739D43D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9A7B5B25-0D8F-41AC-8E39-816B8A627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FABA8-2ACF-4AE9-913F-36F57C6DA8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32836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F3D6C74-ABA2-45F2-AFAB-AFE0B7AF2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5FBDD865-936F-415E-96EC-DFBF926745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EE25978-91CD-4416-8367-9073AF2EE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C9190-3228-4918-8363-E44FEBDE8485}" type="datetimeFigureOut">
              <a:rPr lang="el-GR" smtClean="0"/>
              <a:t>13/5/2026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B61A610-413B-4FE7-8CED-4A9218F78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CE946CA-A4ED-46F6-B036-61F2AAF25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FABA8-2ACF-4AE9-913F-36F57C6DA8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05212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8C77AA60-B08E-4A75-AF46-594A67F9AA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4D5B0A91-D788-4A58-92E5-8E2188BE88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A1753A08-A25F-49DC-ACE4-A24937231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C9190-3228-4918-8363-E44FEBDE8485}" type="datetimeFigureOut">
              <a:rPr lang="el-GR" smtClean="0"/>
              <a:t>13/5/2026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BB38A37-55DC-4A28-A0B1-7A1A310E8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38F7E49-E5E3-402C-AB29-1415266C9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FABA8-2ACF-4AE9-913F-36F57C6DA8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68477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7650861B-FCEE-4718-9EC6-AC6287682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8876D023-8A28-4603-B135-61039F1EB7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A601560-6289-42F9-851B-0F67551850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AC9190-3228-4918-8363-E44FEBDE8485}" type="datetimeFigureOut">
              <a:rPr lang="el-GR" smtClean="0"/>
              <a:t>13/5/2026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D021402-F4B8-4278-A8A3-4F9E2E8FF2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4257491-FE02-4E4F-AA86-97450C8E11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6FABA8-2ACF-4AE9-913F-36F57C6DA8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21969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1.jpe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em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em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1.png"/><Relationship Id="rId7" Type="http://schemas.openxmlformats.org/officeDocument/2006/relationships/image" Target="../media/image58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Relationship Id="rId9" Type="http://schemas.openxmlformats.org/officeDocument/2006/relationships/image" Target="../media/image6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e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69.png"/><Relationship Id="rId3" Type="http://schemas.openxmlformats.org/officeDocument/2006/relationships/image" Target="../media/image64.png"/><Relationship Id="rId7" Type="http://schemas.openxmlformats.org/officeDocument/2006/relationships/image" Target="../media/image66.png"/><Relationship Id="rId12" Type="http://schemas.microsoft.com/office/2007/relationships/hdphoto" Target="../media/hdphoto5.wdp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68.png"/><Relationship Id="rId5" Type="http://schemas.openxmlformats.org/officeDocument/2006/relationships/image" Target="../media/image65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7.png"/><Relationship Id="rId14" Type="http://schemas.microsoft.com/office/2007/relationships/hdphoto" Target="../media/hdphoto6.wd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e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39BAAFD-DD79-4C59-B0FB-1A7BC4F55E51}"/>
              </a:ext>
            </a:extLst>
          </p:cNvPr>
          <p:cNvSpPr txBox="1"/>
          <p:nvPr/>
        </p:nvSpPr>
        <p:spPr>
          <a:xfrm>
            <a:off x="6896957" y="4345000"/>
            <a:ext cx="40784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800" b="0" i="0" u="none" strike="noStrike" baseline="0" dirty="0">
                <a:latin typeface="Roboto-Regular"/>
              </a:rPr>
              <a:t>Κωδικός πράξης: </a:t>
            </a:r>
            <a:r>
              <a:rPr lang="el-GR" sz="1800" b="0" i="0" u="none" strike="noStrike" baseline="0" dirty="0" err="1">
                <a:latin typeface="Roboto-Regular"/>
              </a:rPr>
              <a:t>ΣΤΕΡ1</a:t>
            </a:r>
            <a:r>
              <a:rPr lang="el-GR" sz="1800" b="0" i="0" u="none" strike="noStrike" baseline="0" dirty="0">
                <a:latin typeface="Roboto-Regular"/>
              </a:rPr>
              <a:t>-0018066</a:t>
            </a:r>
            <a:endParaRPr lang="el-GR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EDD1EB-0583-4684-8344-C1BC6EF16C16}"/>
              </a:ext>
            </a:extLst>
          </p:cNvPr>
          <p:cNvSpPr txBox="1"/>
          <p:nvPr/>
        </p:nvSpPr>
        <p:spPr>
          <a:xfrm>
            <a:off x="500920" y="1795772"/>
            <a:ext cx="113980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400" b="1" i="0" u="none" strike="noStrike" baseline="0" dirty="0">
                <a:latin typeface="Roboto-Regular"/>
              </a:rPr>
              <a:t>Επιχειρησιακό Πρόγραμμα «ΣΤΕΡΕΑ ΕΛΛΑΔΑ» 2014 – 2020</a:t>
            </a:r>
          </a:p>
          <a:p>
            <a:pPr algn="ctr"/>
            <a:r>
              <a:rPr lang="el-GR" sz="2400" b="1" i="0" u="none" strike="noStrike" baseline="0" dirty="0" err="1">
                <a:latin typeface="Roboto-Regular"/>
              </a:rPr>
              <a:t>ΕΥΔ</a:t>
            </a:r>
            <a:r>
              <a:rPr lang="el-GR" sz="2400" b="1" i="0" u="none" strike="noStrike" baseline="0" dirty="0">
                <a:latin typeface="Roboto-Regular"/>
              </a:rPr>
              <a:t> </a:t>
            </a:r>
            <a:r>
              <a:rPr lang="el-GR" sz="2400" b="1" i="0" u="none" strike="noStrike" baseline="0" dirty="0" err="1">
                <a:latin typeface="Roboto-Regular"/>
              </a:rPr>
              <a:t>ΕΠ</a:t>
            </a:r>
            <a:r>
              <a:rPr lang="el-GR" sz="2400" b="1" i="0" u="none" strike="noStrike" baseline="0" dirty="0">
                <a:latin typeface="Roboto-Regular"/>
              </a:rPr>
              <a:t> Περιφέρειας Στερεάς Ελλάδος</a:t>
            </a:r>
            <a:endParaRPr lang="el-GR" sz="24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16E5B5C-EFE8-486F-9FDD-4D350ABA1B33}"/>
              </a:ext>
            </a:extLst>
          </p:cNvPr>
          <p:cNvSpPr txBox="1"/>
          <p:nvPr/>
        </p:nvSpPr>
        <p:spPr>
          <a:xfrm>
            <a:off x="293053" y="3107083"/>
            <a:ext cx="1160589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l-G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Τίτλος: Αξιοποίηση των προϊόντων/συστατικών ελιάς του δελφικού ελαιώνα και των υποπροϊόντων τους για την παραγωγή βελτιωμένων προϊόντων κρέατος και αλλαντικών</a:t>
            </a:r>
            <a:endParaRPr lang="el-G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2D6AD83-F5FD-4921-9A5E-DBBD19772A84}"/>
              </a:ext>
            </a:extLst>
          </p:cNvPr>
          <p:cNvSpPr txBox="1"/>
          <p:nvPr/>
        </p:nvSpPr>
        <p:spPr>
          <a:xfrm>
            <a:off x="772329" y="4996895"/>
            <a:ext cx="97780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l-GR" b="1" dirty="0">
                <a:latin typeface="Roboto-Regular"/>
              </a:rPr>
              <a:t>ΦΟΡΕΙΣ ΥΛΟΠΟΙΗΣΗΣ ΕΡΓΟΥ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l-GR" b="1" dirty="0">
                <a:latin typeface="Roboto-Regular"/>
              </a:rPr>
              <a:t> </a:t>
            </a:r>
            <a:r>
              <a:rPr lang="en-US" sz="1800" b="1" i="0" u="none" strike="noStrike" baseline="0" dirty="0" err="1">
                <a:latin typeface="Roboto-Regular"/>
              </a:rPr>
              <a:t>PHARMAGNOSE</a:t>
            </a:r>
            <a:r>
              <a:rPr lang="en-US" sz="1800" b="1" i="0" u="none" strike="noStrike" baseline="0" dirty="0">
                <a:latin typeface="Roboto-Regular"/>
              </a:rPr>
              <a:t> </a:t>
            </a:r>
            <a:r>
              <a:rPr lang="el-GR" sz="1800" b="1" i="0" u="none" strike="noStrike" baseline="0" dirty="0">
                <a:latin typeface="Roboto-Regular"/>
              </a:rPr>
              <a:t>ΒΙΟΤΕΧΝΟΛΟΓΙΚΗ ΑΝΩΝΥΜΗ ΕΤΑΙΡΕΙΑ</a:t>
            </a:r>
            <a:endParaRPr lang="el-GR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E9C8645-8788-4C4E-AA5C-5616B69818C4}"/>
              </a:ext>
            </a:extLst>
          </p:cNvPr>
          <p:cNvSpPr txBox="1"/>
          <p:nvPr/>
        </p:nvSpPr>
        <p:spPr>
          <a:xfrm>
            <a:off x="2016896" y="4248423"/>
            <a:ext cx="4987637" cy="492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l-G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Ακρωνύμιο: </a:t>
            </a:r>
            <a:r>
              <a:rPr lang="en-US" sz="2400" b="1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PYTHOLEO</a:t>
            </a:r>
            <a:endParaRPr lang="el-G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3" name="Ομάδα 22">
            <a:extLst>
              <a:ext uri="{FF2B5EF4-FFF2-40B4-BE49-F238E27FC236}">
                <a16:creationId xmlns:a16="http://schemas.microsoft.com/office/drawing/2014/main" id="{AFBDA0E2-BA45-4E3C-B986-7BA8A0F1C7A9}"/>
              </a:ext>
            </a:extLst>
          </p:cNvPr>
          <p:cNvGrpSpPr/>
          <p:nvPr/>
        </p:nvGrpSpPr>
        <p:grpSpPr>
          <a:xfrm>
            <a:off x="772329" y="325681"/>
            <a:ext cx="10203072" cy="962427"/>
            <a:chOff x="416614" y="5358050"/>
            <a:chExt cx="10203072" cy="962427"/>
          </a:xfrm>
        </p:grpSpPr>
        <p:pic>
          <p:nvPicPr>
            <p:cNvPr id="16" name="Εικόνα 15">
              <a:extLst>
                <a:ext uri="{FF2B5EF4-FFF2-40B4-BE49-F238E27FC236}">
                  <a16:creationId xmlns:a16="http://schemas.microsoft.com/office/drawing/2014/main" id="{6DE4E2B5-7074-40AD-AB7F-1BAA6F7AB9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6614" y="5454305"/>
              <a:ext cx="1029364" cy="866172"/>
            </a:xfrm>
            <a:prstGeom prst="rect">
              <a:avLst/>
            </a:prstGeom>
          </p:spPr>
        </p:pic>
        <p:pic>
          <p:nvPicPr>
            <p:cNvPr id="18" name="Εικόνα 17">
              <a:extLst>
                <a:ext uri="{FF2B5EF4-FFF2-40B4-BE49-F238E27FC236}">
                  <a16:creationId xmlns:a16="http://schemas.microsoft.com/office/drawing/2014/main" id="{10F412F7-F0C8-4640-A8C2-12958F9322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94086" y="5411428"/>
              <a:ext cx="1029364" cy="909049"/>
            </a:xfrm>
            <a:prstGeom prst="rect">
              <a:avLst/>
            </a:prstGeom>
          </p:spPr>
        </p:pic>
        <p:pic>
          <p:nvPicPr>
            <p:cNvPr id="20" name="Εικόνα 19">
              <a:extLst>
                <a:ext uri="{FF2B5EF4-FFF2-40B4-BE49-F238E27FC236}">
                  <a16:creationId xmlns:a16="http://schemas.microsoft.com/office/drawing/2014/main" id="{A178DC1E-D710-4D47-B744-2E472B4B5D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01896" y="5454305"/>
              <a:ext cx="2324100" cy="725442"/>
            </a:xfrm>
            <a:prstGeom prst="rect">
              <a:avLst/>
            </a:prstGeom>
          </p:spPr>
        </p:pic>
        <p:pic>
          <p:nvPicPr>
            <p:cNvPr id="22" name="Εικόνα 21">
              <a:extLst>
                <a:ext uri="{FF2B5EF4-FFF2-40B4-BE49-F238E27FC236}">
                  <a16:creationId xmlns:a16="http://schemas.microsoft.com/office/drawing/2014/main" id="{D024CCC8-D971-45EF-A71F-01C9B0ECAE7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53525" y="5358050"/>
              <a:ext cx="1266161" cy="848458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3B693577-8122-80AF-445F-801890715033}"/>
              </a:ext>
            </a:extLst>
          </p:cNvPr>
          <p:cNvSpPr txBox="1"/>
          <p:nvPr/>
        </p:nvSpPr>
        <p:spPr>
          <a:xfrm>
            <a:off x="3955756" y="5294799"/>
            <a:ext cx="6097554" cy="381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spcAft>
                <a:spcPts val="900"/>
              </a:spcAft>
              <a:buNone/>
            </a:pPr>
            <a:r>
              <a:rPr lang="el-GR" sz="1800" b="1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ΑΓΡΟΚΤΗΜΑ </a:t>
            </a:r>
            <a:r>
              <a:rPr lang="el-GR" sz="1800" b="1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ΚΕΛΑΪΔΙΤΗΣ</a:t>
            </a:r>
            <a:r>
              <a:rPr lang="el-GR" sz="1800" b="1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Ε.Π.Ε.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0882BB-2E30-DF09-BA26-D7FC7DBCE263}"/>
              </a:ext>
            </a:extLst>
          </p:cNvPr>
          <p:cNvSpPr txBox="1"/>
          <p:nvPr/>
        </p:nvSpPr>
        <p:spPr>
          <a:xfrm>
            <a:off x="3871298" y="5781609"/>
            <a:ext cx="41506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Περίοδος Υλοποίησης Έργου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ː</a:t>
            </a:r>
            <a:r>
              <a:rPr lang="el-GR" dirty="0"/>
              <a:t> 2020-2023</a:t>
            </a:r>
          </a:p>
          <a:p>
            <a:r>
              <a:rPr lang="el-GR" dirty="0"/>
              <a:t>Προϋπολογισμός Έργου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ː</a:t>
            </a:r>
            <a:r>
              <a:rPr lang="el-GR" dirty="0"/>
              <a:t> 530.497,50 Ευρώ</a:t>
            </a:r>
          </a:p>
          <a:p>
            <a:endParaRPr lang="el-G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4DF484-9960-D313-1A67-BE661A73569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38" y="5781609"/>
            <a:ext cx="1863090" cy="942975"/>
          </a:xfrm>
          <a:prstGeom prst="rect">
            <a:avLst/>
          </a:prstGeom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FDCEB62D-968E-5D5C-456C-6831CCFCA0B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2583" y="5495859"/>
            <a:ext cx="1585595" cy="122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236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04E2740B-9744-20B6-0308-D049EC96FE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6981"/>
            <a:ext cx="12192000" cy="6681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836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59270B35-6E80-C154-7F8B-AA76AB3F4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20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833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6A7DD-3EDD-A6A3-2028-5755CA619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Εικόνα 18">
            <a:extLst>
              <a:ext uri="{FF2B5EF4-FFF2-40B4-BE49-F238E27FC236}">
                <a16:creationId xmlns:a16="http://schemas.microsoft.com/office/drawing/2014/main" id="{CDD208B2-51AA-3DF5-5971-3D798B3BA4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056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52787-1F24-C309-86B5-5DA69F3DC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>
            <a:extLst>
              <a:ext uri="{FF2B5EF4-FFF2-40B4-BE49-F238E27FC236}">
                <a16:creationId xmlns:a16="http://schemas.microsoft.com/office/drawing/2014/main" id="{F5B2F6ED-B140-5488-061E-30F830904D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663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267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5E32A68B-A63F-0317-7D54-FA997A3738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730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4C4A9BA3-2771-FCCA-F092-258E38EFDB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1832" cy="6430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8984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296E4-FE0B-5CE3-5C85-040D1FFA6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D651AED5-030E-6A51-D173-58423BF13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3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9781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915E5-B907-F828-7525-EC8BBA755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79A65B5A-70BA-0DAD-8D83-E99F365689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0" y="-2113"/>
            <a:ext cx="12534899" cy="6843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6840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Ομάδα 1">
            <a:extLst>
              <a:ext uri="{FF2B5EF4-FFF2-40B4-BE49-F238E27FC236}">
                <a16:creationId xmlns:a16="http://schemas.microsoft.com/office/drawing/2014/main" id="{58800846-BA32-4183-8F77-F84260912172}"/>
              </a:ext>
            </a:extLst>
          </p:cNvPr>
          <p:cNvGrpSpPr/>
          <p:nvPr/>
        </p:nvGrpSpPr>
        <p:grpSpPr>
          <a:xfrm>
            <a:off x="469899" y="419100"/>
            <a:ext cx="11464801" cy="6019800"/>
            <a:chOff x="469899" y="419100"/>
            <a:chExt cx="11464801" cy="6019800"/>
          </a:xfrm>
        </p:grpSpPr>
        <p:grpSp>
          <p:nvGrpSpPr>
            <p:cNvPr id="12" name="Ομάδα 11">
              <a:extLst>
                <a:ext uri="{FF2B5EF4-FFF2-40B4-BE49-F238E27FC236}">
                  <a16:creationId xmlns:a16="http://schemas.microsoft.com/office/drawing/2014/main" id="{D1870EC4-2235-4097-8C47-40D597617D40}"/>
                </a:ext>
              </a:extLst>
            </p:cNvPr>
            <p:cNvGrpSpPr/>
            <p:nvPr/>
          </p:nvGrpSpPr>
          <p:grpSpPr>
            <a:xfrm>
              <a:off x="469899" y="2743201"/>
              <a:ext cx="11464801" cy="3695699"/>
              <a:chOff x="368168" y="156955"/>
              <a:chExt cx="10203723" cy="2800350"/>
            </a:xfrm>
          </p:grpSpPr>
          <p:pic>
            <p:nvPicPr>
              <p:cNvPr id="7" name="Εικόνα 6">
                <a:extLst>
                  <a:ext uri="{FF2B5EF4-FFF2-40B4-BE49-F238E27FC236}">
                    <a16:creationId xmlns:a16="http://schemas.microsoft.com/office/drawing/2014/main" id="{9137713D-9FDE-4770-9944-A0125EAD6D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8078" y="156955"/>
                <a:ext cx="10098948" cy="2228850"/>
              </a:xfrm>
              <a:prstGeom prst="rect">
                <a:avLst/>
              </a:prstGeom>
            </p:spPr>
          </p:pic>
          <p:pic>
            <p:nvPicPr>
              <p:cNvPr id="9" name="Εικόνα 8">
                <a:extLst>
                  <a:ext uri="{FF2B5EF4-FFF2-40B4-BE49-F238E27FC236}">
                    <a16:creationId xmlns:a16="http://schemas.microsoft.com/office/drawing/2014/main" id="{62412816-157E-40E4-AE72-8A489E1BDF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8168" y="2385805"/>
                <a:ext cx="10203723" cy="571500"/>
              </a:xfrm>
              <a:prstGeom prst="rect">
                <a:avLst/>
              </a:prstGeom>
            </p:spPr>
          </p:pic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F69B34F-B84D-4AFD-A932-F7E7B021A445}"/>
                </a:ext>
              </a:extLst>
            </p:cNvPr>
            <p:cNvSpPr txBox="1"/>
            <p:nvPr/>
          </p:nvSpPr>
          <p:spPr>
            <a:xfrm>
              <a:off x="469900" y="1727367"/>
              <a:ext cx="65405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800" b="1" dirty="0"/>
                <a:t>ΕΝΟΤΗΤΕΣ ΕΡΓΑΣΙΑΣ &amp;ΠΑΡΑΔΟΤΕΑ</a:t>
              </a:r>
            </a:p>
          </p:txBody>
        </p:sp>
        <p:grpSp>
          <p:nvGrpSpPr>
            <p:cNvPr id="15" name="Ομάδα 14">
              <a:extLst>
                <a:ext uri="{FF2B5EF4-FFF2-40B4-BE49-F238E27FC236}">
                  <a16:creationId xmlns:a16="http://schemas.microsoft.com/office/drawing/2014/main" id="{B2C78CE6-823E-4D60-B8F1-21274E7DCAAB}"/>
                </a:ext>
              </a:extLst>
            </p:cNvPr>
            <p:cNvGrpSpPr/>
            <p:nvPr/>
          </p:nvGrpSpPr>
          <p:grpSpPr>
            <a:xfrm>
              <a:off x="708780" y="419100"/>
              <a:ext cx="10203072" cy="962427"/>
              <a:chOff x="416614" y="5358050"/>
              <a:chExt cx="10203072" cy="962427"/>
            </a:xfrm>
          </p:grpSpPr>
          <p:pic>
            <p:nvPicPr>
              <p:cNvPr id="16" name="Εικόνα 15">
                <a:extLst>
                  <a:ext uri="{FF2B5EF4-FFF2-40B4-BE49-F238E27FC236}">
                    <a16:creationId xmlns:a16="http://schemas.microsoft.com/office/drawing/2014/main" id="{C46DBDF5-B556-409E-9326-BF8B48D8F1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6614" y="5454305"/>
                <a:ext cx="1029364" cy="866172"/>
              </a:xfrm>
              <a:prstGeom prst="rect">
                <a:avLst/>
              </a:prstGeom>
            </p:spPr>
          </p:pic>
          <p:pic>
            <p:nvPicPr>
              <p:cNvPr id="17" name="Εικόνα 16">
                <a:extLst>
                  <a:ext uri="{FF2B5EF4-FFF2-40B4-BE49-F238E27FC236}">
                    <a16:creationId xmlns:a16="http://schemas.microsoft.com/office/drawing/2014/main" id="{76516A09-18C9-41A4-99D5-50541214FC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94086" y="5411428"/>
                <a:ext cx="1029364" cy="909049"/>
              </a:xfrm>
              <a:prstGeom prst="rect">
                <a:avLst/>
              </a:prstGeom>
            </p:spPr>
          </p:pic>
          <p:pic>
            <p:nvPicPr>
              <p:cNvPr id="18" name="Εικόνα 17">
                <a:extLst>
                  <a:ext uri="{FF2B5EF4-FFF2-40B4-BE49-F238E27FC236}">
                    <a16:creationId xmlns:a16="http://schemas.microsoft.com/office/drawing/2014/main" id="{63A8DE2C-BEBB-4798-8A1E-1CC54BD369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01896" y="5454305"/>
                <a:ext cx="2324100" cy="725442"/>
              </a:xfrm>
              <a:prstGeom prst="rect">
                <a:avLst/>
              </a:prstGeom>
            </p:spPr>
          </p:pic>
          <p:pic>
            <p:nvPicPr>
              <p:cNvPr id="19" name="Εικόνα 18">
                <a:extLst>
                  <a:ext uri="{FF2B5EF4-FFF2-40B4-BE49-F238E27FC236}">
                    <a16:creationId xmlns:a16="http://schemas.microsoft.com/office/drawing/2014/main" id="{28385C29-F2BA-40A8-A6B2-4825437AB9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353525" y="5358050"/>
                <a:ext cx="1266161" cy="84845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560975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Ομάδα 1">
            <a:extLst>
              <a:ext uri="{FF2B5EF4-FFF2-40B4-BE49-F238E27FC236}">
                <a16:creationId xmlns:a16="http://schemas.microsoft.com/office/drawing/2014/main" id="{A5B84822-932A-4EF9-95A7-BBF1D27F627B}"/>
              </a:ext>
            </a:extLst>
          </p:cNvPr>
          <p:cNvGrpSpPr/>
          <p:nvPr/>
        </p:nvGrpSpPr>
        <p:grpSpPr>
          <a:xfrm>
            <a:off x="332513" y="332973"/>
            <a:ext cx="11495315" cy="5445526"/>
            <a:chOff x="332513" y="332973"/>
            <a:chExt cx="11495315" cy="5445526"/>
          </a:xfrm>
        </p:grpSpPr>
        <p:grpSp>
          <p:nvGrpSpPr>
            <p:cNvPr id="10" name="Ομάδα 9">
              <a:extLst>
                <a:ext uri="{FF2B5EF4-FFF2-40B4-BE49-F238E27FC236}">
                  <a16:creationId xmlns:a16="http://schemas.microsoft.com/office/drawing/2014/main" id="{AA3BBC59-27CA-4782-808A-AB6CBB21C920}"/>
                </a:ext>
              </a:extLst>
            </p:cNvPr>
            <p:cNvGrpSpPr/>
            <p:nvPr/>
          </p:nvGrpSpPr>
          <p:grpSpPr>
            <a:xfrm>
              <a:off x="332513" y="1295400"/>
              <a:ext cx="11495315" cy="4483099"/>
              <a:chOff x="979851" y="1656935"/>
              <a:chExt cx="10218010" cy="3744157"/>
            </a:xfrm>
          </p:grpSpPr>
          <p:pic>
            <p:nvPicPr>
              <p:cNvPr id="8" name="Εικόνα 7">
                <a:extLst>
                  <a:ext uri="{FF2B5EF4-FFF2-40B4-BE49-F238E27FC236}">
                    <a16:creationId xmlns:a16="http://schemas.microsoft.com/office/drawing/2014/main" id="{F38C9B36-B019-4EF5-BEF4-359B0F2135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94139" y="1656935"/>
                <a:ext cx="10203722" cy="2432466"/>
              </a:xfrm>
              <a:prstGeom prst="rect">
                <a:avLst/>
              </a:prstGeom>
            </p:spPr>
          </p:pic>
          <p:pic>
            <p:nvPicPr>
              <p:cNvPr id="9" name="Εικόνα 8">
                <a:extLst>
                  <a:ext uri="{FF2B5EF4-FFF2-40B4-BE49-F238E27FC236}">
                    <a16:creationId xmlns:a16="http://schemas.microsoft.com/office/drawing/2014/main" id="{28A8AEF9-0536-4AE7-B6BC-B3782944FB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79851" y="4089401"/>
                <a:ext cx="10169526" cy="1311691"/>
              </a:xfrm>
              <a:prstGeom prst="rect">
                <a:avLst/>
              </a:prstGeom>
            </p:spPr>
          </p:pic>
        </p:grpSp>
        <p:grpSp>
          <p:nvGrpSpPr>
            <p:cNvPr id="11" name="Ομάδα 10">
              <a:extLst>
                <a:ext uri="{FF2B5EF4-FFF2-40B4-BE49-F238E27FC236}">
                  <a16:creationId xmlns:a16="http://schemas.microsoft.com/office/drawing/2014/main" id="{5F83E53A-1337-48DF-AE67-237046F081B9}"/>
                </a:ext>
              </a:extLst>
            </p:cNvPr>
            <p:cNvGrpSpPr/>
            <p:nvPr/>
          </p:nvGrpSpPr>
          <p:grpSpPr>
            <a:xfrm>
              <a:off x="946305" y="332973"/>
              <a:ext cx="10203072" cy="962427"/>
              <a:chOff x="416614" y="5358050"/>
              <a:chExt cx="10203072" cy="962427"/>
            </a:xfrm>
          </p:grpSpPr>
          <p:pic>
            <p:nvPicPr>
              <p:cNvPr id="12" name="Εικόνα 11">
                <a:extLst>
                  <a:ext uri="{FF2B5EF4-FFF2-40B4-BE49-F238E27FC236}">
                    <a16:creationId xmlns:a16="http://schemas.microsoft.com/office/drawing/2014/main" id="{3A9C45BE-8128-4BA0-ABB8-C04B9C6F75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6614" y="5454305"/>
                <a:ext cx="1029364" cy="866172"/>
              </a:xfrm>
              <a:prstGeom prst="rect">
                <a:avLst/>
              </a:prstGeom>
            </p:spPr>
          </p:pic>
          <p:pic>
            <p:nvPicPr>
              <p:cNvPr id="13" name="Εικόνα 12">
                <a:extLst>
                  <a:ext uri="{FF2B5EF4-FFF2-40B4-BE49-F238E27FC236}">
                    <a16:creationId xmlns:a16="http://schemas.microsoft.com/office/drawing/2014/main" id="{EA85B9FA-6571-4EC4-99E5-9CB9629AAF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94086" y="5411428"/>
                <a:ext cx="1029364" cy="909049"/>
              </a:xfrm>
              <a:prstGeom prst="rect">
                <a:avLst/>
              </a:prstGeom>
            </p:spPr>
          </p:pic>
          <p:pic>
            <p:nvPicPr>
              <p:cNvPr id="14" name="Εικόνα 13">
                <a:extLst>
                  <a:ext uri="{FF2B5EF4-FFF2-40B4-BE49-F238E27FC236}">
                    <a16:creationId xmlns:a16="http://schemas.microsoft.com/office/drawing/2014/main" id="{244CE401-0F96-4F49-B022-72B959A3C8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01896" y="5454305"/>
                <a:ext cx="2324100" cy="725442"/>
              </a:xfrm>
              <a:prstGeom prst="rect">
                <a:avLst/>
              </a:prstGeom>
            </p:spPr>
          </p:pic>
          <p:pic>
            <p:nvPicPr>
              <p:cNvPr id="15" name="Εικόνα 14">
                <a:extLst>
                  <a:ext uri="{FF2B5EF4-FFF2-40B4-BE49-F238E27FC236}">
                    <a16:creationId xmlns:a16="http://schemas.microsoft.com/office/drawing/2014/main" id="{C1CC4D2D-06EE-42ED-89D4-4BAB4C5750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353525" y="5358050"/>
                <a:ext cx="1266161" cy="84845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034700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Ομάδα 7">
            <a:extLst>
              <a:ext uri="{FF2B5EF4-FFF2-40B4-BE49-F238E27FC236}">
                <a16:creationId xmlns:a16="http://schemas.microsoft.com/office/drawing/2014/main" id="{E47B0ADD-C1B2-4CD9-8137-C936DAC6DDAD}"/>
              </a:ext>
            </a:extLst>
          </p:cNvPr>
          <p:cNvGrpSpPr/>
          <p:nvPr/>
        </p:nvGrpSpPr>
        <p:grpSpPr>
          <a:xfrm>
            <a:off x="332508" y="1603810"/>
            <a:ext cx="11317185" cy="4400550"/>
            <a:chOff x="972408" y="606710"/>
            <a:chExt cx="8686800" cy="4400550"/>
          </a:xfrm>
        </p:grpSpPr>
        <p:pic>
          <p:nvPicPr>
            <p:cNvPr id="5" name="Εικόνα 4">
              <a:extLst>
                <a:ext uri="{FF2B5EF4-FFF2-40B4-BE49-F238E27FC236}">
                  <a16:creationId xmlns:a16="http://schemas.microsoft.com/office/drawing/2014/main" id="{AB12A730-9BAA-4E6E-8304-AC629EFA30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2408" y="606710"/>
              <a:ext cx="8658225" cy="2676525"/>
            </a:xfrm>
            <a:prstGeom prst="rect">
              <a:avLst/>
            </a:prstGeom>
          </p:spPr>
        </p:pic>
        <p:pic>
          <p:nvPicPr>
            <p:cNvPr id="7" name="Εικόνα 6">
              <a:extLst>
                <a:ext uri="{FF2B5EF4-FFF2-40B4-BE49-F238E27FC236}">
                  <a16:creationId xmlns:a16="http://schemas.microsoft.com/office/drawing/2014/main" id="{8DEB3544-FE48-4AEA-8AEF-9F0B6ADBC5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2408" y="3283235"/>
              <a:ext cx="8686800" cy="1724025"/>
            </a:xfrm>
            <a:prstGeom prst="rect">
              <a:avLst/>
            </a:prstGeom>
          </p:spPr>
        </p:pic>
      </p:grpSp>
      <p:grpSp>
        <p:nvGrpSpPr>
          <p:cNvPr id="9" name="Ομάδα 8">
            <a:extLst>
              <a:ext uri="{FF2B5EF4-FFF2-40B4-BE49-F238E27FC236}">
                <a16:creationId xmlns:a16="http://schemas.microsoft.com/office/drawing/2014/main" id="{4E96B257-DA31-4B5A-9037-A5122333B5F3}"/>
              </a:ext>
            </a:extLst>
          </p:cNvPr>
          <p:cNvGrpSpPr/>
          <p:nvPr/>
        </p:nvGrpSpPr>
        <p:grpSpPr>
          <a:xfrm>
            <a:off x="706417" y="284997"/>
            <a:ext cx="10203072" cy="962427"/>
            <a:chOff x="416614" y="5358050"/>
            <a:chExt cx="10203072" cy="962427"/>
          </a:xfrm>
        </p:grpSpPr>
        <p:pic>
          <p:nvPicPr>
            <p:cNvPr id="10" name="Εικόνα 9">
              <a:extLst>
                <a:ext uri="{FF2B5EF4-FFF2-40B4-BE49-F238E27FC236}">
                  <a16:creationId xmlns:a16="http://schemas.microsoft.com/office/drawing/2014/main" id="{BBA96BC8-2E63-4484-A5D4-F62DC54C5C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6614" y="5454305"/>
              <a:ext cx="1029364" cy="866172"/>
            </a:xfrm>
            <a:prstGeom prst="rect">
              <a:avLst/>
            </a:prstGeom>
          </p:spPr>
        </p:pic>
        <p:pic>
          <p:nvPicPr>
            <p:cNvPr id="11" name="Εικόνα 10">
              <a:extLst>
                <a:ext uri="{FF2B5EF4-FFF2-40B4-BE49-F238E27FC236}">
                  <a16:creationId xmlns:a16="http://schemas.microsoft.com/office/drawing/2014/main" id="{55C03947-DA8A-4F47-93E1-C4DD47B4E8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94086" y="5411428"/>
              <a:ext cx="1029364" cy="909049"/>
            </a:xfrm>
            <a:prstGeom prst="rect">
              <a:avLst/>
            </a:prstGeom>
          </p:spPr>
        </p:pic>
        <p:pic>
          <p:nvPicPr>
            <p:cNvPr id="12" name="Εικόνα 11">
              <a:extLst>
                <a:ext uri="{FF2B5EF4-FFF2-40B4-BE49-F238E27FC236}">
                  <a16:creationId xmlns:a16="http://schemas.microsoft.com/office/drawing/2014/main" id="{8F517C5B-5ED1-4D92-B827-081ED6F8AE2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501896" y="5454305"/>
              <a:ext cx="2324100" cy="725442"/>
            </a:xfrm>
            <a:prstGeom prst="rect">
              <a:avLst/>
            </a:prstGeom>
          </p:spPr>
        </p:pic>
        <p:pic>
          <p:nvPicPr>
            <p:cNvPr id="13" name="Εικόνα 12">
              <a:extLst>
                <a:ext uri="{FF2B5EF4-FFF2-40B4-BE49-F238E27FC236}">
                  <a16:creationId xmlns:a16="http://schemas.microsoft.com/office/drawing/2014/main" id="{0AD1585C-72C0-4FD9-82EE-81EFA737C6D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353525" y="5358050"/>
              <a:ext cx="1266161" cy="8484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73969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Ομάδα 12">
            <a:extLst>
              <a:ext uri="{FF2B5EF4-FFF2-40B4-BE49-F238E27FC236}">
                <a16:creationId xmlns:a16="http://schemas.microsoft.com/office/drawing/2014/main" id="{21BABD99-54BD-F032-2118-50BF3CCBB3A8}"/>
              </a:ext>
            </a:extLst>
          </p:cNvPr>
          <p:cNvGrpSpPr/>
          <p:nvPr/>
        </p:nvGrpSpPr>
        <p:grpSpPr>
          <a:xfrm>
            <a:off x="319548" y="1592826"/>
            <a:ext cx="11552903" cy="4203481"/>
            <a:chOff x="1057542" y="2826675"/>
            <a:chExt cx="9388654" cy="3353090"/>
          </a:xfrm>
        </p:grpSpPr>
        <p:pic>
          <p:nvPicPr>
            <p:cNvPr id="5" name="Εικόνα 4">
              <a:extLst>
                <a:ext uri="{FF2B5EF4-FFF2-40B4-BE49-F238E27FC236}">
                  <a16:creationId xmlns:a16="http://schemas.microsoft.com/office/drawing/2014/main" id="{74492843-8E11-7E78-5091-F609422275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5646" y="2826675"/>
              <a:ext cx="9312447" cy="2286198"/>
            </a:xfrm>
            <a:prstGeom prst="rect">
              <a:avLst/>
            </a:prstGeom>
          </p:spPr>
        </p:pic>
        <p:pic>
          <p:nvPicPr>
            <p:cNvPr id="7" name="Εικόνα 6">
              <a:extLst>
                <a:ext uri="{FF2B5EF4-FFF2-40B4-BE49-F238E27FC236}">
                  <a16:creationId xmlns:a16="http://schemas.microsoft.com/office/drawing/2014/main" id="{02D12C71-889A-FB0B-1676-CB80A3D0AE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57542" y="5112873"/>
              <a:ext cx="9388654" cy="1066892"/>
            </a:xfrm>
            <a:prstGeom prst="rect">
              <a:avLst/>
            </a:prstGeom>
          </p:spPr>
        </p:pic>
      </p:grpSp>
      <p:grpSp>
        <p:nvGrpSpPr>
          <p:cNvPr id="8" name="Ομάδα 7">
            <a:extLst>
              <a:ext uri="{FF2B5EF4-FFF2-40B4-BE49-F238E27FC236}">
                <a16:creationId xmlns:a16="http://schemas.microsoft.com/office/drawing/2014/main" id="{39E68D17-9FFE-DF5B-3E8B-E790B7242736}"/>
              </a:ext>
            </a:extLst>
          </p:cNvPr>
          <p:cNvGrpSpPr/>
          <p:nvPr/>
        </p:nvGrpSpPr>
        <p:grpSpPr>
          <a:xfrm>
            <a:off x="706417" y="284997"/>
            <a:ext cx="10203072" cy="962427"/>
            <a:chOff x="416614" y="5358050"/>
            <a:chExt cx="10203072" cy="962427"/>
          </a:xfrm>
        </p:grpSpPr>
        <p:pic>
          <p:nvPicPr>
            <p:cNvPr id="9" name="Εικόνα 8">
              <a:extLst>
                <a:ext uri="{FF2B5EF4-FFF2-40B4-BE49-F238E27FC236}">
                  <a16:creationId xmlns:a16="http://schemas.microsoft.com/office/drawing/2014/main" id="{CC7713D3-8DE0-856A-3947-19C3864841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6614" y="5454305"/>
              <a:ext cx="1029364" cy="866172"/>
            </a:xfrm>
            <a:prstGeom prst="rect">
              <a:avLst/>
            </a:prstGeom>
          </p:spPr>
        </p:pic>
        <p:pic>
          <p:nvPicPr>
            <p:cNvPr id="10" name="Εικόνα 9">
              <a:extLst>
                <a:ext uri="{FF2B5EF4-FFF2-40B4-BE49-F238E27FC236}">
                  <a16:creationId xmlns:a16="http://schemas.microsoft.com/office/drawing/2014/main" id="{1D561AE1-F49D-9D15-D450-9F8DA55E72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94086" y="5411428"/>
              <a:ext cx="1029364" cy="909049"/>
            </a:xfrm>
            <a:prstGeom prst="rect">
              <a:avLst/>
            </a:prstGeom>
          </p:spPr>
        </p:pic>
        <p:pic>
          <p:nvPicPr>
            <p:cNvPr id="11" name="Εικόνα 10">
              <a:extLst>
                <a:ext uri="{FF2B5EF4-FFF2-40B4-BE49-F238E27FC236}">
                  <a16:creationId xmlns:a16="http://schemas.microsoft.com/office/drawing/2014/main" id="{CEA0BDD0-E403-4A3A-90B5-E2F7BF80A94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501896" y="5454305"/>
              <a:ext cx="2324100" cy="725442"/>
            </a:xfrm>
            <a:prstGeom prst="rect">
              <a:avLst/>
            </a:prstGeom>
          </p:spPr>
        </p:pic>
        <p:pic>
          <p:nvPicPr>
            <p:cNvPr id="12" name="Εικόνα 11">
              <a:extLst>
                <a:ext uri="{FF2B5EF4-FFF2-40B4-BE49-F238E27FC236}">
                  <a16:creationId xmlns:a16="http://schemas.microsoft.com/office/drawing/2014/main" id="{5B710BA5-21A3-6300-20FF-F337A509B32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353525" y="5358050"/>
              <a:ext cx="1266161" cy="8484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776467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Ομάδα 1">
            <a:extLst>
              <a:ext uri="{FF2B5EF4-FFF2-40B4-BE49-F238E27FC236}">
                <a16:creationId xmlns:a16="http://schemas.microsoft.com/office/drawing/2014/main" id="{0044F764-1BA8-478B-89CC-56EA6D720D50}"/>
              </a:ext>
            </a:extLst>
          </p:cNvPr>
          <p:cNvGrpSpPr/>
          <p:nvPr/>
        </p:nvGrpSpPr>
        <p:grpSpPr>
          <a:xfrm>
            <a:off x="380010" y="489982"/>
            <a:ext cx="11400312" cy="5326618"/>
            <a:chOff x="380010" y="489982"/>
            <a:chExt cx="11400312" cy="5326618"/>
          </a:xfrm>
        </p:grpSpPr>
        <p:grpSp>
          <p:nvGrpSpPr>
            <p:cNvPr id="8" name="Ομάδα 7">
              <a:extLst>
                <a:ext uri="{FF2B5EF4-FFF2-40B4-BE49-F238E27FC236}">
                  <a16:creationId xmlns:a16="http://schemas.microsoft.com/office/drawing/2014/main" id="{30440461-999C-464A-8A7F-7593CB5E7C7F}"/>
                </a:ext>
              </a:extLst>
            </p:cNvPr>
            <p:cNvGrpSpPr/>
            <p:nvPr/>
          </p:nvGrpSpPr>
          <p:grpSpPr>
            <a:xfrm>
              <a:off x="380010" y="1651000"/>
              <a:ext cx="11400312" cy="4165600"/>
              <a:chOff x="1351378" y="971550"/>
              <a:chExt cx="8829676" cy="3676650"/>
            </a:xfrm>
          </p:grpSpPr>
          <p:pic>
            <p:nvPicPr>
              <p:cNvPr id="5" name="Εικόνα 4">
                <a:extLst>
                  <a:ext uri="{FF2B5EF4-FFF2-40B4-BE49-F238E27FC236}">
                    <a16:creationId xmlns:a16="http://schemas.microsoft.com/office/drawing/2014/main" id="{33061F28-5F43-4C0F-8679-EA365E31C1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51379" y="971550"/>
                <a:ext cx="8829675" cy="2457450"/>
              </a:xfrm>
              <a:prstGeom prst="rect">
                <a:avLst/>
              </a:prstGeom>
            </p:spPr>
          </p:pic>
          <p:pic>
            <p:nvPicPr>
              <p:cNvPr id="7" name="Εικόνα 6">
                <a:extLst>
                  <a:ext uri="{FF2B5EF4-FFF2-40B4-BE49-F238E27FC236}">
                    <a16:creationId xmlns:a16="http://schemas.microsoft.com/office/drawing/2014/main" id="{1852D411-4C4F-4709-9597-1C1F7DB7B1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51378" y="3429000"/>
                <a:ext cx="8829675" cy="1219200"/>
              </a:xfrm>
              <a:prstGeom prst="rect">
                <a:avLst/>
              </a:prstGeom>
            </p:spPr>
          </p:pic>
        </p:grpSp>
        <p:grpSp>
          <p:nvGrpSpPr>
            <p:cNvPr id="9" name="Ομάδα 8">
              <a:extLst>
                <a:ext uri="{FF2B5EF4-FFF2-40B4-BE49-F238E27FC236}">
                  <a16:creationId xmlns:a16="http://schemas.microsoft.com/office/drawing/2014/main" id="{2FAC13B4-CA33-421A-91FF-BFBD7905523C}"/>
                </a:ext>
              </a:extLst>
            </p:cNvPr>
            <p:cNvGrpSpPr/>
            <p:nvPr/>
          </p:nvGrpSpPr>
          <p:grpSpPr>
            <a:xfrm>
              <a:off x="854505" y="489982"/>
              <a:ext cx="10203072" cy="962427"/>
              <a:chOff x="416614" y="5358050"/>
              <a:chExt cx="10203072" cy="962427"/>
            </a:xfrm>
          </p:grpSpPr>
          <p:pic>
            <p:nvPicPr>
              <p:cNvPr id="10" name="Εικόνα 9">
                <a:extLst>
                  <a:ext uri="{FF2B5EF4-FFF2-40B4-BE49-F238E27FC236}">
                    <a16:creationId xmlns:a16="http://schemas.microsoft.com/office/drawing/2014/main" id="{2DDBBF6F-779A-485E-BDF2-859F549C66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6614" y="5454305"/>
                <a:ext cx="1029364" cy="866172"/>
              </a:xfrm>
              <a:prstGeom prst="rect">
                <a:avLst/>
              </a:prstGeom>
            </p:spPr>
          </p:pic>
          <p:pic>
            <p:nvPicPr>
              <p:cNvPr id="11" name="Εικόνα 10">
                <a:extLst>
                  <a:ext uri="{FF2B5EF4-FFF2-40B4-BE49-F238E27FC236}">
                    <a16:creationId xmlns:a16="http://schemas.microsoft.com/office/drawing/2014/main" id="{7DACDD07-7765-4D88-84BC-35445292D7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94086" y="5411428"/>
                <a:ext cx="1029364" cy="909049"/>
              </a:xfrm>
              <a:prstGeom prst="rect">
                <a:avLst/>
              </a:prstGeom>
            </p:spPr>
          </p:pic>
          <p:pic>
            <p:nvPicPr>
              <p:cNvPr id="12" name="Εικόνα 11">
                <a:extLst>
                  <a:ext uri="{FF2B5EF4-FFF2-40B4-BE49-F238E27FC236}">
                    <a16:creationId xmlns:a16="http://schemas.microsoft.com/office/drawing/2014/main" id="{7C09516C-BE25-4594-87CC-DF1669BDF8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01896" y="5454305"/>
                <a:ext cx="2324100" cy="725442"/>
              </a:xfrm>
              <a:prstGeom prst="rect">
                <a:avLst/>
              </a:prstGeom>
            </p:spPr>
          </p:pic>
          <p:pic>
            <p:nvPicPr>
              <p:cNvPr id="13" name="Εικόνα 12">
                <a:extLst>
                  <a:ext uri="{FF2B5EF4-FFF2-40B4-BE49-F238E27FC236}">
                    <a16:creationId xmlns:a16="http://schemas.microsoft.com/office/drawing/2014/main" id="{C48D3F26-BD3D-4982-9C96-AE01FBF625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353525" y="5358050"/>
                <a:ext cx="1266161" cy="84845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854484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Ομάδα 14">
            <a:extLst>
              <a:ext uri="{FF2B5EF4-FFF2-40B4-BE49-F238E27FC236}">
                <a16:creationId xmlns:a16="http://schemas.microsoft.com/office/drawing/2014/main" id="{831E9200-C93F-B484-4626-0665B5BEE3BC}"/>
              </a:ext>
            </a:extLst>
          </p:cNvPr>
          <p:cNvGrpSpPr/>
          <p:nvPr/>
        </p:nvGrpSpPr>
        <p:grpSpPr>
          <a:xfrm>
            <a:off x="147484" y="1337187"/>
            <a:ext cx="11552903" cy="5235815"/>
            <a:chOff x="1268311" y="2110626"/>
            <a:chExt cx="9731583" cy="4067409"/>
          </a:xfrm>
        </p:grpSpPr>
        <p:pic>
          <p:nvPicPr>
            <p:cNvPr id="5" name="Εικόνα 4">
              <a:extLst>
                <a:ext uri="{FF2B5EF4-FFF2-40B4-BE49-F238E27FC236}">
                  <a16:creationId xmlns:a16="http://schemas.microsoft.com/office/drawing/2014/main" id="{C8273E1B-D058-0694-DADC-D964E4E4A3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68311" y="2110626"/>
              <a:ext cx="9655377" cy="2636748"/>
            </a:xfrm>
            <a:prstGeom prst="rect">
              <a:avLst/>
            </a:prstGeom>
          </p:spPr>
        </p:pic>
        <p:pic>
          <p:nvPicPr>
            <p:cNvPr id="9" name="Εικόνα 8">
              <a:extLst>
                <a:ext uri="{FF2B5EF4-FFF2-40B4-BE49-F238E27FC236}">
                  <a16:creationId xmlns:a16="http://schemas.microsoft.com/office/drawing/2014/main" id="{525AF64A-3BAB-1160-ED38-EBEDF717D8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68311" y="4829178"/>
              <a:ext cx="9731583" cy="1348857"/>
            </a:xfrm>
            <a:prstGeom prst="rect">
              <a:avLst/>
            </a:prstGeom>
          </p:spPr>
        </p:pic>
      </p:grpSp>
      <p:grpSp>
        <p:nvGrpSpPr>
          <p:cNvPr id="10" name="Ομάδα 9">
            <a:extLst>
              <a:ext uri="{FF2B5EF4-FFF2-40B4-BE49-F238E27FC236}">
                <a16:creationId xmlns:a16="http://schemas.microsoft.com/office/drawing/2014/main" id="{441F14B9-018A-9F2A-F2BD-8E356E6DE2EC}"/>
              </a:ext>
            </a:extLst>
          </p:cNvPr>
          <p:cNvGrpSpPr/>
          <p:nvPr/>
        </p:nvGrpSpPr>
        <p:grpSpPr>
          <a:xfrm>
            <a:off x="706417" y="284997"/>
            <a:ext cx="10203072" cy="962427"/>
            <a:chOff x="416614" y="5358050"/>
            <a:chExt cx="10203072" cy="962427"/>
          </a:xfrm>
        </p:grpSpPr>
        <p:pic>
          <p:nvPicPr>
            <p:cNvPr id="11" name="Εικόνα 10">
              <a:extLst>
                <a:ext uri="{FF2B5EF4-FFF2-40B4-BE49-F238E27FC236}">
                  <a16:creationId xmlns:a16="http://schemas.microsoft.com/office/drawing/2014/main" id="{067DC05E-B067-A06B-8215-BE11FE940B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6614" y="5454305"/>
              <a:ext cx="1029364" cy="866172"/>
            </a:xfrm>
            <a:prstGeom prst="rect">
              <a:avLst/>
            </a:prstGeom>
          </p:spPr>
        </p:pic>
        <p:pic>
          <p:nvPicPr>
            <p:cNvPr id="12" name="Εικόνα 11">
              <a:extLst>
                <a:ext uri="{FF2B5EF4-FFF2-40B4-BE49-F238E27FC236}">
                  <a16:creationId xmlns:a16="http://schemas.microsoft.com/office/drawing/2014/main" id="{72286AA7-6482-3CDC-B171-B0131CE3FB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94086" y="5411428"/>
              <a:ext cx="1029364" cy="909049"/>
            </a:xfrm>
            <a:prstGeom prst="rect">
              <a:avLst/>
            </a:prstGeom>
          </p:spPr>
        </p:pic>
        <p:pic>
          <p:nvPicPr>
            <p:cNvPr id="13" name="Εικόνα 12">
              <a:extLst>
                <a:ext uri="{FF2B5EF4-FFF2-40B4-BE49-F238E27FC236}">
                  <a16:creationId xmlns:a16="http://schemas.microsoft.com/office/drawing/2014/main" id="{DE939761-743F-89A6-D1FE-8C42D63D86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501896" y="5454305"/>
              <a:ext cx="2324100" cy="725442"/>
            </a:xfrm>
            <a:prstGeom prst="rect">
              <a:avLst/>
            </a:prstGeom>
          </p:spPr>
        </p:pic>
        <p:pic>
          <p:nvPicPr>
            <p:cNvPr id="14" name="Εικόνα 13">
              <a:extLst>
                <a:ext uri="{FF2B5EF4-FFF2-40B4-BE49-F238E27FC236}">
                  <a16:creationId xmlns:a16="http://schemas.microsoft.com/office/drawing/2014/main" id="{4BCF86CB-C8D5-AF62-7364-B080EDCFFCF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353525" y="5358050"/>
              <a:ext cx="1266161" cy="8484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34674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Ομάδα 1">
            <a:extLst>
              <a:ext uri="{FF2B5EF4-FFF2-40B4-BE49-F238E27FC236}">
                <a16:creationId xmlns:a16="http://schemas.microsoft.com/office/drawing/2014/main" id="{A6009C0C-D08D-4B44-85D0-409F4B1D2EF1}"/>
              </a:ext>
            </a:extLst>
          </p:cNvPr>
          <p:cNvGrpSpPr/>
          <p:nvPr/>
        </p:nvGrpSpPr>
        <p:grpSpPr>
          <a:xfrm>
            <a:off x="380010" y="515382"/>
            <a:ext cx="11459689" cy="5201655"/>
            <a:chOff x="380010" y="515382"/>
            <a:chExt cx="11459689" cy="5201655"/>
          </a:xfrm>
        </p:grpSpPr>
        <p:grpSp>
          <p:nvGrpSpPr>
            <p:cNvPr id="8" name="Ομάδα 7">
              <a:extLst>
                <a:ext uri="{FF2B5EF4-FFF2-40B4-BE49-F238E27FC236}">
                  <a16:creationId xmlns:a16="http://schemas.microsoft.com/office/drawing/2014/main" id="{D26BC922-BF01-4A55-A2A9-08F5A081161D}"/>
                </a:ext>
              </a:extLst>
            </p:cNvPr>
            <p:cNvGrpSpPr/>
            <p:nvPr/>
          </p:nvGrpSpPr>
          <p:grpSpPr>
            <a:xfrm>
              <a:off x="380010" y="1748730"/>
              <a:ext cx="11459689" cy="3968307"/>
              <a:chOff x="1475907" y="945707"/>
              <a:chExt cx="8610600" cy="3505200"/>
            </a:xfrm>
          </p:grpSpPr>
          <p:pic>
            <p:nvPicPr>
              <p:cNvPr id="5" name="Εικόνα 4">
                <a:extLst>
                  <a:ext uri="{FF2B5EF4-FFF2-40B4-BE49-F238E27FC236}">
                    <a16:creationId xmlns:a16="http://schemas.microsoft.com/office/drawing/2014/main" id="{9157B55F-4023-44E1-8E4E-97CB31DCE6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75907" y="945707"/>
                <a:ext cx="8610600" cy="2238375"/>
              </a:xfrm>
              <a:prstGeom prst="rect">
                <a:avLst/>
              </a:prstGeom>
            </p:spPr>
          </p:pic>
          <p:pic>
            <p:nvPicPr>
              <p:cNvPr id="7" name="Εικόνα 6">
                <a:extLst>
                  <a:ext uri="{FF2B5EF4-FFF2-40B4-BE49-F238E27FC236}">
                    <a16:creationId xmlns:a16="http://schemas.microsoft.com/office/drawing/2014/main" id="{3526DC3B-8498-4CEC-ABEF-1A1BE58AD4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90194" y="3184082"/>
                <a:ext cx="8582025" cy="1266825"/>
              </a:xfrm>
              <a:prstGeom prst="rect">
                <a:avLst/>
              </a:prstGeom>
            </p:spPr>
          </p:pic>
        </p:grpSp>
        <p:grpSp>
          <p:nvGrpSpPr>
            <p:cNvPr id="9" name="Ομάδα 8">
              <a:extLst>
                <a:ext uri="{FF2B5EF4-FFF2-40B4-BE49-F238E27FC236}">
                  <a16:creationId xmlns:a16="http://schemas.microsoft.com/office/drawing/2014/main" id="{056B13A5-749E-4773-AE80-80ED3BCF7824}"/>
                </a:ext>
              </a:extLst>
            </p:cNvPr>
            <p:cNvGrpSpPr/>
            <p:nvPr/>
          </p:nvGrpSpPr>
          <p:grpSpPr>
            <a:xfrm>
              <a:off x="839553" y="515382"/>
              <a:ext cx="10203072" cy="962427"/>
              <a:chOff x="416614" y="5358050"/>
              <a:chExt cx="10203072" cy="962427"/>
            </a:xfrm>
          </p:grpSpPr>
          <p:pic>
            <p:nvPicPr>
              <p:cNvPr id="10" name="Εικόνα 9">
                <a:extLst>
                  <a:ext uri="{FF2B5EF4-FFF2-40B4-BE49-F238E27FC236}">
                    <a16:creationId xmlns:a16="http://schemas.microsoft.com/office/drawing/2014/main" id="{A6EE4D68-99A6-4DEE-A6DE-680D8AD6A8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6614" y="5454305"/>
                <a:ext cx="1029364" cy="866172"/>
              </a:xfrm>
              <a:prstGeom prst="rect">
                <a:avLst/>
              </a:prstGeom>
            </p:spPr>
          </p:pic>
          <p:pic>
            <p:nvPicPr>
              <p:cNvPr id="11" name="Εικόνα 10">
                <a:extLst>
                  <a:ext uri="{FF2B5EF4-FFF2-40B4-BE49-F238E27FC236}">
                    <a16:creationId xmlns:a16="http://schemas.microsoft.com/office/drawing/2014/main" id="{DD18183C-FAEB-485C-9B96-FB95134070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94086" y="5411428"/>
                <a:ext cx="1029364" cy="909049"/>
              </a:xfrm>
              <a:prstGeom prst="rect">
                <a:avLst/>
              </a:prstGeom>
            </p:spPr>
          </p:pic>
          <p:pic>
            <p:nvPicPr>
              <p:cNvPr id="12" name="Εικόνα 11">
                <a:extLst>
                  <a:ext uri="{FF2B5EF4-FFF2-40B4-BE49-F238E27FC236}">
                    <a16:creationId xmlns:a16="http://schemas.microsoft.com/office/drawing/2014/main" id="{FDC80D12-7A8C-46E2-AF03-8EB9F8D4C5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01896" y="5454305"/>
                <a:ext cx="2324100" cy="725442"/>
              </a:xfrm>
              <a:prstGeom prst="rect">
                <a:avLst/>
              </a:prstGeom>
            </p:spPr>
          </p:pic>
          <p:pic>
            <p:nvPicPr>
              <p:cNvPr id="13" name="Εικόνα 12">
                <a:extLst>
                  <a:ext uri="{FF2B5EF4-FFF2-40B4-BE49-F238E27FC236}">
                    <a16:creationId xmlns:a16="http://schemas.microsoft.com/office/drawing/2014/main" id="{346E6F76-33D1-4326-A45F-88970DA263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353525" y="5358050"/>
                <a:ext cx="1266161" cy="84845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5904023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Ομάδα 1">
            <a:extLst>
              <a:ext uri="{FF2B5EF4-FFF2-40B4-BE49-F238E27FC236}">
                <a16:creationId xmlns:a16="http://schemas.microsoft.com/office/drawing/2014/main" id="{52EAAA73-E2C5-4D40-926E-4A57D7347DD2}"/>
              </a:ext>
            </a:extLst>
          </p:cNvPr>
          <p:cNvGrpSpPr/>
          <p:nvPr/>
        </p:nvGrpSpPr>
        <p:grpSpPr>
          <a:xfrm>
            <a:off x="227012" y="257175"/>
            <a:ext cx="11698288" cy="6470650"/>
            <a:chOff x="227012" y="257175"/>
            <a:chExt cx="11698288" cy="6470650"/>
          </a:xfrm>
        </p:grpSpPr>
        <p:pic>
          <p:nvPicPr>
            <p:cNvPr id="4" name="Εικόνα 3">
              <a:extLst>
                <a:ext uri="{FF2B5EF4-FFF2-40B4-BE49-F238E27FC236}">
                  <a16:creationId xmlns:a16="http://schemas.microsoft.com/office/drawing/2014/main" id="{03605456-A15E-4E3D-901A-E4A511498A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7012" y="1755775"/>
              <a:ext cx="11698288" cy="4972050"/>
            </a:xfrm>
            <a:prstGeom prst="rect">
              <a:avLst/>
            </a:prstGeom>
          </p:spPr>
        </p:pic>
        <p:grpSp>
          <p:nvGrpSpPr>
            <p:cNvPr id="5" name="Ομάδα 4">
              <a:extLst>
                <a:ext uri="{FF2B5EF4-FFF2-40B4-BE49-F238E27FC236}">
                  <a16:creationId xmlns:a16="http://schemas.microsoft.com/office/drawing/2014/main" id="{BC6E7181-B5C8-43D7-BA82-3FA4A03CF0C9}"/>
                </a:ext>
              </a:extLst>
            </p:cNvPr>
            <p:cNvGrpSpPr/>
            <p:nvPr/>
          </p:nvGrpSpPr>
          <p:grpSpPr>
            <a:xfrm>
              <a:off x="562664" y="257175"/>
              <a:ext cx="10203072" cy="962427"/>
              <a:chOff x="416614" y="5358050"/>
              <a:chExt cx="10203072" cy="962427"/>
            </a:xfrm>
          </p:grpSpPr>
          <p:pic>
            <p:nvPicPr>
              <p:cNvPr id="6" name="Εικόνα 5">
                <a:extLst>
                  <a:ext uri="{FF2B5EF4-FFF2-40B4-BE49-F238E27FC236}">
                    <a16:creationId xmlns:a16="http://schemas.microsoft.com/office/drawing/2014/main" id="{C89A9879-DFE2-4E78-B22C-D8784C1281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6614" y="5454305"/>
                <a:ext cx="1029364" cy="866172"/>
              </a:xfrm>
              <a:prstGeom prst="rect">
                <a:avLst/>
              </a:prstGeom>
            </p:spPr>
          </p:pic>
          <p:pic>
            <p:nvPicPr>
              <p:cNvPr id="7" name="Εικόνα 6">
                <a:extLst>
                  <a:ext uri="{FF2B5EF4-FFF2-40B4-BE49-F238E27FC236}">
                    <a16:creationId xmlns:a16="http://schemas.microsoft.com/office/drawing/2014/main" id="{FF39C052-A76B-43DF-AB8B-68C97B51C9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194086" y="5411428"/>
                <a:ext cx="1029364" cy="909049"/>
              </a:xfrm>
              <a:prstGeom prst="rect">
                <a:avLst/>
              </a:prstGeom>
            </p:spPr>
          </p:pic>
          <p:pic>
            <p:nvPicPr>
              <p:cNvPr id="8" name="Εικόνα 7">
                <a:extLst>
                  <a:ext uri="{FF2B5EF4-FFF2-40B4-BE49-F238E27FC236}">
                    <a16:creationId xmlns:a16="http://schemas.microsoft.com/office/drawing/2014/main" id="{8D34FED6-52AA-45E1-AFF3-450FFBD506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501896" y="5454305"/>
                <a:ext cx="2324100" cy="725442"/>
              </a:xfrm>
              <a:prstGeom prst="rect">
                <a:avLst/>
              </a:prstGeom>
            </p:spPr>
          </p:pic>
          <p:pic>
            <p:nvPicPr>
              <p:cNvPr id="9" name="Εικόνα 8">
                <a:extLst>
                  <a:ext uri="{FF2B5EF4-FFF2-40B4-BE49-F238E27FC236}">
                    <a16:creationId xmlns:a16="http://schemas.microsoft.com/office/drawing/2014/main" id="{5F3D974D-E257-4274-A736-9F608DC692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353525" y="5358050"/>
                <a:ext cx="1266161" cy="848458"/>
              </a:xfrm>
              <a:prstGeom prst="rect">
                <a:avLst/>
              </a:prstGeom>
            </p:spPr>
          </p:pic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F85500C-9D85-4A35-B150-D9CDA599F386}"/>
                </a:ext>
              </a:extLst>
            </p:cNvPr>
            <p:cNvSpPr txBox="1"/>
            <p:nvPr/>
          </p:nvSpPr>
          <p:spPr>
            <a:xfrm>
              <a:off x="469900" y="1333500"/>
              <a:ext cx="98171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8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Συλλογή δειγμάτων –Χαρτογράφηση ελαιολάδου Περιφέρειας Στερεάς Ελλάδας</a:t>
              </a:r>
              <a:endParaRPr lang="el-GR" dirty="0"/>
            </a:p>
          </p:txBody>
        </p:sp>
      </p:grpSp>
    </p:spTree>
    <p:extLst>
      <p:ext uri="{BB962C8B-B14F-4D97-AF65-F5344CB8AC3E}">
        <p14:creationId xmlns:p14="http://schemas.microsoft.com/office/powerpoint/2010/main" val="20762199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Ομάδα 1">
            <a:extLst>
              <a:ext uri="{FF2B5EF4-FFF2-40B4-BE49-F238E27FC236}">
                <a16:creationId xmlns:a16="http://schemas.microsoft.com/office/drawing/2014/main" id="{FC9969AD-9131-4385-ABE9-D4C50D5082A3}"/>
              </a:ext>
            </a:extLst>
          </p:cNvPr>
          <p:cNvGrpSpPr/>
          <p:nvPr/>
        </p:nvGrpSpPr>
        <p:grpSpPr>
          <a:xfrm>
            <a:off x="469900" y="257175"/>
            <a:ext cx="11159436" cy="5368402"/>
            <a:chOff x="469900" y="257175"/>
            <a:chExt cx="11159436" cy="5368402"/>
          </a:xfrm>
        </p:grpSpPr>
        <p:pic>
          <p:nvPicPr>
            <p:cNvPr id="4" name="Εικόνα 3">
              <a:extLst>
                <a:ext uri="{FF2B5EF4-FFF2-40B4-BE49-F238E27FC236}">
                  <a16:creationId xmlns:a16="http://schemas.microsoft.com/office/drawing/2014/main" id="{731D1E75-6BBB-471E-89C1-BA9A680C69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2664" y="1930699"/>
              <a:ext cx="11032436" cy="2409825"/>
            </a:xfrm>
            <a:prstGeom prst="rect">
              <a:avLst/>
            </a:prstGeom>
          </p:spPr>
        </p:pic>
        <p:grpSp>
          <p:nvGrpSpPr>
            <p:cNvPr id="5" name="Ομάδα 4">
              <a:extLst>
                <a:ext uri="{FF2B5EF4-FFF2-40B4-BE49-F238E27FC236}">
                  <a16:creationId xmlns:a16="http://schemas.microsoft.com/office/drawing/2014/main" id="{B848C84D-17BE-452B-AFD1-54764BA12090}"/>
                </a:ext>
              </a:extLst>
            </p:cNvPr>
            <p:cNvGrpSpPr/>
            <p:nvPr/>
          </p:nvGrpSpPr>
          <p:grpSpPr>
            <a:xfrm>
              <a:off x="562664" y="257175"/>
              <a:ext cx="10203072" cy="962427"/>
              <a:chOff x="416614" y="5358050"/>
              <a:chExt cx="10203072" cy="962427"/>
            </a:xfrm>
          </p:grpSpPr>
          <p:pic>
            <p:nvPicPr>
              <p:cNvPr id="6" name="Εικόνα 5">
                <a:extLst>
                  <a:ext uri="{FF2B5EF4-FFF2-40B4-BE49-F238E27FC236}">
                    <a16:creationId xmlns:a16="http://schemas.microsoft.com/office/drawing/2014/main" id="{79A50A97-6B8D-4744-915D-8FF76A8046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6614" y="5454305"/>
                <a:ext cx="1029364" cy="866172"/>
              </a:xfrm>
              <a:prstGeom prst="rect">
                <a:avLst/>
              </a:prstGeom>
            </p:spPr>
          </p:pic>
          <p:pic>
            <p:nvPicPr>
              <p:cNvPr id="7" name="Εικόνα 6">
                <a:extLst>
                  <a:ext uri="{FF2B5EF4-FFF2-40B4-BE49-F238E27FC236}">
                    <a16:creationId xmlns:a16="http://schemas.microsoft.com/office/drawing/2014/main" id="{22FEFC6D-1895-4295-B0AF-2CA3A8DA3F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194086" y="5411428"/>
                <a:ext cx="1029364" cy="909049"/>
              </a:xfrm>
              <a:prstGeom prst="rect">
                <a:avLst/>
              </a:prstGeom>
            </p:spPr>
          </p:pic>
          <p:pic>
            <p:nvPicPr>
              <p:cNvPr id="8" name="Εικόνα 7">
                <a:extLst>
                  <a:ext uri="{FF2B5EF4-FFF2-40B4-BE49-F238E27FC236}">
                    <a16:creationId xmlns:a16="http://schemas.microsoft.com/office/drawing/2014/main" id="{C969525B-D625-45D4-951A-DD19930E97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501896" y="5454305"/>
                <a:ext cx="2324100" cy="725442"/>
              </a:xfrm>
              <a:prstGeom prst="rect">
                <a:avLst/>
              </a:prstGeom>
            </p:spPr>
          </p:pic>
          <p:pic>
            <p:nvPicPr>
              <p:cNvPr id="9" name="Εικόνα 8">
                <a:extLst>
                  <a:ext uri="{FF2B5EF4-FFF2-40B4-BE49-F238E27FC236}">
                    <a16:creationId xmlns:a16="http://schemas.microsoft.com/office/drawing/2014/main" id="{B2976D74-3D56-44C6-9ACB-31061462AB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353525" y="5358050"/>
                <a:ext cx="1266161" cy="848458"/>
              </a:xfrm>
              <a:prstGeom prst="rect">
                <a:avLst/>
              </a:prstGeom>
            </p:spPr>
          </p:pic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083E923-4F16-4508-B9B3-C45E637AD1A4}"/>
                </a:ext>
              </a:extLst>
            </p:cNvPr>
            <p:cNvSpPr txBox="1"/>
            <p:nvPr/>
          </p:nvSpPr>
          <p:spPr>
            <a:xfrm>
              <a:off x="469900" y="1333500"/>
              <a:ext cx="98171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8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Συλλογή δειγμάτων –Χαρτογράφηση ελαιολάδου Περιφέρειας Στερεάς Ελλάδας</a:t>
              </a:r>
              <a:endParaRPr lang="el-GR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2CBFECD-5D0F-4A6D-A4BF-D2EDC6EBE4AA}"/>
                </a:ext>
              </a:extLst>
            </p:cNvPr>
            <p:cNvSpPr txBox="1"/>
            <p:nvPr/>
          </p:nvSpPr>
          <p:spPr>
            <a:xfrm>
              <a:off x="758136" y="5256245"/>
              <a:ext cx="10871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b="1" dirty="0"/>
                <a:t>Συνολικά συλλέχθηκαν 36 δείγματα ελαιολάδου</a:t>
              </a:r>
            </a:p>
          </p:txBody>
        </p:sp>
      </p:grpSp>
      <p:pic>
        <p:nvPicPr>
          <p:cNvPr id="3" name="Picture 1">
            <a:extLst>
              <a:ext uri="{FF2B5EF4-FFF2-40B4-BE49-F238E27FC236}">
                <a16:creationId xmlns:a16="http://schemas.microsoft.com/office/drawing/2014/main" id="{F5AEC607-2BB0-49CD-4416-F16EA9E7D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593090" y="4651608"/>
            <a:ext cx="3036246" cy="1745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174835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DCB5928-DC7D-4612-9922-441966E1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682C1161-1736-45EC-99B7-33F3CAE9D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762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84D4DDB8-B68F-45B0-9F62-C4279996F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4B88C1-9CDC-99C7-BFE5-9BC0003A854A}"/>
              </a:ext>
            </a:extLst>
          </p:cNvPr>
          <p:cNvSpPr txBox="1"/>
          <p:nvPr/>
        </p:nvSpPr>
        <p:spPr>
          <a:xfrm>
            <a:off x="477981" y="1122363"/>
            <a:ext cx="4023360" cy="32041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900"/>
              </a:spcAft>
            </a:pPr>
            <a:r>
              <a:rPr lang="en-US" sz="3000" kern="1200" dirty="0">
                <a:effectLst/>
                <a:latin typeface="+mj-lt"/>
                <a:ea typeface="+mj-ea"/>
                <a:cs typeface="+mj-cs"/>
              </a:rPr>
              <a:t>Απ</a:t>
            </a:r>
            <a:r>
              <a:rPr lang="en-US" sz="3000" kern="1200" dirty="0" err="1">
                <a:effectLst/>
                <a:latin typeface="+mj-lt"/>
                <a:ea typeface="+mj-ea"/>
                <a:cs typeface="+mj-cs"/>
              </a:rPr>
              <a:t>οτελέσμ</a:t>
            </a:r>
            <a:r>
              <a:rPr lang="en-US" sz="3000" kern="1200" dirty="0">
                <a:effectLst/>
                <a:latin typeface="+mj-lt"/>
                <a:ea typeface="+mj-ea"/>
                <a:cs typeface="+mj-cs"/>
              </a:rPr>
              <a:t>ατα προσδιορισμού </a:t>
            </a:r>
            <a:r>
              <a:rPr lang="en-US" sz="3000" b="1" kern="1200" dirty="0">
                <a:effectLst/>
                <a:latin typeface="+mj-lt"/>
                <a:ea typeface="+mj-ea"/>
                <a:cs typeface="+mj-cs"/>
              </a:rPr>
              <a:t>οξύτητας</a:t>
            </a:r>
            <a:r>
              <a:rPr lang="en-US" sz="3000" kern="1200" dirty="0">
                <a:effectLst/>
                <a:latin typeface="+mj-lt"/>
                <a:ea typeface="+mj-ea"/>
                <a:cs typeface="+mj-cs"/>
              </a:rPr>
              <a:t> και α</a:t>
            </a:r>
            <a:r>
              <a:rPr lang="en-US" sz="3000" b="1" kern="1200" dirty="0">
                <a:effectLst/>
                <a:latin typeface="+mj-lt"/>
                <a:ea typeface="+mj-ea"/>
                <a:cs typeface="+mj-cs"/>
              </a:rPr>
              <a:t>ριθμού υπεροξειδίων</a:t>
            </a:r>
            <a:r>
              <a:rPr lang="en-US" sz="3000" kern="1200" dirty="0">
                <a:effectLst/>
                <a:latin typeface="+mj-lt"/>
                <a:ea typeface="+mj-ea"/>
                <a:cs typeface="+mj-cs"/>
              </a:rPr>
              <a:t> δειγμάτων ελαιόλαδου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363AB171-54A9-E420-7697-81ED2D3D0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44055" y="66927"/>
            <a:ext cx="5812221" cy="67318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334759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EE6B565A-FA68-6474-9955-B65857073F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43" y="604774"/>
            <a:ext cx="11678490" cy="604658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2D1964-0B86-CF39-A567-9DB3608DFEC0}"/>
              </a:ext>
            </a:extLst>
          </p:cNvPr>
          <p:cNvSpPr txBox="1"/>
          <p:nvPr/>
        </p:nvSpPr>
        <p:spPr>
          <a:xfrm>
            <a:off x="256754" y="66682"/>
            <a:ext cx="116784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l-GR" sz="2400" b="1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% χημική σύσταση </a:t>
            </a:r>
            <a:r>
              <a:rPr lang="el-GR" sz="2400" b="1" dirty="0" err="1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στερολών</a:t>
            </a:r>
            <a:r>
              <a:rPr lang="el-GR" sz="2400" b="1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και </a:t>
            </a:r>
            <a:r>
              <a:rPr lang="el-GR" sz="2400" b="1" dirty="0" err="1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τριτερπενικών</a:t>
            </a:r>
            <a:r>
              <a:rPr lang="el-GR" sz="2400" b="1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lang="el-GR" sz="2400" b="1" dirty="0" err="1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διαλκοολών</a:t>
            </a:r>
            <a:r>
              <a:rPr lang="el-GR" sz="2400" b="1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δειγμάτων ελαιόλαδου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3352050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CA90E68A-5CA9-6551-AF3E-B2E73D4377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579" y="722682"/>
            <a:ext cx="11343725" cy="58927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1004CB-C5C1-7850-49DC-E55FF10A2649}"/>
              </a:ext>
            </a:extLst>
          </p:cNvPr>
          <p:cNvSpPr txBox="1"/>
          <p:nvPr/>
        </p:nvSpPr>
        <p:spPr>
          <a:xfrm>
            <a:off x="668694" y="159989"/>
            <a:ext cx="111905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l-GR" sz="2400" b="1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% χημική σύσταση Λιπαρών Οξέων δειγμάτων ελαιόλαδου (1/3)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5239598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Ομάδα 9">
            <a:extLst>
              <a:ext uri="{FF2B5EF4-FFF2-40B4-BE49-F238E27FC236}">
                <a16:creationId xmlns:a16="http://schemas.microsoft.com/office/drawing/2014/main" id="{D2F1B623-E6D2-E866-1FAD-4AC834361B87}"/>
              </a:ext>
            </a:extLst>
          </p:cNvPr>
          <p:cNvGrpSpPr/>
          <p:nvPr/>
        </p:nvGrpSpPr>
        <p:grpSpPr>
          <a:xfrm>
            <a:off x="354564" y="754067"/>
            <a:ext cx="11190514" cy="5943943"/>
            <a:chOff x="1470259" y="866035"/>
            <a:chExt cx="9198137" cy="5197290"/>
          </a:xfrm>
        </p:grpSpPr>
        <p:pic>
          <p:nvPicPr>
            <p:cNvPr id="5" name="Εικόνα 4">
              <a:extLst>
                <a:ext uri="{FF2B5EF4-FFF2-40B4-BE49-F238E27FC236}">
                  <a16:creationId xmlns:a16="http://schemas.microsoft.com/office/drawing/2014/main" id="{5D751374-A63B-F473-749B-2250DD4C37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23604" y="866035"/>
              <a:ext cx="9144792" cy="396274"/>
            </a:xfrm>
            <a:prstGeom prst="rect">
              <a:avLst/>
            </a:prstGeom>
          </p:spPr>
        </p:pic>
        <p:pic>
          <p:nvPicPr>
            <p:cNvPr id="9" name="Εικόνα 8">
              <a:extLst>
                <a:ext uri="{FF2B5EF4-FFF2-40B4-BE49-F238E27FC236}">
                  <a16:creationId xmlns:a16="http://schemas.microsoft.com/office/drawing/2014/main" id="{C2FAAE22-7F07-D964-C917-BE223B905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70259" y="1262309"/>
              <a:ext cx="9198137" cy="4801016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91D894F7-BAF2-7298-5C2F-AD0F77F40A28}"/>
              </a:ext>
            </a:extLst>
          </p:cNvPr>
          <p:cNvSpPr txBox="1"/>
          <p:nvPr/>
        </p:nvSpPr>
        <p:spPr>
          <a:xfrm>
            <a:off x="668694" y="159989"/>
            <a:ext cx="111905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l-GR" sz="2400" b="1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% χημική σύσταση Λιπαρών Οξέων δειγμάτων ελαιόλαδου (2/3)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105982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Ομάδα 6">
            <a:extLst>
              <a:ext uri="{FF2B5EF4-FFF2-40B4-BE49-F238E27FC236}">
                <a16:creationId xmlns:a16="http://schemas.microsoft.com/office/drawing/2014/main" id="{1180810E-F6AA-AB83-2C91-5277133109C9}"/>
              </a:ext>
            </a:extLst>
          </p:cNvPr>
          <p:cNvGrpSpPr/>
          <p:nvPr/>
        </p:nvGrpSpPr>
        <p:grpSpPr>
          <a:xfrm>
            <a:off x="668693" y="806450"/>
            <a:ext cx="11190513" cy="5687656"/>
            <a:chOff x="1515983" y="1043733"/>
            <a:chExt cx="9160034" cy="4374259"/>
          </a:xfrm>
        </p:grpSpPr>
        <p:pic>
          <p:nvPicPr>
            <p:cNvPr id="5" name="Εικόνα 4">
              <a:extLst>
                <a:ext uri="{FF2B5EF4-FFF2-40B4-BE49-F238E27FC236}">
                  <a16:creationId xmlns:a16="http://schemas.microsoft.com/office/drawing/2014/main" id="{0340DD1A-5A78-7B12-2A2F-FEE6F63CBB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15983" y="1440007"/>
              <a:ext cx="9160034" cy="3977985"/>
            </a:xfrm>
            <a:prstGeom prst="rect">
              <a:avLst/>
            </a:prstGeom>
          </p:spPr>
        </p:pic>
        <p:pic>
          <p:nvPicPr>
            <p:cNvPr id="6" name="Εικόνα 5">
              <a:extLst>
                <a:ext uri="{FF2B5EF4-FFF2-40B4-BE49-F238E27FC236}">
                  <a16:creationId xmlns:a16="http://schemas.microsoft.com/office/drawing/2014/main" id="{8AB56A99-C2D5-49FF-4700-3030474FEE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31225" y="1043733"/>
              <a:ext cx="9144792" cy="396274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E705074E-DCC5-4B46-A8D8-ED8B6E939DED}"/>
              </a:ext>
            </a:extLst>
          </p:cNvPr>
          <p:cNvSpPr txBox="1"/>
          <p:nvPr/>
        </p:nvSpPr>
        <p:spPr>
          <a:xfrm>
            <a:off x="668694" y="159989"/>
            <a:ext cx="111905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l-GR" sz="2400" b="1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% χημική σύσταση Λιπαρών Οξέων δειγμάτων ελαιόλαδου (3/3)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0036060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C1A25ED9-0213-33C0-9A30-877D2E3FFA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759" y="47961"/>
            <a:ext cx="6364308" cy="676207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6CBAD5F-02B0-9F76-3F2F-F1DF07DFEF8D}"/>
              </a:ext>
            </a:extLst>
          </p:cNvPr>
          <p:cNvSpPr txBox="1"/>
          <p:nvPr/>
        </p:nvSpPr>
        <p:spPr>
          <a:xfrm>
            <a:off x="457199" y="2309326"/>
            <a:ext cx="496388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/>
              <a:t>Αποτελέσματα προσδιορισμού επιπέδων </a:t>
            </a:r>
            <a:r>
              <a:rPr lang="el-GR" sz="2000" b="1" dirty="0" err="1"/>
              <a:t>Υδροξυτυροσόλης</a:t>
            </a:r>
            <a:r>
              <a:rPr lang="el-GR" sz="2000" dirty="0"/>
              <a:t>, </a:t>
            </a:r>
            <a:r>
              <a:rPr lang="el-GR" sz="2000" b="1" dirty="0" err="1"/>
              <a:t>Tυροσόλης</a:t>
            </a:r>
            <a:r>
              <a:rPr lang="el-GR" sz="2000" dirty="0"/>
              <a:t>, </a:t>
            </a:r>
            <a:r>
              <a:rPr lang="el-GR" sz="2000" b="1" dirty="0" err="1"/>
              <a:t>Ολεασίνης</a:t>
            </a:r>
            <a:r>
              <a:rPr lang="el-GR" sz="2000" dirty="0"/>
              <a:t>, </a:t>
            </a:r>
            <a:r>
              <a:rPr lang="el-GR" sz="2000" b="1" dirty="0" err="1"/>
              <a:t>Ολεοκανθάλης</a:t>
            </a:r>
            <a:r>
              <a:rPr lang="el-GR" sz="2000" dirty="0"/>
              <a:t>  και του </a:t>
            </a:r>
            <a:r>
              <a:rPr lang="el-GR" sz="2000" b="1" dirty="0"/>
              <a:t>συνόλου των </a:t>
            </a:r>
            <a:r>
              <a:rPr lang="el-GR" sz="2000" b="1" dirty="0" err="1"/>
              <a:t>βιοφαινολών</a:t>
            </a:r>
            <a:r>
              <a:rPr lang="el-GR" sz="2000" b="1" dirty="0"/>
              <a:t> </a:t>
            </a:r>
            <a:r>
              <a:rPr lang="el-GR" sz="2000" dirty="0"/>
              <a:t>που </a:t>
            </a:r>
            <a:r>
              <a:rPr lang="el-GR" sz="2000" dirty="0" err="1"/>
              <a:t>προσμετρώνται</a:t>
            </a:r>
            <a:r>
              <a:rPr lang="el-GR" sz="2000" dirty="0"/>
              <a:t> στον ισχυρισμό υγείας της </a:t>
            </a:r>
            <a:r>
              <a:rPr lang="el-GR" sz="2000" dirty="0" err="1"/>
              <a:t>EFSA</a:t>
            </a:r>
            <a:r>
              <a:rPr lang="el-GR" sz="2000" dirty="0"/>
              <a:t> για τα δείγματα </a:t>
            </a:r>
            <a:r>
              <a:rPr lang="el-GR" sz="2000" dirty="0" err="1"/>
              <a:t>ελαιολάδου</a:t>
            </a:r>
            <a:r>
              <a:rPr lang="el-GR" sz="2000" dirty="0"/>
              <a:t>.</a:t>
            </a:r>
            <a:endParaRPr lang="en-US" sz="2000" dirty="0"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2C2865DF-BD05-39DB-DDA3-5BFA0940EA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274" y="457125"/>
            <a:ext cx="4963218" cy="106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6361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Ομάδα 1">
            <a:extLst>
              <a:ext uri="{FF2B5EF4-FFF2-40B4-BE49-F238E27FC236}">
                <a16:creationId xmlns:a16="http://schemas.microsoft.com/office/drawing/2014/main" id="{16F6E656-5E23-4BA7-94A3-B913CDE18581}"/>
              </a:ext>
            </a:extLst>
          </p:cNvPr>
          <p:cNvGrpSpPr/>
          <p:nvPr/>
        </p:nvGrpSpPr>
        <p:grpSpPr>
          <a:xfrm>
            <a:off x="562664" y="229184"/>
            <a:ext cx="10880037" cy="5775325"/>
            <a:chOff x="562664" y="257175"/>
            <a:chExt cx="10880037" cy="5775325"/>
          </a:xfrm>
        </p:grpSpPr>
        <p:grpSp>
          <p:nvGrpSpPr>
            <p:cNvPr id="5" name="Ομάδα 4">
              <a:extLst>
                <a:ext uri="{FF2B5EF4-FFF2-40B4-BE49-F238E27FC236}">
                  <a16:creationId xmlns:a16="http://schemas.microsoft.com/office/drawing/2014/main" id="{F9CC9185-93EA-445E-A807-15B56A4CB5A7}"/>
                </a:ext>
              </a:extLst>
            </p:cNvPr>
            <p:cNvGrpSpPr/>
            <p:nvPr/>
          </p:nvGrpSpPr>
          <p:grpSpPr>
            <a:xfrm>
              <a:off x="562664" y="257175"/>
              <a:ext cx="10203072" cy="962427"/>
              <a:chOff x="416614" y="5358050"/>
              <a:chExt cx="10203072" cy="962427"/>
            </a:xfrm>
          </p:grpSpPr>
          <p:pic>
            <p:nvPicPr>
              <p:cNvPr id="6" name="Εικόνα 5">
                <a:extLst>
                  <a:ext uri="{FF2B5EF4-FFF2-40B4-BE49-F238E27FC236}">
                    <a16:creationId xmlns:a16="http://schemas.microsoft.com/office/drawing/2014/main" id="{F3FCB9BD-682E-4CFA-88BD-3FE0F0B8BF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16614" y="5454305"/>
                <a:ext cx="1029364" cy="866172"/>
              </a:xfrm>
              <a:prstGeom prst="rect">
                <a:avLst/>
              </a:prstGeom>
            </p:spPr>
          </p:pic>
          <p:pic>
            <p:nvPicPr>
              <p:cNvPr id="7" name="Εικόνα 6">
                <a:extLst>
                  <a:ext uri="{FF2B5EF4-FFF2-40B4-BE49-F238E27FC236}">
                    <a16:creationId xmlns:a16="http://schemas.microsoft.com/office/drawing/2014/main" id="{DF1C2156-9E73-47E3-B9DB-76ADE87BE2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194086" y="5411428"/>
                <a:ext cx="1029364" cy="909049"/>
              </a:xfrm>
              <a:prstGeom prst="rect">
                <a:avLst/>
              </a:prstGeom>
            </p:spPr>
          </p:pic>
          <p:pic>
            <p:nvPicPr>
              <p:cNvPr id="8" name="Εικόνα 7">
                <a:extLst>
                  <a:ext uri="{FF2B5EF4-FFF2-40B4-BE49-F238E27FC236}">
                    <a16:creationId xmlns:a16="http://schemas.microsoft.com/office/drawing/2014/main" id="{5F09CCFB-87F2-484F-9EA7-826F9488EB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01896" y="5454305"/>
                <a:ext cx="2324100" cy="725442"/>
              </a:xfrm>
              <a:prstGeom prst="rect">
                <a:avLst/>
              </a:prstGeom>
            </p:spPr>
          </p:pic>
          <p:pic>
            <p:nvPicPr>
              <p:cNvPr id="9" name="Εικόνα 8">
                <a:extLst>
                  <a:ext uri="{FF2B5EF4-FFF2-40B4-BE49-F238E27FC236}">
                    <a16:creationId xmlns:a16="http://schemas.microsoft.com/office/drawing/2014/main" id="{A5D54927-4B76-43F7-A657-02178E3D2D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53525" y="5358050"/>
                <a:ext cx="1266161" cy="848458"/>
              </a:xfrm>
              <a:prstGeom prst="rect">
                <a:avLst/>
              </a:prstGeom>
            </p:spPr>
          </p:pic>
        </p:grpSp>
        <p:pic>
          <p:nvPicPr>
            <p:cNvPr id="12" name="Εικόνα 11">
              <a:extLst>
                <a:ext uri="{FF2B5EF4-FFF2-40B4-BE49-F238E27FC236}">
                  <a16:creationId xmlns:a16="http://schemas.microsoft.com/office/drawing/2014/main" id="{7A86BA08-69B1-4E0E-AF91-0E568DE2B6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62665" y="1957460"/>
              <a:ext cx="10880036" cy="407504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2E6CAD1-9761-460E-ABA3-3098C19E286B}"/>
                </a:ext>
              </a:extLst>
            </p:cNvPr>
            <p:cNvSpPr txBox="1"/>
            <p:nvPr/>
          </p:nvSpPr>
          <p:spPr>
            <a:xfrm>
              <a:off x="562664" y="1360261"/>
              <a:ext cx="98171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8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Συλλογή δειγμάτων -υποπροϊόντων ελιάς Περιφέρειας Στερεάς Ελλάδας</a:t>
              </a:r>
              <a:endParaRPr lang="el-GR" dirty="0"/>
            </a:p>
          </p:txBody>
        </p:sp>
      </p:grpSp>
    </p:spTree>
    <p:extLst>
      <p:ext uri="{BB962C8B-B14F-4D97-AF65-F5344CB8AC3E}">
        <p14:creationId xmlns:p14="http://schemas.microsoft.com/office/powerpoint/2010/main" val="38812999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Ομάδα 1">
            <a:extLst>
              <a:ext uri="{FF2B5EF4-FFF2-40B4-BE49-F238E27FC236}">
                <a16:creationId xmlns:a16="http://schemas.microsoft.com/office/drawing/2014/main" id="{73173ADD-18D7-4848-BBB8-846AC065DAB8}"/>
              </a:ext>
            </a:extLst>
          </p:cNvPr>
          <p:cNvGrpSpPr/>
          <p:nvPr/>
        </p:nvGrpSpPr>
        <p:grpSpPr>
          <a:xfrm>
            <a:off x="319294" y="257175"/>
            <a:ext cx="11263106" cy="6447795"/>
            <a:chOff x="319294" y="257175"/>
            <a:chExt cx="11263106" cy="6447795"/>
          </a:xfrm>
        </p:grpSpPr>
        <p:grpSp>
          <p:nvGrpSpPr>
            <p:cNvPr id="5" name="Ομάδα 4">
              <a:extLst>
                <a:ext uri="{FF2B5EF4-FFF2-40B4-BE49-F238E27FC236}">
                  <a16:creationId xmlns:a16="http://schemas.microsoft.com/office/drawing/2014/main" id="{7F853E71-4524-4B3E-BAFC-3199D074B2BD}"/>
                </a:ext>
              </a:extLst>
            </p:cNvPr>
            <p:cNvGrpSpPr/>
            <p:nvPr/>
          </p:nvGrpSpPr>
          <p:grpSpPr>
            <a:xfrm>
              <a:off x="562664" y="257175"/>
              <a:ext cx="10203072" cy="962427"/>
              <a:chOff x="416614" y="5358050"/>
              <a:chExt cx="10203072" cy="962427"/>
            </a:xfrm>
          </p:grpSpPr>
          <p:pic>
            <p:nvPicPr>
              <p:cNvPr id="6" name="Εικόνα 5">
                <a:extLst>
                  <a:ext uri="{FF2B5EF4-FFF2-40B4-BE49-F238E27FC236}">
                    <a16:creationId xmlns:a16="http://schemas.microsoft.com/office/drawing/2014/main" id="{E135402C-9EA8-4A4F-8957-BA310E5B96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16614" y="5454305"/>
                <a:ext cx="1029364" cy="866172"/>
              </a:xfrm>
              <a:prstGeom prst="rect">
                <a:avLst/>
              </a:prstGeom>
            </p:spPr>
          </p:pic>
          <p:pic>
            <p:nvPicPr>
              <p:cNvPr id="7" name="Εικόνα 6">
                <a:extLst>
                  <a:ext uri="{FF2B5EF4-FFF2-40B4-BE49-F238E27FC236}">
                    <a16:creationId xmlns:a16="http://schemas.microsoft.com/office/drawing/2014/main" id="{05BEE552-EA8E-4152-A0C3-B53C323BC0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194086" y="5411428"/>
                <a:ext cx="1029364" cy="909049"/>
              </a:xfrm>
              <a:prstGeom prst="rect">
                <a:avLst/>
              </a:prstGeom>
            </p:spPr>
          </p:pic>
          <p:pic>
            <p:nvPicPr>
              <p:cNvPr id="8" name="Εικόνα 7">
                <a:extLst>
                  <a:ext uri="{FF2B5EF4-FFF2-40B4-BE49-F238E27FC236}">
                    <a16:creationId xmlns:a16="http://schemas.microsoft.com/office/drawing/2014/main" id="{A4127735-81E2-45AC-900E-8A0DDF845E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01896" y="5454305"/>
                <a:ext cx="2324100" cy="725442"/>
              </a:xfrm>
              <a:prstGeom prst="rect">
                <a:avLst/>
              </a:prstGeom>
            </p:spPr>
          </p:pic>
          <p:pic>
            <p:nvPicPr>
              <p:cNvPr id="9" name="Εικόνα 8">
                <a:extLst>
                  <a:ext uri="{FF2B5EF4-FFF2-40B4-BE49-F238E27FC236}">
                    <a16:creationId xmlns:a16="http://schemas.microsoft.com/office/drawing/2014/main" id="{ECC02238-C9A6-4A88-B821-6B6A739B55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53525" y="5358050"/>
                <a:ext cx="1266161" cy="848458"/>
              </a:xfrm>
              <a:prstGeom prst="rect">
                <a:avLst/>
              </a:prstGeom>
            </p:spPr>
          </p:pic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80FB33D-17A4-47FA-936E-B352E87104AD}"/>
                </a:ext>
              </a:extLst>
            </p:cNvPr>
            <p:cNvSpPr txBox="1"/>
            <p:nvPr/>
          </p:nvSpPr>
          <p:spPr>
            <a:xfrm>
              <a:off x="469900" y="1332354"/>
              <a:ext cx="98171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8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Συλλογή δειγμάτων -υποπροϊόντων ελιάς Περιφέρειας Στερεάς Ελλάδας</a:t>
              </a:r>
              <a:endParaRPr lang="el-GR" dirty="0"/>
            </a:p>
          </p:txBody>
        </p:sp>
        <p:pic>
          <p:nvPicPr>
            <p:cNvPr id="11" name="Εικόνα 10">
              <a:extLst>
                <a:ext uri="{FF2B5EF4-FFF2-40B4-BE49-F238E27FC236}">
                  <a16:creationId xmlns:a16="http://schemas.microsoft.com/office/drawing/2014/main" id="{9DF51EC0-0ACF-4DC4-90C7-7D9B3A0D7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19294" y="1814438"/>
              <a:ext cx="11172411" cy="385445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A3D675E-29F7-4222-A267-C332C62E0B96}"/>
                </a:ext>
              </a:extLst>
            </p:cNvPr>
            <p:cNvSpPr txBox="1"/>
            <p:nvPr/>
          </p:nvSpPr>
          <p:spPr>
            <a:xfrm>
              <a:off x="319294" y="5781640"/>
              <a:ext cx="1126310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l-GR" b="1" dirty="0"/>
                <a:t>Συνολικά συλλέχθηκαν</a:t>
              </a:r>
              <a:r>
                <a:rPr lang="el-GR" b="1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  <a:r>
                <a:rPr lang="el-GR" b="1" dirty="0"/>
                <a:t> 36 δείγματα φύλλων ελιάς, 36 δείγματα κλαδιών ελιάς, δύο αντιπροσωπευτικά δείγματα </a:t>
              </a:r>
              <a:r>
                <a:rPr lang="el-GR" b="1" dirty="0" err="1"/>
                <a:t>ξεπικρίσματος</a:t>
              </a:r>
              <a:r>
                <a:rPr lang="el-GR" b="1" dirty="0"/>
                <a:t> βρώσιμης ελιάς Καλαμών και  </a:t>
              </a:r>
              <a:r>
                <a:rPr lang="el-GR" b="1" dirty="0" err="1"/>
                <a:t>Αμφίσσης</a:t>
              </a:r>
              <a:r>
                <a:rPr lang="el-GR" b="1" dirty="0"/>
                <a:t> και δείγματα ελαιοπυρήνα από συνεργαζόμενο ελαιοτριβείο της περιοχής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81647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F33F24-AB2E-0606-1E55-C86D0FCF2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0AF00C4-AFBF-2265-4138-6C9ECAC922A5}"/>
              </a:ext>
            </a:extLst>
          </p:cNvPr>
          <p:cNvSpPr txBox="1"/>
          <p:nvPr/>
        </p:nvSpPr>
        <p:spPr>
          <a:xfrm>
            <a:off x="1806378" y="333939"/>
            <a:ext cx="9144000" cy="11526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34290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l-GR" sz="2400" b="1" dirty="0"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400" b="1" dirty="0" err="1">
                <a:effectLst/>
                <a:latin typeface="+mj-lt"/>
                <a:ea typeface="+mj-ea"/>
                <a:cs typeface="+mj-cs"/>
              </a:rPr>
              <a:t>Περιεκτικότητ</a:t>
            </a:r>
            <a:r>
              <a:rPr lang="en-US" sz="2400" b="1" dirty="0">
                <a:effectLst/>
                <a:latin typeface="+mj-lt"/>
                <a:ea typeface="+mj-ea"/>
                <a:cs typeface="+mj-cs"/>
              </a:rPr>
              <a:t>α ολευρωπεΐνης, Βερμπασκοσίδη και του γλυκοσίδη της λουτεολίνης στα αναλυόμενα δείγματα φύλλων ελιάς</a:t>
            </a:r>
            <a:r>
              <a:rPr lang="el-GR" sz="2400" b="1" dirty="0">
                <a:effectLst/>
                <a:latin typeface="+mj-lt"/>
                <a:ea typeface="+mj-ea"/>
                <a:cs typeface="+mj-cs"/>
              </a:rPr>
              <a:t> (1/2)</a:t>
            </a:r>
            <a:endParaRPr lang="en-US" sz="2400" b="1" dirty="0">
              <a:effectLst/>
              <a:latin typeface="+mj-lt"/>
              <a:ea typeface="+mj-ea"/>
              <a:cs typeface="+mj-cs"/>
            </a:endParaRPr>
          </a:p>
        </p:txBody>
      </p:sp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D3D9551F-6E68-6E3F-437D-30FCE53A13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2503" y="2312057"/>
            <a:ext cx="4150324" cy="4180183"/>
          </a:xfrm>
          <a:prstGeom prst="rect">
            <a:avLst/>
          </a:prstGeom>
        </p:spPr>
      </p:pic>
      <p:pic>
        <p:nvPicPr>
          <p:cNvPr id="2" name="Εικόνα 1">
            <a:extLst>
              <a:ext uri="{FF2B5EF4-FFF2-40B4-BE49-F238E27FC236}">
                <a16:creationId xmlns:a16="http://schemas.microsoft.com/office/drawing/2014/main" id="{142ED1C5-9168-5AA3-D35D-E769E51FF5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48" y="1486602"/>
            <a:ext cx="7820955" cy="4650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2056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15">
            <a:extLst>
              <a:ext uri="{FF2B5EF4-FFF2-40B4-BE49-F238E27FC236}">
                <a16:creationId xmlns:a16="http://schemas.microsoft.com/office/drawing/2014/main" id="{62245F03-66D5-45EC-A0B5-90E656B11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BCD08E-FA21-266F-D603-D3BD2BB3CEC2}"/>
              </a:ext>
            </a:extLst>
          </p:cNvPr>
          <p:cNvSpPr txBox="1"/>
          <p:nvPr/>
        </p:nvSpPr>
        <p:spPr>
          <a:xfrm>
            <a:off x="1765738" y="-143581"/>
            <a:ext cx="9144000" cy="11526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34290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l-GR" sz="2400" b="1" dirty="0"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400" b="1" dirty="0" err="1">
                <a:effectLst/>
                <a:latin typeface="+mj-lt"/>
                <a:ea typeface="+mj-ea"/>
                <a:cs typeface="+mj-cs"/>
              </a:rPr>
              <a:t>Περιεκτικότητ</a:t>
            </a:r>
            <a:r>
              <a:rPr lang="en-US" sz="2400" b="1" dirty="0">
                <a:effectLst/>
                <a:latin typeface="+mj-lt"/>
                <a:ea typeface="+mj-ea"/>
                <a:cs typeface="+mj-cs"/>
              </a:rPr>
              <a:t>α ολευρωπεΐνης, Βερμπασκοσίδη και του γλυκοσίδη της λουτεολίνης στα αναλυόμενα δείγματα φύλλων ελιάς</a:t>
            </a:r>
            <a:r>
              <a:rPr lang="el-GR" sz="2400" b="1" dirty="0">
                <a:effectLst/>
                <a:latin typeface="+mj-lt"/>
                <a:ea typeface="+mj-ea"/>
                <a:cs typeface="+mj-cs"/>
              </a:rPr>
              <a:t> (2/2)</a:t>
            </a:r>
            <a:endParaRPr lang="en-US" sz="2400" b="1" dirty="0"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27" name="Freeform: Shape 17">
            <a:extLst>
              <a:ext uri="{FF2B5EF4-FFF2-40B4-BE49-F238E27FC236}">
                <a16:creationId xmlns:a16="http://schemas.microsoft.com/office/drawing/2014/main" id="{EB2DCC78-9962-49FE-9691-A391B5AA82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2"/>
            <a:ext cx="9379191" cy="3962402"/>
          </a:xfrm>
          <a:custGeom>
            <a:avLst/>
            <a:gdLst>
              <a:gd name="connsiteX0" fmla="*/ 9379192 w 9379192"/>
              <a:gd name="connsiteY0" fmla="*/ 3752527 h 3752527"/>
              <a:gd name="connsiteX1" fmla="*/ 3293459 w 9379192"/>
              <a:gd name="connsiteY1" fmla="*/ 3752527 h 3752527"/>
              <a:gd name="connsiteX2" fmla="*/ 3297156 w 9379192"/>
              <a:gd name="connsiteY2" fmla="*/ 3752055 h 3752527"/>
              <a:gd name="connsiteX3" fmla="*/ 3642095 w 9379192"/>
              <a:gd name="connsiteY3" fmla="*/ 3690141 h 3752527"/>
              <a:gd name="connsiteX4" fmla="*/ 2307659 w 9379192"/>
              <a:gd name="connsiteY4" fmla="*/ 3500267 h 3752527"/>
              <a:gd name="connsiteX5" fmla="*/ 2383194 w 9379192"/>
              <a:gd name="connsiteY5" fmla="*/ 3475501 h 3752527"/>
              <a:gd name="connsiteX6" fmla="*/ 2237161 w 9379192"/>
              <a:gd name="connsiteY6" fmla="*/ 3376437 h 3752527"/>
              <a:gd name="connsiteX7" fmla="*/ 1637924 w 9379192"/>
              <a:gd name="connsiteY7" fmla="*/ 3219585 h 3752527"/>
              <a:gd name="connsiteX8" fmla="*/ 2383194 w 9379192"/>
              <a:gd name="connsiteY8" fmla="*/ 2955415 h 3752527"/>
              <a:gd name="connsiteX9" fmla="*/ 1542249 w 9379192"/>
              <a:gd name="connsiteY9" fmla="*/ 2596307 h 3752527"/>
              <a:gd name="connsiteX10" fmla="*/ 1114221 w 9379192"/>
              <a:gd name="connsiteY10" fmla="*/ 2509625 h 3752527"/>
              <a:gd name="connsiteX11" fmla="*/ 2524191 w 9379192"/>
              <a:gd name="connsiteY11" fmla="*/ 2059708 h 3752527"/>
              <a:gd name="connsiteX12" fmla="*/ 238027 w 9379192"/>
              <a:gd name="connsiteY12" fmla="*/ 1836815 h 3752527"/>
              <a:gd name="connsiteX13" fmla="*/ 424343 w 9379192"/>
              <a:gd name="connsiteY13" fmla="*/ 1746006 h 3752527"/>
              <a:gd name="connsiteX14" fmla="*/ 1844384 w 9379192"/>
              <a:gd name="connsiteY14" fmla="*/ 1770772 h 3752527"/>
              <a:gd name="connsiteX15" fmla="*/ 2081058 w 9379192"/>
              <a:gd name="connsiteY15" fmla="*/ 1700602 h 3752527"/>
              <a:gd name="connsiteX16" fmla="*/ 1844384 w 9379192"/>
              <a:gd name="connsiteY16" fmla="*/ 1589154 h 3752527"/>
              <a:gd name="connsiteX17" fmla="*/ 922869 w 9379192"/>
              <a:gd name="connsiteY17" fmla="*/ 1506601 h 3752527"/>
              <a:gd name="connsiteX18" fmla="*/ 681160 w 9379192"/>
              <a:gd name="connsiteY18" fmla="*/ 1320855 h 3752527"/>
              <a:gd name="connsiteX19" fmla="*/ 273276 w 9379192"/>
              <a:gd name="connsiteY19" fmla="*/ 1106216 h 3752527"/>
              <a:gd name="connsiteX20" fmla="*/ 555269 w 9379192"/>
              <a:gd name="connsiteY20" fmla="*/ 928727 h 3752527"/>
              <a:gd name="connsiteX21" fmla="*/ 97029 w 9379192"/>
              <a:gd name="connsiteY21" fmla="*/ 664555 h 3752527"/>
              <a:gd name="connsiteX22" fmla="*/ 227955 w 9379192"/>
              <a:gd name="connsiteY22" fmla="*/ 317831 h 3752527"/>
              <a:gd name="connsiteX23" fmla="*/ 998402 w 9379192"/>
              <a:gd name="connsiteY23" fmla="*/ 235277 h 3752527"/>
              <a:gd name="connsiteX24" fmla="*/ 2030701 w 9379192"/>
              <a:gd name="connsiteY24" fmla="*/ 115575 h 3752527"/>
              <a:gd name="connsiteX25" fmla="*/ 3068036 w 9379192"/>
              <a:gd name="connsiteY25" fmla="*/ 12383 h 3752527"/>
              <a:gd name="connsiteX26" fmla="*/ 4105370 w 9379192"/>
              <a:gd name="connsiteY26" fmla="*/ 12383 h 3752527"/>
              <a:gd name="connsiteX27" fmla="*/ 4402472 w 9379192"/>
              <a:gd name="connsiteY27" fmla="*/ 20638 h 3752527"/>
              <a:gd name="connsiteX28" fmla="*/ 4407507 w 9379192"/>
              <a:gd name="connsiteY28" fmla="*/ 20638 h 3752527"/>
              <a:gd name="connsiteX29" fmla="*/ 5696622 w 9379192"/>
              <a:gd name="connsiteY29" fmla="*/ 57788 h 3752527"/>
              <a:gd name="connsiteX30" fmla="*/ 6175004 w 9379192"/>
              <a:gd name="connsiteY30" fmla="*/ 61915 h 3752527"/>
              <a:gd name="connsiteX31" fmla="*/ 7212339 w 9379192"/>
              <a:gd name="connsiteY31" fmla="*/ 66042 h 3752527"/>
              <a:gd name="connsiteX32" fmla="*/ 8244638 w 9379192"/>
              <a:gd name="connsiteY32" fmla="*/ 49532 h 3752527"/>
              <a:gd name="connsiteX33" fmla="*/ 9292044 w 9379192"/>
              <a:gd name="connsiteY33" fmla="*/ 0 h 3752527"/>
              <a:gd name="connsiteX34" fmla="*/ 9379192 w 9379192"/>
              <a:gd name="connsiteY34" fmla="*/ 2762 h 3752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9379192" h="3752527">
                <a:moveTo>
                  <a:pt x="9379192" y="3752527"/>
                </a:moveTo>
                <a:lnTo>
                  <a:pt x="3293459" y="3752527"/>
                </a:lnTo>
                <a:lnTo>
                  <a:pt x="3297156" y="3752055"/>
                </a:lnTo>
                <a:cubicBezTo>
                  <a:pt x="3412975" y="3736577"/>
                  <a:pt x="3551454" y="3714906"/>
                  <a:pt x="3642095" y="3690141"/>
                </a:cubicBezTo>
                <a:cubicBezTo>
                  <a:pt x="3380244" y="3686012"/>
                  <a:pt x="2347945" y="3529162"/>
                  <a:pt x="2307659" y="3500267"/>
                </a:cubicBezTo>
                <a:cubicBezTo>
                  <a:pt x="2327803" y="3492012"/>
                  <a:pt x="2358017" y="3483757"/>
                  <a:pt x="2383194" y="3475501"/>
                </a:cubicBezTo>
                <a:cubicBezTo>
                  <a:pt x="2327803" y="3450736"/>
                  <a:pt x="2282482" y="3421842"/>
                  <a:pt x="2237161" y="3376437"/>
                </a:cubicBezTo>
                <a:cubicBezTo>
                  <a:pt x="2091129" y="3223714"/>
                  <a:pt x="1844384" y="3277374"/>
                  <a:pt x="1637924" y="3219585"/>
                </a:cubicBezTo>
                <a:cubicBezTo>
                  <a:pt x="1768850" y="2897627"/>
                  <a:pt x="2116307" y="3017329"/>
                  <a:pt x="2383194" y="2955415"/>
                </a:cubicBezTo>
                <a:cubicBezTo>
                  <a:pt x="1683245" y="2765541"/>
                  <a:pt x="1819207" y="2666477"/>
                  <a:pt x="1542249" y="2596307"/>
                </a:cubicBezTo>
                <a:cubicBezTo>
                  <a:pt x="1194791" y="2509625"/>
                  <a:pt x="1114221" y="2509625"/>
                  <a:pt x="1114221" y="2509625"/>
                </a:cubicBezTo>
                <a:cubicBezTo>
                  <a:pt x="1522105" y="2245455"/>
                  <a:pt x="2010559" y="2530264"/>
                  <a:pt x="2524191" y="2059708"/>
                </a:cubicBezTo>
                <a:cubicBezTo>
                  <a:pt x="2030701" y="1993667"/>
                  <a:pt x="555269" y="1960645"/>
                  <a:pt x="238027" y="1836815"/>
                </a:cubicBezTo>
                <a:cubicBezTo>
                  <a:pt x="358880" y="1882219"/>
                  <a:pt x="368952" y="1746006"/>
                  <a:pt x="424343" y="1746006"/>
                </a:cubicBezTo>
                <a:cubicBezTo>
                  <a:pt x="892655" y="1741879"/>
                  <a:pt x="1371037" y="1820305"/>
                  <a:pt x="1844384" y="1770772"/>
                </a:cubicBezTo>
                <a:cubicBezTo>
                  <a:pt x="1929989" y="1766645"/>
                  <a:pt x="2065951" y="1803793"/>
                  <a:pt x="2081058" y="1700602"/>
                </a:cubicBezTo>
                <a:cubicBezTo>
                  <a:pt x="2096164" y="1572644"/>
                  <a:pt x="1919919" y="1601537"/>
                  <a:pt x="1844384" y="1589154"/>
                </a:cubicBezTo>
                <a:cubicBezTo>
                  <a:pt x="1537212" y="1547877"/>
                  <a:pt x="1235076" y="1531367"/>
                  <a:pt x="922869" y="1506601"/>
                </a:cubicBezTo>
                <a:cubicBezTo>
                  <a:pt x="791943" y="1494218"/>
                  <a:pt x="630804" y="1518984"/>
                  <a:pt x="681160" y="1320855"/>
                </a:cubicBezTo>
                <a:cubicBezTo>
                  <a:pt x="640874" y="1130983"/>
                  <a:pt x="399166" y="1197025"/>
                  <a:pt x="273276" y="1106216"/>
                </a:cubicBezTo>
                <a:cubicBezTo>
                  <a:pt x="333703" y="998897"/>
                  <a:pt x="504913" y="1073196"/>
                  <a:pt x="555269" y="928727"/>
                </a:cubicBezTo>
                <a:cubicBezTo>
                  <a:pt x="313560" y="974131"/>
                  <a:pt x="338738" y="660428"/>
                  <a:pt x="97029" y="664555"/>
                </a:cubicBezTo>
                <a:cubicBezTo>
                  <a:pt x="-104395" y="478810"/>
                  <a:pt x="41638" y="388001"/>
                  <a:pt x="227955" y="317831"/>
                </a:cubicBezTo>
                <a:cubicBezTo>
                  <a:pt x="469664" y="231150"/>
                  <a:pt x="736551" y="251788"/>
                  <a:pt x="998402" y="235277"/>
                </a:cubicBezTo>
                <a:cubicBezTo>
                  <a:pt x="1345860" y="198128"/>
                  <a:pt x="1678209" y="111447"/>
                  <a:pt x="2030701" y="115575"/>
                </a:cubicBezTo>
                <a:cubicBezTo>
                  <a:pt x="2363052" y="28893"/>
                  <a:pt x="2730650" y="123829"/>
                  <a:pt x="3068036" y="12383"/>
                </a:cubicBezTo>
                <a:cubicBezTo>
                  <a:pt x="3410457" y="12383"/>
                  <a:pt x="3757914" y="12383"/>
                  <a:pt x="4105370" y="12383"/>
                </a:cubicBezTo>
                <a:cubicBezTo>
                  <a:pt x="4206084" y="16510"/>
                  <a:pt x="4301759" y="16510"/>
                  <a:pt x="4402472" y="20638"/>
                </a:cubicBezTo>
                <a:cubicBezTo>
                  <a:pt x="4402472" y="20638"/>
                  <a:pt x="4407507" y="20638"/>
                  <a:pt x="4407507" y="20638"/>
                </a:cubicBezTo>
                <a:cubicBezTo>
                  <a:pt x="4840570" y="33022"/>
                  <a:pt x="5268596" y="41276"/>
                  <a:pt x="5696622" y="57788"/>
                </a:cubicBezTo>
                <a:cubicBezTo>
                  <a:pt x="5857761" y="57788"/>
                  <a:pt x="6013864" y="61915"/>
                  <a:pt x="6175004" y="61915"/>
                </a:cubicBezTo>
                <a:cubicBezTo>
                  <a:pt x="6517425" y="82553"/>
                  <a:pt x="6864883" y="94936"/>
                  <a:pt x="7212339" y="66042"/>
                </a:cubicBezTo>
                <a:cubicBezTo>
                  <a:pt x="7559796" y="90809"/>
                  <a:pt x="7897182" y="74298"/>
                  <a:pt x="8244638" y="49532"/>
                </a:cubicBezTo>
                <a:cubicBezTo>
                  <a:pt x="8597130" y="78426"/>
                  <a:pt x="8944587" y="37149"/>
                  <a:pt x="9292044" y="0"/>
                </a:cubicBezTo>
                <a:lnTo>
                  <a:pt x="9379192" y="2762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52D17CE9-312D-E4CA-151F-81E69E8788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945" y="1946297"/>
            <a:ext cx="4502762" cy="4535157"/>
          </a:xfrm>
          <a:prstGeom prst="rect">
            <a:avLst/>
          </a:prstGeom>
        </p:spPr>
      </p:pic>
      <p:grpSp>
        <p:nvGrpSpPr>
          <p:cNvPr id="8" name="Ομάδα 7">
            <a:extLst>
              <a:ext uri="{FF2B5EF4-FFF2-40B4-BE49-F238E27FC236}">
                <a16:creationId xmlns:a16="http://schemas.microsoft.com/office/drawing/2014/main" id="{54EFD93E-FEB6-0E30-F347-9BA8996790B7}"/>
              </a:ext>
            </a:extLst>
          </p:cNvPr>
          <p:cNvGrpSpPr/>
          <p:nvPr/>
        </p:nvGrpSpPr>
        <p:grpSpPr>
          <a:xfrm>
            <a:off x="-1438" y="809297"/>
            <a:ext cx="7313138" cy="5963636"/>
            <a:chOff x="1923685" y="514171"/>
            <a:chExt cx="8344623" cy="6203218"/>
          </a:xfrm>
        </p:grpSpPr>
        <p:pic>
          <p:nvPicPr>
            <p:cNvPr id="5" name="Εικόνα 4">
              <a:extLst>
                <a:ext uri="{FF2B5EF4-FFF2-40B4-BE49-F238E27FC236}">
                  <a16:creationId xmlns:a16="http://schemas.microsoft.com/office/drawing/2014/main" id="{6DA67345-9323-7418-3A3D-6342753439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39012" y="1443892"/>
              <a:ext cx="7513971" cy="5273497"/>
            </a:xfrm>
            <a:prstGeom prst="rect">
              <a:avLst/>
            </a:prstGeom>
          </p:spPr>
        </p:pic>
        <p:pic>
          <p:nvPicPr>
            <p:cNvPr id="7" name="Εικόνα 6">
              <a:extLst>
                <a:ext uri="{FF2B5EF4-FFF2-40B4-BE49-F238E27FC236}">
                  <a16:creationId xmlns:a16="http://schemas.microsoft.com/office/drawing/2014/main" id="{AEA2B9BF-9468-B9D6-A1A3-400DDFBDFB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23685" y="514171"/>
              <a:ext cx="8344623" cy="9297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686851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932495F0-C5CB-4823-AE70-EED61EBAB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170B66-6518-B873-0B0C-7FD98725CD98}"/>
              </a:ext>
            </a:extLst>
          </p:cNvPr>
          <p:cNvSpPr txBox="1"/>
          <p:nvPr/>
        </p:nvSpPr>
        <p:spPr>
          <a:xfrm>
            <a:off x="853896" y="851286"/>
            <a:ext cx="6990221" cy="13088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571500" indent="-5715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3800" b="1" dirty="0" err="1">
                <a:effectLst/>
                <a:latin typeface="+mj-lt"/>
                <a:ea typeface="+mj-ea"/>
                <a:cs typeface="+mj-cs"/>
              </a:rPr>
              <a:t>Περιεκτικότητ</a:t>
            </a:r>
            <a:r>
              <a:rPr lang="en-US" sz="3800" b="1" dirty="0">
                <a:effectLst/>
                <a:latin typeface="+mj-lt"/>
                <a:ea typeface="+mj-ea"/>
                <a:cs typeface="+mj-cs"/>
              </a:rPr>
              <a:t>α ολευρωπεΐνης στα δείγματα κλαδιών ελιάς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8B9C25-D80D-48EC-B83A-231219A80C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82975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1F05A1E4-E8CB-2592-B731-82CBDE97F4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003" y="4382841"/>
            <a:ext cx="10521168" cy="2288353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01CC70B-8875-45A1-8AFD-7D546E3C0C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897" y="4177748"/>
            <a:ext cx="4824407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237A46AB-91C8-8264-1074-981AEA2111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55878" y="495200"/>
            <a:ext cx="3227858" cy="314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3149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4A589C-5BE5-9C92-F901-8963731FA9AA}"/>
              </a:ext>
            </a:extLst>
          </p:cNvPr>
          <p:cNvSpPr txBox="1"/>
          <p:nvPr/>
        </p:nvSpPr>
        <p:spPr>
          <a:xfrm>
            <a:off x="258198" y="3223707"/>
            <a:ext cx="11534409" cy="10292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buNone/>
            </a:pPr>
            <a:r>
              <a:rPr lang="el-GR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Περιεκτικότητα </a:t>
            </a:r>
            <a:r>
              <a:rPr lang="el-GR" sz="18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Υδροξυτυροσόλης</a:t>
            </a:r>
            <a:r>
              <a:rPr lang="el-GR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(</a:t>
            </a:r>
            <a:r>
              <a:rPr lang="el-GR" sz="1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HT</a:t>
            </a:r>
            <a:r>
              <a:rPr lang="el-GR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), </a:t>
            </a:r>
            <a:r>
              <a:rPr lang="el-GR" sz="18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Τυροσόλης</a:t>
            </a:r>
            <a:r>
              <a:rPr lang="el-GR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(T), </a:t>
            </a:r>
            <a:r>
              <a:rPr lang="el-GR" sz="18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Μασλικού</a:t>
            </a:r>
            <a:r>
              <a:rPr lang="el-GR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(</a:t>
            </a:r>
            <a:r>
              <a:rPr lang="el-GR" sz="1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MA</a:t>
            </a:r>
            <a:r>
              <a:rPr lang="el-GR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) και </a:t>
            </a:r>
            <a:r>
              <a:rPr lang="el-GR" sz="18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Ολεανολικού</a:t>
            </a:r>
            <a:r>
              <a:rPr lang="el-GR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οξέος (</a:t>
            </a:r>
            <a:r>
              <a:rPr lang="el-GR" sz="1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OA</a:t>
            </a:r>
            <a:r>
              <a:rPr lang="el-GR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) των εμπλουτισμένων εκχυλισμάτων που προέκυψαν από την εφαρμογή της Επιταχυνόμενης Εκχύλισης με Υγρά υπό Πίεση σε δείγματα ελαιοπυρήνα</a:t>
            </a:r>
            <a:endParaRPr lang="en-US" sz="2000" dirty="0">
              <a:solidFill>
                <a:srgbClr val="000000"/>
              </a:solidFill>
              <a:effectLst/>
              <a:latin typeface="Calibri" panose="020F0502020204030204" pitchFamily="34" charset="0"/>
              <a:ea typeface="Arial" panose="020B0604020202020204" pitchFamily="34" charset="0"/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0F97A70E-3B13-B278-5322-24D763861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98" y="4410142"/>
            <a:ext cx="11534409" cy="1580754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ED618EB1-B6D7-0555-FAC4-C7EC8DC64A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5185" y="765079"/>
            <a:ext cx="5880100" cy="2185670"/>
          </a:xfrm>
          <a:prstGeom prst="rect">
            <a:avLst/>
          </a:prstGeom>
          <a:noFill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B06214F-F440-6693-A245-2F5C38C9AE76}"/>
              </a:ext>
            </a:extLst>
          </p:cNvPr>
          <p:cNvSpPr txBox="1"/>
          <p:nvPr/>
        </p:nvSpPr>
        <p:spPr>
          <a:xfrm>
            <a:off x="146230" y="1082885"/>
            <a:ext cx="5396153" cy="10274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900"/>
              </a:spcAft>
              <a:buNone/>
            </a:pPr>
            <a:r>
              <a:rPr lang="el-GR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Αποξηραμένος ελαιοπυρήνας (Γ), ξυλώδες τμήμα ελαιοπυρήνα (Β) και σάρκα ελιάς που είναι το σαρκώδες τμήμα του ελαιοπυρήνα (Α).</a:t>
            </a:r>
            <a:endParaRPr lang="en-US" sz="14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EE8611-1C0A-C465-9D40-60B8DD6F361A}"/>
              </a:ext>
            </a:extLst>
          </p:cNvPr>
          <p:cNvSpPr txBox="1"/>
          <p:nvPr/>
        </p:nvSpPr>
        <p:spPr>
          <a:xfrm>
            <a:off x="258198" y="127746"/>
            <a:ext cx="11573655" cy="5587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buFont typeface="Wingdings" panose="05000000000000000000" pitchFamily="2" charset="2"/>
              <a:buChar char="q"/>
            </a:pPr>
            <a:r>
              <a:rPr lang="el-GR" sz="2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Περιεκτικότητα </a:t>
            </a:r>
            <a:r>
              <a:rPr lang="el-GR" sz="2800" b="1" dirty="0" err="1">
                <a:solidFill>
                  <a:srgbClr val="000000"/>
                </a:solidFill>
                <a:latin typeface="Calibri" panose="020F0502020204030204" pitchFamily="34" charset="0"/>
                <a:ea typeface="Arial" panose="020B0604020202020204" pitchFamily="34" charset="0"/>
              </a:rPr>
              <a:t>βιοδραστικών</a:t>
            </a:r>
            <a:r>
              <a:rPr lang="el-GR" sz="2800" b="1" dirty="0">
                <a:solidFill>
                  <a:srgbClr val="000000"/>
                </a:solidFill>
                <a:latin typeface="Calibri" panose="020F0502020204030204" pitchFamily="34" charset="0"/>
                <a:ea typeface="Arial" panose="020B0604020202020204" pitchFamily="34" charset="0"/>
              </a:rPr>
              <a:t> συστατικών</a:t>
            </a:r>
            <a:r>
              <a:rPr lang="el-GR" sz="2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σε δείγματα ελαιοπυρήνα</a:t>
            </a:r>
            <a:endParaRPr lang="en-US" sz="28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7769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Ομάδα 2">
            <a:extLst>
              <a:ext uri="{FF2B5EF4-FFF2-40B4-BE49-F238E27FC236}">
                <a16:creationId xmlns:a16="http://schemas.microsoft.com/office/drawing/2014/main" id="{F3A36278-5919-4179-8358-36933E63C164}"/>
              </a:ext>
            </a:extLst>
          </p:cNvPr>
          <p:cNvGrpSpPr/>
          <p:nvPr/>
        </p:nvGrpSpPr>
        <p:grpSpPr>
          <a:xfrm>
            <a:off x="59292" y="293097"/>
            <a:ext cx="11951444" cy="6144527"/>
            <a:chOff x="128514" y="188641"/>
            <a:chExt cx="12952066" cy="6658971"/>
          </a:xfrm>
        </p:grpSpPr>
        <p:pic>
          <p:nvPicPr>
            <p:cNvPr id="3074" name="Picture 2" descr="Image result for olive fruit powder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59" t="4863" r="10840" b="36458"/>
            <a:stretch/>
          </p:blipFill>
          <p:spPr bwMode="auto">
            <a:xfrm>
              <a:off x="2406300" y="5592126"/>
              <a:ext cx="1330424" cy="6451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584778" y="941903"/>
              <a:ext cx="2861953" cy="3770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1661" dirty="0"/>
                <a:t>Ξεπίκρισμα βρώσιμης ελιάς </a:t>
              </a:r>
            </a:p>
          </p:txBody>
        </p:sp>
        <p:sp>
          <p:nvSpPr>
            <p:cNvPr id="5" name="Right Arrow 4"/>
            <p:cNvSpPr/>
            <p:nvPr/>
          </p:nvSpPr>
          <p:spPr>
            <a:xfrm>
              <a:off x="3572437" y="2476551"/>
              <a:ext cx="807608" cy="27860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sz="1246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109286" y="958461"/>
              <a:ext cx="3823467" cy="3770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1661" dirty="0"/>
                <a:t>Επεξεργασία με ρητίνες προσρόφησης</a:t>
              </a:r>
            </a:p>
          </p:txBody>
        </p:sp>
        <p:sp>
          <p:nvSpPr>
            <p:cNvPr id="14" name="Right Arrow 13"/>
            <p:cNvSpPr/>
            <p:nvPr/>
          </p:nvSpPr>
          <p:spPr>
            <a:xfrm rot="5400000">
              <a:off x="10225788" y="4071355"/>
              <a:ext cx="816897" cy="36577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sz="1246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0965898" y="2007643"/>
              <a:ext cx="1722203" cy="961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92" dirty="0"/>
                <a:t>Type: XAD7 HP </a:t>
              </a:r>
              <a:endParaRPr lang="el-GR" sz="1292" dirty="0"/>
            </a:p>
            <a:p>
              <a:r>
                <a:rPr lang="en-US" sz="1292" dirty="0"/>
                <a:t>Solvent: Water/EtOH</a:t>
              </a:r>
            </a:p>
            <a:p>
              <a:r>
                <a:rPr lang="en-US" sz="1292" dirty="0"/>
                <a:t> 1/1 (v/v)</a:t>
              </a:r>
            </a:p>
            <a:p>
              <a:r>
                <a:rPr lang="en-US" sz="1292" dirty="0"/>
                <a:t>Duration: 16 </a:t>
              </a:r>
              <a:r>
                <a:rPr lang="en-US" sz="1292" dirty="0" err="1"/>
                <a:t>hr</a:t>
              </a:r>
              <a:r>
                <a:rPr lang="en-US" sz="1292" dirty="0"/>
                <a:t> </a:t>
              </a: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6817" y="1364140"/>
              <a:ext cx="3480195" cy="2447421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5491716" y="927961"/>
              <a:ext cx="1223971" cy="3770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1661" dirty="0" err="1"/>
                <a:t>Φίλτρανση</a:t>
              </a:r>
              <a:endParaRPr lang="el-GR" sz="1661" dirty="0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24912" y="4731086"/>
              <a:ext cx="2365327" cy="1998038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10762259" y="3817144"/>
              <a:ext cx="2318321" cy="869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661" dirty="0"/>
                <a:t>Συμπύκνωση </a:t>
              </a:r>
              <a:r>
                <a:rPr lang="el-GR" sz="1476" dirty="0"/>
                <a:t>(θερμική ανάκτηση του οργανικού διαλύτη)</a:t>
              </a:r>
            </a:p>
          </p:txBody>
        </p:sp>
        <p:sp>
          <p:nvSpPr>
            <p:cNvPr id="22" name="Right Arrow 21"/>
            <p:cNvSpPr/>
            <p:nvPr/>
          </p:nvSpPr>
          <p:spPr>
            <a:xfrm rot="10800000">
              <a:off x="8298665" y="5690410"/>
              <a:ext cx="1496712" cy="27860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sz="1246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685" t="10426" r="10978" b="24906"/>
            <a:stretch/>
          </p:blipFill>
          <p:spPr>
            <a:xfrm>
              <a:off x="5000317" y="4635856"/>
              <a:ext cx="2348753" cy="2211756"/>
            </a:xfrm>
            <a:prstGeom prst="rect">
              <a:avLst/>
            </a:prstGeom>
          </p:spPr>
        </p:pic>
        <p:sp>
          <p:nvSpPr>
            <p:cNvPr id="24" name="TextBox 23"/>
            <p:cNvSpPr txBox="1"/>
            <p:nvPr/>
          </p:nvSpPr>
          <p:spPr>
            <a:xfrm>
              <a:off x="4823446" y="4167995"/>
              <a:ext cx="3373598" cy="6540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61" dirty="0"/>
                <a:t>Spray Dryer</a:t>
              </a:r>
              <a:r>
                <a:rPr lang="el-GR" sz="1661" dirty="0"/>
                <a:t> Ξήρανση με ψεκασμό</a:t>
              </a:r>
            </a:p>
            <a:p>
              <a:endParaRPr lang="el-GR" sz="1661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36718" y="5422849"/>
              <a:ext cx="1365589" cy="3461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76" b="1" dirty="0"/>
                <a:t>Dried powder</a:t>
              </a:r>
              <a:endParaRPr lang="el-GR" sz="1476" b="1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154973" y="5044079"/>
              <a:ext cx="2673853" cy="6540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661" dirty="0"/>
                <a:t>Προσθήκη </a:t>
              </a:r>
              <a:r>
                <a:rPr lang="el-GR" sz="1661" dirty="0" err="1"/>
                <a:t>Μαλτοδεξτρίνης</a:t>
              </a:r>
              <a:r>
                <a:rPr lang="el-GR" sz="1661" dirty="0"/>
                <a:t> </a:t>
              </a:r>
              <a:r>
                <a:rPr lang="en-US" sz="1661" dirty="0"/>
                <a:t>30%</a:t>
              </a:r>
              <a:endParaRPr lang="el-GR" sz="1661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90817" y="5760258"/>
              <a:ext cx="2870751" cy="746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92" b="1" dirty="0"/>
                <a:t>Yield</a:t>
              </a:r>
              <a:r>
                <a:rPr lang="en-US" sz="1292" dirty="0"/>
                <a:t>: 4-8 Kg extract /1000L of debittering water</a:t>
              </a:r>
            </a:p>
            <a:p>
              <a:r>
                <a:rPr lang="en-US" sz="1292" b="1" dirty="0" err="1"/>
                <a:t>Hydroxytyrosol</a:t>
              </a:r>
              <a:r>
                <a:rPr lang="en-US" sz="1292" dirty="0"/>
                <a:t>: 4-</a:t>
              </a:r>
              <a:r>
                <a:rPr lang="en-US" sz="1292" dirty="0" err="1"/>
                <a:t>15g</a:t>
              </a:r>
              <a:r>
                <a:rPr lang="en-US" sz="1292" dirty="0"/>
                <a:t>/100 g </a:t>
              </a:r>
              <a:r>
                <a:rPr lang="en-US" sz="1292" dirty="0" err="1"/>
                <a:t>extr</a:t>
              </a:r>
              <a:endParaRPr lang="el-GR" sz="1292" dirty="0"/>
            </a:p>
          </p:txBody>
        </p:sp>
        <p:sp>
          <p:nvSpPr>
            <p:cNvPr id="31" name="Right Arrow 30"/>
            <p:cNvSpPr/>
            <p:nvPr/>
          </p:nvSpPr>
          <p:spPr>
            <a:xfrm>
              <a:off x="7918540" y="2419521"/>
              <a:ext cx="690304" cy="27860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sz="1246"/>
            </a:p>
          </p:txBody>
        </p:sp>
        <p:sp>
          <p:nvSpPr>
            <p:cNvPr id="36" name="Right Arrow 35"/>
            <p:cNvSpPr/>
            <p:nvPr/>
          </p:nvSpPr>
          <p:spPr>
            <a:xfrm rot="10800000">
              <a:off x="3591103" y="5731424"/>
              <a:ext cx="1028974" cy="27860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sz="1246"/>
            </a:p>
          </p:txBody>
        </p:sp>
        <p:pic>
          <p:nvPicPr>
            <p:cNvPr id="33" name="Picture 4" descr="Image result for παλετοδεξαμενή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464" y="1364140"/>
              <a:ext cx="3290916" cy="24474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4" descr="https://lh3.googleusercontent.com/c28pPevjpNZY35QKb5IaBMzVPQAelAsYfaa7Irr00V54WL2Ix8aglD4rh9Swy67IJRL8P_2-Ramrc4GJBfNgU4k4ES9BJc16s5NfFzhK95tE5UOHjad9-7PcrGW0tgF-PomXOc_etvLOUlUAjtw71anAsQNpS4i4VjjaRMQ0XWcXcgHSsgTqyu6j-4Db9c1HoWTF4uVvgD4M5AOXgRz8_4wN1nQfMhKoP4Jpm2NH7klL8udVju7LK4Ax_ymZoLRLpDTRUjA_ZCcF-KzAhcLqGnRnkD6mcnv15ykE2ANe1LS1dHRakQBnpwrNK526dmvkL4TGKTIlgAGGJcnvdxWkOuQG6ad6NkGPpkDT1GUCFxZSvNxc-I6UNTBdAe3j2Rzoadmgg-ZUvtqSd7-m4Z2kedQuNN0JkGUWvV8kCXP0h1lQQsg5Yzpt8VeBFIGJTFRtRcmQHtHvSf3I3v9-V5ya7FCOWAd3Ts4sTefONaCDkGOjAvfQthbyVgHwFqR_abQg1I4MA4W_pu4cXzvTO2oCB2g4411pmIEjTeKEFgwrqUXvAoeXzQyDD-zP3jMvAakrw7qWxOTYk0-vnNBt2SXXqfoobqp49dg6KMO4wlwai4b1G0YcmveKLU_kNtML92jNHfIL461jSors4Aid4LpXHsc6-aj9GA7USuYAKr9udR3DuWSay4bo8ig=w661-h881-no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34816" y="1412772"/>
              <a:ext cx="2362844" cy="23987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2AA9529-60AF-49A2-94F3-9957FD248502}"/>
                </a:ext>
              </a:extLst>
            </p:cNvPr>
            <p:cNvSpPr txBox="1"/>
            <p:nvPr/>
          </p:nvSpPr>
          <p:spPr>
            <a:xfrm>
              <a:off x="413693" y="188641"/>
              <a:ext cx="12457384" cy="531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84" b="1" dirty="0">
                  <a:solidFill>
                    <a:srgbClr val="002060"/>
                  </a:solidFill>
                </a:rPr>
                <a:t> </a:t>
              </a:r>
              <a:r>
                <a:rPr lang="el-GR" sz="2584" b="1" dirty="0">
                  <a:solidFill>
                    <a:srgbClr val="002060"/>
                  </a:solidFill>
                </a:rPr>
                <a:t>Πιλοτική</a:t>
              </a:r>
              <a:r>
                <a:rPr lang="en-US" sz="2584" b="1" dirty="0">
                  <a:solidFill>
                    <a:srgbClr val="002060"/>
                  </a:solidFill>
                </a:rPr>
                <a:t> </a:t>
              </a:r>
              <a:r>
                <a:rPr lang="el-GR" sz="2584" b="1" dirty="0">
                  <a:solidFill>
                    <a:srgbClr val="002060"/>
                  </a:solidFill>
                </a:rPr>
                <a:t>Μονάδα Παραγωγής Εκχυλισμάτων Υποπροϊόντων Βρώσιμης Ελιάς</a:t>
              </a:r>
            </a:p>
          </p:txBody>
        </p:sp>
        <p:cxnSp>
          <p:nvCxnSpPr>
            <p:cNvPr id="25" name="12 - Ευθεία γραμμή σύνδεσης">
              <a:extLst>
                <a:ext uri="{FF2B5EF4-FFF2-40B4-BE49-F238E27FC236}">
                  <a16:creationId xmlns:a16="http://schemas.microsoft.com/office/drawing/2014/main" id="{511B68D6-82B5-4A0A-8350-ECEF3D5CD5E3}"/>
                </a:ext>
              </a:extLst>
            </p:cNvPr>
            <p:cNvCxnSpPr>
              <a:cxnSpLocks/>
            </p:cNvCxnSpPr>
            <p:nvPr/>
          </p:nvCxnSpPr>
          <p:spPr>
            <a:xfrm>
              <a:off x="128514" y="711861"/>
              <a:ext cx="12742563" cy="0"/>
            </a:xfrm>
            <a:prstGeom prst="line">
              <a:avLst/>
            </a:prstGeom>
            <a:ln w="34925" cmpd="thickThin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A2C7FED7-F506-9BB2-4C6D-AFD680D04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7CBA7-31CB-4CDA-B8CE-849CDCD32698}" type="slidenum">
              <a:rPr lang="el-GR" smtClean="0"/>
              <a:t>31</a:t>
            </a:fld>
            <a:endParaRPr lang="el-GR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31CF02-A161-730F-8A81-9D878811C178}"/>
              </a:ext>
            </a:extLst>
          </p:cNvPr>
          <p:cNvSpPr txBox="1"/>
          <p:nvPr/>
        </p:nvSpPr>
        <p:spPr>
          <a:xfrm>
            <a:off x="1241935" y="6441876"/>
            <a:ext cx="2848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rgbClr val="002060"/>
                </a:solidFill>
              </a:rPr>
              <a:t>Ε</a:t>
            </a:r>
            <a:r>
              <a:rPr lang="el-GR" sz="1800" b="1" dirty="0">
                <a:solidFill>
                  <a:srgbClr val="002060"/>
                </a:solidFill>
              </a:rPr>
              <a:t>ταιρία </a:t>
            </a:r>
            <a:r>
              <a:rPr lang="el-GR" sz="1800" b="1" dirty="0" err="1">
                <a:solidFill>
                  <a:srgbClr val="002060"/>
                </a:solidFill>
              </a:rPr>
              <a:t>ΚΕΛΑΙΔΙΤΗ</a:t>
            </a:r>
            <a:endParaRPr lang="el-GR" dirty="0">
              <a:solidFill>
                <a:srgbClr val="002060"/>
              </a:solidFill>
            </a:endParaRPr>
          </a:p>
        </p:txBody>
      </p:sp>
      <p:sp>
        <p:nvSpPr>
          <p:cNvPr id="11" name="Βέλος: Αριστερό-επάνω 10">
            <a:extLst>
              <a:ext uri="{FF2B5EF4-FFF2-40B4-BE49-F238E27FC236}">
                <a16:creationId xmlns:a16="http://schemas.microsoft.com/office/drawing/2014/main" id="{C3605B19-68E3-61B9-11FA-FAE98B00ECDA}"/>
              </a:ext>
            </a:extLst>
          </p:cNvPr>
          <p:cNvSpPr/>
          <p:nvPr/>
        </p:nvSpPr>
        <p:spPr>
          <a:xfrm rot="5400000">
            <a:off x="445227" y="6100697"/>
            <a:ext cx="615821" cy="733069"/>
          </a:xfrm>
          <a:prstGeom prst="left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6642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Ομάδα 18">
            <a:extLst>
              <a:ext uri="{FF2B5EF4-FFF2-40B4-BE49-F238E27FC236}">
                <a16:creationId xmlns:a16="http://schemas.microsoft.com/office/drawing/2014/main" id="{C127A833-D0D8-409C-9F82-E23E5058C842}"/>
              </a:ext>
            </a:extLst>
          </p:cNvPr>
          <p:cNvGrpSpPr/>
          <p:nvPr/>
        </p:nvGrpSpPr>
        <p:grpSpPr>
          <a:xfrm>
            <a:off x="115954" y="390887"/>
            <a:ext cx="11758126" cy="6094175"/>
            <a:chOff x="128514" y="178510"/>
            <a:chExt cx="12742563" cy="6604403"/>
          </a:xfrm>
        </p:grpSpPr>
        <p:sp>
          <p:nvSpPr>
            <p:cNvPr id="4" name="TextBox 3"/>
            <p:cNvSpPr txBox="1"/>
            <p:nvPr/>
          </p:nvSpPr>
          <p:spPr>
            <a:xfrm>
              <a:off x="349362" y="856648"/>
              <a:ext cx="2338706" cy="3770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1661" dirty="0"/>
                <a:t>Συλλογή φύλλων ελιάς</a:t>
              </a:r>
            </a:p>
          </p:txBody>
        </p:sp>
        <p:sp>
          <p:nvSpPr>
            <p:cNvPr id="5" name="Right Arrow 4"/>
            <p:cNvSpPr/>
            <p:nvPr/>
          </p:nvSpPr>
          <p:spPr>
            <a:xfrm>
              <a:off x="2150816" y="2051189"/>
              <a:ext cx="555531" cy="230643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sz="1246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92836" y="1207549"/>
              <a:ext cx="1916809" cy="1753041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2990075" y="838217"/>
              <a:ext cx="1800726" cy="3770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1661" dirty="0"/>
                <a:t>Φυσική Ξήρανση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512611" y="849678"/>
              <a:ext cx="3250672" cy="3770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1661" dirty="0" err="1">
                  <a:latin typeface="+mj-lt"/>
                </a:rPr>
                <a:t>Κονιορτοποίηση</a:t>
              </a:r>
              <a:r>
                <a:rPr lang="el-GR" sz="1661" dirty="0">
                  <a:latin typeface="+mj-lt"/>
                </a:rPr>
                <a:t> σε μύλο άλεσης</a:t>
              </a:r>
            </a:p>
          </p:txBody>
        </p:sp>
        <p:sp>
          <p:nvSpPr>
            <p:cNvPr id="14" name="Right Arrow 13"/>
            <p:cNvSpPr/>
            <p:nvPr/>
          </p:nvSpPr>
          <p:spPr>
            <a:xfrm rot="5400000">
              <a:off x="10109410" y="3646564"/>
              <a:ext cx="1331810" cy="279017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sz="1246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1155438" y="1503357"/>
              <a:ext cx="1703025" cy="13307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76" dirty="0"/>
                <a:t>Type: Maceration </a:t>
              </a:r>
              <a:endParaRPr lang="el-GR" sz="1476" dirty="0"/>
            </a:p>
            <a:p>
              <a:r>
                <a:rPr lang="en-US" sz="1476" dirty="0"/>
                <a:t>Solvent: Water </a:t>
              </a:r>
            </a:p>
            <a:p>
              <a:r>
                <a:rPr lang="en-US" sz="1476" dirty="0"/>
                <a:t>Temp.: 85 </a:t>
              </a:r>
              <a:r>
                <a:rPr lang="en-US" sz="1476" baseline="30000" dirty="0" err="1"/>
                <a:t>o</a:t>
              </a:r>
              <a:r>
                <a:rPr lang="en-US" sz="1476" dirty="0" err="1"/>
                <a:t>C</a:t>
              </a:r>
              <a:r>
                <a:rPr lang="en-US" sz="1476" dirty="0"/>
                <a:t> </a:t>
              </a:r>
            </a:p>
            <a:p>
              <a:r>
                <a:rPr lang="en-US" sz="1476" dirty="0"/>
                <a:t>Duration: 3 h </a:t>
              </a:r>
            </a:p>
            <a:p>
              <a:r>
                <a:rPr lang="en-US" sz="1476" dirty="0"/>
                <a:t>Ratio: 1/8</a:t>
              </a:r>
            </a:p>
          </p:txBody>
        </p:sp>
        <p:sp>
          <p:nvSpPr>
            <p:cNvPr id="16" name="Right Arrow 15"/>
            <p:cNvSpPr/>
            <p:nvPr/>
          </p:nvSpPr>
          <p:spPr>
            <a:xfrm rot="10800000">
              <a:off x="8800951" y="5464139"/>
              <a:ext cx="1048642" cy="298047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sz="1246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07285" y="4545487"/>
              <a:ext cx="2830602" cy="2176179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11134954" y="4178444"/>
              <a:ext cx="1223971" cy="3770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1661" dirty="0" err="1"/>
                <a:t>Φίλτρανση</a:t>
              </a:r>
              <a:endParaRPr lang="el-GR" sz="1661" dirty="0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31822" y="4577443"/>
              <a:ext cx="2244246" cy="2205470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6603993" y="4175542"/>
              <a:ext cx="1680275" cy="3770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661" dirty="0"/>
                <a:t>Συμπύκνωση</a:t>
              </a:r>
            </a:p>
          </p:txBody>
        </p:sp>
        <p:sp>
          <p:nvSpPr>
            <p:cNvPr id="22" name="Right Arrow 21"/>
            <p:cNvSpPr/>
            <p:nvPr/>
          </p:nvSpPr>
          <p:spPr>
            <a:xfrm rot="10800000">
              <a:off x="4778193" y="5464139"/>
              <a:ext cx="1495536" cy="30148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sz="1246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685" t="10426" r="10978" b="24906"/>
            <a:stretch/>
          </p:blipFill>
          <p:spPr>
            <a:xfrm>
              <a:off x="2772264" y="4523054"/>
              <a:ext cx="1970258" cy="2258638"/>
            </a:xfrm>
            <a:prstGeom prst="rect">
              <a:avLst/>
            </a:prstGeom>
          </p:spPr>
        </p:pic>
        <p:sp>
          <p:nvSpPr>
            <p:cNvPr id="24" name="TextBox 23"/>
            <p:cNvSpPr txBox="1"/>
            <p:nvPr/>
          </p:nvSpPr>
          <p:spPr>
            <a:xfrm>
              <a:off x="2717695" y="4138636"/>
              <a:ext cx="3515046" cy="6540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1" dirty="0"/>
                <a:t>Spray Dryer</a:t>
              </a:r>
              <a:r>
                <a:rPr lang="el-GR" sz="1661" dirty="0"/>
                <a:t> Ξήρανση με ψεκασμό</a:t>
              </a:r>
            </a:p>
            <a:p>
              <a:endParaRPr lang="el-GR" sz="1661" dirty="0"/>
            </a:p>
          </p:txBody>
        </p:sp>
        <p:pic>
          <p:nvPicPr>
            <p:cNvPr id="1034" name="Picture 10" descr="Image result for olive leaf dried powder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130" y="5050949"/>
              <a:ext cx="1169725" cy="8762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extBox 27"/>
            <p:cNvSpPr txBox="1"/>
            <p:nvPr/>
          </p:nvSpPr>
          <p:spPr>
            <a:xfrm>
              <a:off x="1380115" y="5064646"/>
              <a:ext cx="1630200" cy="3770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1" dirty="0"/>
                <a:t>Dried powder</a:t>
              </a:r>
              <a:endParaRPr lang="el-GR" sz="1661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825306" y="4945491"/>
              <a:ext cx="1870989" cy="746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92" dirty="0"/>
                <a:t>Προσθήκη </a:t>
              </a:r>
              <a:r>
                <a:rPr lang="el-GR" sz="1292" dirty="0" err="1"/>
                <a:t>Μαλτοδεξτρίνης</a:t>
              </a:r>
              <a:r>
                <a:rPr lang="el-GR" sz="1292" dirty="0"/>
                <a:t> </a:t>
              </a:r>
              <a:r>
                <a:rPr lang="en-US" sz="1292" dirty="0"/>
                <a:t>30%</a:t>
              </a:r>
              <a:endParaRPr lang="el-GR" sz="1292" dirty="0"/>
            </a:p>
            <a:p>
              <a:endParaRPr lang="el-GR" sz="1292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28514" y="3723137"/>
              <a:ext cx="2975245" cy="8384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76" b="1" dirty="0">
                  <a:solidFill>
                    <a:srgbClr val="002060"/>
                  </a:solidFill>
                </a:rPr>
                <a:t>Yield: </a:t>
              </a:r>
              <a:r>
                <a:rPr lang="en-US" sz="1476" dirty="0">
                  <a:solidFill>
                    <a:srgbClr val="002060"/>
                  </a:solidFill>
                </a:rPr>
                <a:t>20-</a:t>
              </a:r>
              <a:r>
                <a:rPr lang="en-US" sz="1476" dirty="0" err="1">
                  <a:solidFill>
                    <a:srgbClr val="002060"/>
                  </a:solidFill>
                </a:rPr>
                <a:t>22Kg</a:t>
              </a:r>
              <a:r>
                <a:rPr lang="en-US" sz="1476" dirty="0">
                  <a:solidFill>
                    <a:srgbClr val="002060"/>
                  </a:solidFill>
                </a:rPr>
                <a:t> extract/</a:t>
              </a:r>
              <a:r>
                <a:rPr lang="en-US" sz="1476" dirty="0" err="1">
                  <a:solidFill>
                    <a:srgbClr val="002060"/>
                  </a:solidFill>
                </a:rPr>
                <a:t>100Kg</a:t>
              </a:r>
              <a:r>
                <a:rPr lang="en-US" sz="1476" dirty="0">
                  <a:solidFill>
                    <a:srgbClr val="002060"/>
                  </a:solidFill>
                </a:rPr>
                <a:t> plant material</a:t>
              </a:r>
            </a:p>
            <a:p>
              <a:endParaRPr lang="el-GR" sz="1476" dirty="0">
                <a:solidFill>
                  <a:srgbClr val="002060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31" name="Right Arrow 30"/>
            <p:cNvSpPr/>
            <p:nvPr/>
          </p:nvSpPr>
          <p:spPr>
            <a:xfrm>
              <a:off x="5109653" y="2043903"/>
              <a:ext cx="966719" cy="23792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sz="1246"/>
            </a:p>
          </p:txBody>
        </p:sp>
        <p:sp>
          <p:nvSpPr>
            <p:cNvPr id="32" name="Right Arrow 31"/>
            <p:cNvSpPr/>
            <p:nvPr/>
          </p:nvSpPr>
          <p:spPr>
            <a:xfrm>
              <a:off x="8442710" y="2023563"/>
              <a:ext cx="783767" cy="27860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sz="1246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9061268" y="849678"/>
              <a:ext cx="1049902" cy="3770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1661" dirty="0"/>
                <a:t>Εκχύλιση</a:t>
              </a:r>
            </a:p>
          </p:txBody>
        </p:sp>
        <p:sp>
          <p:nvSpPr>
            <p:cNvPr id="36" name="Right Arrow 35"/>
            <p:cNvSpPr/>
            <p:nvPr/>
          </p:nvSpPr>
          <p:spPr>
            <a:xfrm rot="10800000">
              <a:off x="1755746" y="5447675"/>
              <a:ext cx="866977" cy="30148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sz="1246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49362" y="178510"/>
              <a:ext cx="9158962" cy="531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2584" b="1" dirty="0">
                  <a:solidFill>
                    <a:srgbClr val="002060"/>
                  </a:solidFill>
                </a:rPr>
                <a:t>Πιλοτική</a:t>
              </a:r>
              <a:r>
                <a:rPr lang="en-US" sz="2584" b="1" dirty="0">
                  <a:solidFill>
                    <a:srgbClr val="002060"/>
                  </a:solidFill>
                </a:rPr>
                <a:t> </a:t>
              </a:r>
              <a:r>
                <a:rPr lang="el-GR" sz="2584" b="1" dirty="0">
                  <a:solidFill>
                    <a:srgbClr val="002060"/>
                  </a:solidFill>
                </a:rPr>
                <a:t>Μονάδα Παραγωγής Εκχυλισμάτων Φύλλων Ελιάς</a:t>
              </a:r>
            </a:p>
          </p:txBody>
        </p:sp>
        <p:sp>
          <p:nvSpPr>
            <p:cNvPr id="33" name="Right Arrow 31">
              <a:extLst>
                <a:ext uri="{FF2B5EF4-FFF2-40B4-BE49-F238E27FC236}">
                  <a16:creationId xmlns:a16="http://schemas.microsoft.com/office/drawing/2014/main" id="{08A0EAB5-1DF1-4027-A9D7-3A00892241B5}"/>
                </a:ext>
              </a:extLst>
            </p:cNvPr>
            <p:cNvSpPr/>
            <p:nvPr/>
          </p:nvSpPr>
          <p:spPr>
            <a:xfrm rot="13721548">
              <a:off x="886806" y="4662146"/>
              <a:ext cx="493389" cy="30818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sz="1246"/>
            </a:p>
          </p:txBody>
        </p:sp>
        <p:pic>
          <p:nvPicPr>
            <p:cNvPr id="34" name="Εικόνα 33">
              <a:extLst>
                <a:ext uri="{FF2B5EF4-FFF2-40B4-BE49-F238E27FC236}">
                  <a16:creationId xmlns:a16="http://schemas.microsoft.com/office/drawing/2014/main" id="{9A2E5B14-4FAD-4F1E-9DC2-4528F1BAB11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3277" y="1208996"/>
              <a:ext cx="2034273" cy="1818834"/>
            </a:xfrm>
            <a:prstGeom prst="rect">
              <a:avLst/>
            </a:prstGeom>
          </p:spPr>
        </p:pic>
        <p:cxnSp>
          <p:nvCxnSpPr>
            <p:cNvPr id="37" name="12 - Ευθεία γραμμή σύνδεσης">
              <a:extLst>
                <a:ext uri="{FF2B5EF4-FFF2-40B4-BE49-F238E27FC236}">
                  <a16:creationId xmlns:a16="http://schemas.microsoft.com/office/drawing/2014/main" id="{8CFF7BFA-1271-4617-BEF8-963BAC6D7690}"/>
                </a:ext>
              </a:extLst>
            </p:cNvPr>
            <p:cNvCxnSpPr>
              <a:cxnSpLocks/>
            </p:cNvCxnSpPr>
            <p:nvPr/>
          </p:nvCxnSpPr>
          <p:spPr>
            <a:xfrm>
              <a:off x="128514" y="711861"/>
              <a:ext cx="12742563" cy="0"/>
            </a:xfrm>
            <a:prstGeom prst="line">
              <a:avLst/>
            </a:prstGeom>
            <a:ln w="34925" cmpd="thickThin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" name="Εικόνα 2">
              <a:extLst>
                <a:ext uri="{FF2B5EF4-FFF2-40B4-BE49-F238E27FC236}">
                  <a16:creationId xmlns:a16="http://schemas.microsoft.com/office/drawing/2014/main" id="{18586A24-5E86-4679-8F83-9814AF4CE4B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076372" y="1197008"/>
              <a:ext cx="2586344" cy="1830822"/>
            </a:xfrm>
            <a:prstGeom prst="rect">
              <a:avLst/>
            </a:prstGeom>
          </p:spPr>
        </p:pic>
        <p:pic>
          <p:nvPicPr>
            <p:cNvPr id="13" name="Εικόνα 12">
              <a:extLst>
                <a:ext uri="{FF2B5EF4-FFF2-40B4-BE49-F238E27FC236}">
                  <a16:creationId xmlns:a16="http://schemas.microsoft.com/office/drawing/2014/main" id="{6649E385-84B1-408F-B4EC-1D26D9B00DB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74877" y="1239071"/>
              <a:ext cx="1760422" cy="1881096"/>
            </a:xfrm>
            <a:prstGeom prst="rect">
              <a:avLst/>
            </a:prstGeom>
          </p:spPr>
        </p:pic>
      </p:grp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7360559E-607F-CD5B-5101-A4780FD36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7CBA7-31CB-4CDA-B8CE-849CDCD32698}" type="slidenum">
              <a:rPr lang="el-GR" smtClean="0"/>
              <a:t>32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419001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6208C30-BC17-4E9B-BAFB-4F23895BC8DD}"/>
              </a:ext>
            </a:extLst>
          </p:cNvPr>
          <p:cNvSpPr txBox="1"/>
          <p:nvPr/>
        </p:nvSpPr>
        <p:spPr>
          <a:xfrm>
            <a:off x="4159225" y="4819039"/>
            <a:ext cx="7520956" cy="136321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342900" indent="-342900" algn="just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300" b="1" kern="1200" dirty="0">
                <a:latin typeface="+mj-lt"/>
                <a:ea typeface="+mj-ea"/>
                <a:cs typeface="+mj-cs"/>
              </a:rPr>
              <a:t>Παρα</a:t>
            </a:r>
            <a:r>
              <a:rPr lang="en-US" sz="2300" b="1" kern="1200" dirty="0" err="1">
                <a:latin typeface="+mj-lt"/>
                <a:ea typeface="+mj-ea"/>
                <a:cs typeface="+mj-cs"/>
              </a:rPr>
              <a:t>γωγή</a:t>
            </a:r>
            <a:r>
              <a:rPr lang="en-US" sz="2300" b="1" kern="1200" dirty="0">
                <a:latin typeface="+mj-lt"/>
                <a:ea typeface="+mj-ea"/>
                <a:cs typeface="+mj-cs"/>
              </a:rPr>
              <a:t> </a:t>
            </a:r>
            <a:r>
              <a:rPr lang="en-US" sz="2300" b="1" kern="1200" dirty="0" err="1">
                <a:latin typeface="+mj-lt"/>
                <a:ea typeface="+mj-ea"/>
                <a:cs typeface="+mj-cs"/>
              </a:rPr>
              <a:t>στερεο</a:t>
            </a:r>
            <a:r>
              <a:rPr lang="en-US" sz="2300" b="1" kern="1200" dirty="0">
                <a:latin typeface="+mj-lt"/>
                <a:ea typeface="+mj-ea"/>
                <a:cs typeface="+mj-cs"/>
              </a:rPr>
              <a:t>ποιημένων προϊόντων ελαιολάδου σε</a:t>
            </a:r>
            <a:r>
              <a:rPr lang="el-GR" sz="2300" b="1" dirty="0">
                <a:latin typeface="+mj-lt"/>
                <a:ea typeface="+mj-ea"/>
                <a:cs typeface="+mj-cs"/>
              </a:rPr>
              <a:t> μορφή</a:t>
            </a:r>
            <a:r>
              <a:rPr lang="en-US" sz="2300" b="1" kern="1200" dirty="0">
                <a:latin typeface="+mj-lt"/>
                <a:ea typeface="+mj-ea"/>
                <a:cs typeface="+mj-cs"/>
              </a:rPr>
              <a:t> </a:t>
            </a:r>
            <a:r>
              <a:rPr lang="en-US" sz="2300" b="1" kern="1200" dirty="0" err="1">
                <a:latin typeface="+mj-lt"/>
                <a:ea typeface="+mj-ea"/>
                <a:cs typeface="+mj-cs"/>
              </a:rPr>
              <a:t>σκόνης</a:t>
            </a:r>
            <a:r>
              <a:rPr lang="en-US" sz="2300" b="1" kern="1200" dirty="0">
                <a:latin typeface="+mj-lt"/>
                <a:ea typeface="+mj-ea"/>
                <a:cs typeface="+mj-cs"/>
              </a:rPr>
              <a:t> </a:t>
            </a:r>
            <a:r>
              <a:rPr lang="en-US" sz="2300" b="1" kern="1200" dirty="0" err="1">
                <a:latin typeface="+mj-lt"/>
                <a:ea typeface="+mj-ea"/>
                <a:cs typeface="+mj-cs"/>
              </a:rPr>
              <a:t>εμ</a:t>
            </a:r>
            <a:r>
              <a:rPr lang="en-US" sz="2300" b="1" kern="1200" dirty="0">
                <a:latin typeface="+mj-lt"/>
                <a:ea typeface="+mj-ea"/>
                <a:cs typeface="+mj-cs"/>
              </a:rPr>
              <a:t>πλουτισμένα με βιοφαινόλες ελιάς, βιοδραστικά συστατικά </a:t>
            </a:r>
            <a:r>
              <a:rPr lang="el-GR" sz="2300" b="1" kern="1200" dirty="0">
                <a:latin typeface="+mj-lt"/>
                <a:ea typeface="+mj-ea"/>
                <a:cs typeface="+mj-cs"/>
              </a:rPr>
              <a:t>φαρμακευτικών/αρωματικών φυτών (δίκταμο, ρίγανη, φασκόμηλο, θυμάρι, </a:t>
            </a:r>
            <a:r>
              <a:rPr lang="el-GR" b="1" dirty="0"/>
              <a:t>δενδρολίβανο</a:t>
            </a:r>
            <a:r>
              <a:rPr lang="el-GR" sz="2300" b="1" kern="1200" dirty="0">
                <a:latin typeface="+mj-lt"/>
                <a:ea typeface="+mj-ea"/>
                <a:cs typeface="+mj-cs"/>
              </a:rPr>
              <a:t> </a:t>
            </a:r>
            <a:r>
              <a:rPr lang="el-GR" sz="2300" b="1" kern="1200" dirty="0" err="1">
                <a:latin typeface="+mj-lt"/>
                <a:ea typeface="+mj-ea"/>
                <a:cs typeface="+mj-cs"/>
              </a:rPr>
              <a:t>κτλ</a:t>
            </a:r>
            <a:r>
              <a:rPr lang="el-GR" sz="2300" b="1" kern="1200" dirty="0">
                <a:latin typeface="+mj-lt"/>
                <a:ea typeface="+mj-ea"/>
                <a:cs typeface="+mj-cs"/>
              </a:rPr>
              <a:t>)</a:t>
            </a:r>
            <a:r>
              <a:rPr lang="el-GR" sz="2300" b="1" dirty="0">
                <a:latin typeface="+mj-lt"/>
                <a:ea typeface="+mj-ea"/>
                <a:cs typeface="+mj-cs"/>
              </a:rPr>
              <a:t> από περιοχές της Περιφέρειας Στερεάς Ελλάδας</a:t>
            </a:r>
            <a:endParaRPr lang="en-US" sz="2300" b="1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3FA766D-3260-4E0A-9E7F-A2C93DFF1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46518"/>
            <a:ext cx="4100079" cy="6194580"/>
          </a:xfrm>
          <a:custGeom>
            <a:avLst/>
            <a:gdLst>
              <a:gd name="connsiteX0" fmla="*/ 1002789 w 4100079"/>
              <a:gd name="connsiteY0" fmla="*/ 0 h 6194580"/>
              <a:gd name="connsiteX1" fmla="*/ 4100079 w 4100079"/>
              <a:gd name="connsiteY1" fmla="*/ 3097290 h 6194580"/>
              <a:gd name="connsiteX2" fmla="*/ 1002789 w 4100079"/>
              <a:gd name="connsiteY2" fmla="*/ 6194580 h 6194580"/>
              <a:gd name="connsiteX3" fmla="*/ 81750 w 4100079"/>
              <a:gd name="connsiteY3" fmla="*/ 6055332 h 6194580"/>
              <a:gd name="connsiteX4" fmla="*/ 0 w 4100079"/>
              <a:gd name="connsiteY4" fmla="*/ 6025411 h 6194580"/>
              <a:gd name="connsiteX5" fmla="*/ 0 w 4100079"/>
              <a:gd name="connsiteY5" fmla="*/ 169169 h 6194580"/>
              <a:gd name="connsiteX6" fmla="*/ 81750 w 4100079"/>
              <a:gd name="connsiteY6" fmla="*/ 139248 h 6194580"/>
              <a:gd name="connsiteX7" fmla="*/ 1002789 w 4100079"/>
              <a:gd name="connsiteY7" fmla="*/ 0 h 619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00079" h="6194580">
                <a:moveTo>
                  <a:pt x="1002789" y="0"/>
                </a:moveTo>
                <a:cubicBezTo>
                  <a:pt x="2713375" y="0"/>
                  <a:pt x="4100079" y="1386704"/>
                  <a:pt x="4100079" y="3097290"/>
                </a:cubicBezTo>
                <a:cubicBezTo>
                  <a:pt x="4100079" y="4807876"/>
                  <a:pt x="2713375" y="6194580"/>
                  <a:pt x="1002789" y="6194580"/>
                </a:cubicBezTo>
                <a:cubicBezTo>
                  <a:pt x="682054" y="6194580"/>
                  <a:pt x="372706" y="6145829"/>
                  <a:pt x="81750" y="6055332"/>
                </a:cubicBezTo>
                <a:lnTo>
                  <a:pt x="0" y="6025411"/>
                </a:lnTo>
                <a:lnTo>
                  <a:pt x="0" y="169169"/>
                </a:lnTo>
                <a:lnTo>
                  <a:pt x="81750" y="139248"/>
                </a:lnTo>
                <a:cubicBezTo>
                  <a:pt x="372706" y="48751"/>
                  <a:pt x="682054" y="0"/>
                  <a:pt x="1002789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8" descr="Εικόνα που περιέχει εσωτερικό, δάπεδο, συσκευή κουζίνας&#10;&#10;Περιγραφή που δημιουργήθηκε αυτόματα">
            <a:extLst>
              <a:ext uri="{FF2B5EF4-FFF2-40B4-BE49-F238E27FC236}">
                <a16:creationId xmlns:a16="http://schemas.microsoft.com/office/drawing/2014/main" id="{379DB2B9-7B3D-4A42-AF6E-BF10306FDB4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4" r="1" b="9507"/>
          <a:stretch/>
        </p:blipFill>
        <p:spPr>
          <a:xfrm>
            <a:off x="20" y="413156"/>
            <a:ext cx="3933420" cy="5861304"/>
          </a:xfrm>
          <a:custGeom>
            <a:avLst/>
            <a:gdLst/>
            <a:ahLst/>
            <a:cxnLst/>
            <a:rect l="l" t="t" r="r" b="b"/>
            <a:pathLst>
              <a:path w="3933440" h="5861304">
                <a:moveTo>
                  <a:pt x="1002788" y="0"/>
                </a:moveTo>
                <a:cubicBezTo>
                  <a:pt x="2621342" y="0"/>
                  <a:pt x="3933440" y="1312098"/>
                  <a:pt x="3933440" y="2930652"/>
                </a:cubicBezTo>
                <a:cubicBezTo>
                  <a:pt x="3933440" y="4549206"/>
                  <a:pt x="2621342" y="5861304"/>
                  <a:pt x="1002788" y="5861304"/>
                </a:cubicBezTo>
                <a:cubicBezTo>
                  <a:pt x="699309" y="5861304"/>
                  <a:pt x="406604" y="5815176"/>
                  <a:pt x="131302" y="5729548"/>
                </a:cubicBezTo>
                <a:lnTo>
                  <a:pt x="0" y="5681491"/>
                </a:lnTo>
                <a:lnTo>
                  <a:pt x="0" y="179814"/>
                </a:lnTo>
                <a:lnTo>
                  <a:pt x="131302" y="131756"/>
                </a:lnTo>
                <a:cubicBezTo>
                  <a:pt x="406604" y="46129"/>
                  <a:pt x="699309" y="0"/>
                  <a:pt x="1002788" y="0"/>
                </a:cubicBezTo>
                <a:close/>
              </a:path>
            </a:pathLst>
          </a:custGeom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CB435A06-5FFD-4CF8-BE06-3796EC4200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53543" y="0"/>
            <a:ext cx="3566160" cy="3159748"/>
          </a:xfrm>
          <a:custGeom>
            <a:avLst/>
            <a:gdLst>
              <a:gd name="connsiteX0" fmla="*/ 649888 w 3566160"/>
              <a:gd name="connsiteY0" fmla="*/ 0 h 3159748"/>
              <a:gd name="connsiteX1" fmla="*/ 2916273 w 3566160"/>
              <a:gd name="connsiteY1" fmla="*/ 0 h 3159748"/>
              <a:gd name="connsiteX2" fmla="*/ 2917285 w 3566160"/>
              <a:gd name="connsiteY2" fmla="*/ 757 h 3159748"/>
              <a:gd name="connsiteX3" fmla="*/ 3566160 w 3566160"/>
              <a:gd name="connsiteY3" fmla="*/ 1376668 h 3159748"/>
              <a:gd name="connsiteX4" fmla="*/ 1783080 w 3566160"/>
              <a:gd name="connsiteY4" fmla="*/ 3159748 h 3159748"/>
              <a:gd name="connsiteX5" fmla="*/ 0 w 3566160"/>
              <a:gd name="connsiteY5" fmla="*/ 1376668 h 3159748"/>
              <a:gd name="connsiteX6" fmla="*/ 648876 w 3566160"/>
              <a:gd name="connsiteY6" fmla="*/ 757 h 3159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66160" h="3159748">
                <a:moveTo>
                  <a:pt x="649888" y="0"/>
                </a:moveTo>
                <a:lnTo>
                  <a:pt x="2916273" y="0"/>
                </a:lnTo>
                <a:lnTo>
                  <a:pt x="2917285" y="757"/>
                </a:lnTo>
                <a:cubicBezTo>
                  <a:pt x="3313569" y="327800"/>
                  <a:pt x="3566160" y="822736"/>
                  <a:pt x="3566160" y="1376668"/>
                </a:cubicBezTo>
                <a:cubicBezTo>
                  <a:pt x="3566160" y="2361436"/>
                  <a:pt x="2767848" y="3159748"/>
                  <a:pt x="1783080" y="3159748"/>
                </a:cubicBezTo>
                <a:cubicBezTo>
                  <a:pt x="798312" y="3159748"/>
                  <a:pt x="0" y="2361436"/>
                  <a:pt x="0" y="1376668"/>
                </a:cubicBezTo>
                <a:cubicBezTo>
                  <a:pt x="0" y="822736"/>
                  <a:pt x="252591" y="327800"/>
                  <a:pt x="648876" y="757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11 - Εικόνα" descr="Εικόνα που περιέχει ρύζι&#10;&#10;Περιγραφή που δημιουργήθηκε αυτόματα">
            <a:extLst>
              <a:ext uri="{FF2B5EF4-FFF2-40B4-BE49-F238E27FC236}">
                <a16:creationId xmlns:a16="http://schemas.microsoft.com/office/drawing/2014/main" id="{B8A4CAA4-E213-4C65-AC32-E4BCA19FF1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948" r="21262" b="2"/>
          <a:stretch/>
        </p:blipFill>
        <p:spPr>
          <a:xfrm>
            <a:off x="4518135" y="10"/>
            <a:ext cx="3236976" cy="2995146"/>
          </a:xfrm>
          <a:custGeom>
            <a:avLst/>
            <a:gdLst/>
            <a:ahLst/>
            <a:cxnLst/>
            <a:rect l="l" t="t" r="r" b="b"/>
            <a:pathLst>
              <a:path w="3236976" h="2995156">
                <a:moveTo>
                  <a:pt x="770517" y="0"/>
                </a:moveTo>
                <a:lnTo>
                  <a:pt x="2466460" y="0"/>
                </a:lnTo>
                <a:lnTo>
                  <a:pt x="2523400" y="34592"/>
                </a:lnTo>
                <a:cubicBezTo>
                  <a:pt x="2953921" y="325446"/>
                  <a:pt x="3236976" y="818002"/>
                  <a:pt x="3236976" y="1376668"/>
                </a:cubicBezTo>
                <a:cubicBezTo>
                  <a:pt x="3236976" y="2270534"/>
                  <a:pt x="2512354" y="2995156"/>
                  <a:pt x="1618488" y="2995156"/>
                </a:cubicBezTo>
                <a:cubicBezTo>
                  <a:pt x="724622" y="2995156"/>
                  <a:pt x="0" y="2270534"/>
                  <a:pt x="0" y="1376668"/>
                </a:cubicBezTo>
                <a:cubicBezTo>
                  <a:pt x="0" y="818002"/>
                  <a:pt x="283056" y="325446"/>
                  <a:pt x="713576" y="34592"/>
                </a:cubicBezTo>
                <a:close/>
              </a:path>
            </a:pathLst>
          </a:custGeom>
        </p:spPr>
      </p:pic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E10DA6E-C3FF-4539-BF84-4775BB7EC4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4396" y="2042"/>
            <a:ext cx="3387604" cy="4183848"/>
          </a:xfrm>
          <a:custGeom>
            <a:avLst/>
            <a:gdLst>
              <a:gd name="connsiteX0" fmla="*/ 420128 w 3387604"/>
              <a:gd name="connsiteY0" fmla="*/ 0 h 4183848"/>
              <a:gd name="connsiteX1" fmla="*/ 3387604 w 3387604"/>
              <a:gd name="connsiteY1" fmla="*/ 0 h 4183848"/>
              <a:gd name="connsiteX2" fmla="*/ 3387604 w 3387604"/>
              <a:gd name="connsiteY2" fmla="*/ 4101530 h 4183848"/>
              <a:gd name="connsiteX3" fmla="*/ 3283372 w 3387604"/>
              <a:gd name="connsiteY3" fmla="*/ 4128330 h 4183848"/>
              <a:gd name="connsiteX4" fmla="*/ 2732648 w 3387604"/>
              <a:gd name="connsiteY4" fmla="*/ 4183848 h 4183848"/>
              <a:gd name="connsiteX5" fmla="*/ 0 w 3387604"/>
              <a:gd name="connsiteY5" fmla="*/ 1451200 h 4183848"/>
              <a:gd name="connsiteX6" fmla="*/ 329816 w 3387604"/>
              <a:gd name="connsiteY6" fmla="*/ 148658 h 4183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87604" h="4183848">
                <a:moveTo>
                  <a:pt x="420128" y="0"/>
                </a:moveTo>
                <a:lnTo>
                  <a:pt x="3387604" y="0"/>
                </a:lnTo>
                <a:lnTo>
                  <a:pt x="3387604" y="4101530"/>
                </a:lnTo>
                <a:lnTo>
                  <a:pt x="3283372" y="4128330"/>
                </a:lnTo>
                <a:cubicBezTo>
                  <a:pt x="3105483" y="4164732"/>
                  <a:pt x="2921298" y="4183848"/>
                  <a:pt x="2732648" y="4183848"/>
                </a:cubicBezTo>
                <a:cubicBezTo>
                  <a:pt x="1223448" y="4183848"/>
                  <a:pt x="0" y="2960400"/>
                  <a:pt x="0" y="1451200"/>
                </a:cubicBezTo>
                <a:cubicBezTo>
                  <a:pt x="0" y="979575"/>
                  <a:pt x="119477" y="535856"/>
                  <a:pt x="329816" y="148658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12 - Εικόνα" descr="Εικόνα που περιέχει μπουκάλι&#10;&#10;Περιγραφή που δημιουργήθηκε αυτόματα">
            <a:extLst>
              <a:ext uri="{FF2B5EF4-FFF2-40B4-BE49-F238E27FC236}">
                <a16:creationId xmlns:a16="http://schemas.microsoft.com/office/drawing/2014/main" id="{EF2BF8B0-421F-497F-9A79-7616DC8F644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204" r="13136" b="-2"/>
          <a:stretch/>
        </p:blipFill>
        <p:spPr>
          <a:xfrm>
            <a:off x="8967592" y="2042"/>
            <a:ext cx="3224421" cy="4020664"/>
          </a:xfrm>
          <a:custGeom>
            <a:avLst/>
            <a:gdLst/>
            <a:ahLst/>
            <a:cxnLst/>
            <a:rect l="l" t="t" r="r" b="b"/>
            <a:pathLst>
              <a:path w="3224421" h="4020664">
                <a:moveTo>
                  <a:pt x="449733" y="0"/>
                </a:moveTo>
                <a:lnTo>
                  <a:pt x="3224421" y="0"/>
                </a:lnTo>
                <a:lnTo>
                  <a:pt x="3224421" y="3933205"/>
                </a:lnTo>
                <a:lnTo>
                  <a:pt x="3087301" y="3968462"/>
                </a:lnTo>
                <a:cubicBezTo>
                  <a:pt x="2920035" y="4002689"/>
                  <a:pt x="2746849" y="4020664"/>
                  <a:pt x="2569464" y="4020664"/>
                </a:cubicBezTo>
                <a:cubicBezTo>
                  <a:pt x="1150388" y="4020664"/>
                  <a:pt x="0" y="2870276"/>
                  <a:pt x="0" y="1451200"/>
                </a:cubicBezTo>
                <a:cubicBezTo>
                  <a:pt x="0" y="919047"/>
                  <a:pt x="161773" y="424677"/>
                  <a:pt x="438824" y="14588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761891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6">
            <a:extLst>
              <a:ext uri="{FF2B5EF4-FFF2-40B4-BE49-F238E27FC236}">
                <a16:creationId xmlns:a16="http://schemas.microsoft.com/office/drawing/2014/main" id="{67D1ADC6-4F3D-46C6-9B06-CCB23D312B62}"/>
              </a:ext>
            </a:extLst>
          </p:cNvPr>
          <p:cNvGrpSpPr/>
          <p:nvPr/>
        </p:nvGrpSpPr>
        <p:grpSpPr>
          <a:xfrm>
            <a:off x="104857" y="66675"/>
            <a:ext cx="12087143" cy="6676787"/>
            <a:chOff x="1851080" y="642825"/>
            <a:chExt cx="8441329" cy="5709233"/>
          </a:xfrm>
        </p:grpSpPr>
        <p:pic>
          <p:nvPicPr>
            <p:cNvPr id="6" name="Picture 9">
              <a:extLst>
                <a:ext uri="{FF2B5EF4-FFF2-40B4-BE49-F238E27FC236}">
                  <a16:creationId xmlns:a16="http://schemas.microsoft.com/office/drawing/2014/main" id="{8781F838-4796-445F-BC87-2764CE71B1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916" b="14627"/>
            <a:stretch/>
          </p:blipFill>
          <p:spPr>
            <a:xfrm>
              <a:off x="1851080" y="683751"/>
              <a:ext cx="8280000" cy="5668307"/>
            </a:xfrm>
            <a:prstGeom prst="rect">
              <a:avLst/>
            </a:prstGeom>
          </p:spPr>
        </p:pic>
        <p:pic>
          <p:nvPicPr>
            <p:cNvPr id="7" name="Picture 4">
              <a:extLst>
                <a:ext uri="{FF2B5EF4-FFF2-40B4-BE49-F238E27FC236}">
                  <a16:creationId xmlns:a16="http://schemas.microsoft.com/office/drawing/2014/main" id="{01AC2F4C-9B37-43A1-B711-C83FFFC730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185791" y="1279696"/>
              <a:ext cx="1013542" cy="1036467"/>
            </a:xfrm>
            <a:prstGeom prst="rect">
              <a:avLst/>
            </a:prstGeom>
          </p:spPr>
        </p:pic>
        <p:pic>
          <p:nvPicPr>
            <p:cNvPr id="8" name="Picture 5">
              <a:extLst>
                <a:ext uri="{FF2B5EF4-FFF2-40B4-BE49-F238E27FC236}">
                  <a16:creationId xmlns:a16="http://schemas.microsoft.com/office/drawing/2014/main" id="{6A8EB2CD-A8A3-4092-B6FE-86D061FB1F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375" b="83125" l="11375" r="93375">
                          <a14:backgroundMark x1="51375" y1="75750" x2="51375" y2="7575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068849" y="2733453"/>
              <a:ext cx="1110129" cy="1110129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85AAFD5-D769-4881-9209-9214D7515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31375" b="90000" l="13125" r="8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799037" y="818972"/>
              <a:ext cx="1497191" cy="149719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8E9036A-77C8-4017-84C9-5148567F1A7A}"/>
                </a:ext>
              </a:extLst>
            </p:cNvPr>
            <p:cNvSpPr txBox="1"/>
            <p:nvPr/>
          </p:nvSpPr>
          <p:spPr>
            <a:xfrm>
              <a:off x="2753142" y="2011852"/>
              <a:ext cx="23799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b="1" i="1" dirty="0">
                  <a:solidFill>
                    <a:schemeClr val="bg1"/>
                  </a:solidFill>
                </a:rPr>
                <a:t>με Δενδρολίβανο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BF0EBE7-D11F-41A2-AFDA-EFAFDDAAFC48}"/>
                </a:ext>
              </a:extLst>
            </p:cNvPr>
            <p:cNvSpPr txBox="1"/>
            <p:nvPr/>
          </p:nvSpPr>
          <p:spPr>
            <a:xfrm>
              <a:off x="4068849" y="3604292"/>
              <a:ext cx="14934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b="1" i="1" dirty="0">
                  <a:solidFill>
                    <a:schemeClr val="bg1"/>
                  </a:solidFill>
                </a:rPr>
                <a:t>με Ρίγανη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0C0972B-46CF-4B9D-8603-ABE41DA2266B}"/>
                </a:ext>
              </a:extLst>
            </p:cNvPr>
            <p:cNvSpPr txBox="1"/>
            <p:nvPr/>
          </p:nvSpPr>
          <p:spPr>
            <a:xfrm>
              <a:off x="7199334" y="5643549"/>
              <a:ext cx="22917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b="1" i="1" dirty="0">
                  <a:solidFill>
                    <a:schemeClr val="bg1"/>
                  </a:solidFill>
                </a:rPr>
                <a:t>με </a:t>
              </a:r>
              <a:r>
                <a:rPr lang="el-GR" b="1" i="1" dirty="0" err="1">
                  <a:solidFill>
                    <a:schemeClr val="bg1"/>
                  </a:solidFill>
                </a:rPr>
                <a:t>βιοφαινόλες</a:t>
              </a:r>
              <a:r>
                <a:rPr lang="el-GR" b="1" i="1" dirty="0">
                  <a:solidFill>
                    <a:schemeClr val="bg1"/>
                  </a:solidFill>
                </a:rPr>
                <a:t> ελιάς</a:t>
              </a:r>
            </a:p>
          </p:txBody>
        </p:sp>
        <p:pic>
          <p:nvPicPr>
            <p:cNvPr id="13" name="Picture 14" descr="Φασκόμηλο φύλλο">
              <a:extLst>
                <a:ext uri="{FF2B5EF4-FFF2-40B4-BE49-F238E27FC236}">
                  <a16:creationId xmlns:a16="http://schemas.microsoft.com/office/drawing/2014/main" id="{9430CD0D-F07B-42CE-A4F7-8D2832997F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3061" y="2798585"/>
              <a:ext cx="1422754" cy="14227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CCDF00A-EC8A-48F3-8E67-ABDDD00F5A13}"/>
                </a:ext>
              </a:extLst>
            </p:cNvPr>
            <p:cNvSpPr txBox="1"/>
            <p:nvPr/>
          </p:nvSpPr>
          <p:spPr>
            <a:xfrm>
              <a:off x="6157875" y="2211632"/>
              <a:ext cx="13489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b="1" i="1" dirty="0">
                  <a:solidFill>
                    <a:schemeClr val="bg1"/>
                  </a:solidFill>
                </a:rPr>
                <a:t>με Λεμόνι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6D23753-F660-4376-B0A8-DCB2C628E87C}"/>
                </a:ext>
              </a:extLst>
            </p:cNvPr>
            <p:cNvSpPr txBox="1"/>
            <p:nvPr/>
          </p:nvSpPr>
          <p:spPr>
            <a:xfrm>
              <a:off x="7418005" y="3973624"/>
              <a:ext cx="19786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b="1" i="1" dirty="0">
                  <a:solidFill>
                    <a:schemeClr val="bg1"/>
                  </a:solidFill>
                </a:rPr>
                <a:t>με Φασκόμηλο</a:t>
              </a:r>
            </a:p>
          </p:txBody>
        </p:sp>
        <p:pic>
          <p:nvPicPr>
            <p:cNvPr id="16" name="Picture 18" descr="Θυμάρι αποξηραμένο | Με τη σέσουλα">
              <a:extLst>
                <a:ext uri="{FF2B5EF4-FFF2-40B4-BE49-F238E27FC236}">
                  <a16:creationId xmlns:a16="http://schemas.microsoft.com/office/drawing/2014/main" id="{97BB24DC-00AB-440E-AA85-11439BDAF8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3924" y="4419640"/>
              <a:ext cx="1299493" cy="8730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581DCE3-C2DA-4B9F-8FB8-25868DA9270A}"/>
                </a:ext>
              </a:extLst>
            </p:cNvPr>
            <p:cNvSpPr txBox="1"/>
            <p:nvPr/>
          </p:nvSpPr>
          <p:spPr>
            <a:xfrm>
              <a:off x="2908475" y="5292737"/>
              <a:ext cx="14934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b="1" i="1" dirty="0">
                  <a:solidFill>
                    <a:schemeClr val="bg1"/>
                  </a:solidFill>
                </a:rPr>
                <a:t>με Θυμάρι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8372F53-A29D-4643-A6FD-7FA811ABFB40}"/>
                </a:ext>
              </a:extLst>
            </p:cNvPr>
            <p:cNvSpPr txBox="1"/>
            <p:nvPr/>
          </p:nvSpPr>
          <p:spPr>
            <a:xfrm>
              <a:off x="1939181" y="642825"/>
              <a:ext cx="8161760" cy="710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400" b="1" dirty="0">
                  <a:solidFill>
                    <a:schemeClr val="bg1"/>
                  </a:solidFill>
                </a:rPr>
                <a:t>Στερεοποιημένο ελαιόλαδο σε μορφή σκόνης εμπλουτισμένο με </a:t>
              </a:r>
              <a:r>
                <a:rPr lang="el-GR" sz="2400" b="1" dirty="0" err="1">
                  <a:solidFill>
                    <a:schemeClr val="bg1"/>
                  </a:solidFill>
                </a:rPr>
                <a:t>βιοφαινόλες</a:t>
              </a:r>
              <a:r>
                <a:rPr lang="el-GR" sz="2400" b="1" dirty="0">
                  <a:solidFill>
                    <a:schemeClr val="bg1"/>
                  </a:solidFill>
                </a:rPr>
                <a:t> ελιάς και </a:t>
              </a:r>
              <a:r>
                <a:rPr lang="el-GR" sz="2400" b="1" dirty="0" err="1">
                  <a:solidFill>
                    <a:schemeClr val="bg1"/>
                  </a:solidFill>
                </a:rPr>
                <a:t>βιοδραστικά</a:t>
              </a:r>
              <a:r>
                <a:rPr lang="el-GR" sz="2400" b="1" dirty="0">
                  <a:solidFill>
                    <a:schemeClr val="bg1"/>
                  </a:solidFill>
                </a:rPr>
                <a:t> συστατικά φαρμακευτικών/αρωματικών φυτών</a:t>
              </a:r>
              <a:endParaRPr lang="el-GR" sz="2400" dirty="0">
                <a:solidFill>
                  <a:schemeClr val="bg1"/>
                </a:solidFill>
              </a:endParaRPr>
            </a:p>
          </p:txBody>
        </p:sp>
        <p:pic>
          <p:nvPicPr>
            <p:cNvPr id="19" name="Picture 22" descr="Ελαιόλαδο : προστατεύοντας το πολύτιμο τρόφιμο της μεσογειακής διατροφής –  NutriNews.gr">
              <a:extLst>
                <a:ext uri="{FF2B5EF4-FFF2-40B4-BE49-F238E27FC236}">
                  <a16:creationId xmlns:a16="http://schemas.microsoft.com/office/drawing/2014/main" id="{4550F6FE-15B2-4C20-ABFB-B1339A5C53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10000" b="90000" l="10000" r="90000">
                          <a14:foregroundMark x1="51367" y1="60764" x2="51367" y2="60764"/>
                          <a14:foregroundMark x1="45898" y1="58333" x2="45898" y2="5833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00616" y="4360339"/>
              <a:ext cx="2291793" cy="12891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15558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6">
            <a:extLst>
              <a:ext uri="{FF2B5EF4-FFF2-40B4-BE49-F238E27FC236}">
                <a16:creationId xmlns:a16="http://schemas.microsoft.com/office/drawing/2014/main" id="{928F64C6-FE22-4FC1-A763-DFCC51481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261224" y="4577975"/>
            <a:ext cx="7539349" cy="1899827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413EC0-77E5-49D3-A2A5-579829EE0394}"/>
              </a:ext>
            </a:extLst>
          </p:cNvPr>
          <p:cNvSpPr txBox="1"/>
          <p:nvPr/>
        </p:nvSpPr>
        <p:spPr>
          <a:xfrm>
            <a:off x="4603468" y="4741948"/>
            <a:ext cx="6829520" cy="8620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kern="1200" dirty="0">
                <a:solidFill>
                  <a:srgbClr val="FFFFFF"/>
                </a:solidFill>
                <a:ea typeface="+mj-ea"/>
                <a:cs typeface="+mj-cs"/>
              </a:rPr>
              <a:t>Παρα</a:t>
            </a:r>
            <a:r>
              <a:rPr lang="en-US" sz="2800" b="1" kern="1200" dirty="0" err="1">
                <a:solidFill>
                  <a:srgbClr val="FFFFFF"/>
                </a:solidFill>
                <a:ea typeface="+mj-ea"/>
                <a:cs typeface="+mj-cs"/>
              </a:rPr>
              <a:t>σκευή</a:t>
            </a:r>
            <a:r>
              <a:rPr lang="en-US" sz="2800" b="1" kern="1200" dirty="0">
                <a:solidFill>
                  <a:srgbClr val="FFFFFF"/>
                </a:solidFill>
                <a:ea typeface="+mj-ea"/>
                <a:cs typeface="+mj-cs"/>
              </a:rPr>
              <a:t> </a:t>
            </a:r>
            <a:r>
              <a:rPr lang="en-US" sz="2800" b="1" kern="1200" dirty="0" err="1">
                <a:solidFill>
                  <a:srgbClr val="FFFFFF"/>
                </a:solidFill>
                <a:ea typeface="+mj-ea"/>
                <a:cs typeface="+mj-cs"/>
              </a:rPr>
              <a:t>κρε</a:t>
            </a:r>
            <a:r>
              <a:rPr lang="en-US" sz="2800" b="1" kern="1200" dirty="0">
                <a:solidFill>
                  <a:srgbClr val="FFFFFF"/>
                </a:solidFill>
                <a:ea typeface="+mj-ea"/>
                <a:cs typeface="+mj-cs"/>
              </a:rPr>
              <a:t>ατοπαρασκευασμάτων εμπλουτισμένα με βιοφαινόλες ελιάς</a:t>
            </a:r>
          </a:p>
        </p:txBody>
      </p:sp>
      <p:pic>
        <p:nvPicPr>
          <p:cNvPr id="11" name="Εικόνα 10" descr="Εικόνα που περιέχει φαγητό, εσωτερικό, πιάτο, γεύμα&#10;&#10;Περιγραφή που δημιουργήθηκε αυτόματα">
            <a:extLst>
              <a:ext uri="{FF2B5EF4-FFF2-40B4-BE49-F238E27FC236}">
                <a16:creationId xmlns:a16="http://schemas.microsoft.com/office/drawing/2014/main" id="{C5EB9501-B782-4B20-9440-7E2515A936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48914" y="835647"/>
            <a:ext cx="4111323" cy="3083492"/>
          </a:xfrm>
          <a:prstGeom prst="rect">
            <a:avLst/>
          </a:prstGeom>
        </p:spPr>
      </p:pic>
      <p:pic>
        <p:nvPicPr>
          <p:cNvPr id="9" name="Εικόνα 8" descr="Εικόνα που περιέχει φαγητό, εσωτερικό, πιάτο, πλαστικό&#10;&#10;Περιγραφή που δημιουργήθηκε αυτόματα">
            <a:extLst>
              <a:ext uri="{FF2B5EF4-FFF2-40B4-BE49-F238E27FC236}">
                <a16:creationId xmlns:a16="http://schemas.microsoft.com/office/drawing/2014/main" id="{37EC21CB-AD8E-48E1-BEFC-F5F0091115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377" y="321734"/>
            <a:ext cx="2680734" cy="2010551"/>
          </a:xfrm>
          <a:prstGeom prst="rect">
            <a:avLst/>
          </a:prstGeom>
        </p:spPr>
      </p:pic>
      <p:pic>
        <p:nvPicPr>
          <p:cNvPr id="4" name="Εικόνα 3">
            <a:extLst>
              <a:ext uri="{FF2B5EF4-FFF2-40B4-BE49-F238E27FC236}">
                <a16:creationId xmlns:a16="http://schemas.microsoft.com/office/drawing/2014/main" id="{A6E58530-1B84-44ED-89D2-1F2F300B22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4471" y="2422097"/>
            <a:ext cx="2486177" cy="2013804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B146F1FB-7EF1-4354-BD41-C9FE92F8D7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6176" y="346386"/>
            <a:ext cx="3797984" cy="4062014"/>
          </a:xfrm>
          <a:prstGeom prst="rect">
            <a:avLst/>
          </a:prstGeom>
        </p:spPr>
      </p:pic>
      <p:cxnSp>
        <p:nvCxnSpPr>
          <p:cNvPr id="15" name="Straight Connector 18">
            <a:extLst>
              <a:ext uri="{FF2B5EF4-FFF2-40B4-BE49-F238E27FC236}">
                <a16:creationId xmlns:a16="http://schemas.microsoft.com/office/drawing/2014/main" id="{5C34627B-48E6-4F4D-B843-97717A86B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19934" y="5694097"/>
            <a:ext cx="54864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Εικόνα 6" descr="Εικόνα που περιέχει εσωτερικό, φαγητό, πλαστικό, πιάτο&#10;&#10;Περιγραφή που δημιουργήθηκε αυτόματα">
            <a:extLst>
              <a:ext uri="{FF2B5EF4-FFF2-40B4-BE49-F238E27FC236}">
                <a16:creationId xmlns:a16="http://schemas.microsoft.com/office/drawing/2014/main" id="{C077869E-315F-4FD1-BECC-43BA246AC2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853" y="4525715"/>
            <a:ext cx="2680734" cy="2010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6381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A8E9235-8FDC-E7A0-1EF5-3BC1822E9E27}"/>
              </a:ext>
            </a:extLst>
          </p:cNvPr>
          <p:cNvSpPr txBox="1"/>
          <p:nvPr/>
        </p:nvSpPr>
        <p:spPr>
          <a:xfrm>
            <a:off x="82955" y="1414793"/>
            <a:ext cx="497541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l-GR" sz="2400" b="1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Τα είδη και οι συνθέσεις των συνταγών που χρησιμοποιήθηκαν για το </a:t>
            </a:r>
            <a:r>
              <a:rPr lang="el-GR" sz="2400" b="1" dirty="0" err="1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μαρινάρισμα</a:t>
            </a:r>
            <a:r>
              <a:rPr lang="el-GR" sz="2400" b="1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των προϊόντων κρέατος και αλλαντικών</a:t>
            </a:r>
            <a:endParaRPr lang="en-US" sz="2400" b="1" dirty="0"/>
          </a:p>
        </p:txBody>
      </p:sp>
      <p:graphicFrame>
        <p:nvGraphicFramePr>
          <p:cNvPr id="2" name="Πίνακας 1">
            <a:extLst>
              <a:ext uri="{FF2B5EF4-FFF2-40B4-BE49-F238E27FC236}">
                <a16:creationId xmlns:a16="http://schemas.microsoft.com/office/drawing/2014/main" id="{2FF630C6-7279-C991-C2DB-9D39FDCC43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2361274"/>
              </p:ext>
            </p:extLst>
          </p:nvPr>
        </p:nvGraphicFramePr>
        <p:xfrm>
          <a:off x="5074378" y="1060191"/>
          <a:ext cx="6938328" cy="2468880"/>
        </p:xfrm>
        <a:graphic>
          <a:graphicData uri="http://schemas.openxmlformats.org/drawingml/2006/table">
            <a:tbl>
              <a:tblPr firstRow="1" firstCol="1" bandRow="1"/>
              <a:tblGrid>
                <a:gridCol w="1394157">
                  <a:extLst>
                    <a:ext uri="{9D8B030D-6E8A-4147-A177-3AD203B41FA5}">
                      <a16:colId xmlns:a16="http://schemas.microsoft.com/office/drawing/2014/main" val="102929606"/>
                    </a:ext>
                  </a:extLst>
                </a:gridCol>
                <a:gridCol w="5544171">
                  <a:extLst>
                    <a:ext uri="{9D8B030D-6E8A-4147-A177-3AD203B41FA5}">
                      <a16:colId xmlns:a16="http://schemas.microsoft.com/office/drawing/2014/main" val="138864037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l-GR" sz="1800" b="1">
                          <a:solidFill>
                            <a:srgbClr val="00B050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ΣΥΝΤΑΓΗ Α</a:t>
                      </a:r>
                      <a:endParaRPr lang="el-GR" sz="1800">
                        <a:effectLst/>
                        <a:latin typeface="+mn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l-GR" sz="180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+0.07% Στερεό ελαιόλαδο με εκχύλισμα λεμονιού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l-GR" sz="180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+0.07% Στερεό ελαιόλαδο με εκχύλισμα δενδρολίβανου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l-GR" sz="180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+0.07% Στερεό ελαιόλαδο με εκχύλισμα δάφνης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76694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l-GR" sz="1800" b="1">
                          <a:solidFill>
                            <a:srgbClr val="0070C0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ΣΥΝΤΑΓΗ Β</a:t>
                      </a:r>
                      <a:endParaRPr lang="el-GR" sz="1800">
                        <a:effectLst/>
                        <a:latin typeface="+mn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l-GR" sz="18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+0.1% Στερεό ελαιόλαδο με </a:t>
                      </a:r>
                      <a:r>
                        <a:rPr lang="el-GR" sz="1800" dirty="0" err="1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πολυφαινόλες</a:t>
                      </a:r>
                      <a:r>
                        <a:rPr lang="el-GR" sz="18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ελιάς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l-GR" sz="18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+0.1% Στερεό ελαιόλαδο με εκχύλισμα φασκόμηλου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38233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l-GR" sz="1800" b="1">
                          <a:solidFill>
                            <a:srgbClr val="FFC000"/>
                          </a:solidFill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ΣΥΝΤΑΓΗ Γ</a:t>
                      </a:r>
                      <a:endParaRPr lang="el-GR" sz="1800">
                        <a:effectLst/>
                        <a:latin typeface="+mn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l-GR" sz="18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l-GR" sz="1800" dirty="0">
                          <a:effectLst/>
                          <a:highlight>
                            <a:srgbClr val="FFFF00"/>
                          </a:highlight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0.05</a:t>
                      </a:r>
                      <a:r>
                        <a:rPr lang="el-GR" sz="18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% Στερεό ελαιόλαδο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l-GR" sz="18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+0.05% Στερεό ελαιόλαδο με εκχύλισμα θυμαριού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l-GR" sz="18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+0.05% Στερεό ελαιόλαδο με εκχύλισμα ρίγανης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l-GR" sz="18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+0.05% </a:t>
                      </a:r>
                      <a:r>
                        <a:rPr lang="el-GR" sz="1800" dirty="0" err="1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Πολυφαινόλες</a:t>
                      </a:r>
                      <a:r>
                        <a:rPr lang="el-GR" sz="1800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ελιάς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5227936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FA8230F-74F6-6604-4415-8FAA16937F21}"/>
              </a:ext>
            </a:extLst>
          </p:cNvPr>
          <p:cNvSpPr txBox="1"/>
          <p:nvPr/>
        </p:nvSpPr>
        <p:spPr>
          <a:xfrm>
            <a:off x="199496" y="5084369"/>
            <a:ext cx="8469373" cy="489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15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l-GR" sz="2400" b="1" dirty="0"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Προϊόντα</a:t>
            </a:r>
            <a:r>
              <a:rPr lang="el-GR" sz="2400" b="1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κρέατος και αλλαντικών που μελετήθηκαν</a:t>
            </a:r>
            <a:endParaRPr lang="el-GR" sz="2400" b="1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Πίνακας 4">
            <a:extLst>
              <a:ext uri="{FF2B5EF4-FFF2-40B4-BE49-F238E27FC236}">
                <a16:creationId xmlns:a16="http://schemas.microsoft.com/office/drawing/2014/main" id="{CA90BDC5-49C8-6099-C325-68819A2A8B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381905"/>
              </p:ext>
            </p:extLst>
          </p:nvPr>
        </p:nvGraphicFramePr>
        <p:xfrm>
          <a:off x="7431741" y="3712769"/>
          <a:ext cx="4554249" cy="2931160"/>
        </p:xfrm>
        <a:graphic>
          <a:graphicData uri="http://schemas.openxmlformats.org/drawingml/2006/table">
            <a:tbl>
              <a:tblPr firstRow="1" firstCol="1" bandRow="1"/>
              <a:tblGrid>
                <a:gridCol w="4554249">
                  <a:extLst>
                    <a:ext uri="{9D8B030D-6E8A-4147-A177-3AD203B41FA5}">
                      <a16:colId xmlns:a16="http://schemas.microsoft.com/office/drawing/2014/main" val="297889985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l-GR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ΜΑΡΤΥΡΑΣ-</a:t>
                      </a:r>
                      <a:r>
                        <a:rPr lang="el-GR" sz="18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l-GR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Χοιρινό σουβλάκι</a:t>
                      </a:r>
                      <a:endParaRPr lang="el-GR" sz="1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688846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l-GR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Χοιρινό σουβλάκι συνταγή Α</a:t>
                      </a:r>
                      <a:endParaRPr lang="el-GR" sz="1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521145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l-GR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Χοιρινό σουβλάκι συνταγή Β</a:t>
                      </a:r>
                      <a:endParaRPr lang="el-GR" sz="1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052378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l-GR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Χοιρινό σουβλάκι συνταγή Γ</a:t>
                      </a:r>
                      <a:endParaRPr lang="el-GR" sz="1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91609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l-GR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Χοιρινός γύρος συνταγή Α</a:t>
                      </a:r>
                      <a:endParaRPr lang="el-GR" sz="1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024053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l-GR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Χοιρινός γύρος συνταγή Β</a:t>
                      </a:r>
                      <a:endParaRPr lang="el-GR" sz="1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816046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l-GR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Χοιρινός γύρος συνταγή Γ</a:t>
                      </a:r>
                      <a:endParaRPr lang="el-GR" sz="1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516703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l-GR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Χοιρινό μπιφτέκι συνταγή Α</a:t>
                      </a:r>
                      <a:endParaRPr lang="el-GR" sz="1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864659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l-GR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Χοιρινό μπιφτέκι συνταγή Β</a:t>
                      </a:r>
                      <a:endParaRPr lang="el-GR" sz="1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529306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l-GR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Χοιρινό μπιφτέκι συνταγή Γ</a:t>
                      </a:r>
                      <a:endParaRPr lang="el-GR" sz="1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5351059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123D8BC9-1DC9-373D-88E0-1AC6A7DC2251}"/>
              </a:ext>
            </a:extLst>
          </p:cNvPr>
          <p:cNvSpPr txBox="1"/>
          <p:nvPr/>
        </p:nvSpPr>
        <p:spPr>
          <a:xfrm>
            <a:off x="82955" y="214071"/>
            <a:ext cx="12109045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800" b="1" kern="1200" dirty="0">
                <a:solidFill>
                  <a:srgbClr val="002060"/>
                </a:solidFill>
                <a:ea typeface="+mj-ea"/>
                <a:cs typeface="+mj-cs"/>
              </a:rPr>
              <a:t>Παρα</a:t>
            </a:r>
            <a:r>
              <a:rPr lang="en-US" sz="2800" b="1" kern="1200" dirty="0" err="1">
                <a:solidFill>
                  <a:srgbClr val="002060"/>
                </a:solidFill>
                <a:ea typeface="+mj-ea"/>
                <a:cs typeface="+mj-cs"/>
              </a:rPr>
              <a:t>σκευή</a:t>
            </a:r>
            <a:r>
              <a:rPr lang="en-US" sz="2800" b="1" kern="1200" dirty="0">
                <a:solidFill>
                  <a:srgbClr val="002060"/>
                </a:solidFill>
                <a:ea typeface="+mj-ea"/>
                <a:cs typeface="+mj-cs"/>
              </a:rPr>
              <a:t> </a:t>
            </a:r>
            <a:r>
              <a:rPr lang="en-US" sz="2800" b="1" kern="1200" dirty="0" err="1">
                <a:solidFill>
                  <a:srgbClr val="002060"/>
                </a:solidFill>
                <a:ea typeface="+mj-ea"/>
                <a:cs typeface="+mj-cs"/>
              </a:rPr>
              <a:t>κρε</a:t>
            </a:r>
            <a:r>
              <a:rPr lang="en-US" sz="2800" b="1" kern="1200" dirty="0">
                <a:solidFill>
                  <a:srgbClr val="002060"/>
                </a:solidFill>
                <a:ea typeface="+mj-ea"/>
                <a:cs typeface="+mj-cs"/>
              </a:rPr>
              <a:t>ατοπαρασκευασμάτων εμπλουτισμένα με βιοφαινόλες ελιάς</a:t>
            </a:r>
          </a:p>
        </p:txBody>
      </p:sp>
    </p:spTree>
    <p:extLst>
      <p:ext uri="{BB962C8B-B14F-4D97-AF65-F5344CB8AC3E}">
        <p14:creationId xmlns:p14="http://schemas.microsoft.com/office/powerpoint/2010/main" val="5839111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Πίνακας 3">
            <a:extLst>
              <a:ext uri="{FF2B5EF4-FFF2-40B4-BE49-F238E27FC236}">
                <a16:creationId xmlns:a16="http://schemas.microsoft.com/office/drawing/2014/main" id="{8BAA711E-76BB-D49F-68E3-FCEFD899C2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3795519"/>
              </p:ext>
            </p:extLst>
          </p:nvPr>
        </p:nvGraphicFramePr>
        <p:xfrm>
          <a:off x="161365" y="725200"/>
          <a:ext cx="11716870" cy="60260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15496">
                  <a:extLst>
                    <a:ext uri="{9D8B030D-6E8A-4147-A177-3AD203B41FA5}">
                      <a16:colId xmlns:a16="http://schemas.microsoft.com/office/drawing/2014/main" val="1052955861"/>
                    </a:ext>
                  </a:extLst>
                </a:gridCol>
                <a:gridCol w="1699186">
                  <a:extLst>
                    <a:ext uri="{9D8B030D-6E8A-4147-A177-3AD203B41FA5}">
                      <a16:colId xmlns:a16="http://schemas.microsoft.com/office/drawing/2014/main" val="352848653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276506422"/>
                    </a:ext>
                  </a:extLst>
                </a:gridCol>
                <a:gridCol w="1819835">
                  <a:extLst>
                    <a:ext uri="{9D8B030D-6E8A-4147-A177-3AD203B41FA5}">
                      <a16:colId xmlns:a16="http://schemas.microsoft.com/office/drawing/2014/main" val="3352914785"/>
                    </a:ext>
                  </a:extLst>
                </a:gridCol>
                <a:gridCol w="2043953">
                  <a:extLst>
                    <a:ext uri="{9D8B030D-6E8A-4147-A177-3AD203B41FA5}">
                      <a16:colId xmlns:a16="http://schemas.microsoft.com/office/drawing/2014/main" val="1305673016"/>
                    </a:ext>
                  </a:extLst>
                </a:gridCol>
              </a:tblGrid>
              <a:tr h="130996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l-GR" sz="1500" dirty="0">
                          <a:effectLst/>
                        </a:rPr>
                        <a:t> </a:t>
                      </a:r>
                      <a:endParaRPr lang="en-US" sz="1500" dirty="0">
                        <a:effectLst/>
                      </a:endParaRPr>
                    </a:p>
                    <a:p>
                      <a:pPr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l-GR" sz="1500" dirty="0">
                          <a:effectLst/>
                        </a:rPr>
                        <a:t> 	ΔΕΙΓΜΑ</a:t>
                      </a:r>
                      <a:endParaRPr lang="en-US" sz="1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l-GR" sz="1500" dirty="0">
                          <a:effectLst/>
                        </a:rPr>
                        <a:t>% Υγρασία (από τη διαδικασία της </a:t>
                      </a:r>
                      <a:r>
                        <a:rPr lang="el-GR" sz="1500" dirty="0" err="1">
                          <a:effectLst/>
                        </a:rPr>
                        <a:t>λυοφιλοποίησης</a:t>
                      </a:r>
                      <a:r>
                        <a:rPr lang="el-GR" sz="1500" dirty="0">
                          <a:effectLst/>
                        </a:rPr>
                        <a:t>) </a:t>
                      </a:r>
                      <a:endParaRPr lang="en-US" sz="1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 dirty="0">
                          <a:effectLst/>
                        </a:rPr>
                        <a:t>g</a:t>
                      </a:r>
                      <a:r>
                        <a:rPr lang="el-GR" sz="1500" dirty="0">
                          <a:effectLst/>
                        </a:rPr>
                        <a:t> εκχυλίσματος μετά το </a:t>
                      </a:r>
                      <a:r>
                        <a:rPr lang="en-US" sz="1500" dirty="0">
                          <a:effectLst/>
                        </a:rPr>
                        <a:t>SPE</a:t>
                      </a:r>
                      <a:r>
                        <a:rPr lang="el-GR" sz="1500" dirty="0">
                          <a:effectLst/>
                        </a:rPr>
                        <a:t>/100 </a:t>
                      </a:r>
                      <a:r>
                        <a:rPr lang="en-US" sz="1500" dirty="0">
                          <a:effectLst/>
                        </a:rPr>
                        <a:t>g</a:t>
                      </a:r>
                      <a:r>
                        <a:rPr lang="el-GR" sz="1500" dirty="0">
                          <a:effectLst/>
                        </a:rPr>
                        <a:t> </a:t>
                      </a:r>
                      <a:r>
                        <a:rPr lang="el-GR" sz="1500" dirty="0" err="1">
                          <a:effectLst/>
                        </a:rPr>
                        <a:t>λυοφιλοποιημένου</a:t>
                      </a:r>
                      <a:r>
                        <a:rPr lang="el-GR" sz="1500" dirty="0">
                          <a:effectLst/>
                        </a:rPr>
                        <a:t> υλικού </a:t>
                      </a:r>
                      <a:endParaRPr lang="en-US" sz="1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 dirty="0">
                          <a:effectLst/>
                        </a:rPr>
                        <a:t>mg</a:t>
                      </a:r>
                      <a:r>
                        <a:rPr lang="el-GR" sz="1500" dirty="0">
                          <a:effectLst/>
                        </a:rPr>
                        <a:t> </a:t>
                      </a:r>
                      <a:r>
                        <a:rPr lang="el-GR" sz="1500" dirty="0" err="1">
                          <a:effectLst/>
                        </a:rPr>
                        <a:t>ΗΤ</a:t>
                      </a:r>
                      <a:r>
                        <a:rPr lang="el-GR" sz="1500" dirty="0">
                          <a:effectLst/>
                        </a:rPr>
                        <a:t>/100 </a:t>
                      </a:r>
                      <a:r>
                        <a:rPr lang="en-US" sz="1500" dirty="0">
                          <a:effectLst/>
                        </a:rPr>
                        <a:t>g</a:t>
                      </a:r>
                      <a:r>
                        <a:rPr lang="el-GR" sz="1500" dirty="0">
                          <a:effectLst/>
                        </a:rPr>
                        <a:t> </a:t>
                      </a:r>
                      <a:r>
                        <a:rPr lang="el-GR" sz="1500" dirty="0" err="1">
                          <a:effectLst/>
                        </a:rPr>
                        <a:t>λυοφιλοποιημένου</a:t>
                      </a:r>
                      <a:r>
                        <a:rPr lang="el-GR" sz="1500" dirty="0">
                          <a:effectLst/>
                        </a:rPr>
                        <a:t> υλικού</a:t>
                      </a:r>
                      <a:endParaRPr lang="en-US" sz="1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mg eq Asc</a:t>
                      </a:r>
                      <a:r>
                        <a:rPr lang="el-GR" sz="1500">
                          <a:effectLst/>
                        </a:rPr>
                        <a:t>.</a:t>
                      </a:r>
                      <a:r>
                        <a:rPr lang="en-US" sz="1500">
                          <a:effectLst/>
                        </a:rPr>
                        <a:t>Acid</a:t>
                      </a:r>
                      <a:r>
                        <a:rPr lang="el-GR" sz="1500">
                          <a:effectLst/>
                        </a:rPr>
                        <a:t>/ 100 </a:t>
                      </a:r>
                      <a:r>
                        <a:rPr lang="en-US" sz="1500">
                          <a:effectLst/>
                        </a:rPr>
                        <a:t>g</a:t>
                      </a:r>
                      <a:r>
                        <a:rPr lang="el-GR" sz="1500">
                          <a:effectLst/>
                        </a:rPr>
                        <a:t> λυοφιλοποιημένου υλικού</a:t>
                      </a:r>
                      <a:endParaRPr lang="en-US" sz="1500">
                        <a:effectLst/>
                      </a:endParaRPr>
                    </a:p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l-GR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extLst>
                  <a:ext uri="{0D108BD9-81ED-4DB2-BD59-A6C34878D82A}">
                    <a16:rowId xmlns:a16="http://schemas.microsoft.com/office/drawing/2014/main" val="4279546551"/>
                  </a:ext>
                </a:extLst>
              </a:tr>
              <a:tr h="202235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l-GR" sz="1500">
                          <a:effectLst/>
                        </a:rPr>
                        <a:t>ΜΑΡΤΥΡΑΣ_ΣΟΥΒΛΑΚΙ_ΩΜΟΣ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68.40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0.37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 dirty="0">
                          <a:effectLst/>
                        </a:rPr>
                        <a:t>&lt;LOD</a:t>
                      </a:r>
                      <a:endParaRPr lang="en-US" sz="1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0.32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 anchor="b"/>
                </a:tc>
                <a:extLst>
                  <a:ext uri="{0D108BD9-81ED-4DB2-BD59-A6C34878D82A}">
                    <a16:rowId xmlns:a16="http://schemas.microsoft.com/office/drawing/2014/main" val="2454616284"/>
                  </a:ext>
                </a:extLst>
              </a:tr>
              <a:tr h="202235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l-GR" sz="1500">
                          <a:effectLst/>
                        </a:rPr>
                        <a:t>ΜΑΡΤΥΡΑΣ_ΣΟΥΒΛΑΚΙ_ΨΗΜΕΝΟΣ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61.20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0.39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&lt;LOD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 dirty="0">
                          <a:effectLst/>
                        </a:rPr>
                        <a:t>0.26</a:t>
                      </a:r>
                      <a:endParaRPr lang="en-US" sz="1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 anchor="b"/>
                </a:tc>
                <a:extLst>
                  <a:ext uri="{0D108BD9-81ED-4DB2-BD59-A6C34878D82A}">
                    <a16:rowId xmlns:a16="http://schemas.microsoft.com/office/drawing/2014/main" val="1144769110"/>
                  </a:ext>
                </a:extLst>
              </a:tr>
              <a:tr h="97836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l-GR" sz="1500">
                          <a:effectLst/>
                        </a:rPr>
                        <a:t>ΓΥΡΟΣ_ΣΥΝΤΑΓΗ_Α_ΩΜΟΣ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69.05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0.35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l-GR" sz="1500">
                          <a:effectLst/>
                        </a:rPr>
                        <a:t>1.40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1.72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 anchor="b"/>
                </a:tc>
                <a:extLst>
                  <a:ext uri="{0D108BD9-81ED-4DB2-BD59-A6C34878D82A}">
                    <a16:rowId xmlns:a16="http://schemas.microsoft.com/office/drawing/2014/main" val="2827628155"/>
                  </a:ext>
                </a:extLst>
              </a:tr>
              <a:tr h="202235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l-GR" sz="1500">
                          <a:effectLst/>
                        </a:rPr>
                        <a:t>ΓΥΡΟΣ_ ΣΥΝΤΑΓΗ_Α_ΨΗΜΕΝΟΣ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55.71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0.26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l-GR" sz="1500">
                          <a:effectLst/>
                        </a:rPr>
                        <a:t>1.20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 dirty="0">
                          <a:effectLst/>
                        </a:rPr>
                        <a:t>1.71</a:t>
                      </a:r>
                      <a:endParaRPr lang="en-US" sz="1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 anchor="b"/>
                </a:tc>
                <a:extLst>
                  <a:ext uri="{0D108BD9-81ED-4DB2-BD59-A6C34878D82A}">
                    <a16:rowId xmlns:a16="http://schemas.microsoft.com/office/drawing/2014/main" val="131896857"/>
                  </a:ext>
                </a:extLst>
              </a:tr>
              <a:tr h="202235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ΜΠΙΦΤΕΚΙ_</a:t>
                      </a:r>
                      <a:r>
                        <a:rPr lang="el-GR" sz="1500">
                          <a:effectLst/>
                        </a:rPr>
                        <a:t> ΣΥΝΤΑΓΗ_Α</a:t>
                      </a:r>
                      <a:r>
                        <a:rPr lang="en-US" sz="1500">
                          <a:effectLst/>
                        </a:rPr>
                        <a:t>_ΩΜΟ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68.69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0.37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&lt;LOD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 dirty="0">
                          <a:effectLst/>
                        </a:rPr>
                        <a:t>2.12</a:t>
                      </a:r>
                      <a:endParaRPr lang="en-US" sz="1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 anchor="b"/>
                </a:tc>
                <a:extLst>
                  <a:ext uri="{0D108BD9-81ED-4DB2-BD59-A6C34878D82A}">
                    <a16:rowId xmlns:a16="http://schemas.microsoft.com/office/drawing/2014/main" val="1191020535"/>
                  </a:ext>
                </a:extLst>
              </a:tr>
              <a:tr h="202235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ΜΠΙΦΤΕΚΙ_</a:t>
                      </a:r>
                      <a:r>
                        <a:rPr lang="el-GR" sz="1500">
                          <a:effectLst/>
                        </a:rPr>
                        <a:t> ΣΥΝΤΑΓΗ_Α</a:t>
                      </a:r>
                      <a:r>
                        <a:rPr lang="en-US" sz="1500">
                          <a:effectLst/>
                        </a:rPr>
                        <a:t>_ΨΗΜΕΝΟ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60.17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0.30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&lt;LOD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 dirty="0">
                          <a:effectLst/>
                        </a:rPr>
                        <a:t>2.16</a:t>
                      </a:r>
                      <a:endParaRPr lang="en-US" sz="1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 anchor="b"/>
                </a:tc>
                <a:extLst>
                  <a:ext uri="{0D108BD9-81ED-4DB2-BD59-A6C34878D82A}">
                    <a16:rowId xmlns:a16="http://schemas.microsoft.com/office/drawing/2014/main" val="1361917125"/>
                  </a:ext>
                </a:extLst>
              </a:tr>
              <a:tr h="202235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ΣΟΥΒΛΑΚΙ_</a:t>
                      </a:r>
                      <a:r>
                        <a:rPr lang="el-GR" sz="1500">
                          <a:effectLst/>
                        </a:rPr>
                        <a:t> ΣΥΝΤΑΓΗ_Α</a:t>
                      </a:r>
                      <a:r>
                        <a:rPr lang="en-US" sz="1500">
                          <a:effectLst/>
                        </a:rPr>
                        <a:t>_ΩΜΟ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67.17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0.51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&lt;LOD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 dirty="0">
                          <a:effectLst/>
                        </a:rPr>
                        <a:t>2.05</a:t>
                      </a:r>
                      <a:endParaRPr lang="en-US" sz="1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 anchor="b"/>
                </a:tc>
                <a:extLst>
                  <a:ext uri="{0D108BD9-81ED-4DB2-BD59-A6C34878D82A}">
                    <a16:rowId xmlns:a16="http://schemas.microsoft.com/office/drawing/2014/main" val="1154501790"/>
                  </a:ext>
                </a:extLst>
              </a:tr>
              <a:tr h="202235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ΣΟΥΒΛΑΚΙ_</a:t>
                      </a:r>
                      <a:r>
                        <a:rPr lang="el-GR" sz="1500">
                          <a:effectLst/>
                        </a:rPr>
                        <a:t> ΣΥΝΤΑΓΗ_Α</a:t>
                      </a:r>
                      <a:r>
                        <a:rPr lang="en-US" sz="1500">
                          <a:effectLst/>
                        </a:rPr>
                        <a:t>_ΨΗΜΕΝΟ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60.90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0.50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&lt;LOD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 dirty="0">
                          <a:effectLst/>
                        </a:rPr>
                        <a:t>2.03</a:t>
                      </a:r>
                      <a:endParaRPr lang="en-US" sz="1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 anchor="b"/>
                </a:tc>
                <a:extLst>
                  <a:ext uri="{0D108BD9-81ED-4DB2-BD59-A6C34878D82A}">
                    <a16:rowId xmlns:a16="http://schemas.microsoft.com/office/drawing/2014/main" val="306818877"/>
                  </a:ext>
                </a:extLst>
              </a:tr>
              <a:tr h="97836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l-GR" sz="1500">
                          <a:effectLst/>
                        </a:rPr>
                        <a:t>ΓΥΡΟΣ_ ΣΥΝΤΑΓΗ_Β_ΩΜΟΣ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69.62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0.61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l-GR" sz="1500">
                          <a:effectLst/>
                        </a:rPr>
                        <a:t>4.35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 dirty="0">
                          <a:effectLst/>
                        </a:rPr>
                        <a:t>3.46</a:t>
                      </a:r>
                      <a:endParaRPr lang="en-US" sz="1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 anchor="b"/>
                </a:tc>
                <a:extLst>
                  <a:ext uri="{0D108BD9-81ED-4DB2-BD59-A6C34878D82A}">
                    <a16:rowId xmlns:a16="http://schemas.microsoft.com/office/drawing/2014/main" val="1145868225"/>
                  </a:ext>
                </a:extLst>
              </a:tr>
              <a:tr h="202235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l-GR" sz="1500">
                          <a:effectLst/>
                        </a:rPr>
                        <a:t>ΓΥΡΟΣ_ ΣΥΝΤΑΓΗ_Β_ΨΗΜΕΝΟΣ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54.73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0.34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l-GR" sz="1500">
                          <a:effectLst/>
                        </a:rPr>
                        <a:t>4.23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 dirty="0">
                          <a:effectLst/>
                        </a:rPr>
                        <a:t>2.98</a:t>
                      </a:r>
                      <a:endParaRPr lang="en-US" sz="1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 anchor="b"/>
                </a:tc>
                <a:extLst>
                  <a:ext uri="{0D108BD9-81ED-4DB2-BD59-A6C34878D82A}">
                    <a16:rowId xmlns:a16="http://schemas.microsoft.com/office/drawing/2014/main" val="322065847"/>
                  </a:ext>
                </a:extLst>
              </a:tr>
              <a:tr h="202235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l-GR" sz="1500">
                          <a:effectLst/>
                        </a:rPr>
                        <a:t>ΜΠΙΦΤΕΚΙ_ΣΥΝΤΑΓΗ_Β_ΩΜΟ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68.12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0.51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l-GR" sz="1500">
                          <a:effectLst/>
                        </a:rPr>
                        <a:t>2.53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 dirty="0">
                          <a:effectLst/>
                        </a:rPr>
                        <a:t>2.56</a:t>
                      </a:r>
                      <a:endParaRPr lang="en-US" sz="1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 anchor="b"/>
                </a:tc>
                <a:extLst>
                  <a:ext uri="{0D108BD9-81ED-4DB2-BD59-A6C34878D82A}">
                    <a16:rowId xmlns:a16="http://schemas.microsoft.com/office/drawing/2014/main" val="3111418175"/>
                  </a:ext>
                </a:extLst>
              </a:tr>
              <a:tr h="202235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l-GR" sz="1500">
                          <a:effectLst/>
                        </a:rPr>
                        <a:t>ΜΠΙΦΤΕΚΙ_ΣΥΝΤΑΓΗ_Β_ΨΗΜΕΝΟ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60.66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0.32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l-GR" sz="1500">
                          <a:effectLst/>
                        </a:rPr>
                        <a:t>2.74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 dirty="0">
                          <a:effectLst/>
                        </a:rPr>
                        <a:t>2.54</a:t>
                      </a:r>
                      <a:endParaRPr lang="en-US" sz="1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 anchor="b"/>
                </a:tc>
                <a:extLst>
                  <a:ext uri="{0D108BD9-81ED-4DB2-BD59-A6C34878D82A}">
                    <a16:rowId xmlns:a16="http://schemas.microsoft.com/office/drawing/2014/main" val="1923864503"/>
                  </a:ext>
                </a:extLst>
              </a:tr>
              <a:tr h="202235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l-GR" sz="1500">
                          <a:effectLst/>
                        </a:rPr>
                        <a:t>ΣΟΥΒΛΑΚΙ_ΣΥΝΤΑΓΗ_Β_ΩΜΟ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68.81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0.33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l-GR" sz="1500">
                          <a:effectLst/>
                        </a:rPr>
                        <a:t>1.11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 dirty="0">
                          <a:effectLst/>
                        </a:rPr>
                        <a:t>1.56</a:t>
                      </a:r>
                      <a:endParaRPr lang="en-US" sz="1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 anchor="b"/>
                </a:tc>
                <a:extLst>
                  <a:ext uri="{0D108BD9-81ED-4DB2-BD59-A6C34878D82A}">
                    <a16:rowId xmlns:a16="http://schemas.microsoft.com/office/drawing/2014/main" val="3523284795"/>
                  </a:ext>
                </a:extLst>
              </a:tr>
              <a:tr h="202235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l-GR" sz="1500">
                          <a:effectLst/>
                        </a:rPr>
                        <a:t>ΣΟΥΒΛΑΚΙ_ ΣΥΝΤΑΓΗ_Β_ΨΗΜΕΝΟ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67.76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0.51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l-GR" sz="1500">
                          <a:effectLst/>
                        </a:rPr>
                        <a:t>1.01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 dirty="0">
                          <a:effectLst/>
                        </a:rPr>
                        <a:t>1.38</a:t>
                      </a:r>
                      <a:endParaRPr lang="en-US" sz="1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 anchor="b"/>
                </a:tc>
                <a:extLst>
                  <a:ext uri="{0D108BD9-81ED-4DB2-BD59-A6C34878D82A}">
                    <a16:rowId xmlns:a16="http://schemas.microsoft.com/office/drawing/2014/main" val="3666515306"/>
                  </a:ext>
                </a:extLst>
              </a:tr>
              <a:tr h="97836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l-GR" sz="1500">
                          <a:effectLst/>
                        </a:rPr>
                        <a:t>ΓΥΡΟΣ_ ΣΥΝΤΑΓΗ_Γ_ΩΜΟΣ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69.00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0.28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l-GR" sz="1500">
                          <a:effectLst/>
                        </a:rPr>
                        <a:t>10.3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 dirty="0">
                          <a:effectLst/>
                        </a:rPr>
                        <a:t>10.26</a:t>
                      </a:r>
                      <a:endParaRPr lang="en-US" sz="1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 anchor="b"/>
                </a:tc>
                <a:extLst>
                  <a:ext uri="{0D108BD9-81ED-4DB2-BD59-A6C34878D82A}">
                    <a16:rowId xmlns:a16="http://schemas.microsoft.com/office/drawing/2014/main" val="1539261918"/>
                  </a:ext>
                </a:extLst>
              </a:tr>
              <a:tr h="202235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l-GR" sz="1500">
                          <a:effectLst/>
                        </a:rPr>
                        <a:t>ΓΥΡΟΣ_ ΣΥΝΤΑΓΗ_Γ_ΨΗΜΕΝΟΣ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54.32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0.34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l-GR" sz="1500">
                          <a:effectLst/>
                        </a:rPr>
                        <a:t>10.0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 dirty="0">
                          <a:effectLst/>
                        </a:rPr>
                        <a:t>9.96</a:t>
                      </a:r>
                      <a:endParaRPr lang="en-US" sz="1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 anchor="b"/>
                </a:tc>
                <a:extLst>
                  <a:ext uri="{0D108BD9-81ED-4DB2-BD59-A6C34878D82A}">
                    <a16:rowId xmlns:a16="http://schemas.microsoft.com/office/drawing/2014/main" val="3659871347"/>
                  </a:ext>
                </a:extLst>
              </a:tr>
              <a:tr h="202235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l-GR" sz="1500">
                          <a:effectLst/>
                        </a:rPr>
                        <a:t>ΜΠΙΦΤΕΚΙ_ ΣΥΝΤΑΓΗ_Γ_ΩΜΟ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66.76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 dirty="0">
                          <a:effectLst/>
                        </a:rPr>
                        <a:t>0.25</a:t>
                      </a:r>
                      <a:endParaRPr lang="en-US" sz="1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l-GR" sz="1500">
                          <a:effectLst/>
                        </a:rPr>
                        <a:t>10.76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 dirty="0">
                          <a:effectLst/>
                        </a:rPr>
                        <a:t>10.64</a:t>
                      </a:r>
                      <a:endParaRPr lang="en-US" sz="1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 anchor="b"/>
                </a:tc>
                <a:extLst>
                  <a:ext uri="{0D108BD9-81ED-4DB2-BD59-A6C34878D82A}">
                    <a16:rowId xmlns:a16="http://schemas.microsoft.com/office/drawing/2014/main" val="3518570678"/>
                  </a:ext>
                </a:extLst>
              </a:tr>
              <a:tr h="202235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l-GR" sz="1500">
                          <a:effectLst/>
                        </a:rPr>
                        <a:t>ΜΠΙΦΤΕΚΙ_ ΣΥΝΤΑΓΗ_Γ_ΨΗΜΕΝΟ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61.42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0.32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l-GR" sz="1500">
                          <a:effectLst/>
                        </a:rPr>
                        <a:t>11.43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 dirty="0">
                          <a:effectLst/>
                        </a:rPr>
                        <a:t>13.18</a:t>
                      </a:r>
                      <a:endParaRPr lang="en-US" sz="1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 anchor="b"/>
                </a:tc>
                <a:extLst>
                  <a:ext uri="{0D108BD9-81ED-4DB2-BD59-A6C34878D82A}">
                    <a16:rowId xmlns:a16="http://schemas.microsoft.com/office/drawing/2014/main" val="3869940899"/>
                  </a:ext>
                </a:extLst>
              </a:tr>
              <a:tr h="202235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l-GR" sz="1500">
                          <a:effectLst/>
                        </a:rPr>
                        <a:t>ΣΟΥΒΛΑΚΙ_ ΣΥΝΤΑΓΗ_Γ_ΩΜΟ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67.98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0.37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l-GR" sz="1500">
                          <a:effectLst/>
                        </a:rPr>
                        <a:t>12.64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 dirty="0">
                          <a:effectLst/>
                        </a:rPr>
                        <a:t>13.57</a:t>
                      </a:r>
                      <a:endParaRPr lang="en-US" sz="1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 anchor="b"/>
                </a:tc>
                <a:extLst>
                  <a:ext uri="{0D108BD9-81ED-4DB2-BD59-A6C34878D82A}">
                    <a16:rowId xmlns:a16="http://schemas.microsoft.com/office/drawing/2014/main" val="2404825494"/>
                  </a:ext>
                </a:extLst>
              </a:tr>
              <a:tr h="202235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l-GR" sz="1500">
                          <a:effectLst/>
                        </a:rPr>
                        <a:t>ΣΟΥΒΛΑΚΙ_ ΣΥΝΤΑΓΗ_Γ_ΨΗΜΕΝΟ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67.11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0.39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l-GR" sz="1500">
                          <a:effectLst/>
                        </a:rPr>
                        <a:t>13.06</a:t>
                      </a:r>
                      <a:endParaRPr lang="en-US" sz="1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900"/>
                        </a:spcAft>
                        <a:buNone/>
                      </a:pPr>
                      <a:r>
                        <a:rPr lang="en-US" sz="1500" dirty="0">
                          <a:effectLst/>
                        </a:rPr>
                        <a:t>13.39</a:t>
                      </a:r>
                      <a:endParaRPr lang="en-US" sz="1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10" marR="41210" marT="0" marB="0" anchor="b"/>
                </a:tc>
                <a:extLst>
                  <a:ext uri="{0D108BD9-81ED-4DB2-BD59-A6C34878D82A}">
                    <a16:rowId xmlns:a16="http://schemas.microsoft.com/office/drawing/2014/main" val="204737686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65873DB-2F24-D2E0-090F-1D010E662A75}"/>
              </a:ext>
            </a:extLst>
          </p:cNvPr>
          <p:cNvSpPr txBox="1"/>
          <p:nvPr/>
        </p:nvSpPr>
        <p:spPr>
          <a:xfrm>
            <a:off x="161365" y="106703"/>
            <a:ext cx="118782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l-GR" sz="1800" b="1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Αποτελέσματα αναλύσεων προσδιορισμού </a:t>
            </a:r>
            <a:r>
              <a:rPr lang="en-US" sz="1800" b="1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HT</a:t>
            </a:r>
            <a:r>
              <a:rPr lang="el-GR" sz="1800" b="1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και αντιοξειδωτικής δράσης  στα, εμπλουτισμένα με φυτικά αντιοξειδωτικά, προϊόντα κρέατος πριν και μετά την θερμική τους επεξεργασία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494851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AEC0865-FCDC-EE1F-33D9-B42996FCD8F8}"/>
              </a:ext>
            </a:extLst>
          </p:cNvPr>
          <p:cNvSpPr txBox="1"/>
          <p:nvPr/>
        </p:nvSpPr>
        <p:spPr>
          <a:xfrm>
            <a:off x="71718" y="197990"/>
            <a:ext cx="119140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l-GR" sz="1800" b="1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Περιεκτικότητα </a:t>
            </a:r>
            <a:r>
              <a:rPr lang="en-US" sz="1800" b="1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HT </a:t>
            </a:r>
            <a:r>
              <a:rPr lang="el-GR" sz="1800" b="1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στα, εμπλουτισμένα με φυτικά αντιοξειδωτικά, προϊόντα κρέατος </a:t>
            </a:r>
            <a:r>
              <a:rPr lang="el-GR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πριν</a:t>
            </a:r>
            <a:r>
              <a:rPr lang="el-GR" sz="1800" b="1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και </a:t>
            </a:r>
            <a:r>
              <a:rPr lang="el-GR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μετά</a:t>
            </a:r>
            <a:r>
              <a:rPr lang="el-GR" sz="1800" b="1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την θερμική τους επεξεργασία</a:t>
            </a:r>
            <a:endParaRPr lang="en-US" sz="1400" b="1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B91045CE-C29F-8429-7A36-2385913D9F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871" y="810482"/>
            <a:ext cx="7978587" cy="56565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838899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1170F1E-B0FB-3A94-4B4E-9638E28DDF17}"/>
              </a:ext>
            </a:extLst>
          </p:cNvPr>
          <p:cNvSpPr txBox="1"/>
          <p:nvPr/>
        </p:nvSpPr>
        <p:spPr>
          <a:xfrm>
            <a:off x="188257" y="226762"/>
            <a:ext cx="118154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l-GR" sz="1800" b="1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Αποτελέσματα αντιοξειδωτικής δράσης  στα, εμπλουτισμένα με φυτικά αντιοξειδωτικά, προϊόντα κρέατος </a:t>
            </a:r>
            <a:r>
              <a:rPr lang="el-GR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πριν</a:t>
            </a:r>
            <a:r>
              <a:rPr lang="el-GR" sz="1800" b="1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και </a:t>
            </a:r>
            <a:r>
              <a:rPr lang="el-GR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μετά</a:t>
            </a:r>
            <a:r>
              <a:rPr lang="el-GR" sz="1800" b="1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την θερμική τους επεξεργασία</a:t>
            </a:r>
            <a:endParaRPr lang="en-US" b="1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04EB78D1-E5A5-5A3B-0462-E9FB14C282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4659" y="947642"/>
            <a:ext cx="8588188" cy="56118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87013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11DFBBE-52AE-5135-4237-EE928A77313B}"/>
              </a:ext>
            </a:extLst>
          </p:cNvPr>
          <p:cNvSpPr txBox="1"/>
          <p:nvPr/>
        </p:nvSpPr>
        <p:spPr>
          <a:xfrm>
            <a:off x="313765" y="223303"/>
            <a:ext cx="117616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l-GR" sz="1800" b="1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Περιεκτικότητα </a:t>
            </a:r>
            <a:r>
              <a:rPr lang="en-US" sz="1800" b="1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HT </a:t>
            </a:r>
            <a:r>
              <a:rPr lang="el-GR" sz="1800" b="1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στα, εμπλουτισμένα με φυτικά αντιοξειδωτικά, προϊόντα κρέατος μετά την θερμική τους επεξεργασία.</a:t>
            </a:r>
            <a:endParaRPr lang="en-US" sz="1400" b="1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67662632-272B-A461-A855-5042635A4B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011" y="786219"/>
            <a:ext cx="9304450" cy="58484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665918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191CD97-DF7D-5230-9928-50DFB10A8383}"/>
              </a:ext>
            </a:extLst>
          </p:cNvPr>
          <p:cNvSpPr txBox="1"/>
          <p:nvPr/>
        </p:nvSpPr>
        <p:spPr>
          <a:xfrm>
            <a:off x="332471" y="301358"/>
            <a:ext cx="116712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l-GR" sz="1800" b="1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Αποτελέσματα αντιοξειδωτικής δράσης  στα, εμπλουτισμένα με φυτικά αντιοξειδωτικά, προϊόντα κρέατος μετά την θερμική τους επεξεργασία.</a:t>
            </a:r>
            <a:endParaRPr lang="en-US" sz="1400" b="1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E1A4EFAC-E389-6A64-26A3-EFF3C6A9BF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808" y="1066800"/>
            <a:ext cx="8888527" cy="53429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207066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7A5ADF9-2CF9-8BF3-67DB-D6CD5EC1A192}"/>
              </a:ext>
            </a:extLst>
          </p:cNvPr>
          <p:cNvSpPr txBox="1"/>
          <p:nvPr/>
        </p:nvSpPr>
        <p:spPr>
          <a:xfrm>
            <a:off x="331693" y="1335741"/>
            <a:ext cx="11725836" cy="28833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  <a:spcAft>
                <a:spcPts val="900"/>
              </a:spcAft>
              <a:buNone/>
            </a:pPr>
            <a:r>
              <a:rPr lang="el-GR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ΣΥΜΠΕΡΑΣΜΑΤΑ </a:t>
            </a:r>
            <a:endParaRPr lang="en-US" sz="14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900"/>
              </a:spcAft>
              <a:buFont typeface="Wingdings" panose="05000000000000000000" pitchFamily="2" charset="2"/>
              <a:buChar char="v"/>
            </a:pPr>
            <a:r>
              <a:rPr lang="el-GR" sz="18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Τα αποτελέσματα των μελετών έδειξαν ότι η περιεκτικότητα της </a:t>
            </a:r>
            <a:r>
              <a:rPr lang="en-US" sz="18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HT </a:t>
            </a:r>
            <a:r>
              <a:rPr lang="el-GR" sz="18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και η αντιοξειδωτική δράση δεν επηρεάζονται σημαντικά από την θερμική επεξεργασία των προϊόντων κρέατος, με τα επίπεδά τους να παραμένουν αρκετά υψηλά και μετά το ψήσιμο.  </a:t>
            </a:r>
          </a:p>
          <a:p>
            <a:pPr marL="285750" indent="-285750" algn="just">
              <a:lnSpc>
                <a:spcPct val="115000"/>
              </a:lnSpc>
              <a:spcAft>
                <a:spcPts val="900"/>
              </a:spcAft>
              <a:buFont typeface="Wingdings" panose="05000000000000000000" pitchFamily="2" charset="2"/>
              <a:buChar char="v"/>
            </a:pPr>
            <a:r>
              <a:rPr lang="el-GR" sz="18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Το </a:t>
            </a:r>
            <a:r>
              <a:rPr lang="el-GR" sz="1800" dirty="0" err="1"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μαρινάρισμα</a:t>
            </a:r>
            <a:r>
              <a:rPr lang="el-GR" sz="18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των προϊόντων Χοιρινό σουβλάκι, γύρος-χοιρινός και χοιρινό μπιφτέκι με την ΣΥΝΤΑΓΗ Γ (0.05% Στερεό ελαιόλαδο, 0.05% Στερεό ελαιόλαδο με εκχύλισμα θυμαριού, 0.05% Στερεό ελαιόλαδο με εκχύλισμα ρίγανης και 0.05% </a:t>
            </a:r>
            <a:r>
              <a:rPr lang="el-GR" sz="1800" dirty="0" err="1"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Πολυφαινόλες</a:t>
            </a:r>
            <a:r>
              <a:rPr lang="el-GR" sz="18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ελιάς) είχε τα καλύτερα αποτελέσματα όσον αφορά την αντιοξειδωτική δράση και την περιεκτικότητα σε </a:t>
            </a:r>
            <a:r>
              <a:rPr lang="el-GR" sz="1800" dirty="0" err="1"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ΗΤ</a:t>
            </a:r>
            <a:r>
              <a:rPr lang="el-GR" sz="18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των τελικών προϊόντων.</a:t>
            </a:r>
            <a:endParaRPr lang="en-US" sz="14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68723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71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5" name="Εικόνα 1" descr="Εικόνα που περιέχει κείμενο, στιγμιότυπο οθόνης, εφημερίδα, κατάλογος&#10;&#10;Περιγραφή που δημιουργήθηκε αυτόματα">
            <a:extLst>
              <a:ext uri="{FF2B5EF4-FFF2-40B4-BE49-F238E27FC236}">
                <a16:creationId xmlns:a16="http://schemas.microsoft.com/office/drawing/2014/main" id="{CF20F329-5B6D-0259-90A8-0D0D8BAB8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3"/>
          <a:stretch>
            <a:fillRect/>
          </a:stretch>
        </p:blipFill>
        <p:spPr bwMode="auto">
          <a:xfrm>
            <a:off x="-1" y="-2"/>
            <a:ext cx="5410198" cy="685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072" name="Rectangle 1062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6415B9B9-AC5C-A3A2-E761-396B3989A8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317" y="2743200"/>
            <a:ext cx="5247340" cy="349687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197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197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197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197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197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197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197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197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197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>
                <a:tab pos="2197100" algn="l"/>
              </a:tabLst>
            </a:pPr>
            <a:r>
              <a:rPr kumimoji="0" lang="en-US" altLang="en-US" sz="1700" b="1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ΔΡΑΣΤΗΡΙΟΤΗΤΕΣ</a:t>
            </a:r>
            <a:r>
              <a:rPr kumimoji="0" lang="en-US" altLang="en-US" sz="1700" b="1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</a:t>
            </a:r>
            <a:r>
              <a:rPr kumimoji="0" lang="en-US" altLang="en-US" sz="1700" b="1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ΕΠΙΚΟΙΝΩΝΙΑΣ</a:t>
            </a:r>
            <a:r>
              <a:rPr kumimoji="0" lang="en-US" altLang="en-US" sz="1700" b="1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</a:t>
            </a:r>
            <a:r>
              <a:rPr kumimoji="0" lang="en-US" altLang="en-US" sz="1700" b="1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ΚΑΙ</a:t>
            </a:r>
            <a:r>
              <a:rPr kumimoji="0" lang="en-US" altLang="en-US" sz="1700" b="1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</a:t>
            </a:r>
            <a:r>
              <a:rPr kumimoji="0" lang="en-US" altLang="en-US" sz="1700" b="1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ΔΗΜΟΣΙΟΤΗΤΑΣ</a:t>
            </a:r>
            <a:r>
              <a:rPr kumimoji="0" lang="en-US" altLang="en-US" sz="1700" b="1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</a:t>
            </a:r>
            <a:r>
              <a:rPr kumimoji="0" lang="en-US" altLang="en-US" sz="1700" b="1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ΤΗΣ</a:t>
            </a:r>
            <a:r>
              <a:rPr kumimoji="0" lang="en-US" altLang="en-US" sz="1700" b="1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</a:t>
            </a:r>
            <a:r>
              <a:rPr kumimoji="0" lang="en-US" altLang="en-US" sz="1700" b="1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ΕΠΕΝΔΥΣΗΣ</a:t>
            </a:r>
            <a:r>
              <a:rPr kumimoji="0" lang="en-US" altLang="en-US" sz="1700" b="1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</a:t>
            </a:r>
            <a:endParaRPr kumimoji="0" lang="en-US" altLang="en-US" sz="1700" b="0" i="0" u="none" strike="noStrike" cap="none" normalizeH="0" baseline="0" dirty="0">
              <a:ln>
                <a:noFill/>
              </a:ln>
              <a:effectLst/>
              <a:latin typeface="+mn-lt"/>
            </a:endParaRPr>
          </a:p>
          <a:p>
            <a:pPr marL="0" marR="0" lvl="0" indent="-22860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>
                <a:tab pos="2197100" algn="l"/>
              </a:tabLst>
            </a:pPr>
            <a:r>
              <a:rPr kumimoji="0" lang="en-US" altLang="en-US" sz="17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Στο</a:t>
            </a:r>
            <a:r>
              <a:rPr kumimoji="0" lang="en-US" altLang="en-US" sz="17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πλα</a:t>
            </a:r>
            <a:r>
              <a:rPr kumimoji="0" lang="en-US" altLang="en-US" sz="17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ίσιο</a:t>
            </a:r>
            <a:r>
              <a:rPr kumimoji="0" lang="en-US" altLang="en-US" sz="17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</a:t>
            </a:r>
            <a:r>
              <a:rPr kumimoji="0" lang="en-US" altLang="en-US" sz="17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υλο</a:t>
            </a:r>
            <a:r>
              <a:rPr kumimoji="0" lang="en-US" altLang="en-US" sz="17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ποίησης του προγράμματος P</a:t>
            </a:r>
            <a:r>
              <a:rPr kumimoji="0" lang="en-US" altLang="en-US" sz="1700" b="0" i="0" u="none" strike="noStrike" cap="none" normalizeH="0" baseline="0" dirty="0" bmk="">
                <a:ln>
                  <a:noFill/>
                </a:ln>
                <a:effectLst/>
                <a:latin typeface="+mn-lt"/>
              </a:rPr>
              <a:t>YTHOLEO</a:t>
            </a:r>
            <a:r>
              <a:rPr kumimoji="0" lang="en-US" altLang="en-US" sz="17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, σχεδιάστηκε και κατασκευάστηκε</a:t>
            </a:r>
          </a:p>
          <a:p>
            <a:pPr marL="0" marR="0" lvl="0" indent="-22860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>
                <a:tab pos="2197100" algn="l"/>
              </a:tabLst>
            </a:pPr>
            <a:r>
              <a:rPr kumimoji="0" lang="en-US" altLang="en-US" sz="17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ιστότο</a:t>
            </a:r>
            <a:r>
              <a:rPr kumimoji="0" lang="en-US" altLang="en-US" sz="17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πος για το έργο (https://pytholeo.gr/). </a:t>
            </a:r>
            <a:r>
              <a:rPr kumimoji="0" lang="en-US" altLang="en-US" sz="17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Γι</a:t>
            </a:r>
            <a:r>
              <a:rPr kumimoji="0" lang="en-US" altLang="en-US" sz="17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α τη δημιουργία του ιστότοπου συγκεντρώθηκε υλικό από όλους τους Φορείς του Έργου το οποίο και ανανεώνεται ανά τακτά χρονικά διαστήματα.</a:t>
            </a:r>
          </a:p>
          <a:p>
            <a:pPr marL="0" marR="0" lvl="0" indent="-22860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>
                <a:tab pos="2197100" algn="l"/>
              </a:tabLst>
            </a:pPr>
            <a:r>
              <a:rPr kumimoji="0" lang="en-US" altLang="en-US" sz="17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Επιπ</a:t>
            </a:r>
            <a:r>
              <a:rPr kumimoji="0" lang="en-US" altLang="en-US" sz="17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λέον</a:t>
            </a:r>
            <a:r>
              <a:rPr kumimoji="0" lang="en-US" altLang="en-US" sz="17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τα απ</a:t>
            </a:r>
            <a:r>
              <a:rPr kumimoji="0" lang="en-US" altLang="en-US" sz="17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οτελέσμ</a:t>
            </a:r>
            <a:r>
              <a:rPr kumimoji="0" lang="en-US" altLang="en-US" sz="17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ατα του Έργου παρουσιάστηκαν στο Workshop: Recent Progress in Pharmacognosy and Phytochemistry που πραγματοποιήθηκε 23-24/6/2022 στην Τσεχία</a:t>
            </a:r>
          </a:p>
          <a:p>
            <a:pPr marL="0" marR="0" lvl="0" indent="-22860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>
                <a:tab pos="2197100" algn="l"/>
              </a:tabLst>
            </a:pPr>
            <a:endParaRPr kumimoji="0" lang="en-US" altLang="en-US" sz="1700" b="0" i="0" u="none" strike="noStrike" cap="none" normalizeH="0" baseline="0" dirty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FFE41961-66C6-FDDF-5E12-8B2DE1898A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4759" y="759321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140507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4145</TotalTime>
  <Words>1198</Words>
  <Application>Microsoft Office PowerPoint</Application>
  <PresentationFormat>Ευρεία οθόνη</PresentationFormat>
  <Paragraphs>215</Paragraphs>
  <Slides>43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43</vt:i4>
      </vt:variant>
    </vt:vector>
  </HeadingPairs>
  <TitlesOfParts>
    <vt:vector size="50" baseType="lpstr">
      <vt:lpstr>Arial</vt:lpstr>
      <vt:lpstr>Calibri</vt:lpstr>
      <vt:lpstr>Calibri Light</vt:lpstr>
      <vt:lpstr>Roboto-Regular</vt:lpstr>
      <vt:lpstr>Times New Roman</vt:lpstr>
      <vt:lpstr>Wingdings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stathopan@o365.uoa.gr</dc:creator>
  <cp:lastModifiedBy>Leandros Skaltsounis</cp:lastModifiedBy>
  <cp:revision>58</cp:revision>
  <dcterms:created xsi:type="dcterms:W3CDTF">2021-05-22T11:21:50Z</dcterms:created>
  <dcterms:modified xsi:type="dcterms:W3CDTF">2026-05-14T07:11:41Z</dcterms:modified>
</cp:coreProperties>
</file>