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34" r:id="rId2"/>
    <p:sldId id="408" r:id="rId3"/>
    <p:sldId id="409" r:id="rId4"/>
    <p:sldId id="407" r:id="rId5"/>
    <p:sldId id="410" r:id="rId6"/>
    <p:sldId id="391" r:id="rId7"/>
    <p:sldId id="346" r:id="rId8"/>
    <p:sldId id="347" r:id="rId9"/>
    <p:sldId id="389" r:id="rId10"/>
    <p:sldId id="369" r:id="rId11"/>
    <p:sldId id="400" r:id="rId12"/>
    <p:sldId id="405" r:id="rId13"/>
    <p:sldId id="386" r:id="rId14"/>
    <p:sldId id="382" r:id="rId15"/>
    <p:sldId id="406" r:id="rId16"/>
    <p:sldId id="378" r:id="rId17"/>
    <p:sldId id="383" r:id="rId18"/>
    <p:sldId id="379" r:id="rId19"/>
    <p:sldId id="380" r:id="rId20"/>
    <p:sldId id="381" r:id="rId21"/>
    <p:sldId id="352" r:id="rId2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FAEEB-60A0-4AE9-B7CF-649BC680C427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4E97A-05FD-46EC-A0A5-F20F22BA2DC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739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8CBBC8-B8F6-ABB9-DAD3-23AF5B7E9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A4B3F5E-76CD-8925-DA50-29E3A5406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C1FE81-952A-9B32-F284-6C0A16875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803C40-A181-1077-01EA-C8421424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D229F9A-2D87-CC30-09C2-427C687F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185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475C73-E9AD-BF07-2349-802CBC9B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B39469-9275-FF64-FD13-B0DD7F299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F8D4D78-27F0-2BCF-543C-B8806B0D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E2674A-DBBE-F76F-12C0-7FC46440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8D1AE9D-FEF9-210E-5969-409E08BC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820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D56B97-D6A2-89F9-73DC-BE67FDF1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33C881A-27CE-1CB1-682A-B43905EC2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6F048B8-E5C6-7F77-ABAA-57CEC9F7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B2E844-C6F6-6F08-D612-7C92FD07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F35313-5057-9AEF-AA02-2300BFFBB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382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D7F366-37B9-DE90-6FC2-217591466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E384B8-DA5E-863F-94DF-888187A143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83DEB29-ED76-0BE2-5CC1-C0542F016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0249641-7D6F-7EC6-4F0C-ED7DA862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52772A2-3C7A-06C2-8F73-C76FBB3CE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ABEC582-484C-0F10-C954-DD31CA8C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491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17D51D-42D4-78C8-5B6E-83B2C795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77EDE5C-2503-3E3D-888E-4D24FC02D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E1249AA-B904-3366-661B-229E7E35F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C7B333F-7982-C6C6-FE4F-9E0505C1B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26C9FAD-2D8F-63C1-FB82-8B6485766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60B6260-6D74-63BA-B5CA-59A173BCD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40A9EB8B-2C18-12E9-0429-BB0D3B4C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0EC3D56B-B008-C9C0-C793-2D85919BA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900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CDF57C-4529-2ECF-14EC-B4D7CA6F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CD629B9-4C4F-7426-CB69-2F46417A2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651EFB8-212C-EC09-9F17-0CB3209C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49929E4-C46D-46AE-2BB2-59FE240AA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825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ADF85EE-C696-817A-0F9F-91DFD861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C696C8E-5262-2E06-15C4-B22805B64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753094B-CA02-8339-0F70-4315DC1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0305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38198B-C4F0-1FEE-8BF9-66D2D69E9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4B9320-D693-35F7-8A8E-9C429A2B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4F0750A-A27E-EE50-52DB-0B196BA62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E0B63EE-7130-1493-BDF8-D8B9F619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611A3BE-7549-25AF-8812-59A9D5EB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80DB077-5480-BAF3-F11A-A8E45954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854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4C57F8-4BD7-35B9-0DDA-2196A16A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3A685EB-1147-AF6A-D6B5-BD68D6A6A8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5BE1C38-F6D3-520B-79AA-3726AAE18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19FCF7C-89E7-D168-2171-0972FA8D2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FC457E3-ED7F-4755-CC1B-CADBB474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802BF02-5E91-B2C3-231E-0AA2F0FD1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17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ABB386-C013-39B2-584D-9CE54EEF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F3D170C-7969-B794-FCF9-5E9B26D4A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41D692-61F4-1EF0-A3A1-4D6F306ED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7D8CD12-19F5-076F-6294-F8DA744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85D46B-7F1E-8544-6AA8-91F9CC5E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051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D463889-3124-931E-221B-BD5827D18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B008830-83FC-EA79-D4C5-1433D1E18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86D7090-3A4E-0409-39D0-C93849E08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0E792A2-9C98-51CA-CF32-D1CFB2A0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22DD0D0-D523-6FB5-0345-9171DDDEF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7060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4460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BB141-7CF3-7ABE-5D65-450D60B4DE7C}"/>
              </a:ext>
            </a:extLst>
          </p:cNvPr>
          <p:cNvSpPr/>
          <p:nvPr userDrawn="1"/>
        </p:nvSpPr>
        <p:spPr>
          <a:xfrm>
            <a:off x="615950" y="365239"/>
            <a:ext cx="2432050" cy="38257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C1C588EC-7962-1012-8D0C-49BFC68BAF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4100" y="762000"/>
            <a:ext cx="4064000" cy="5334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027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0F8F748-F983-84EA-9C5A-FF88B854DB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8900" y="0"/>
            <a:ext cx="5143500" cy="6858000"/>
          </a:xfrm>
          <a:prstGeom prst="parallelogram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3930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31C4A3A-2399-6472-3391-644A6F4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B7AFEF5-93EE-43CD-7BEC-F951E5090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B93CD57-CEBC-4D1A-D3F2-B2A72798DD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016D0-3D2F-4B84-B90F-08357299BE72}" type="datetimeFigureOut">
              <a:rPr lang="el-GR" smtClean="0"/>
              <a:t>3/6/2026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A7111FA-7D2C-7766-A76C-E71318A05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702C260-F3B6-9724-7417-2CDC947B8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D0BE8-CB76-41D7-A7AF-14797B5B35B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998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>
            <a:extLst>
              <a:ext uri="{FF2B5EF4-FFF2-40B4-BE49-F238E27FC236}">
                <a16:creationId xmlns:a16="http://schemas.microsoft.com/office/drawing/2014/main" id="{F39A2E24-A33D-7C8C-56A9-6952FF7DCE06}"/>
              </a:ext>
            </a:extLst>
          </p:cNvPr>
          <p:cNvSpPr/>
          <p:nvPr/>
        </p:nvSpPr>
        <p:spPr>
          <a:xfrm>
            <a:off x="381000" y="5956300"/>
            <a:ext cx="647700" cy="573089"/>
          </a:xfrm>
          <a:prstGeom prst="corner">
            <a:avLst>
              <a:gd name="adj1" fmla="val 28818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E14B69-3DB9-F768-5B63-F23B93E7A36F}"/>
              </a:ext>
            </a:extLst>
          </p:cNvPr>
          <p:cNvSpPr txBox="1"/>
          <p:nvPr/>
        </p:nvSpPr>
        <p:spPr>
          <a:xfrm>
            <a:off x="381000" y="4455638"/>
            <a:ext cx="11555221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800" b="1" spc="3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Κινηματογραφική βιομηχανία και περιφερειακή ανάπτυξη- μερικές σκέψεις </a:t>
            </a:r>
          </a:p>
          <a:p>
            <a:pPr algn="ctr"/>
            <a:endParaRPr lang="el-GR" sz="2000" b="1" spc="300" dirty="0">
              <a:solidFill>
                <a:schemeClr val="bg1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l-GR" sz="3200" b="1" spc="300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ΙΩΑΝΝΗΣ ΣΚΟΠΕΤΕΑΣ, </a:t>
            </a:r>
          </a:p>
          <a:p>
            <a:pPr algn="ctr"/>
            <a:r>
              <a:rPr lang="el-GR" sz="2000" b="1" spc="300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αν. καθηγητής Σκηνοθεσίας και Εικονοληψίας, </a:t>
            </a:r>
          </a:p>
          <a:p>
            <a:pPr algn="ctr"/>
            <a:r>
              <a:rPr lang="el-GR" sz="2000" b="1" spc="300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Πρόεδρος τμήματος Ψηφιακών τεχνών και Κινηματογράφου, ΕΚΠΑ </a:t>
            </a:r>
            <a:endParaRPr lang="en-ID" sz="2000" b="1" spc="300" dirty="0">
              <a:solidFill>
                <a:schemeClr val="bg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820FB9-7BCC-190C-B1C6-BB05C75B0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984" y="267172"/>
            <a:ext cx="7046976" cy="395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2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35B4341-9835-645E-973C-16994246C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A7A438-2969-97D0-F7E1-F4E11E9C0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r="2634"/>
          <a:stretch>
            <a:fillRect/>
          </a:stretch>
        </p:blipFill>
        <p:spPr bwMode="auto">
          <a:xfrm>
            <a:off x="6964165" y="2929467"/>
            <a:ext cx="5029092" cy="3371338"/>
          </a:xfrm>
          <a:prstGeom prst="rect">
            <a:avLst/>
          </a:prstGeom>
          <a:noFill/>
        </p:spPr>
      </p:pic>
      <p:pic>
        <p:nvPicPr>
          <p:cNvPr id="15" name="Θέση περιεχομένου 14">
            <a:extLst>
              <a:ext uri="{FF2B5EF4-FFF2-40B4-BE49-F238E27FC236}">
                <a16:creationId xmlns:a16="http://schemas.microsoft.com/office/drawing/2014/main" id="{0F32D915-F9FD-6E71-4AB7-7E1AB20EEA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t="-635" r="17516" b="635"/>
          <a:stretch>
            <a:fillRect/>
          </a:stretch>
        </p:blipFill>
        <p:spPr>
          <a:xfrm>
            <a:off x="394437" y="551699"/>
            <a:ext cx="6569728" cy="475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7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2EB279-9CAC-323E-B5F9-9928F398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Θέση περιεχομένου 8">
            <a:extLst>
              <a:ext uri="{FF2B5EF4-FFF2-40B4-BE49-F238E27FC236}">
                <a16:creationId xmlns:a16="http://schemas.microsoft.com/office/drawing/2014/main" id="{1B1C32D2-8B44-A382-B1DA-9575BDF96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574"/>
            <a:ext cx="10642155" cy="56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1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7EB1869-3A1E-3265-909E-B8E7F30AB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Θέση εικόνας 3">
            <a:extLst>
              <a:ext uri="{FF2B5EF4-FFF2-40B4-BE49-F238E27FC236}">
                <a16:creationId xmlns:a16="http://schemas.microsoft.com/office/drawing/2014/main" id="{C8542705-FDE8-D06F-598B-76DAA4DAD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r="1" b="1"/>
          <a:stretch>
            <a:fillRect/>
          </a:stretch>
        </p:blipFill>
        <p:spPr>
          <a:xfrm>
            <a:off x="838200" y="1825625"/>
            <a:ext cx="10515600" cy="435133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677252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74A97C-11CE-807A-7089-BFA8DBA8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EF01C34-F8B9-6979-C20B-088B659AB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21" y="132291"/>
            <a:ext cx="6893090" cy="435133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FA8689F6-BB34-7390-8D67-A1BE62ED6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675" y="3071214"/>
            <a:ext cx="5488604" cy="36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0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>
            <a:extLst>
              <a:ext uri="{FF2B5EF4-FFF2-40B4-BE49-F238E27FC236}">
                <a16:creationId xmlns:a16="http://schemas.microsoft.com/office/drawing/2014/main" id="{D3DDCBAC-DBF9-A4B3-3EBF-02384E50F09D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F8CB8E32-3893-0B44-C21F-F3B59FA525ED}"/>
              </a:ext>
            </a:extLst>
          </p:cNvPr>
          <p:cNvSpPr/>
          <p:nvPr/>
        </p:nvSpPr>
        <p:spPr>
          <a:xfrm rot="16200000">
            <a:off x="11252995" y="59618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Εικόνα 2" descr="Εικόνα που περιέχει εξωτερικός χώρος/ύπαιθρος, ουρανός, κτίριο, σπίτι&#10;&#10;Περιγραφή που δημιουργήθηκε αυτόματα">
            <a:extLst>
              <a:ext uri="{FF2B5EF4-FFF2-40B4-BE49-F238E27FC236}">
                <a16:creationId xmlns:a16="http://schemas.microsoft.com/office/drawing/2014/main" id="{E0359715-B6DC-339D-7C7D-0C352E82A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81" y="906371"/>
            <a:ext cx="10041238" cy="4257695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A91502B5-C154-0D7A-E515-32858BB05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93" y="5397845"/>
            <a:ext cx="894970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7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C16E61-8AA9-6DB9-9711-F198685ABF0D}"/>
              </a:ext>
            </a:extLst>
          </p:cNvPr>
          <p:cNvSpPr txBox="1"/>
          <p:nvPr/>
        </p:nvSpPr>
        <p:spPr>
          <a:xfrm>
            <a:off x="1290165" y="1507668"/>
            <a:ext cx="9539759" cy="4855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νέο Τμήμα Ψηφιακών Τεχνών και Κινηματογράφου εντάσσεται στη στρατηγική του ΕΚΠΑ να εδραιωθεί στην επιστημονική περιοχή που συγκροτείται από τη </a:t>
            </a:r>
            <a:r>
              <a:rPr lang="el-G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συνάντηση της Τέχνης με την οπτικοακουστική και ψηφιακή Τεχνολογία στο πλαίσιο της ψηφιακής εποχής και της τέταρτης βιομηχανικής επανάστασης: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των ψηφιακών μέσων, των δικτύων, των δεδομένων, της εικονικής/εκτεταμένης πραγματικότητας, του ψηφιακού κινηματογράφου και των αλγορίθμων. </a:t>
            </a:r>
          </a:p>
          <a:p>
            <a:pPr>
              <a:lnSpc>
                <a:spcPct val="150000"/>
              </a:lnSpc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Η διεπιστημονική φύση του Τμήματος το τοποθετεί σε δύο ευρύτερα πεδία, όπως ορίζονται από τη διεθνή κατηγοριοποίηση επιστημονικών πεδίων στην εκπαίδευση (International Standard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Classification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of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Education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, 2013)[1] της UNESCO:</a:t>
            </a:r>
          </a:p>
          <a:p>
            <a:pPr>
              <a:lnSpc>
                <a:spcPct val="150000"/>
              </a:lnSpc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Τέχνες και Ανθρωπιστικές Επιστήμες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(02) και συγκεκριμένα σε δύο υποκατηγορίες: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0211 - Οπτικοακουστικές τεχνικές και παραγωγή μέσων και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0213 - Καλές τέχνες</a:t>
            </a:r>
          </a:p>
          <a:p>
            <a:pPr>
              <a:lnSpc>
                <a:spcPct val="150000"/>
              </a:lnSpc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Πληροφορική και Τεχνολογίες της Επικοινωνίας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(06) και συγκεκριμένα στην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υποκατηγορία 0613 (Software and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applications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development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 and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analysis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haroni" panose="02010803020104030203" pitchFamily="2" charset="-79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F85927-AE18-54A5-3E14-6403EF525BEC}"/>
              </a:ext>
            </a:extLst>
          </p:cNvPr>
          <p:cNvSpPr txBox="1"/>
          <p:nvPr/>
        </p:nvSpPr>
        <p:spPr>
          <a:xfrm>
            <a:off x="1290165" y="767090"/>
            <a:ext cx="99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Γνωστικό πεδίο</a:t>
            </a:r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D3DDCBAC-DBF9-A4B3-3EBF-02384E50F09D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F8CB8E32-3893-0B44-C21F-F3B59FA525ED}"/>
              </a:ext>
            </a:extLst>
          </p:cNvPr>
          <p:cNvSpPr/>
          <p:nvPr/>
        </p:nvSpPr>
        <p:spPr>
          <a:xfrm rot="16200000">
            <a:off x="11252995" y="59618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12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>
            <a:extLst>
              <a:ext uri="{FF2B5EF4-FFF2-40B4-BE49-F238E27FC236}">
                <a16:creationId xmlns:a16="http://schemas.microsoft.com/office/drawing/2014/main" id="{D3DDCBAC-DBF9-A4B3-3EBF-02384E50F09D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CFB415A6-2599-11C4-F78A-E1577C7E926F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B080D-EC9A-23E0-666E-96703EBB0E54}"/>
              </a:ext>
            </a:extLst>
          </p:cNvPr>
          <p:cNvSpPr txBox="1"/>
          <p:nvPr/>
        </p:nvSpPr>
        <p:spPr>
          <a:xfrm>
            <a:off x="951472" y="767090"/>
            <a:ext cx="99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Ακαδημαϊκή φυσιογνωμία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92605A-D9F2-2E4C-7EA7-5153235FAB87}"/>
              </a:ext>
            </a:extLst>
          </p:cNvPr>
          <p:cNvSpPr txBox="1"/>
          <p:nvPr/>
        </p:nvSpPr>
        <p:spPr>
          <a:xfrm>
            <a:off x="822960" y="1250502"/>
            <a:ext cx="11077303" cy="4116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Τμήμα Ψηφιακών Τεχνών και Κινηματογράφου του ΕΚΠΑ είναι 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μόλις το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δεύτερο Τμήμα ΑΕΙ στην Ελλάδα που εξειδικεύεται στην τέχνη του κινηματογράφου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το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μοναδικό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το οποίο επίσημα συνδυάζει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 οπτικοακουστικά μέσα με τις ψηφιακές τεχνολογίες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καθώς και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ένα από τα ελάχιστα Τμήματα που αφορούν στην ψηφιακή καλλιτεχνική δημιουργικότητα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lvl="1">
              <a:lnSpc>
                <a:spcPct val="150000"/>
              </a:lnSpc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Χαρακτηρίζεται από :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 σχέση </a:t>
            </a:r>
            <a:r>
              <a:rPr lang="el-G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l-G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Κοινός τόπος ως προς τα καλλιτεχνικά μέσα, τα αντικείμενο και τις μεθοδολογίες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τη Διεπιστημονική, </a:t>
            </a:r>
            <a:r>
              <a:rPr lang="el-GR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διακαλλιτεχνική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διαθεματική προσέγγιση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την  Καλλιτεχνική δημιουργία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3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>
            <a:extLst>
              <a:ext uri="{FF2B5EF4-FFF2-40B4-BE49-F238E27FC236}">
                <a16:creationId xmlns:a16="http://schemas.microsoft.com/office/drawing/2014/main" id="{D3DDCBAC-DBF9-A4B3-3EBF-02384E50F09D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CFB415A6-2599-11C4-F78A-E1577C7E926F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B080D-EC9A-23E0-666E-96703EBB0E54}"/>
              </a:ext>
            </a:extLst>
          </p:cNvPr>
          <p:cNvSpPr txBox="1"/>
          <p:nvPr/>
        </p:nvSpPr>
        <p:spPr>
          <a:xfrm>
            <a:off x="951472" y="767090"/>
            <a:ext cx="99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>
                <a:solidFill>
                  <a:srgbClr val="4472C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Αγορά εργασίας</a:t>
            </a:r>
            <a:endParaRPr kumimoji="0" lang="el-GR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 Black" panose="020B0A02040204020203" pitchFamily="34" charset="0"/>
              <a:ea typeface="Segoe UI Black" panose="020B0A02040204020203" pitchFamily="34" charset="0"/>
              <a:cs typeface="Montserrat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92605A-D9F2-2E4C-7EA7-5153235FAB87}"/>
              </a:ext>
            </a:extLst>
          </p:cNvPr>
          <p:cNvSpPr txBox="1"/>
          <p:nvPr/>
        </p:nvSpPr>
        <p:spPr>
          <a:xfrm>
            <a:off x="822960" y="1250502"/>
            <a:ext cx="11077303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Κινηματογραφική και τηλεοπτική παραγωγή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Παραγωγή τρισδιάστατων γραφικών και περιβαλλόντων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Παραγωγή ψηφιακών </a:t>
            </a:r>
            <a:r>
              <a:rPr lang="el-GR" b="0" i="0" u="none" strike="noStrike" baseline="0" dirty="0" err="1">
                <a:latin typeface="Katsoulidis"/>
              </a:rPr>
              <a:t>διαδραστικών</a:t>
            </a:r>
            <a:r>
              <a:rPr lang="el-GR" b="0" i="0" u="none" strike="noStrike" baseline="0" dirty="0">
                <a:latin typeface="Katsoulidis"/>
              </a:rPr>
              <a:t> εφαρμογών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latin typeface="Katsoulidis"/>
              </a:rPr>
              <a:t>Παραγωγή </a:t>
            </a:r>
            <a:r>
              <a:rPr lang="el-GR" b="0" i="0" u="none" strike="noStrike" baseline="0" dirty="0">
                <a:latin typeface="Katsoulidis"/>
              </a:rPr>
              <a:t>ηλεκτρονικών παιχνιδιών ψυχαγωγίας και εκπαίδευσης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Εικονική πραγματικότητα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Διαφήμιση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Παραγωγή και επεξεργασία ήχου και μουσικής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Παραγωγή ψηφιακών εγκαταστάσεων και έργων τέχνης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Θεωρία της τέχνης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latin typeface="Katsoulidis"/>
              </a:rPr>
              <a:t>Θεωρία κινηματογράφου</a:t>
            </a:r>
            <a:endParaRPr lang="en-US" b="0" i="0" u="none" strike="noStrike" baseline="0" dirty="0">
              <a:latin typeface="Katsoulidis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0" i="0" u="none" strike="noStrike" baseline="0" dirty="0">
                <a:latin typeface="Katsoulidis"/>
              </a:rPr>
              <a:t>Πληροφορική και προγραμματισμό</a:t>
            </a:r>
            <a:r>
              <a:rPr lang="el-GR" dirty="0">
                <a:latin typeface="Katsoulidis"/>
              </a:rPr>
              <a:t>ς</a:t>
            </a:r>
            <a:r>
              <a:rPr lang="el-GR" b="0" i="0" u="none" strike="noStrike" baseline="0" dirty="0">
                <a:latin typeface="Katsoulidi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287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C16E61-8AA9-6DB9-9711-F198685ABF0D}"/>
              </a:ext>
            </a:extLst>
          </p:cNvPr>
          <p:cNvSpPr txBox="1"/>
          <p:nvPr/>
        </p:nvSpPr>
        <p:spPr>
          <a:xfrm>
            <a:off x="6583723" y="2914788"/>
            <a:ext cx="3837455" cy="102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Ιωάννης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Σκοπετέας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Ρέα Βαλντέν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Άννα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Πούπου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F85927-AE18-54A5-3E14-6403EF525BEC}"/>
              </a:ext>
            </a:extLst>
          </p:cNvPr>
          <p:cNvSpPr txBox="1"/>
          <p:nvPr/>
        </p:nvSpPr>
        <p:spPr>
          <a:xfrm>
            <a:off x="6353057" y="2137379"/>
            <a:ext cx="4298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ΚΙΝΗΜΑΤΟΓΡΑΦΟΣ</a:t>
            </a:r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D3DDCBAC-DBF9-A4B3-3EBF-02384E50F09D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95B4B-4A5B-E731-9220-A49E8BA5348E}"/>
              </a:ext>
            </a:extLst>
          </p:cNvPr>
          <p:cNvSpPr txBox="1"/>
          <p:nvPr/>
        </p:nvSpPr>
        <p:spPr>
          <a:xfrm>
            <a:off x="1770820" y="2736573"/>
            <a:ext cx="3837455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Δημήτρης Χαρίτος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Ορέστης Καραμανλής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Αλέξανδρος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Κοντογεωργακόπουλος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Αγγελική Πούλου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Χαράλαμπος Ριζόπουλος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13E17C-F0FF-6C45-2423-812EDBE73632}"/>
              </a:ext>
            </a:extLst>
          </p:cNvPr>
          <p:cNvSpPr txBox="1"/>
          <p:nvPr/>
        </p:nvSpPr>
        <p:spPr>
          <a:xfrm>
            <a:off x="2756451" y="5763855"/>
            <a:ext cx="6679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Segoe UI Black" panose="020B0A02040204020203" pitchFamily="34" charset="0"/>
                <a:cs typeface="Montserrat" charset="0"/>
              </a:rPr>
              <a:t>ΠΛΗΡΟΦΟΡΙΚΗ &amp; ΤΕΧΝΟΛΟΓΙΑ</a:t>
            </a:r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386591CA-DE1C-3884-1DEE-113C0200B654}"/>
              </a:ext>
            </a:extLst>
          </p:cNvPr>
          <p:cNvCxnSpPr>
            <a:cxnSpLocks/>
          </p:cNvCxnSpPr>
          <p:nvPr/>
        </p:nvCxnSpPr>
        <p:spPr>
          <a:xfrm>
            <a:off x="6096000" y="2137379"/>
            <a:ext cx="0" cy="1705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945B628-7811-2BAA-59DE-9C7834D7D63A}"/>
              </a:ext>
            </a:extLst>
          </p:cNvPr>
          <p:cNvSpPr txBox="1"/>
          <p:nvPr/>
        </p:nvSpPr>
        <p:spPr>
          <a:xfrm>
            <a:off x="2974102" y="363279"/>
            <a:ext cx="818481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ΓΝΩΣΤΙΚΑ ΠΕΔΙΑ ΜΕΛΩΝ ΔΕΠ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8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ea typeface="Montserrat" charset="0"/>
              <a:cs typeface="Montserrat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Montserrat" charset="0"/>
                <a:cs typeface="Montserrat" charset="0"/>
              </a:rPr>
              <a:t>δ</a:t>
            </a:r>
            <a:r>
              <a:rPr kumimoji="0" lang="el-GR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Montserrat" charset="0"/>
                <a:cs typeface="Montserrat" charset="0"/>
              </a:rPr>
              <a:t>ιεπιστημονικότητα</a:t>
            </a:r>
            <a:r>
              <a:rPr kumimoji="0" lang="el-GR" sz="2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Montserrat" charset="0"/>
                <a:cs typeface="Montserrat" charset="0"/>
              </a:rPr>
              <a:t> – διαθεματικότητα – </a:t>
            </a:r>
            <a:r>
              <a:rPr kumimoji="0" lang="el-GR" sz="28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Montserrat" charset="0"/>
                <a:cs typeface="Montserrat" charset="0"/>
              </a:rPr>
              <a:t>διακαλλιτεχνικότητα</a:t>
            </a:r>
            <a:r>
              <a:rPr kumimoji="0" lang="el-GR" sz="28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Montserrat" charset="0"/>
                <a:cs typeface="Montserrat" charset="0"/>
              </a:rPr>
              <a:t>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Montserrat" charset="0"/>
              <a:cs typeface="Montserrat" charset="0"/>
            </a:endParaRPr>
          </a:p>
        </p:txBody>
      </p: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15E0F60E-1D6F-C831-87A3-D76A6B6ED41A}"/>
              </a:ext>
            </a:extLst>
          </p:cNvPr>
          <p:cNvCxnSpPr>
            <a:cxnSpLocks/>
          </p:cNvCxnSpPr>
          <p:nvPr/>
        </p:nvCxnSpPr>
        <p:spPr>
          <a:xfrm flipV="1">
            <a:off x="3352800" y="3843130"/>
            <a:ext cx="2743199" cy="1497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D808EC2B-2F1D-F34B-55F2-8821093747EB}"/>
              </a:ext>
            </a:extLst>
          </p:cNvPr>
          <p:cNvCxnSpPr>
            <a:cxnSpLocks/>
          </p:cNvCxnSpPr>
          <p:nvPr/>
        </p:nvCxnSpPr>
        <p:spPr>
          <a:xfrm>
            <a:off x="6095999" y="3843130"/>
            <a:ext cx="3445566" cy="885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452E309-C70C-5968-9FC7-26AD2D9C88F0}"/>
              </a:ext>
            </a:extLst>
          </p:cNvPr>
          <p:cNvSpPr txBox="1"/>
          <p:nvPr/>
        </p:nvSpPr>
        <p:spPr>
          <a:xfrm>
            <a:off x="1540154" y="2151798"/>
            <a:ext cx="4325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ΨΗΦΙΑΚΕΣ ΤΕΧΝΕΣ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60238E-1A08-0048-E12C-C6FC0407557F}"/>
              </a:ext>
            </a:extLst>
          </p:cNvPr>
          <p:cNvSpPr txBox="1"/>
          <p:nvPr/>
        </p:nvSpPr>
        <p:spPr>
          <a:xfrm>
            <a:off x="4177270" y="4364911"/>
            <a:ext cx="3837455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Παναγιώτης Παπάζογλου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Χαράλαμπος Ηλίας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Στέφανος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Τσιτμηδέλης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Ελευθέριος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haroni" panose="02010803020104030203" pitchFamily="2" charset="-79"/>
              </a:rPr>
              <a:t>Τσαμπάσης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3048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B1BAF-3C34-B9B5-B787-B1CA175C7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>
            <a:extLst>
              <a:ext uri="{FF2B5EF4-FFF2-40B4-BE49-F238E27FC236}">
                <a16:creationId xmlns:a16="http://schemas.microsoft.com/office/drawing/2014/main" id="{007D436D-D319-C6D0-F069-6E68CC259428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FF64FDE3-1671-8065-B4A6-2ADB34559765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390945-0E1D-99B3-3377-F58F72BFDFA2}"/>
              </a:ext>
            </a:extLst>
          </p:cNvPr>
          <p:cNvSpPr txBox="1"/>
          <p:nvPr/>
        </p:nvSpPr>
        <p:spPr>
          <a:xfrm>
            <a:off x="5193547" y="1549360"/>
            <a:ext cx="6300269" cy="2649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ΛΥΣΗ </a:t>
            </a:r>
          </a:p>
          <a:p>
            <a:pPr algn="ctr"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ΟΛΟΚΛΗΡΩΣΗ ΤΩΝ ΕΡΓΑΣΤΗΡΙΩΝ ΚΑΙ ΤΩΝ ΣΤΟΥΝΤΙΟ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9F443-FABD-B20E-AFF1-F544B68967A1}"/>
              </a:ext>
            </a:extLst>
          </p:cNvPr>
          <p:cNvSpPr txBox="1"/>
          <p:nvPr/>
        </p:nvSpPr>
        <p:spPr>
          <a:xfrm>
            <a:off x="5193547" y="250666"/>
            <a:ext cx="6728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Στόχος 1.Να εφαρμόσουμε πλήρως </a:t>
            </a:r>
          </a:p>
          <a:p>
            <a:r>
              <a:rPr lang="el-GR" sz="2400" b="1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το Πρόγραμμα σπουδών και να λύσουμε προβλήματα φοίτησης</a:t>
            </a:r>
          </a:p>
          <a:p>
            <a:endParaRPr lang="el-GR" sz="2800" b="1" dirty="0">
              <a:solidFill>
                <a:schemeClr val="accent4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Montserrat" charset="0"/>
            </a:endParaRPr>
          </a:p>
        </p:txBody>
      </p:sp>
      <p:pic>
        <p:nvPicPr>
          <p:cNvPr id="14" name="Εικόνα 13" descr="Εικόνα που περιέχει εσωτερικός χώρος, τοίχος, έπιπλα, οροφ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13C0B08F-69C0-5393-9E43-30140D454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2" y="33898"/>
            <a:ext cx="4942877" cy="3707159"/>
          </a:xfrm>
          <a:prstGeom prst="rect">
            <a:avLst/>
          </a:prstGeom>
        </p:spPr>
      </p:pic>
      <p:pic>
        <p:nvPicPr>
          <p:cNvPr id="16" name="Εικόνα 15" descr="Εικόνα που περιέχει εσωτερικός χώρος, τοίχος, έπιπλα, δάπεδ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541CA5C3-39E4-CE80-8E78-B80385E2D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" y="3741057"/>
            <a:ext cx="5476867" cy="3080738"/>
          </a:xfrm>
          <a:prstGeom prst="rect">
            <a:avLst/>
          </a:prstGeom>
        </p:spPr>
      </p:pic>
      <p:pic>
        <p:nvPicPr>
          <p:cNvPr id="18" name="Εικόνα 17" descr="Εικόνα που περιέχει δάπεδο, εσωτερικός χώρος, τοίχος, εσωτερική διακόσμη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0E8905AB-CC89-3605-4CFA-655A9B5B9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317" y="3755571"/>
            <a:ext cx="9344419" cy="30807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08CE60D-CF9B-4212-AE28-1A7A238482DE}"/>
              </a:ext>
            </a:extLst>
          </p:cNvPr>
          <p:cNvSpPr txBox="1"/>
          <p:nvPr/>
        </p:nvSpPr>
        <p:spPr>
          <a:xfrm>
            <a:off x="-680544" y="-731195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2022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CECF19-A6DA-78C3-9302-6F94A69B799E}"/>
              </a:ext>
            </a:extLst>
          </p:cNvPr>
          <p:cNvSpPr txBox="1"/>
          <p:nvPr/>
        </p:nvSpPr>
        <p:spPr>
          <a:xfrm>
            <a:off x="-761205" y="2951103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2024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olvetica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FDA62D-F976-13D6-BB78-7BC4ACAC8434}"/>
              </a:ext>
            </a:extLst>
          </p:cNvPr>
          <p:cNvSpPr txBox="1"/>
          <p:nvPr/>
        </p:nvSpPr>
        <p:spPr>
          <a:xfrm>
            <a:off x="5430682" y="3384872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2025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0790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59C47-9DB1-E66D-C5BB-A31262963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 descr="Εικόνα που περιέχει ρουχισμός, εσωτερικός χώρος, παπούτσια, άνδρα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6861FF1-B6C5-3C57-EE3C-89665A9B7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842" y="3587366"/>
            <a:ext cx="6204857" cy="3490232"/>
          </a:xfrm>
          <a:prstGeom prst="rect">
            <a:avLst/>
          </a:prstGeom>
        </p:spPr>
      </p:pic>
      <p:pic>
        <p:nvPicPr>
          <p:cNvPr id="8" name="Εικόνα 7" descr="Εικόνα που περιέχει τοίχος, εσωτερικός χώρος, δάπεδο, αίθουσα/μέγαρ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FFB8B644-8F47-5824-5BED-F12C2A523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7366"/>
            <a:ext cx="5814459" cy="3270633"/>
          </a:xfrm>
          <a:prstGeom prst="rect">
            <a:avLst/>
          </a:prstGeom>
        </p:spPr>
      </p:pic>
      <p:pic>
        <p:nvPicPr>
          <p:cNvPr id="4" name="Εικόνα 3" descr="Εικόνα που περιέχει εσωτερικός χώρος, τοίχος, ιδιοκτησία, σοβά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0A47B60-5DD1-D968-4A1B-F89239B58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51" y="43557"/>
            <a:ext cx="5994416" cy="3539946"/>
          </a:xfrm>
          <a:prstGeom prst="rect">
            <a:avLst/>
          </a:prstGeom>
        </p:spPr>
      </p:pic>
      <p:sp>
        <p:nvSpPr>
          <p:cNvPr id="6" name="L-Shape 5">
            <a:extLst>
              <a:ext uri="{FF2B5EF4-FFF2-40B4-BE49-F238E27FC236}">
                <a16:creationId xmlns:a16="http://schemas.microsoft.com/office/drawing/2014/main" id="{76E28452-1A7A-0F2C-ECB8-09B511754D7F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706BABBA-D2F1-363D-B273-E2F4ED1DB3C3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1F40F4-1C3E-4355-5F3B-C64EA736CC41}"/>
              </a:ext>
            </a:extLst>
          </p:cNvPr>
          <p:cNvSpPr txBox="1"/>
          <p:nvPr/>
        </p:nvSpPr>
        <p:spPr>
          <a:xfrm>
            <a:off x="5961099" y="1375919"/>
            <a:ext cx="6300269" cy="2649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ΛΥΣΗ </a:t>
            </a:r>
          </a:p>
          <a:p>
            <a:pPr algn="ctr"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ΟΛΟΚΛΗΡΩΣΗ ΤΩΝ ΕΡΓΑΣΤΗΡΙΩΝ </a:t>
            </a:r>
          </a:p>
          <a:p>
            <a:pPr algn="ctr"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ΚΑΙ ΤΩΝ ΣΤΟΥΝΤΙΟ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0C866-2869-0040-7A71-E1A6BDE06C79}"/>
              </a:ext>
            </a:extLst>
          </p:cNvPr>
          <p:cNvSpPr txBox="1"/>
          <p:nvPr/>
        </p:nvSpPr>
        <p:spPr>
          <a:xfrm>
            <a:off x="5814459" y="120759"/>
            <a:ext cx="67280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Στόχος 1. Να εφαρμόσουμε πλήρως </a:t>
            </a:r>
          </a:p>
          <a:p>
            <a:r>
              <a:rPr lang="el-GR" sz="2400" b="1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το Πρόγραμμα σπουδών και να λύσουμε προβλήματα φοίτησης</a:t>
            </a:r>
          </a:p>
          <a:p>
            <a:endParaRPr lang="el-GR" sz="2800" b="1" dirty="0">
              <a:solidFill>
                <a:schemeClr val="accent4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Montserrat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03D199-48B6-64C2-6E7A-65DCA6CC961A}"/>
              </a:ext>
            </a:extLst>
          </p:cNvPr>
          <p:cNvSpPr txBox="1"/>
          <p:nvPr/>
        </p:nvSpPr>
        <p:spPr>
          <a:xfrm>
            <a:off x="-896539" y="1572354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2022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2219A5-3294-C124-1BD4-0777E3076D35}"/>
              </a:ext>
            </a:extLst>
          </p:cNvPr>
          <p:cNvSpPr txBox="1"/>
          <p:nvPr/>
        </p:nvSpPr>
        <p:spPr>
          <a:xfrm>
            <a:off x="-896539" y="4960453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2024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olvetica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26A297-93FE-283F-B4FB-064DB2573E94}"/>
              </a:ext>
            </a:extLst>
          </p:cNvPr>
          <p:cNvSpPr txBox="1"/>
          <p:nvPr/>
        </p:nvSpPr>
        <p:spPr>
          <a:xfrm>
            <a:off x="5212398" y="4960452"/>
            <a:ext cx="2997200" cy="246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4800" b="1" dirty="0">
                <a:solidFill>
                  <a:srgbClr val="FF0000"/>
                </a:solidFill>
              </a:rPr>
              <a:t>2025</a:t>
            </a:r>
            <a:endParaRPr lang="el-GR" sz="2800" b="1" dirty="0">
              <a:solidFill>
                <a:srgbClr val="FF0000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23615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6FE096-0432-0DD9-3025-AD58CBEF0948}"/>
              </a:ext>
            </a:extLst>
          </p:cNvPr>
          <p:cNvSpPr txBox="1"/>
          <p:nvPr/>
        </p:nvSpPr>
        <p:spPr>
          <a:xfrm>
            <a:off x="3564414" y="5915931"/>
            <a:ext cx="85678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3000" b="1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Montserrat" charset="0"/>
              </a:rPr>
              <a:t>ΕΞΟΠΛΙΣΜΟΣ- ΑΙΘΟΥΣΕΣ-ΕΡΓΑΣΤΗΡΙΑ</a:t>
            </a:r>
            <a:endParaRPr lang="en-US" sz="2400" b="1" dirty="0">
              <a:solidFill>
                <a:schemeClr val="accent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Montserrat" charset="0"/>
            </a:endParaRPr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F39A2E24-A33D-7C8C-56A9-6952FF7DCE06}"/>
              </a:ext>
            </a:extLst>
          </p:cNvPr>
          <p:cNvSpPr/>
          <p:nvPr/>
        </p:nvSpPr>
        <p:spPr>
          <a:xfrm>
            <a:off x="381000" y="5956300"/>
            <a:ext cx="647700" cy="573089"/>
          </a:xfrm>
          <a:prstGeom prst="corner">
            <a:avLst>
              <a:gd name="adj1" fmla="val 28818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 descr="Εικόνα που περιέχει τοίχος, εσωτερικός χώρος, δάπεδο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C4131B7E-FDFA-BB08-1DFE-0478590706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65"/>
          <a:stretch/>
        </p:blipFill>
        <p:spPr>
          <a:xfrm>
            <a:off x="-58572" y="2981992"/>
            <a:ext cx="12467804" cy="2824738"/>
          </a:xfrm>
          <a:prstGeom prst="rect">
            <a:avLst/>
          </a:prstGeom>
        </p:spPr>
      </p:pic>
      <p:pic>
        <p:nvPicPr>
          <p:cNvPr id="10" name="Εικόνα 9" descr="Εικόνα που περιέχει τέχνη, τοίχος, άνθρωποι, εσωτερικός χώ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71EDBC53-8C1C-7035-7317-975FBEF02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" y="116484"/>
            <a:ext cx="12165769" cy="275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6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τρίποδας, κινηματογραφικό στούντιο, τοίχος, στούν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F37AC2B9-77A3-0576-C58A-3856D9E13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7" y="223680"/>
            <a:ext cx="11169181" cy="627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7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5BCF-EF6B-C71E-BB34-91E19C9A6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Εικόνα 13" descr="Εικόνα που περιέχει οροφή, άνθρωποι, εσωτερικός χώρος, ρουχισμό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F854BA6E-830A-9390-9DC4-A2EBEEC44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53" y="3373592"/>
            <a:ext cx="8426528" cy="3511053"/>
          </a:xfrm>
          <a:prstGeom prst="rect">
            <a:avLst/>
          </a:prstGeom>
        </p:spPr>
      </p:pic>
      <p:pic>
        <p:nvPicPr>
          <p:cNvPr id="12" name="Εικόνα 11" descr="Εικόνα που περιέχει εσωτερικός χώρος, εγκαταλελειμμένο, έδαφος, υπόγει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4374F05-929D-465B-DE6E-FE75F2DF6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" y="3427780"/>
            <a:ext cx="5814459" cy="4091091"/>
          </a:xfrm>
          <a:prstGeom prst="rect">
            <a:avLst/>
          </a:prstGeom>
        </p:spPr>
      </p:pic>
      <p:pic>
        <p:nvPicPr>
          <p:cNvPr id="7" name="Εικόνα 6" descr="Εικόνα που περιέχει εσωτερικός χώρος, δοκάρι, κτίριο, εργαστήρι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F564BD5-2469-0D88-F73B-9077D62A7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5" y="120760"/>
            <a:ext cx="5770021" cy="3247008"/>
          </a:xfrm>
          <a:prstGeom prst="rect">
            <a:avLst/>
          </a:prstGeom>
        </p:spPr>
      </p:pic>
      <p:sp>
        <p:nvSpPr>
          <p:cNvPr id="6" name="L-Shape 5">
            <a:extLst>
              <a:ext uri="{FF2B5EF4-FFF2-40B4-BE49-F238E27FC236}">
                <a16:creationId xmlns:a16="http://schemas.microsoft.com/office/drawing/2014/main" id="{18ED2ACF-070C-1265-638B-EEEAD413D4DB}"/>
              </a:ext>
            </a:extLst>
          </p:cNvPr>
          <p:cNvSpPr/>
          <p:nvPr/>
        </p:nvSpPr>
        <p:spPr>
          <a:xfrm rot="16200000">
            <a:off x="11100595" y="580945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-Shape 5">
            <a:extLst>
              <a:ext uri="{FF2B5EF4-FFF2-40B4-BE49-F238E27FC236}">
                <a16:creationId xmlns:a16="http://schemas.microsoft.com/office/drawing/2014/main" id="{A3CF88AF-A211-16BD-0FD1-E5ECC89E95C1}"/>
              </a:ext>
            </a:extLst>
          </p:cNvPr>
          <p:cNvSpPr/>
          <p:nvPr/>
        </p:nvSpPr>
        <p:spPr>
          <a:xfrm rot="5400000">
            <a:off x="413545" y="418305"/>
            <a:ext cx="647700" cy="573089"/>
          </a:xfrm>
          <a:prstGeom prst="corner">
            <a:avLst>
              <a:gd name="adj1" fmla="val 31034"/>
              <a:gd name="adj2" fmla="val 327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TextBox 10">
            <a:extLst>
              <a:ext uri="{FF2B5EF4-FFF2-40B4-BE49-F238E27FC236}">
                <a16:creationId xmlns:a16="http://schemas.microsoft.com/office/drawing/2014/main" id="{C0675F76-4143-DB58-3D82-8155D8033DE4}"/>
              </a:ext>
            </a:extLst>
          </p:cNvPr>
          <p:cNvSpPr txBox="1"/>
          <p:nvPr/>
        </p:nvSpPr>
        <p:spPr>
          <a:xfrm>
            <a:off x="6108476" y="1128560"/>
            <a:ext cx="5602514" cy="20027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ΟΛΟΚΛΗΡΩΣΗ ΤΩΝ ΕΡΓΑΣΤΗΡΙΩΝ ΚΑΙ ΤΩΝ ΣΤΟΥΝΤΙΟ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CDF30-3768-45F8-82EC-BAB58DC439FC}"/>
              </a:ext>
            </a:extLst>
          </p:cNvPr>
          <p:cNvSpPr txBox="1"/>
          <p:nvPr/>
        </p:nvSpPr>
        <p:spPr>
          <a:xfrm>
            <a:off x="6213602" y="160784"/>
            <a:ext cx="6728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2800" b="1" dirty="0">
              <a:solidFill>
                <a:schemeClr val="accent4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Montserrat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570B3A-295C-20E3-DFF8-46534997C143}"/>
              </a:ext>
            </a:extLst>
          </p:cNvPr>
          <p:cNvSpPr txBox="1"/>
          <p:nvPr/>
        </p:nvSpPr>
        <p:spPr>
          <a:xfrm>
            <a:off x="-654716" y="1679307"/>
            <a:ext cx="2997200" cy="2187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	</a:t>
            </a:r>
            <a:r>
              <a:rPr lang="el-GR" sz="3600" b="1" dirty="0">
                <a:solidFill>
                  <a:srgbClr val="FF0000"/>
                </a:solidFill>
              </a:rPr>
              <a:t>2024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7FE6C2-AA7D-9D5D-AF4F-41C5FAA290C2}"/>
              </a:ext>
            </a:extLst>
          </p:cNvPr>
          <p:cNvSpPr txBox="1"/>
          <p:nvPr/>
        </p:nvSpPr>
        <p:spPr>
          <a:xfrm>
            <a:off x="-2532130" y="5885475"/>
            <a:ext cx="5770021" cy="1633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</a:t>
            </a:r>
            <a:r>
              <a:rPr lang="el-GR" sz="4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</a:t>
            </a:r>
            <a:r>
              <a:rPr lang="el-GR" sz="3200" b="1" dirty="0">
                <a:solidFill>
                  <a:srgbClr val="FF0000"/>
                </a:solidFill>
              </a:rPr>
              <a:t>2025 ΑΝΟΙΞΗ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oolvetica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4CE322-1F07-57C7-8D57-2AD64BF8EA5E}"/>
              </a:ext>
            </a:extLst>
          </p:cNvPr>
          <p:cNvSpPr txBox="1"/>
          <p:nvPr/>
        </p:nvSpPr>
        <p:spPr>
          <a:xfrm>
            <a:off x="3395118" y="6059041"/>
            <a:ext cx="6066716" cy="1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	</a:t>
            </a:r>
            <a:r>
              <a:rPr lang="el-GR" sz="16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	</a:t>
            </a:r>
            <a:r>
              <a:rPr lang="el-GR" sz="2800" b="1">
                <a:solidFill>
                  <a:srgbClr val="FF0000"/>
                </a:solidFill>
              </a:rPr>
              <a:t>2026 </a:t>
            </a:r>
            <a:r>
              <a:rPr lang="el-GR" sz="2800" b="1" dirty="0">
                <a:solidFill>
                  <a:srgbClr val="FF0000"/>
                </a:solidFill>
              </a:rPr>
              <a:t>ΦΘΙΝΟΠΩΡΟ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bg1"/>
              </a:solidFill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200" dirty="0">
              <a:solidFill>
                <a:schemeClr val="tx1">
                  <a:lumMod val="65000"/>
                  <a:lumOff val="35000"/>
                </a:schemeClr>
              </a:solidFill>
              <a:latin typeface="Coolvetica"/>
            </a:endParaRPr>
          </a:p>
        </p:txBody>
      </p:sp>
    </p:spTree>
    <p:extLst>
      <p:ext uri="{BB962C8B-B14F-4D97-AF65-F5344CB8AC3E}">
        <p14:creationId xmlns:p14="http://schemas.microsoft.com/office/powerpoint/2010/main" val="779855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κείμενο, ηλεκτρονικές συσκευές, υπολογιστής, μηχάνημα&#10;&#10;Περιγραφή που δημιουργήθηκε αυτόματα">
            <a:extLst>
              <a:ext uri="{FF2B5EF4-FFF2-40B4-BE49-F238E27FC236}">
                <a16:creationId xmlns:a16="http://schemas.microsoft.com/office/drawing/2014/main" id="{AED5A21F-A3F8-B768-028D-4580410EA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2450"/>
            <a:ext cx="11408228" cy="64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30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μεγάφωνα, κάμερα, εσωτερικός χώρος, θήκη&#10;&#10;Περιγραφή που δημιουργήθηκε αυτόματα">
            <a:extLst>
              <a:ext uri="{FF2B5EF4-FFF2-40B4-BE49-F238E27FC236}">
                <a16:creationId xmlns:a16="http://schemas.microsoft.com/office/drawing/2014/main" id="{FA234FD5-8192-1AA0-073C-3135C043E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72513" y="-1061897"/>
            <a:ext cx="9009931" cy="5064905"/>
          </a:xfrm>
          <a:prstGeom prst="rect">
            <a:avLst/>
          </a:prstGeom>
        </p:spPr>
      </p:pic>
      <p:pic>
        <p:nvPicPr>
          <p:cNvPr id="9" name="Εικόνα 8" descr="Εικόνα που περιέχει ηλεκτρονικές συσκευές, Κάμερες και οπτικά, κάμερα, Οπτικό όργανο&#10;&#10;Περιγραφή που δημιουργήθηκε αυτόματα">
            <a:extLst>
              <a:ext uri="{FF2B5EF4-FFF2-40B4-BE49-F238E27FC236}">
                <a16:creationId xmlns:a16="http://schemas.microsoft.com/office/drawing/2014/main" id="{BF73980D-774D-3AFE-0E65-1A89231A7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201" y="1126298"/>
            <a:ext cx="6705926" cy="484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56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ηλεκτρονικές συσκευές, κάμερα, Κάμερες και οπτικά, φωτογραφική κάμερα με φιλμ&#10;&#10;Περιγραφή που δημιουργήθηκε αυτόματα">
            <a:extLst>
              <a:ext uri="{FF2B5EF4-FFF2-40B4-BE49-F238E27FC236}">
                <a16:creationId xmlns:a16="http://schemas.microsoft.com/office/drawing/2014/main" id="{A454EC7A-D3D4-C068-7903-567AAFC6D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5794" y="258438"/>
            <a:ext cx="8238031" cy="4633893"/>
          </a:xfrm>
          <a:prstGeom prst="rect">
            <a:avLst/>
          </a:prstGeom>
        </p:spPr>
      </p:pic>
      <p:pic>
        <p:nvPicPr>
          <p:cNvPr id="8" name="Εικόνα 7" descr="Εικόνα που περιέχει Κάμερες και οπτικά, Οπτικό όργανο, φακός, φωτογραφική κάμερα με φιλμ&#10;&#10;Περιγραφή που δημιουργήθηκε αυτόματα">
            <a:extLst>
              <a:ext uri="{FF2B5EF4-FFF2-40B4-BE49-F238E27FC236}">
                <a16:creationId xmlns:a16="http://schemas.microsoft.com/office/drawing/2014/main" id="{D2105077-76C5-A2C1-0672-AC8403AB0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105" y="790195"/>
            <a:ext cx="3340741" cy="2318474"/>
          </a:xfrm>
          <a:prstGeom prst="rect">
            <a:avLst/>
          </a:prstGeom>
        </p:spPr>
      </p:pic>
      <p:pic>
        <p:nvPicPr>
          <p:cNvPr id="10" name="Εικόνα 9" descr="Εικόνα που περιέχει άτομο, ανθρώπινο πρόσωπο, Κάμερες και οπτικά, άνδ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E4847E5E-409B-FA6D-0DE4-8788C9136A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" r="21869" b="-195"/>
          <a:stretch/>
        </p:blipFill>
        <p:spPr>
          <a:xfrm>
            <a:off x="7447623" y="3896102"/>
            <a:ext cx="4744377" cy="296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98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εσωτερικός χώρος, τοίχος, κάμερα, δάπεδο&#10;&#10;Περιγραφή που δημιουργήθηκε αυτόματα">
            <a:extLst>
              <a:ext uri="{FF2B5EF4-FFF2-40B4-BE49-F238E27FC236}">
                <a16:creationId xmlns:a16="http://schemas.microsoft.com/office/drawing/2014/main" id="{CEC8BCC1-BBD9-D445-761B-52370F428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292992"/>
            <a:ext cx="11157253" cy="627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95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 descr="Εικόνα που περιέχει αυτοκίνητο, εσωτερικός χώρος, στεγνωτήριο&#10;&#10;Περιγραφή που δημιουργήθηκε αυτόματα">
            <a:extLst>
              <a:ext uri="{FF2B5EF4-FFF2-40B4-BE49-F238E27FC236}">
                <a16:creationId xmlns:a16="http://schemas.microsoft.com/office/drawing/2014/main" id="{C599D35D-8EE8-12E9-572E-8954234FB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857" y="2933699"/>
            <a:ext cx="6860423" cy="3858988"/>
          </a:xfrm>
          <a:prstGeom prst="rect">
            <a:avLst/>
          </a:prstGeom>
        </p:spPr>
      </p:pic>
      <p:pic>
        <p:nvPicPr>
          <p:cNvPr id="10" name="Εικόνα 9" descr="Εικόνα που περιέχει ρουχισμός, άτομο, άνδρας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630B2420-B0A3-57CD-0D08-934AA5AA7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6414" y="152597"/>
            <a:ext cx="7933646" cy="395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20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9A674A-E934-41FC-A6B0-B25E4FB57122}"/>
              </a:ext>
            </a:extLst>
          </p:cNvPr>
          <p:cNvSpPr txBox="1"/>
          <p:nvPr/>
        </p:nvSpPr>
        <p:spPr>
          <a:xfrm>
            <a:off x="2428878" y="3013501"/>
            <a:ext cx="6886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>
                <a:solidFill>
                  <a:schemeClr val="bg1"/>
                </a:solidFill>
                <a:latin typeface="Segoe UI Semibold" panose="020B0702040204020203" pitchFamily="34" charset="0"/>
                <a:ea typeface="Segoe UI Emoji" panose="020B0502040204020203" pitchFamily="34" charset="0"/>
                <a:cs typeface="Segoe UI Semibold" panose="020B0702040204020203" pitchFamily="34" charset="0"/>
              </a:rPr>
              <a:t>ΕΥΧΑΡΙΣΤΟΥΜΕ ΠΟΛΥ</a:t>
            </a:r>
            <a:endParaRPr lang="en-ID" sz="4800" b="1" dirty="0">
              <a:solidFill>
                <a:schemeClr val="bg1"/>
              </a:solidFill>
              <a:latin typeface="Segoe UI Semibold" panose="020B0702040204020203" pitchFamily="34" charset="0"/>
              <a:ea typeface="Segoe UI Emoji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1B554C-2073-CB78-1C74-BA907050F34F}"/>
              </a:ext>
            </a:extLst>
          </p:cNvPr>
          <p:cNvSpPr txBox="1"/>
          <p:nvPr/>
        </p:nvSpPr>
        <p:spPr>
          <a:xfrm>
            <a:off x="1833562" y="6090854"/>
            <a:ext cx="852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spc="3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ΤΜΗΜΑ ΨΗΦΙΑΚΩΝ ΤΕΧΝΩΝ ΚΑΙ ΚΙΝΗΜΑΤΟΓΡΑΦΟΥ</a:t>
            </a:r>
          </a:p>
          <a:p>
            <a:pPr algn="ctr"/>
            <a:r>
              <a:rPr lang="el-GR" sz="1600" b="1" spc="300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ΕΘΝΙΚΟ ΚΑΙ ΚΑΠΟΔΙΣΤΡΙΑΚΟ ΠΑΝΕΠΙΣΤΗΜΙΟ ΑΘΗΝΩΝ</a:t>
            </a:r>
            <a:endParaRPr lang="en-ID" sz="1600" b="1" spc="300" dirty="0">
              <a:solidFill>
                <a:schemeClr val="bg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L-Shape 1">
            <a:extLst>
              <a:ext uri="{FF2B5EF4-FFF2-40B4-BE49-F238E27FC236}">
                <a16:creationId xmlns:a16="http://schemas.microsoft.com/office/drawing/2014/main" id="{D382316E-E79F-299B-3AD6-E24363003E54}"/>
              </a:ext>
            </a:extLst>
          </p:cNvPr>
          <p:cNvSpPr/>
          <p:nvPr/>
        </p:nvSpPr>
        <p:spPr>
          <a:xfrm rot="5400000">
            <a:off x="1981378" y="2185674"/>
            <a:ext cx="894994" cy="969717"/>
          </a:xfrm>
          <a:prstGeom prst="corner">
            <a:avLst>
              <a:gd name="adj1" fmla="val 25216"/>
              <a:gd name="adj2" fmla="val 230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-Shape 2">
            <a:extLst>
              <a:ext uri="{FF2B5EF4-FFF2-40B4-BE49-F238E27FC236}">
                <a16:creationId xmlns:a16="http://schemas.microsoft.com/office/drawing/2014/main" id="{2B23C456-A1B3-4F7B-F05F-6A327A8FFAB4}"/>
              </a:ext>
            </a:extLst>
          </p:cNvPr>
          <p:cNvSpPr/>
          <p:nvPr/>
        </p:nvSpPr>
        <p:spPr>
          <a:xfrm rot="16200000">
            <a:off x="8867955" y="3684748"/>
            <a:ext cx="894994" cy="969717"/>
          </a:xfrm>
          <a:prstGeom prst="corner">
            <a:avLst>
              <a:gd name="adj1" fmla="val 25216"/>
              <a:gd name="adj2" fmla="val 230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Αρχική - Εργαστήριο Πειραματικής Χειρουργικής και Χειρουργικής Έρευνας &quot;Ν.Σ  Χρηστέας&quot;">
            <a:extLst>
              <a:ext uri="{FF2B5EF4-FFF2-40B4-BE49-F238E27FC236}">
                <a16:creationId xmlns:a16="http://schemas.microsoft.com/office/drawing/2014/main" id="{3B175A43-617B-8DF9-2E10-7F3EC59D6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28" y="241643"/>
            <a:ext cx="3152775" cy="82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99495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454</Words>
  <Application>Microsoft Office PowerPoint</Application>
  <PresentationFormat>Ευρεία οθόνη</PresentationFormat>
  <Paragraphs>82</Paragraphs>
  <Slides>21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31" baseType="lpstr">
      <vt:lpstr>Aharoni</vt:lpstr>
      <vt:lpstr>Arial</vt:lpstr>
      <vt:lpstr>Calibri</vt:lpstr>
      <vt:lpstr>Calibri Light</vt:lpstr>
      <vt:lpstr>Coolvetica</vt:lpstr>
      <vt:lpstr>Katsoulidis</vt:lpstr>
      <vt:lpstr>Lato</vt:lpstr>
      <vt:lpstr>Segoe UI Black</vt:lpstr>
      <vt:lpstr>Segoe UI Semibold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Panagiota Papageorgopoulou</dc:creator>
  <cp:lastModifiedBy>Yannis Skopeteas</cp:lastModifiedBy>
  <cp:revision>102</cp:revision>
  <dcterms:created xsi:type="dcterms:W3CDTF">2023-06-29T00:16:40Z</dcterms:created>
  <dcterms:modified xsi:type="dcterms:W3CDTF">2026-06-03T05:33:11Z</dcterms:modified>
</cp:coreProperties>
</file>