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27"/>
  </p:notesMasterIdLst>
  <p:handoutMasterIdLst>
    <p:handoutMasterId r:id="rId28"/>
  </p:handoutMasterIdLst>
  <p:sldIdLst>
    <p:sldId id="410" r:id="rId5"/>
    <p:sldId id="406" r:id="rId6"/>
    <p:sldId id="413" r:id="rId7"/>
    <p:sldId id="407" r:id="rId8"/>
    <p:sldId id="404" r:id="rId9"/>
    <p:sldId id="414" r:id="rId10"/>
    <p:sldId id="415" r:id="rId11"/>
    <p:sldId id="416" r:id="rId12"/>
    <p:sldId id="429" r:id="rId13"/>
    <p:sldId id="435" r:id="rId14"/>
    <p:sldId id="436" r:id="rId15"/>
    <p:sldId id="437" r:id="rId16"/>
    <p:sldId id="438" r:id="rId17"/>
    <p:sldId id="428" r:id="rId18"/>
    <p:sldId id="430" r:id="rId19"/>
    <p:sldId id="420" r:id="rId20"/>
    <p:sldId id="424" r:id="rId21"/>
    <p:sldId id="431" r:id="rId22"/>
    <p:sldId id="432" r:id="rId23"/>
    <p:sldId id="433" r:id="rId24"/>
    <p:sldId id="434" r:id="rId25"/>
    <p:sldId id="39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41" autoAdjust="0"/>
  </p:normalViewPr>
  <p:slideViewPr>
    <p:cSldViewPr snapToGrid="0">
      <p:cViewPr varScale="1">
        <p:scale>
          <a:sx n="59" d="100"/>
          <a:sy n="59" d="100"/>
        </p:scale>
        <p:origin x="92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59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A5035-7BC5-11B8-F5FB-92E631ADF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266D5-2B72-566E-7E34-D738B2FBA5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21E0BA-5AEE-1AA2-62B9-CF340679E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DACD7-61FD-46C1-67F6-12CB2803B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61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596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E58B6-D5EC-1638-78A1-80449F67B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5829C-A26D-46EF-8778-783BC035B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A06FA-CAF7-AF56-FADB-0401D1719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9C499-75AF-0545-39E6-FB42B2C9E0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6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53B7E-B626-0E24-EE6E-7B2DECD86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9D770-6B94-1073-E523-741405197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9D0418-E1F0-3BA9-F334-0FBB340FE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B3DA7-A14D-4BE9-1F57-818DFFA21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295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A4E01-B118-99A1-F57F-8BF28BAC0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5BE4F9-A625-502B-23BB-9EE948232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F7FC28-7095-2BA9-0D0B-4A627A2C9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C5F5C-E619-155F-DF0E-71B711D24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485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l-GR"/>
              <a:t>Κάντε κλικ στο εικονίδιο για να προσθέσετε έναν πίνακα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6300" y="513079"/>
            <a:ext cx="7192900" cy="3291840"/>
          </a:xfrm>
        </p:spPr>
        <p:txBody>
          <a:bodyPr/>
          <a:lstStyle/>
          <a:p>
            <a:r>
              <a:rPr lang="el-GR" sz="4000" dirty="0"/>
              <a:t>Θεματικό Εργαστήριο Τομέα Αγροδιατροφής 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35F9C-60C7-877E-548F-BD7EA567554F}"/>
              </a:ext>
            </a:extLst>
          </p:cNvPr>
          <p:cNvSpPr txBox="1"/>
          <p:nvPr/>
        </p:nvSpPr>
        <p:spPr>
          <a:xfrm>
            <a:off x="2750358" y="6120846"/>
            <a:ext cx="2634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Λαμία, 14 Μαΐου 2026</a:t>
            </a:r>
            <a:endParaRPr lang="en-US" b="1" dirty="0"/>
          </a:p>
        </p:txBody>
      </p:sp>
      <p:pic>
        <p:nvPicPr>
          <p:cNvPr id="5" name="Εικόνα 4" descr="Εικόνα που περιέχει χάρτης, Κόσμος/Παγκόσμιο, Γ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4265721-280D-85C7-5A13-F53C54F49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966" y="3937000"/>
            <a:ext cx="3268103" cy="2830177"/>
          </a:xfrm>
          <a:prstGeom prst="rect">
            <a:avLst/>
          </a:prstGeom>
        </p:spPr>
      </p:pic>
      <p:pic>
        <p:nvPicPr>
          <p:cNvPr id="6" name="Εικόνα 5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72F6DDC-C221-62C3-2A27-39307CE9A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569" y="0"/>
            <a:ext cx="28575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871D-B15E-C971-7C85-0AF173E3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10" y="278129"/>
            <a:ext cx="5063490" cy="2354026"/>
          </a:xfrm>
        </p:spPr>
        <p:txBody>
          <a:bodyPr/>
          <a:lstStyle/>
          <a:p>
            <a:r>
              <a:rPr lang="el-GR" sz="3200" dirty="0"/>
              <a:t>Στρατηγική Έξυπνης Εξειδίκευσης και Διαδικασίας Επιχειρηματικής Ανακάλυψης στη Στερεά Ελλάδα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2E863-4A4C-76FE-444A-083F9304338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3725" y="3279775"/>
            <a:ext cx="5045075" cy="2994025"/>
          </a:xfrm>
        </p:spPr>
        <p:txBody>
          <a:bodyPr>
            <a:normAutofit/>
          </a:bodyPr>
          <a:lstStyle/>
          <a:p>
            <a:r>
              <a:rPr lang="el-GR" dirty="0"/>
              <a:t>Τομείς Προτεραιότητας της Εθνικής Στρατηγικής Έξυπνης Εξειδίκευσης </a:t>
            </a:r>
            <a:endParaRPr lang="en-US" dirty="0"/>
          </a:p>
        </p:txBody>
      </p:sp>
      <p:pic>
        <p:nvPicPr>
          <p:cNvPr id="5" name="Picture Placeholder 52" descr="Hanging lightbulbs">
            <a:extLst>
              <a:ext uri="{FF2B5EF4-FFF2-40B4-BE49-F238E27FC236}">
                <a16:creationId xmlns:a16="http://schemas.microsoft.com/office/drawing/2014/main" id="{F2B2501C-600C-11B3-1ECD-912D988906A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" r="16"/>
          <a:stretch/>
        </p:blipFill>
        <p:spPr>
          <a:xfrm>
            <a:off x="6096000" y="0"/>
            <a:ext cx="6118225" cy="6858000"/>
          </a:xfrm>
        </p:spPr>
      </p:pic>
    </p:spTree>
    <p:extLst>
      <p:ext uri="{BB962C8B-B14F-4D97-AF65-F5344CB8AC3E}">
        <p14:creationId xmlns:p14="http://schemas.microsoft.com/office/powerpoint/2010/main" val="298364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53390-B384-B5C1-63DF-B4827F03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64CA6-6E39-8FC2-CADB-D021CA717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/>
          <a:lstStyle/>
          <a:p>
            <a:r>
              <a:rPr lang="el-GR" sz="4000" dirty="0"/>
              <a:t>Τομείς Προτεραιότητας της Εθνικής Στρατηγικής Έξυπνης Εξειδίκευσης 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9C1CF-ADE5-BE98-577A-DC4CB5DBBCD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0"/>
            <a:ext cx="5198269" cy="5672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(όπως εγκρίθηκε το 2023):</a:t>
            </a:r>
            <a:endParaRPr lang="en-US" dirty="0"/>
          </a:p>
          <a:p>
            <a:pPr lvl="0"/>
            <a:r>
              <a:rPr lang="el-GR" b="1" dirty="0"/>
              <a:t>Βιομηχανική Παραγωγή</a:t>
            </a:r>
            <a:r>
              <a:rPr lang="el-GR" dirty="0"/>
              <a:t>– </a:t>
            </a:r>
            <a:r>
              <a:rPr lang="el-GR" b="1" dirty="0"/>
              <a:t>Υλικά</a:t>
            </a:r>
            <a:r>
              <a:rPr lang="el-GR" dirty="0"/>
              <a:t> - Κατασκευή</a:t>
            </a:r>
            <a:endParaRPr lang="en-US" dirty="0"/>
          </a:p>
          <a:p>
            <a:pPr lvl="0"/>
            <a:r>
              <a:rPr lang="el-GR" b="1" dirty="0"/>
              <a:t>Πολιτισμός</a:t>
            </a:r>
            <a:r>
              <a:rPr lang="el-GR" dirty="0"/>
              <a:t> – </a:t>
            </a:r>
            <a:r>
              <a:rPr lang="el-GR" b="1" dirty="0"/>
              <a:t>Τουρισμός</a:t>
            </a:r>
            <a:r>
              <a:rPr lang="el-GR" dirty="0"/>
              <a:t> – </a:t>
            </a:r>
            <a:r>
              <a:rPr lang="el-GR" b="1" dirty="0"/>
              <a:t>Δημιουργικές</a:t>
            </a:r>
            <a:r>
              <a:rPr lang="el-GR" dirty="0"/>
              <a:t> Βιομηχανίες</a:t>
            </a:r>
            <a:endParaRPr lang="en-US" dirty="0"/>
          </a:p>
          <a:p>
            <a:pPr lvl="0"/>
            <a:r>
              <a:rPr lang="el-GR" b="1" dirty="0" err="1"/>
              <a:t>Αγροδιατροφή</a:t>
            </a:r>
            <a:endParaRPr lang="en-US" b="1" dirty="0"/>
          </a:p>
          <a:p>
            <a:pPr lvl="0"/>
            <a:r>
              <a:rPr lang="el-GR" b="1" dirty="0"/>
              <a:t>Περιβάλλον</a:t>
            </a:r>
            <a:r>
              <a:rPr lang="el-GR" dirty="0"/>
              <a:t> - Βιώσιμη Ανάπτυξη - Κυκλική Οικονομία</a:t>
            </a:r>
            <a:endParaRPr lang="en-US" dirty="0"/>
          </a:p>
          <a:p>
            <a:pPr lvl="0"/>
            <a:r>
              <a:rPr lang="el-GR" dirty="0"/>
              <a:t>Υγεία και Φάρμακο</a:t>
            </a:r>
            <a:endParaRPr lang="en-US" dirty="0"/>
          </a:p>
          <a:p>
            <a:pPr lvl="0"/>
            <a:r>
              <a:rPr lang="el-GR" dirty="0"/>
              <a:t>Έξυπνες Μεταφορές και Εφοδιαστική Αλυσίδα</a:t>
            </a:r>
            <a:endParaRPr lang="en-US" dirty="0"/>
          </a:p>
          <a:p>
            <a:pPr lvl="0"/>
            <a:r>
              <a:rPr lang="el-GR" dirty="0"/>
              <a:t>Βιώσιμη </a:t>
            </a:r>
            <a:r>
              <a:rPr lang="el-GR" b="1" dirty="0"/>
              <a:t>Ενέργεια</a:t>
            </a:r>
            <a:endParaRPr lang="en-US" b="1" dirty="0"/>
          </a:p>
          <a:p>
            <a:r>
              <a:rPr lang="el-GR" dirty="0"/>
              <a:t>Τεχνολογίες Πληροφορικής &amp; Επικοινωνιών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735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/>
          <a:lstStyle/>
          <a:p>
            <a:r>
              <a:rPr lang="el-GR" sz="4000" dirty="0"/>
              <a:t>Τομείς Προτεραιότητας της ΠΕΡΙΦΕΡΕΙΑΚΗΣ Στρατηγικής Έξυπνης Εξειδίκευσης 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3632C-2D2E-7026-33B8-EE42DA4BD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0"/>
            <a:ext cx="5198269" cy="27688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(όπως εγκρίθηκε το 2023):</a:t>
            </a:r>
            <a:endParaRPr lang="en-US" dirty="0"/>
          </a:p>
          <a:p>
            <a:pPr lvl="0"/>
            <a:r>
              <a:rPr lang="el-GR" dirty="0" err="1"/>
              <a:t>Αγροδιατροφή</a:t>
            </a:r>
            <a:endParaRPr lang="en-US" dirty="0"/>
          </a:p>
          <a:p>
            <a:pPr lvl="0"/>
            <a:r>
              <a:rPr lang="el-GR" dirty="0"/>
              <a:t>Βιομηχανία της Εμπειρίας</a:t>
            </a:r>
            <a:endParaRPr lang="en-US" dirty="0"/>
          </a:p>
          <a:p>
            <a:pPr lvl="0"/>
            <a:r>
              <a:rPr lang="el-GR" dirty="0"/>
              <a:t>Αλυσίδα Αξίας του Μετάλλου</a:t>
            </a:r>
            <a:endParaRPr lang="en-US" dirty="0"/>
          </a:p>
          <a:p>
            <a:pPr lvl="0"/>
            <a:r>
              <a:rPr lang="el-GR" dirty="0"/>
              <a:t>Περιβάλλον – πράσινη καινοτομία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84A2B-7E62-5A58-8673-60575DBA4407}"/>
              </a:ext>
            </a:extLst>
          </p:cNvPr>
          <p:cNvSpPr txBox="1"/>
          <p:nvPr/>
        </p:nvSpPr>
        <p:spPr>
          <a:xfrm>
            <a:off x="603885" y="3936388"/>
            <a:ext cx="5198269" cy="1987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8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Ζητούμενο</a:t>
            </a:r>
            <a:r>
              <a:rPr lang="el-GR" sz="1800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Η διενέργεια της συμμετοχικής Διαδικασία Επιχειρηματικής Ανακάλυψης (ΔΕΑ) για την εξειδίκευση των προτεραιοτήτων της </a:t>
            </a:r>
            <a:r>
              <a:rPr lang="el-GR" sz="1800" kern="100" dirty="0" err="1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ΠΣτΕ</a:t>
            </a:r>
            <a:r>
              <a:rPr lang="el-GR" sz="1800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με αναφορά στην ΕΣΕΕ και την έκδοση προσκλήσεων καινοτομίας από τη Διαχειριστική Αρχή της Περιφέρειας.</a:t>
            </a:r>
            <a:endParaRPr lang="en-US" sz="1800" kern="100" dirty="0">
              <a:solidFill>
                <a:srgbClr val="0070C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Εικόνα 8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9122B90A-97F7-D094-11CC-F0B0CB4F3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394" y="5638800"/>
            <a:ext cx="237506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/>
          <a:lstStyle/>
          <a:p>
            <a:r>
              <a:rPr lang="el-GR" dirty="0"/>
              <a:t>Συντελεστές της Διαδικασίας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6FB3A-B62C-3DAB-4FD1-B4EBDD650A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4840" y="2676525"/>
            <a:ext cx="10399331" cy="3597470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Διεύθυνση Αναπτυξιακού Προγραμματισμού, ως Αρμόδιο Όργανο της Περιφέρειας για την ΔΕΑ.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Μηχανισμός Ανάδειξης Καινοτομίας (της ΣΚΑΠΑΝΗ ΑΕ) για την υποστήριξη των ενεργειών της ΔΕΑ και την </a:t>
            </a:r>
            <a:r>
              <a:rPr lang="el-GR" dirty="0" err="1"/>
              <a:t>τήρησητου</a:t>
            </a:r>
            <a:r>
              <a:rPr lang="el-GR" dirty="0"/>
              <a:t> χρονοδιαγράμματος.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Συμβουλευτικές Ομάδες, μία για καθέναν από τους 4 Τομείς Προτεραιότητας της </a:t>
            </a:r>
            <a:r>
              <a:rPr lang="el-GR" dirty="0" err="1"/>
              <a:t>ΠΣτΕ</a:t>
            </a:r>
            <a:r>
              <a:rPr lang="el-GR" dirty="0"/>
              <a:t>. 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Σύμβουλος Υποστήριξης της Διαδικασίας Επιχειρηματικής Ανακάλυψης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768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FD40C-3853-8E0C-89BD-4A5BE5479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1F43D62-E1E6-3EB6-3CA7-FE5AD57D0D5D}"/>
              </a:ext>
            </a:extLst>
          </p:cNvPr>
          <p:cNvSpPr/>
          <p:nvPr/>
        </p:nvSpPr>
        <p:spPr>
          <a:xfrm>
            <a:off x="4331556" y="163285"/>
            <a:ext cx="7782123" cy="64298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74AD7F-0354-6B8A-71CF-A7B6B203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23" y="416122"/>
            <a:ext cx="3814354" cy="1574317"/>
          </a:xfrm>
        </p:spPr>
        <p:txBody>
          <a:bodyPr/>
          <a:lstStyle/>
          <a:p>
            <a:r>
              <a:rPr lang="el-GR" dirty="0"/>
              <a:t>Συντελεστές της Διαδικασίας</a:t>
            </a:r>
            <a:endParaRPr 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8BFD2BF-5C07-F1BE-C42E-DEB8BF9DE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877" y="264865"/>
            <a:ext cx="7703802" cy="6009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804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E0C4A-0794-25E3-7E5B-40727137D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EE3D-C29A-5379-A492-AC34CD362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anchor="b">
            <a:normAutofit/>
          </a:bodyPr>
          <a:lstStyle/>
          <a:p>
            <a:r>
              <a:rPr lang="el-GR" dirty="0"/>
              <a:t>Συντελεστές της Διαδικασίας</a:t>
            </a:r>
            <a:br>
              <a:rPr lang="el-GR"/>
            </a:br>
            <a:r>
              <a:rPr lang="el-GR" b="0"/>
              <a:t>Συμβουλευτικές Ομάδες Εργασίας</a:t>
            </a:r>
            <a:endParaRPr lang="en-US" b="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BD2848CA-54F7-F4B7-52B1-B5296FB5C3F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490827" cy="3597470"/>
          </a:xfrm>
        </p:spPr>
        <p:txBody>
          <a:bodyPr>
            <a:normAutofit/>
          </a:bodyPr>
          <a:lstStyle/>
          <a:p>
            <a:r>
              <a:rPr lang="el-GR" dirty="0"/>
              <a:t>Με απόφαση Περιφερειάρχη τέσσερις (4) Συμβουλευτικές Ομάδες Εργασίας, μια για καθέναν από τους τέσσερις γενικούς Τομείς Προτεραιότητας της Περιφέρειας Στερεάς Ελλάδας για τη διεξαγωγή της Διαδικασίας Επιχειρηματικής Ανακάλυψης.</a:t>
            </a:r>
            <a:endParaRPr lang="en-US" dirty="0"/>
          </a:p>
          <a:p>
            <a:r>
              <a:rPr lang="el-GR" dirty="0"/>
              <a:t>Οι Ομάδες αποτελούνται από εκπροσώπους της 4πλής έλικας στον αντίστοιχο Τομέα (ακαδημαϊκοί-ερευνητές, εκπρόσωποι φορέων, εκπρόσωποι επιχειρηματικότητας, αρμόδια στελέχη της δημόσιας διοίκησης).</a:t>
            </a:r>
            <a:endParaRPr lang="en-US" dirty="0"/>
          </a:p>
          <a:p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FEF0E8A-73F8-76CF-D62C-68973BB20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260" y="2676525"/>
            <a:ext cx="4042102" cy="3597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8550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9F6F-B9A2-918D-9612-F3F1008ED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820F6-8D93-7C2A-208D-14125A27F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anchor="b">
            <a:normAutofit/>
          </a:bodyPr>
          <a:lstStyle/>
          <a:p>
            <a:r>
              <a:rPr lang="el-GR" dirty="0"/>
              <a:t>Συντελεστές της Διαδικασίας</a:t>
            </a:r>
            <a:br>
              <a:rPr lang="el-GR" dirty="0"/>
            </a:br>
            <a:r>
              <a:rPr lang="el-GR" b="0" dirty="0"/>
              <a:t>Συμβουλευτικές Ομάδες Εργασίας</a:t>
            </a:r>
            <a:endParaRPr lang="en-US" b="0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269160A-8D60-FA37-8C9F-28B4B1A86CF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l-GR" dirty="0"/>
              <a:t>Επικεφαλής κάθε Ομάδας είναι μέλος του ΠΣΕΚ Στερεάς Ελλάδας</a:t>
            </a:r>
            <a:endParaRPr lang="en-US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88D36EE9-B1DB-51CB-A890-BB0209AD0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984" y="3429000"/>
            <a:ext cx="8434216" cy="268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18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376EC-345F-7A4D-8BEC-E71458B90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3F82-CBF3-5CD4-7D3C-899CA7336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Η Αγροδιατροφή στη Στερεά Ελλάδα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36108-C0C0-8CE6-4D13-49577E242E3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3"/>
            <a:ext cx="10261709" cy="359747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Κινητήριος μοχλός της οικονομίας της Στερεάς Ελλάδας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Συνδυάζει ισχυρή πρωτογενή παραγωγή, δυναμική μεταποίηση και δυνατότητα σύνδεσης με τον τουρισμό και τη γαστρονομία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20% της συνολικής απασχόλησης βρίσκεται στον πρωτογενή τομέα (γεωργία, δασοκομία, αλιεία), έναντι 11,4% εθνικού Μ.Ο.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Συνεισφέρει περίπου 9% στο ΑΕΠ της Περιφέρειας (Μ.Ο. της τελευταίας 5ετίας)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Η Βιομηχανία Ειδών Διατροφής (ΚΑΔ 40) αποτελεί την κύρια δραστηριότητα του Τομέα (46,5% του συνολικού κύκλου εργασιών του).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7085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656B1-7AF3-30D1-C443-051E90021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1C413-C35E-46E3-3BFE-AF6811AB8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Η Αγροδιατροφή στη Στερεά Ελλάδα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E852B-F343-4300-8B74-C0F84C35F9D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2"/>
            <a:ext cx="10633954" cy="4066257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l-GR" sz="2400" dirty="0"/>
              <a:t>Πλούσιο χαρτοφυλάκιο αγροδιατροφικών προϊόντων ταυτότητας και υψηλής ποιότητας</a:t>
            </a:r>
            <a:r>
              <a:rPr lang="en-US" sz="2400" dirty="0"/>
              <a:t>:</a:t>
            </a:r>
            <a:endParaRPr lang="el-GR" sz="2400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Γαλακτοκομικά προϊόντα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Ελαιόλαδο και ελιές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Μέλι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Κρέατα και πουλερικά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Αρωματικά φυτά και βότανα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Ξηροί καρποί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Φρούτα και λαχανικά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Χυμοί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Θαλασσινά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300"/>
              </a:spcAft>
            </a:pPr>
            <a:r>
              <a:rPr lang="el-GR" dirty="0"/>
              <a:t>Αλκοολούχα ποτά</a:t>
            </a:r>
            <a:endParaRPr lang="en-US" dirty="0"/>
          </a:p>
          <a:p>
            <a:pPr marL="626364" lvl="1" indent="-342900">
              <a:spcBef>
                <a:spcPts val="0"/>
              </a:spcBef>
            </a:pPr>
            <a:r>
              <a:rPr lang="el-GR" dirty="0"/>
              <a:t>Παραδοσιακά προϊόντα</a:t>
            </a:r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2494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1AAA0-9A69-93D5-C39A-F037AAF39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0CCEF-7ABD-8177-99F2-416A453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Ε&amp;Α στον Τομέα στη Στερεά Ελλάδα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1B7C3-0EA2-4765-97E8-9BBDEC62D6C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2"/>
            <a:ext cx="10633954" cy="4066257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l-GR" sz="2400" dirty="0"/>
              <a:t>Ακαδημαϊκοί – Ερευνητικοί φορείς και φορείς κατάρτισης:</a:t>
            </a:r>
          </a:p>
          <a:p>
            <a:pPr marL="626364" lvl="1" indent="-342900">
              <a:spcBef>
                <a:spcPts val="0"/>
              </a:spcBef>
              <a:spcAft>
                <a:spcPts val="1200"/>
              </a:spcAft>
            </a:pPr>
            <a:r>
              <a:rPr lang="el-GR" dirty="0"/>
              <a:t>Τμήμα Αγροτικής Ανάπτυξης, Αγροδιατροφής και Διαχείρισης Φυσικών Πόρων (ΑΑΑΔΦΠ) του Ε.Κ.Π.Α. – Συγκρότημα Ευρίπου, Εύβοια.</a:t>
            </a:r>
            <a:endParaRPr lang="en-US" dirty="0"/>
          </a:p>
          <a:p>
            <a:pPr marL="626364" lvl="1" indent="-342900">
              <a:spcBef>
                <a:spcPts val="0"/>
              </a:spcBef>
              <a:spcAft>
                <a:spcPts val="1200"/>
              </a:spcAft>
            </a:pPr>
            <a:r>
              <a:rPr lang="el-GR" dirty="0"/>
              <a:t>Γεωπονικό Πανεπιστήμιο Αθηνών – Τμήμα Δασοπονίας και Διαχείρισης Φυσικού Περιβάλλοντος (Καρπενήσι – Ευρυτανία).</a:t>
            </a:r>
          </a:p>
          <a:p>
            <a:pPr marL="626364" lvl="1" indent="-342900">
              <a:spcBef>
                <a:spcPts val="0"/>
              </a:spcBef>
              <a:spcAft>
                <a:spcPts val="1200"/>
              </a:spcAft>
            </a:pPr>
            <a:r>
              <a:rPr lang="el-GR" dirty="0"/>
              <a:t>ΕΛΓΟ – ΔΗΜΗΤΡΑ / Κέντρο "ΔΗΜΗΤΡΑ" Θήβας (Βοιωτία) και Νέου Κρίκελλου Φθιώτιδας</a:t>
            </a:r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0029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7DAAC-434B-6D45-AFD3-F3C70F09D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E388C-58BE-A074-B847-05A785220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727711"/>
          </a:xfrm>
        </p:spPr>
        <p:txBody>
          <a:bodyPr/>
          <a:lstStyle/>
          <a:p>
            <a:r>
              <a:rPr lang="el-GR" dirty="0"/>
              <a:t>Ε&amp;Α στον Τομέα στη Στερεά Ελλάδα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1602F5-ACAF-F96A-081D-943860F47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40" y="932808"/>
            <a:ext cx="10407682" cy="5793112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53DDE8E0-3D07-C9E1-A697-AE785625E8DD}"/>
              </a:ext>
            </a:extLst>
          </p:cNvPr>
          <p:cNvSpPr/>
          <p:nvPr/>
        </p:nvSpPr>
        <p:spPr>
          <a:xfrm>
            <a:off x="111760" y="2123440"/>
            <a:ext cx="462280" cy="375920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08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FE985-8438-DE85-1242-89F94AEA0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049B8-CFD1-8996-B4F9-EC9D9847A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Ε&amp;Α στον Τομέα στη Στερεά Ελλάδα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0EC3B-CADC-B99C-D5AD-8381ED16D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3"/>
            <a:ext cx="10633954" cy="3568418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Το μεγαλύτερο ποσοστό των Δαπανών Ε&amp;Α (82% το 2021) πραγματοποιείται διαχρονικά από τις επιχειρήσεις, ενώ το 61% του προσωπικού Ε&amp;Α απασχολείται σε επιχειρήσεις.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Η συμβολή των Πανεπιστημίων έχει ενισχυθεί σημαντικά την τελευταία 5ετία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Η Περιφέρεια εμφανίζει μέτρια αλλά σταθερή ανάπτυξη του ερευνητικού δυναμικού (+160% συνολικά την περίοδο 2011–2021).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l-GR" sz="2400" dirty="0"/>
              <a:t>Ο τομέας της Αγροδιατροφής ακολουθεί τις παραπάνω γενικές τάσεις. 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8896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B57E1-D863-1616-EF98-88DB2012E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9" y="278129"/>
            <a:ext cx="10991283" cy="1494596"/>
          </a:xfrm>
        </p:spPr>
        <p:txBody>
          <a:bodyPr/>
          <a:lstStyle/>
          <a:p>
            <a:r>
              <a:rPr lang="el-GR" dirty="0"/>
              <a:t>Κατευθύνσεις της Στρατηγικής της ΠΣτΕ για την Αγροδιατροφή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DEDA0-1ECF-9CCC-4AE9-144F7AACF4A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345784"/>
            <a:ext cx="11311162" cy="3981168"/>
          </a:xfrm>
        </p:spPr>
        <p:txBody>
          <a:bodyPr>
            <a:noAutofit/>
          </a:bodyPr>
          <a:lstStyle/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Διαφοροποίηση του αγροτικού προϊόντος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el-GR" dirty="0"/>
              <a:t>ύξηση της παραγωγικότητας στις καλλιέργειες και στις υδατοκαλλιέργειες</a:t>
            </a:r>
            <a:endParaRPr lang="en-US" dirty="0"/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n-US" dirty="0"/>
              <a:t>E</a:t>
            </a:r>
            <a:r>
              <a:rPr lang="el-GR" dirty="0"/>
              <a:t>φαρμογή τεχνολογιών ανάκτησης φυσικών πόρων (ενέργεια, νερό, κ.λπ.)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Προστασία του περιβάλλοντος και των θαλάσσιων πόρων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Εισαγωγή αρχών κυκλικής οικονομίας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Διεύρυνση της τυποποίησης και στην αύξηση της προστιθέμενης αξίας των τροφίμων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Συνέργειες με Ακαδημαϊκά τμήματα και ερευνητικά ιστιτούτα που εδρεύουν στην Περιφέρεια 	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Διατομεακές δράσεις/συνέργειες με άλλους τομείς προτεραιότητας (πχ βιομηχανία της εμπειρίας)</a:t>
            </a:r>
          </a:p>
          <a:p>
            <a:pPr marL="342900" indent="-34290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el-GR" dirty="0"/>
              <a:t>Ανάπτυξη του ανθρώπινου δυναμικού μέσω δράσεων εκπαίδευσης, κατάρτισης και επανακατάρτισης.</a:t>
            </a:r>
          </a:p>
          <a:p>
            <a:pPr>
              <a:spcBef>
                <a:spcPts val="1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058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69CA-5519-0E00-0997-8FFC1FB8B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D632-BA28-6AEE-C342-2DDB04EC6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78440" cy="1494596"/>
          </a:xfrm>
        </p:spPr>
        <p:txBody>
          <a:bodyPr/>
          <a:lstStyle/>
          <a:p>
            <a:r>
              <a:rPr lang="el-GR" dirty="0"/>
              <a:t>Χαρτογράφηση τομέα Αγροδιατροφής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8E68C-DBC2-A28E-4731-72BCD5B4F87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7006" y="2598703"/>
            <a:ext cx="9308397" cy="3597470"/>
          </a:xfrm>
        </p:spPr>
        <p:txBody>
          <a:bodyPr>
            <a:normAutofit/>
          </a:bodyPr>
          <a:lstStyle/>
          <a:p>
            <a:r>
              <a:rPr lang="el-GR" sz="2400" dirty="0"/>
              <a:t>Ο Τομέας Αγροδιατροφής στη Στερεά Ελλάδα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Επιχειρήσεις του κλάδου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Ερευνητικοί Φορείς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Φορείς της Κοινωνίας των Πολιτών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Φορείς της Δημόσιας Διοίκησης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Κατάλογος εμπλεκομένων	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3464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3E6EF8-D32E-B490-0D6B-3C50DE1B6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10320074" cy="1494596"/>
          </a:xfrm>
        </p:spPr>
        <p:txBody>
          <a:bodyPr/>
          <a:lstStyle/>
          <a:p>
            <a:r>
              <a:rPr lang="el-GR" b="0" dirty="0"/>
              <a:t>Συμβουλευτική Ομάδα </a:t>
            </a:r>
            <a:r>
              <a:rPr lang="el-GR" dirty="0"/>
              <a:t>Αγροδιατροφής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7E4B82-E422-B6B7-EC51-E387CD7EB40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235200"/>
            <a:ext cx="11085022" cy="4622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l-GR" b="1" dirty="0"/>
              <a:t>Σταθόπουλος Βασίλειος, Συντονιστής της Συμβουλευτικής Ομάδας, Πρόεδρος Π.Σ.Ε.Κ. Στερεάς Ελλάδας.</a:t>
            </a:r>
            <a:endParaRPr lang="en-US" dirty="0"/>
          </a:p>
          <a:p>
            <a:pPr lvl="0"/>
            <a:r>
              <a:rPr lang="el-GR" b="1" dirty="0"/>
              <a:t>Παπαδημητρίου Βάσω </a:t>
            </a:r>
            <a:r>
              <a:rPr lang="el-GR" dirty="0"/>
              <a:t>εκπρόσωπος Συνδέσμου Ελληνικών Βιομηχανιών Τροφίμων (ΣΕΒΤ), με αναπληρωτή τον Ρόδιο Γαμβρό εκπρόσωπο Συνδέσμου Ελληνικών Βιομηχανιών Τροφίμων (ΣΕΒΤ).</a:t>
            </a:r>
            <a:endParaRPr lang="en-US" dirty="0"/>
          </a:p>
          <a:p>
            <a:pPr lvl="0"/>
            <a:r>
              <a:rPr lang="el-GR" b="1" dirty="0"/>
              <a:t>Κωνσταντίνος Γαλάνης</a:t>
            </a:r>
            <a:r>
              <a:rPr lang="el-GR" dirty="0"/>
              <a:t>, εκπρόσωπος της </a:t>
            </a:r>
            <a:r>
              <a:rPr lang="el-GR" dirty="0" err="1"/>
              <a:t>Αγροδιατροφικής</a:t>
            </a:r>
            <a:r>
              <a:rPr lang="el-GR" dirty="0"/>
              <a:t> Σύμπραξης Στερεάς Ελλάδας (ΑΣΣΕ). </a:t>
            </a:r>
          </a:p>
          <a:p>
            <a:pPr lvl="0"/>
            <a:r>
              <a:rPr lang="el-GR" b="1" dirty="0"/>
              <a:t>Σακελλαρίου Ευθύμιος</a:t>
            </a:r>
            <a:r>
              <a:rPr lang="el-GR" dirty="0"/>
              <a:t>, Στέλεχος του Τμήματος Σχεδιασμού και Προγραμματισμού, </a:t>
            </a:r>
            <a:r>
              <a:rPr lang="en-US" dirty="0"/>
              <a:t>E</a:t>
            </a:r>
            <a:r>
              <a:rPr lang="el-GR" dirty="0" err="1"/>
              <a:t>κπρόσωπος</a:t>
            </a:r>
            <a:r>
              <a:rPr lang="el-GR" dirty="0"/>
              <a:t> της Γενικής Γραμματείας Έρευνας και Καινοτομίας.</a:t>
            </a:r>
            <a:endParaRPr lang="en-US" dirty="0"/>
          </a:p>
          <a:p>
            <a:pPr lvl="0"/>
            <a:r>
              <a:rPr lang="el-GR" b="1" dirty="0"/>
              <a:t>Γεώργιος </a:t>
            </a:r>
            <a:r>
              <a:rPr lang="el-GR" b="1" dirty="0" err="1"/>
              <a:t>Τσερπές</a:t>
            </a:r>
            <a:r>
              <a:rPr lang="el-GR" dirty="0"/>
              <a:t>, </a:t>
            </a:r>
            <a:r>
              <a:rPr lang="en-US" dirty="0"/>
              <a:t>CEO</a:t>
            </a:r>
            <a:r>
              <a:rPr lang="el-GR" dirty="0"/>
              <a:t>, </a:t>
            </a:r>
            <a:r>
              <a:rPr lang="en-US" dirty="0"/>
              <a:t>E P Plants</a:t>
            </a:r>
            <a:r>
              <a:rPr lang="el-GR" dirty="0"/>
              <a:t> ενεργειακή ΙΚΕ.</a:t>
            </a:r>
            <a:endParaRPr lang="en-US" dirty="0"/>
          </a:p>
          <a:p>
            <a:pPr lvl="0"/>
            <a:r>
              <a:rPr lang="el-GR" b="1" dirty="0"/>
              <a:t>Βασίλειος </a:t>
            </a:r>
            <a:r>
              <a:rPr lang="el-GR" b="1" dirty="0" err="1"/>
              <a:t>Ρουμπής</a:t>
            </a:r>
            <a:r>
              <a:rPr lang="el-GR" dirty="0"/>
              <a:t>,  </a:t>
            </a:r>
            <a:r>
              <a:rPr lang="en-US" dirty="0"/>
              <a:t>CEO </a:t>
            </a:r>
            <a:r>
              <a:rPr lang="en-US" dirty="0" err="1"/>
              <a:t>Bfresh</a:t>
            </a:r>
            <a:r>
              <a:rPr lang="en-US" dirty="0"/>
              <a:t> V ROUBIS</a:t>
            </a:r>
            <a:r>
              <a:rPr lang="el-GR" dirty="0"/>
              <a:t> ΕΠΕ.</a:t>
            </a:r>
            <a:endParaRPr lang="en-US" dirty="0"/>
          </a:p>
          <a:p>
            <a:pPr lvl="0"/>
            <a:r>
              <a:rPr lang="el-GR" b="1" dirty="0"/>
              <a:t>Μόσχος Ευάγγελος</a:t>
            </a:r>
            <a:r>
              <a:rPr lang="el-GR" dirty="0"/>
              <a:t>, Πρόεδρος Γεωπονικού Συλλόγου Φθιώτιδας-Ευρυτανίας. </a:t>
            </a:r>
          </a:p>
          <a:p>
            <a:pPr lvl="0"/>
            <a:r>
              <a:rPr lang="el-GR" b="1" dirty="0" err="1"/>
              <a:t>Αδαμάκος</a:t>
            </a:r>
            <a:r>
              <a:rPr lang="el-GR" b="1" dirty="0"/>
              <a:t> Γεώργιος</a:t>
            </a:r>
            <a:r>
              <a:rPr lang="el-GR" dirty="0"/>
              <a:t>, Σύμβουλος Επενδύσεων Αγροτικών Εκμεταλλεύσεων</a:t>
            </a:r>
          </a:p>
          <a:p>
            <a:pPr lvl="0"/>
            <a:r>
              <a:rPr lang="el-GR" b="1" dirty="0" err="1"/>
              <a:t>Σεργιάδης</a:t>
            </a:r>
            <a:r>
              <a:rPr lang="el-GR" b="1" dirty="0"/>
              <a:t> Δημήτριος</a:t>
            </a:r>
            <a:r>
              <a:rPr lang="el-GR" dirty="0"/>
              <a:t>, Δ/</a:t>
            </a:r>
            <a:r>
              <a:rPr lang="el-GR" dirty="0" err="1"/>
              <a:t>ντης</a:t>
            </a:r>
            <a:r>
              <a:rPr lang="el-GR" dirty="0"/>
              <a:t> Εργοστασίου </a:t>
            </a:r>
            <a:r>
              <a:rPr lang="el-GR" dirty="0" err="1"/>
              <a:t>Agroinvest</a:t>
            </a:r>
            <a:r>
              <a:rPr lang="el-GR" dirty="0"/>
              <a:t> S.A.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69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A1C1F4-3726-5011-D8CC-486BC0A6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</a:t>
            </a:r>
            <a:r>
              <a:rPr lang="en-US" dirty="0" err="1"/>
              <a:t>ργο</a:t>
            </a:r>
            <a:r>
              <a:rPr lang="en-US" dirty="0"/>
              <a:t> </a:t>
            </a:r>
            <a:r>
              <a:rPr lang="en-US" dirty="0" err="1"/>
              <a:t>Συμ</a:t>
            </a:r>
            <a:r>
              <a:rPr lang="en-US" dirty="0"/>
              <a:t>βουλευτικής Ομάδας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E1804-199D-3FDE-B1DF-3862742AD062}"/>
              </a:ext>
            </a:extLst>
          </p:cNvPr>
          <p:cNvSpPr txBox="1"/>
          <p:nvPr/>
        </p:nvSpPr>
        <p:spPr>
          <a:xfrm>
            <a:off x="594360" y="2269120"/>
            <a:ext cx="1081024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Εξειδίκευση και η ιεράρχηση των προτεραιοτήτων του Τομέα για την Περιφέρεια Στερεάς Ελλάδας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ροετοιμ</a:t>
            </a:r>
            <a:r>
              <a:rPr lang="en-US" dirty="0">
                <a:solidFill>
                  <a:schemeClr val="bg1"/>
                </a:solidFill>
              </a:rPr>
              <a:t>ασία κειμένων πολιτικής για τον Θεματικό τομέα της, 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Υ</a:t>
            </a:r>
            <a:r>
              <a:rPr lang="en-US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οστήριξη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της </a:t>
            </a:r>
            <a:r>
              <a:rPr lang="en-US" dirty="0" err="1">
                <a:solidFill>
                  <a:schemeClr val="bg1"/>
                </a:solidFill>
              </a:rPr>
              <a:t>Δι</a:t>
            </a:r>
            <a:r>
              <a:rPr lang="en-US" dirty="0">
                <a:solidFill>
                  <a:schemeClr val="bg1"/>
                </a:solidFill>
              </a:rPr>
              <a:t>αβούλευσης του κειμένων πολιτικής της Σ.Ο., </a:t>
            </a:r>
            <a:r>
              <a:rPr lang="el-GR" dirty="0">
                <a:solidFill>
                  <a:schemeClr val="bg1"/>
                </a:solidFill>
              </a:rPr>
              <a:t>και των προτάσεών της (ανοικτή διαβούλευση, στοχευμένα </a:t>
            </a:r>
            <a:r>
              <a:rPr lang="en-US" dirty="0">
                <a:solidFill>
                  <a:schemeClr val="bg1"/>
                </a:solidFill>
              </a:rPr>
              <a:t>workshops, </a:t>
            </a:r>
            <a:r>
              <a:rPr lang="el-GR" dirty="0">
                <a:solidFill>
                  <a:schemeClr val="bg1"/>
                </a:solidFill>
              </a:rPr>
              <a:t>κ.λπ.)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Α</a:t>
            </a:r>
            <a:r>
              <a:rPr lang="en-US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οδελτίωση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και </a:t>
            </a:r>
            <a:r>
              <a:rPr lang="en-US" dirty="0" err="1">
                <a:solidFill>
                  <a:schemeClr val="bg1"/>
                </a:solidFill>
              </a:rPr>
              <a:t>τεκμηρίωση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των</a:t>
            </a:r>
            <a:r>
              <a:rPr lang="en-US" dirty="0">
                <a:solidFill>
                  <a:schemeClr val="bg1"/>
                </a:solidFill>
              </a:rPr>
              <a:t> απ</a:t>
            </a:r>
            <a:r>
              <a:rPr lang="en-US" dirty="0" err="1">
                <a:solidFill>
                  <a:schemeClr val="bg1"/>
                </a:solidFill>
              </a:rPr>
              <a:t>οτελεσμάτων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των διαβουλεύσεων και των εργαστηρίων </a:t>
            </a:r>
            <a:r>
              <a:rPr lang="en-US" dirty="0">
                <a:solidFill>
                  <a:schemeClr val="bg1"/>
                </a:solidFill>
              </a:rPr>
              <a:t>και η </a:t>
            </a:r>
            <a:r>
              <a:rPr lang="en-US" dirty="0" err="1">
                <a:solidFill>
                  <a:schemeClr val="bg1"/>
                </a:solidFill>
              </a:rPr>
              <a:t>εξ</a:t>
            </a:r>
            <a:r>
              <a:rPr lang="en-US" dirty="0">
                <a:solidFill>
                  <a:schemeClr val="bg1"/>
                </a:solidFill>
              </a:rPr>
              <a:t>αγωγή συμπερασμάτων από τις συζητήσεις και τα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ερωτημ</a:t>
            </a:r>
            <a:r>
              <a:rPr lang="en-US" dirty="0">
                <a:solidFill>
                  <a:schemeClr val="bg1"/>
                </a:solidFill>
              </a:rPr>
              <a:t>ατολόγια.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Προετοιμ</a:t>
            </a:r>
            <a:r>
              <a:rPr lang="en-US" dirty="0">
                <a:solidFill>
                  <a:schemeClr val="bg1"/>
                </a:solidFill>
              </a:rPr>
              <a:t>ασία τελικού κειμένου </a:t>
            </a:r>
            <a:r>
              <a:rPr lang="el-GR" dirty="0">
                <a:solidFill>
                  <a:schemeClr val="bg1"/>
                </a:solidFill>
              </a:rPr>
              <a:t>και «οδικού χάρτη» παρεμβάσεων </a:t>
            </a:r>
            <a:r>
              <a:rPr lang="en-US" dirty="0" err="1">
                <a:solidFill>
                  <a:schemeClr val="bg1"/>
                </a:solidFill>
              </a:rPr>
              <a:t>γι</a:t>
            </a:r>
            <a:r>
              <a:rPr lang="en-US" dirty="0">
                <a:solidFill>
                  <a:schemeClr val="bg1"/>
                </a:solidFill>
              </a:rPr>
              <a:t>α τον τομέα ευθύνης της, το οποίο θα περιέχει τις προτεινόμενες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θεμ</a:t>
            </a:r>
            <a:r>
              <a:rPr lang="en-US" dirty="0">
                <a:solidFill>
                  <a:schemeClr val="bg1"/>
                </a:solidFill>
              </a:rPr>
              <a:t>ατικές παρεμβάσεις και προτεραιότητες του τομέα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l-GR" dirty="0">
                <a:solidFill>
                  <a:schemeClr val="bg1"/>
                </a:solidFill>
              </a:rPr>
              <a:t>Υποστήριξη του ΠΣΕΚ και της Διαχειριστικής Αρχής της ΠΣτΕ στην έκδοση προσκλήσεων.</a:t>
            </a:r>
          </a:p>
        </p:txBody>
      </p:sp>
    </p:spTree>
    <p:extLst>
      <p:ext uri="{BB962C8B-B14F-4D97-AF65-F5344CB8AC3E}">
        <p14:creationId xmlns:p14="http://schemas.microsoft.com/office/powerpoint/2010/main" val="2331950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52AE8-B3CF-EC43-87AB-C4495D33E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D0754A-36A2-EFB9-B5E5-73A83109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1/3</a:t>
            </a:r>
            <a:endParaRPr 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8714C1-8E6D-818A-4326-78343C3B5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81" y="1749243"/>
            <a:ext cx="10153179" cy="50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90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F7F00-2DFF-ED73-00A2-5963B382C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4EF1101-3A76-2294-350E-E6B23B99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2/3</a:t>
            </a:r>
            <a:endParaRPr 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B4A0E8-10E4-1E35-3C95-40C7C1A4B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09" y="1596196"/>
            <a:ext cx="9364920" cy="526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25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9A8C7-887F-BEC9-037A-9B36EB26A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7912A1-B64D-6565-4E3D-A3B7142FC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Αποτελέσματα &amp; Προτάσεις (συνοπτικά) 3/3</a:t>
            </a: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B7A2ED-289C-1080-AD6F-2DB29A05C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09" y="1717040"/>
            <a:ext cx="10533969" cy="459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47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3FF57-C538-A753-DEDA-DF47D6E56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5CA2A7-BC1E-BB90-48E8-B86E61823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09" y="0"/>
            <a:ext cx="11497121" cy="1494596"/>
          </a:xfrm>
        </p:spPr>
        <p:txBody>
          <a:bodyPr/>
          <a:lstStyle/>
          <a:p>
            <a:r>
              <a:rPr lang="el-GR" sz="4000" dirty="0"/>
              <a:t>Αγροδιατροφή: Περιοχές Παρέμβασης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BCFC3-1DEC-59F0-19C3-820BDC7498C8}"/>
              </a:ext>
            </a:extLst>
          </p:cNvPr>
          <p:cNvSpPr txBox="1"/>
          <p:nvPr/>
        </p:nvSpPr>
        <p:spPr>
          <a:xfrm>
            <a:off x="1209040" y="2743200"/>
            <a:ext cx="764023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01   Βελτίωση προϊόντων πρωτογενούς παραγωγής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02   Ορθολογική́ διαχείριση φυσικών πόρων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03   Διατροφή, Υγεία, Καταναλωτές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04   Ασφάλεια τροφίμων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05   Βιομηχανία Τροφίμων  4.0 - Τεχνολογίες Μεταποίησης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06   Βιώσιμη Παραγωγή Προϊόντων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solidFill>
                  <a:schemeClr val="bg1"/>
                </a:solidFill>
              </a:rPr>
              <a:t>07   Αλιεία - Υδατοκαλλιέργειες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653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411479"/>
            <a:ext cx="5486400" cy="3291840"/>
          </a:xfrm>
        </p:spPr>
        <p:txBody>
          <a:bodyPr/>
          <a:lstStyle/>
          <a:p>
            <a:r>
              <a:rPr lang="el-GR" dirty="0"/>
              <a:t>Σας ευχαριστώ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5486400" cy="1645920"/>
          </a:xfrm>
        </p:spPr>
        <p:txBody>
          <a:bodyPr/>
          <a:lstStyle/>
          <a:p>
            <a:r>
              <a:rPr lang="el-GR" dirty="0"/>
              <a:t>Βασίλειος Σταθόπουλος</a:t>
            </a:r>
          </a:p>
          <a:p>
            <a:r>
              <a:rPr lang="el-GR" b="0" dirty="0"/>
              <a:t>Πρόεδρος ΠΣΕΚ</a:t>
            </a:r>
            <a:endParaRPr lang="en-US" b="0" dirty="0"/>
          </a:p>
        </p:txBody>
      </p:sp>
      <p:pic>
        <p:nvPicPr>
          <p:cNvPr id="4" name="Εικόνα 3" descr="Εικόνα που περιέχει χάρτης, Κόσμος/Παγκόσμιο, Γ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D28C7BE4-8FB7-5A50-760D-D33335117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3703319"/>
            <a:ext cx="3268103" cy="2830177"/>
          </a:xfrm>
          <a:prstGeom prst="rect">
            <a:avLst/>
          </a:prstGeom>
        </p:spPr>
      </p:pic>
      <p:pic>
        <p:nvPicPr>
          <p:cNvPr id="5" name="Εικόνα 4" descr="Εικόνα που περιέχει γραμματοσειρά, στιγμιότυπο οθόνης, γραφικά, κείμε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B94D4334-BC3C-3D39-27DB-7D6B5E630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" y="170179"/>
            <a:ext cx="2857500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{8353AA4D-660E-49E3-8114-980DE363055D}TFd3b75063-ff25-434d-b12c-efeaf07d16c3292f62b5_win32-75a75c970d8e</Template>
  <TotalTime>404</TotalTime>
  <Words>1002</Words>
  <Application>Microsoft Office PowerPoint</Application>
  <PresentationFormat>Ευρεία οθόνη</PresentationFormat>
  <Paragraphs>119</Paragraphs>
  <Slides>22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Century Gothic</vt:lpstr>
      <vt:lpstr>Franklin Gothic Book</vt:lpstr>
      <vt:lpstr>Franklin Gothic Demi</vt:lpstr>
      <vt:lpstr>Custom</vt:lpstr>
      <vt:lpstr>Θεματικό Εργαστήριο Τομέα Αγροδιατροφής </vt:lpstr>
      <vt:lpstr>Στρατηγική Έξυπνης Εξειδίκευσης και Διαδικασίας Επιχειρηματικής Ανακάλυψης στη Στερεά Ελλάδα</vt:lpstr>
      <vt:lpstr>Τομείς Προτεραιότητας της Εθνικής Στρατηγικής Έξυπνης Εξειδίκευσης </vt:lpstr>
      <vt:lpstr>Τομείς Προτεραιότητας της ΠΕΡΙΦΕΡΕΙΑΚΗΣ Στρατηγικής Έξυπνης Εξειδίκευσης </vt:lpstr>
      <vt:lpstr>Συντελεστές της Διαδικασίας</vt:lpstr>
      <vt:lpstr>Συντελεστές της Διαδικασίας</vt:lpstr>
      <vt:lpstr>Συντελεστές της Διαδικασίας Συμβουλευτικές Ομάδες Εργασίας</vt:lpstr>
      <vt:lpstr>Συντελεστές της Διαδικασίας Συμβουλευτικές Ομάδες Εργασίας</vt:lpstr>
      <vt:lpstr>Η Αγροδιατροφή στη Στερεά Ελλάδα</vt:lpstr>
      <vt:lpstr>Η Αγροδιατροφή στη Στερεά Ελλάδα</vt:lpstr>
      <vt:lpstr>Ε&amp;Α στον Τομέα στη Στερεά Ελλάδα</vt:lpstr>
      <vt:lpstr>Ε&amp;Α στον Τομέα στη Στερεά Ελλάδα</vt:lpstr>
      <vt:lpstr>Ε&amp;Α στον Τομέα στη Στερεά Ελλάδα</vt:lpstr>
      <vt:lpstr>Κατευθύνσεις της Στρατηγικής της ΠΣτΕ για την Αγροδιατροφή</vt:lpstr>
      <vt:lpstr>Χαρτογράφηση τομέα Αγροδιατροφής</vt:lpstr>
      <vt:lpstr>Συμβουλευτική Ομάδα Αγροδιατροφής</vt:lpstr>
      <vt:lpstr>Έργο Συμβουλευτικής Ομάδας</vt:lpstr>
      <vt:lpstr>Αποτελέσματα &amp; Προτάσεις (συνοπτικά) 1/3</vt:lpstr>
      <vt:lpstr>Αποτελέσματα &amp; Προτάσεις (συνοπτικά) 2/3</vt:lpstr>
      <vt:lpstr>Αποτελέσματα &amp; Προτάσεις (συνοπτικά) 3/3</vt:lpstr>
      <vt:lpstr>Αγροδιατροφή: Περιοχές Παρέμβασης</vt:lpstr>
      <vt:lpstr>Σας ευχαριστώ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Vassilis Stathopoulos</dc:creator>
  <cp:lastModifiedBy>Vassilis Stathopoulos</cp:lastModifiedBy>
  <cp:revision>7</cp:revision>
  <dcterms:created xsi:type="dcterms:W3CDTF">2025-10-20T13:42:03Z</dcterms:created>
  <dcterms:modified xsi:type="dcterms:W3CDTF">2026-05-13T18:25:53Z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