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Lst>
  <p:notesMasterIdLst>
    <p:notesMasterId r:id="rId16"/>
  </p:notesMasterIdLst>
  <p:handoutMasterIdLst>
    <p:handoutMasterId r:id="rId17"/>
  </p:handoutMasterIdLst>
  <p:sldIdLst>
    <p:sldId id="410" r:id="rId5"/>
    <p:sldId id="406" r:id="rId6"/>
    <p:sldId id="413" r:id="rId7"/>
    <p:sldId id="407" r:id="rId8"/>
    <p:sldId id="404" r:id="rId9"/>
    <p:sldId id="414" r:id="rId10"/>
    <p:sldId id="415" r:id="rId11"/>
    <p:sldId id="416" r:id="rId12"/>
    <p:sldId id="430" r:id="rId13"/>
    <p:sldId id="424" r:id="rId14"/>
    <p:sldId id="398" r:id="rId15"/>
  </p:sldIdLst>
  <p:sldSz cx="12192000" cy="6858000"/>
  <p:notesSz cx="6889750"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2934" autoAdjust="0"/>
  </p:normalViewPr>
  <p:slideViewPr>
    <p:cSldViewPr snapToGrid="0">
      <p:cViewPr varScale="1">
        <p:scale>
          <a:sx n="46" d="100"/>
          <a:sy n="46" d="100"/>
        </p:scale>
        <p:origin x="1404" y="36"/>
      </p:cViewPr>
      <p:guideLst/>
    </p:cSldViewPr>
  </p:slideViewPr>
  <p:outlineViewPr>
    <p:cViewPr>
      <p:scale>
        <a:sx n="33" d="100"/>
        <a:sy n="33" d="100"/>
      </p:scale>
      <p:origin x="0" y="0"/>
    </p:cViewPr>
  </p:outlineViewPr>
  <p:notesTextViewPr>
    <p:cViewPr>
      <p:scale>
        <a:sx n="1" d="1"/>
        <a:sy n="1" d="1"/>
      </p:scale>
      <p:origin x="0" y="-1216"/>
    </p:cViewPr>
  </p:notesTextViewPr>
  <p:sorterViewPr>
    <p:cViewPr>
      <p:scale>
        <a:sx n="80" d="100"/>
        <a:sy n="80" d="100"/>
      </p:scale>
      <p:origin x="0" y="0"/>
    </p:cViewPr>
  </p:sorterViewPr>
  <p:notesViewPr>
    <p:cSldViewPr snapToGrid="0" showGuides="1">
      <p:cViewPr varScale="1">
        <p:scale>
          <a:sx n="58" d="100"/>
          <a:sy n="58" d="100"/>
        </p:scale>
        <p:origin x="3240"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F6756E-81DA-9FAC-70D8-556F658BDDA8}"/>
              </a:ext>
            </a:extLst>
          </p:cNvPr>
          <p:cNvSpPr>
            <a:spLocks noGrp="1"/>
          </p:cNvSpPr>
          <p:nvPr>
            <p:ph type="dt" sz="quarter" idx="1"/>
          </p:nvPr>
        </p:nvSpPr>
        <p:spPr>
          <a:xfrm>
            <a:off x="3902597" y="0"/>
            <a:ext cx="2985558" cy="502835"/>
          </a:xfrm>
          <a:prstGeom prst="rect">
            <a:avLst/>
          </a:prstGeom>
        </p:spPr>
        <p:txBody>
          <a:bodyPr vert="horz" lIns="96634" tIns="48317" rIns="96634" bIns="48317" rtlCol="0"/>
          <a:lstStyle>
            <a:lvl1pPr algn="r">
              <a:defRPr sz="1300"/>
            </a:lvl1pPr>
          </a:lstStyle>
          <a:p>
            <a:fld id="{1EBEDD12-BCD5-485B-BCBC-34BB01D7923C}" type="datetimeFigureOut">
              <a:rPr lang="en-US" smtClean="0"/>
              <a:t>7/2/2026</a:t>
            </a:fld>
            <a:endParaRPr lang="en-US" dirty="0"/>
          </a:p>
        </p:txBody>
      </p:sp>
      <p:sp>
        <p:nvSpPr>
          <p:cNvPr id="6" name="Slide Number Placeholder 5">
            <a:extLst>
              <a:ext uri="{FF2B5EF4-FFF2-40B4-BE49-F238E27FC236}">
                <a16:creationId xmlns:a16="http://schemas.microsoft.com/office/drawing/2014/main" id="{A771D415-D05A-7067-CCD3-457153D96CD8}"/>
              </a:ext>
            </a:extLst>
          </p:cNvPr>
          <p:cNvSpPr>
            <a:spLocks noGrp="1"/>
          </p:cNvSpPr>
          <p:nvPr>
            <p:ph type="sldNum" sz="quarter" idx="3"/>
          </p:nvPr>
        </p:nvSpPr>
        <p:spPr>
          <a:xfrm>
            <a:off x="3902597" y="9519055"/>
            <a:ext cx="2985558" cy="502834"/>
          </a:xfrm>
          <a:prstGeom prst="rect">
            <a:avLst/>
          </a:prstGeom>
        </p:spPr>
        <p:txBody>
          <a:bodyPr vert="horz" lIns="96634" tIns="48317" rIns="96634" bIns="48317" rtlCol="0" anchor="b"/>
          <a:lstStyle>
            <a:lvl1pPr algn="r">
              <a:defRPr sz="1300"/>
            </a:lvl1pPr>
          </a:lstStyle>
          <a:p>
            <a:fld id="{E2C230DF-5933-439D-898F-38E9AC9BA688}" type="slidenum">
              <a:rPr lang="en-US" smtClean="0"/>
              <a:t>‹#›</a:t>
            </a:fld>
            <a:endParaRPr lang="en-US" dirty="0"/>
          </a:p>
        </p:txBody>
      </p:sp>
      <p:sp>
        <p:nvSpPr>
          <p:cNvPr id="7" name="Footer Placeholder 6">
            <a:extLst>
              <a:ext uri="{FF2B5EF4-FFF2-40B4-BE49-F238E27FC236}">
                <a16:creationId xmlns:a16="http://schemas.microsoft.com/office/drawing/2014/main" id="{B97095E3-54D2-CFD2-4F49-7536FC8641DE}"/>
              </a:ext>
            </a:extLst>
          </p:cNvPr>
          <p:cNvSpPr>
            <a:spLocks noGrp="1"/>
          </p:cNvSpPr>
          <p:nvPr>
            <p:ph type="ftr" sz="quarter" idx="2"/>
          </p:nvPr>
        </p:nvSpPr>
        <p:spPr>
          <a:xfrm>
            <a:off x="0" y="9519055"/>
            <a:ext cx="2985558" cy="502834"/>
          </a:xfrm>
          <a:prstGeom prst="rect">
            <a:avLst/>
          </a:prstGeom>
        </p:spPr>
        <p:txBody>
          <a:bodyPr vert="horz" lIns="96634" tIns="48317" rIns="96634" bIns="48317" rtlCol="0" anchor="b"/>
          <a:lstStyle>
            <a:lvl1pPr algn="l">
              <a:defRPr sz="1300"/>
            </a:lvl1pPr>
          </a:lstStyle>
          <a:p>
            <a:endParaRPr lang="en-US" dirty="0"/>
          </a:p>
        </p:txBody>
      </p:sp>
      <p:sp>
        <p:nvSpPr>
          <p:cNvPr id="8" name="Header Placeholder 7">
            <a:extLst>
              <a:ext uri="{FF2B5EF4-FFF2-40B4-BE49-F238E27FC236}">
                <a16:creationId xmlns:a16="http://schemas.microsoft.com/office/drawing/2014/main" id="{521EE01A-C0B5-5ECF-96DD-768F86AA15C4}"/>
              </a:ext>
            </a:extLst>
          </p:cNvPr>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en-US" dirty="0"/>
          </a:p>
        </p:txBody>
      </p:sp>
      <p:sp>
        <p:nvSpPr>
          <p:cNvPr id="3" name="Date Placeholder 2"/>
          <p:cNvSpPr>
            <a:spLocks noGrp="1"/>
          </p:cNvSpPr>
          <p:nvPr>
            <p:ph type="dt" idx="1"/>
          </p:nvPr>
        </p:nvSpPr>
        <p:spPr>
          <a:xfrm>
            <a:off x="3902597" y="0"/>
            <a:ext cx="2985558" cy="502835"/>
          </a:xfrm>
          <a:prstGeom prst="rect">
            <a:avLst/>
          </a:prstGeom>
        </p:spPr>
        <p:txBody>
          <a:bodyPr vert="horz" lIns="96634" tIns="48317" rIns="96634" bIns="48317" rtlCol="0"/>
          <a:lstStyle>
            <a:lvl1pPr algn="r">
              <a:defRPr sz="1300"/>
            </a:lvl1pPr>
          </a:lstStyle>
          <a:p>
            <a:fld id="{6EE7A52F-9D89-7442-A8E9-48D1527B5F6B}" type="datetimeFigureOut">
              <a:rPr lang="en-US" smtClean="0"/>
              <a:t>7/2/2026</a:t>
            </a:fld>
            <a:endParaRPr lang="en-US" dirty="0"/>
          </a:p>
        </p:txBody>
      </p:sp>
      <p:sp>
        <p:nvSpPr>
          <p:cNvPr id="4" name="Slide Image Placeholder 3"/>
          <p:cNvSpPr>
            <a:spLocks noGrp="1" noRot="1" noChangeAspect="1"/>
          </p:cNvSpPr>
          <p:nvPr>
            <p:ph type="sldImg" idx="2"/>
          </p:nvPr>
        </p:nvSpPr>
        <p:spPr>
          <a:xfrm>
            <a:off x="438150" y="1252538"/>
            <a:ext cx="6013450" cy="3382962"/>
          </a:xfrm>
          <a:prstGeom prst="rect">
            <a:avLst/>
          </a:prstGeom>
          <a:noFill/>
          <a:ln w="12700">
            <a:solidFill>
              <a:prstClr val="black"/>
            </a:solidFill>
          </a:ln>
        </p:spPr>
        <p:txBody>
          <a:bodyPr vert="horz" lIns="96634" tIns="48317" rIns="96634" bIns="48317" rtlCol="0" anchor="ctr"/>
          <a:lstStyle/>
          <a:p>
            <a:endParaRPr lang="en-US" dirty="0"/>
          </a:p>
        </p:txBody>
      </p:sp>
      <p:sp>
        <p:nvSpPr>
          <p:cNvPr id="5" name="Notes Placeholder 4"/>
          <p:cNvSpPr>
            <a:spLocks noGrp="1"/>
          </p:cNvSpPr>
          <p:nvPr>
            <p:ph type="body" sz="quarter" idx="3"/>
          </p:nvPr>
        </p:nvSpPr>
        <p:spPr>
          <a:xfrm>
            <a:off x="688975" y="4823034"/>
            <a:ext cx="5511800" cy="3946118"/>
          </a:xfrm>
          <a:prstGeom prst="rect">
            <a:avLst/>
          </a:prstGeom>
        </p:spPr>
        <p:txBody>
          <a:bodyPr vert="horz" lIns="96634" tIns="48317" rIns="96634" bIns="4831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9055"/>
            <a:ext cx="2985558" cy="502834"/>
          </a:xfrm>
          <a:prstGeom prst="rect">
            <a:avLst/>
          </a:prstGeom>
        </p:spPr>
        <p:txBody>
          <a:bodyPr vert="horz" lIns="96634" tIns="48317" rIns="96634" bIns="48317"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02597" y="9519055"/>
            <a:ext cx="2985558" cy="502834"/>
          </a:xfrm>
          <a:prstGeom prst="rect">
            <a:avLst/>
          </a:prstGeom>
        </p:spPr>
        <p:txBody>
          <a:bodyPr vert="horz" lIns="96634" tIns="48317" rIns="96634" bIns="48317" rtlCol="0" anchor="b"/>
          <a:lstStyle>
            <a:lvl1pPr algn="r">
              <a:defRPr sz="13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Αξιότιμε</a:t>
            </a:r>
            <a:r>
              <a:rPr lang="en-US" dirty="0"/>
              <a:t> κ. </a:t>
            </a:r>
            <a:r>
              <a:rPr lang="en-US" dirty="0" err="1"/>
              <a:t>Περιφερειάρχη</a:t>
            </a:r>
            <a:r>
              <a:rPr lang="en-US" dirty="0"/>
              <a:t>, </a:t>
            </a:r>
            <a:r>
              <a:rPr lang="en-US" dirty="0" err="1"/>
              <a:t>κυρίες</a:t>
            </a:r>
            <a:r>
              <a:rPr lang="en-US" dirty="0"/>
              <a:t> και </a:t>
            </a:r>
            <a:r>
              <a:rPr lang="en-US" dirty="0" err="1"/>
              <a:t>κύριοι</a:t>
            </a:r>
            <a:r>
              <a:rPr lang="en-US" dirty="0"/>
              <a:t> </a:t>
            </a:r>
            <a:r>
              <a:rPr lang="en-US" dirty="0" err="1"/>
              <a:t>συνάδελφοι</a:t>
            </a:r>
            <a:r>
              <a:rPr lang="en-US" dirty="0"/>
              <a:t>, </a:t>
            </a:r>
            <a:r>
              <a:rPr lang="en-US" dirty="0" err="1"/>
              <a:t>εκ</a:t>
            </a:r>
            <a:r>
              <a:rPr lang="en-US" dirty="0"/>
              <a:t>πρόσωποι της επιχειρηματικότητας και της επιστημονικής κοινότητας.</a:t>
            </a:r>
          </a:p>
          <a:p>
            <a:r>
              <a:rPr lang="en-US" dirty="0" err="1"/>
              <a:t>Σήμερ</a:t>
            </a:r>
            <a:r>
              <a:rPr lang="en-US" dirty="0"/>
              <a:t>α, εδώ στη Λιβαδειά, </a:t>
            </a:r>
            <a:r>
              <a:rPr lang="en-US" b="1" dirty="0"/>
              <a:t>κάνουμε ένα </a:t>
            </a:r>
            <a:r>
              <a:rPr lang="en-US" dirty="0"/>
              <a:t>καθοριστικό </a:t>
            </a:r>
            <a:r>
              <a:rPr lang="en-US" b="1" dirty="0"/>
              <a:t>βήμα</a:t>
            </a:r>
            <a:r>
              <a:rPr lang="en-US" dirty="0"/>
              <a:t> για το μέλλον της Περιφέρειάς μας. </a:t>
            </a:r>
            <a:r>
              <a:rPr lang="en-US" dirty="0" err="1"/>
              <a:t>Αυτό</a:t>
            </a:r>
            <a:r>
              <a:rPr lang="en-US" dirty="0"/>
              <a:t> </a:t>
            </a:r>
            <a:r>
              <a:rPr lang="en-US" dirty="0" err="1"/>
              <a:t>το</a:t>
            </a:r>
            <a:r>
              <a:rPr lang="en-US" dirty="0"/>
              <a:t> </a:t>
            </a:r>
            <a:r>
              <a:rPr lang="en-US" dirty="0" err="1"/>
              <a:t>Θεμ</a:t>
            </a:r>
            <a:r>
              <a:rPr lang="en-US" dirty="0"/>
              <a:t>ατικό Εργαστήριο δεν είναι μια τυπική συνάντηση, αλλά η ζωντανή </a:t>
            </a:r>
            <a:r>
              <a:rPr lang="en-US" b="1" dirty="0"/>
              <a:t>εκκίνηση</a:t>
            </a:r>
            <a:r>
              <a:rPr lang="en-US" dirty="0"/>
              <a:t> μιας </a:t>
            </a:r>
            <a:r>
              <a:rPr lang="en-US" b="1" dirty="0"/>
              <a:t>συμμετοχικής προσπάθειας</a:t>
            </a:r>
            <a:r>
              <a:rPr lang="en-US" dirty="0"/>
              <a:t>.</a:t>
            </a:r>
          </a:p>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a:t>
            </a:fld>
            <a:endParaRPr lang="en-US" dirty="0"/>
          </a:p>
        </p:txBody>
      </p:sp>
    </p:spTree>
    <p:extLst>
      <p:ext uri="{BB962C8B-B14F-4D97-AF65-F5344CB8AC3E}">
        <p14:creationId xmlns:p14="http://schemas.microsoft.com/office/powerpoint/2010/main" val="1092453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a:t>
            </a:fld>
            <a:endParaRPr lang="en-US" dirty="0"/>
          </a:p>
        </p:txBody>
      </p:sp>
    </p:spTree>
    <p:extLst>
      <p:ext uri="{BB962C8B-B14F-4D97-AF65-F5344CB8AC3E}">
        <p14:creationId xmlns:p14="http://schemas.microsoft.com/office/powerpoint/2010/main" val="2994759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A5035-7BC5-11B8-F5FB-92E631ADFD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8266D5-2B72-566E-7E34-D738B2FBA5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21E0BA-5AEE-1AA2-62B9-CF340679E3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ADACD7-61FD-46C1-67F6-12CB2803B234}"/>
              </a:ext>
            </a:extLst>
          </p:cNvPr>
          <p:cNvSpPr>
            <a:spLocks noGrp="1"/>
          </p:cNvSpPr>
          <p:nvPr>
            <p:ph type="sldNum" sz="quarter" idx="5"/>
          </p:nvPr>
        </p:nvSpPr>
        <p:spPr/>
        <p:txBody>
          <a:bodyPr/>
          <a:lstStyle/>
          <a:p>
            <a:fld id="{A89C7E07-3C67-C64C-8DA0-0404F6303970}" type="slidenum">
              <a:rPr lang="en-US" smtClean="0"/>
              <a:t>3</a:t>
            </a:fld>
            <a:endParaRPr lang="en-US" dirty="0"/>
          </a:p>
        </p:txBody>
      </p:sp>
    </p:spTree>
    <p:extLst>
      <p:ext uri="{BB962C8B-B14F-4D97-AF65-F5344CB8AC3E}">
        <p14:creationId xmlns:p14="http://schemas.microsoft.com/office/powerpoint/2010/main" val="3784361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err="1"/>
              <a:t>Κυρίες</a:t>
            </a:r>
            <a:r>
              <a:rPr lang="en-US" sz="1300" dirty="0"/>
              <a:t> και </a:t>
            </a:r>
            <a:r>
              <a:rPr lang="en-US" sz="1300" dirty="0" err="1"/>
              <a:t>κύριοι</a:t>
            </a:r>
            <a:r>
              <a:rPr lang="en-US" sz="1300" dirty="0"/>
              <a:t>, </a:t>
            </a:r>
            <a:r>
              <a:rPr lang="en-US" sz="1300" b="1" dirty="0"/>
              <a:t>η επ</a:t>
            </a:r>
            <a:r>
              <a:rPr lang="en-US" sz="1300" b="1" dirty="0" err="1"/>
              <a:t>ιλογή</a:t>
            </a:r>
            <a:r>
              <a:rPr lang="en-US" sz="1300" b="1" dirty="0"/>
              <a:t> να </a:t>
            </a:r>
            <a:r>
              <a:rPr lang="en-US" sz="1300" b="1" dirty="0" err="1"/>
              <a:t>εξετάσουμε</a:t>
            </a:r>
            <a:r>
              <a:rPr lang="en-US" sz="1300" b="1" dirty="0"/>
              <a:t> α</a:t>
            </a:r>
            <a:r>
              <a:rPr lang="en-US" sz="1300" b="1" dirty="0" err="1"/>
              <a:t>υτούς</a:t>
            </a:r>
            <a:r>
              <a:rPr lang="en-US" sz="1300" b="1" dirty="0"/>
              <a:t> </a:t>
            </a:r>
            <a:r>
              <a:rPr lang="en-US" sz="1300" b="1" dirty="0" err="1"/>
              <a:t>τους</a:t>
            </a:r>
            <a:r>
              <a:rPr lang="en-US" sz="1300" b="1" dirty="0"/>
              <a:t> </a:t>
            </a:r>
            <a:r>
              <a:rPr lang="en-US" sz="1300" b="1" dirty="0" err="1"/>
              <a:t>δύο</a:t>
            </a:r>
            <a:r>
              <a:rPr lang="en-US" sz="1300" b="1" dirty="0"/>
              <a:t> </a:t>
            </a:r>
            <a:r>
              <a:rPr lang="en-US" sz="1300" b="1" dirty="0" err="1"/>
              <a:t>τομείς</a:t>
            </a:r>
            <a:r>
              <a:rPr lang="en-US" sz="1300" b="1" dirty="0"/>
              <a:t> </a:t>
            </a:r>
            <a:r>
              <a:rPr lang="en-US" sz="1300" dirty="0"/>
              <a:t>μα</a:t>
            </a:r>
            <a:r>
              <a:rPr lang="en-US" sz="1300" dirty="0" err="1"/>
              <a:t>ζί</a:t>
            </a:r>
            <a:r>
              <a:rPr lang="en-US" sz="1300" dirty="0"/>
              <a:t> </a:t>
            </a:r>
            <a:r>
              <a:rPr lang="en-US" sz="1300" dirty="0" err="1"/>
              <a:t>στο</a:t>
            </a:r>
            <a:r>
              <a:rPr lang="en-US" sz="1300" dirty="0"/>
              <a:t> </a:t>
            </a:r>
            <a:r>
              <a:rPr lang="en-US" sz="1300" dirty="0" err="1"/>
              <a:t>σημερινό</a:t>
            </a:r>
            <a:r>
              <a:rPr lang="en-US" sz="1300" dirty="0"/>
              <a:t> </a:t>
            </a:r>
            <a:r>
              <a:rPr lang="en-US" sz="1300" dirty="0" err="1"/>
              <a:t>εργ</a:t>
            </a:r>
            <a:r>
              <a:rPr lang="en-US" sz="1300" dirty="0"/>
              <a:t>αστήριο </a:t>
            </a:r>
            <a:r>
              <a:rPr lang="en-US" sz="1300" b="1" dirty="0"/>
              <a:t>δεν είναι τυχαία</a:t>
            </a:r>
            <a:r>
              <a:rPr lang="en-US" sz="1300" dirty="0"/>
              <a:t>. </a:t>
            </a:r>
            <a:r>
              <a:rPr lang="en-US" sz="1300" dirty="0" err="1"/>
              <a:t>Στην</a:t>
            </a:r>
            <a:r>
              <a:rPr lang="en-US" sz="1300" dirty="0"/>
              <a:t> πρα</a:t>
            </a:r>
            <a:r>
              <a:rPr lang="en-US" sz="1300" dirty="0" err="1"/>
              <a:t>γμ</a:t>
            </a:r>
            <a:r>
              <a:rPr lang="en-US" sz="1300" dirty="0"/>
              <a:t>ατικότητα, το </a:t>
            </a:r>
            <a:r>
              <a:rPr lang="en-US" sz="1300" b="1" dirty="0"/>
              <a:t>Περιβάλλον και η Πράσινη Καινοτομία αποτελούν το κλειδί για το μέλλον της Αλυσίδας Αξίας του Μετάλλου στην Περιφέρειά μας</a:t>
            </a:r>
            <a:r>
              <a:rPr lang="en-US" sz="1300" dirty="0"/>
              <a:t>. </a:t>
            </a:r>
          </a:p>
          <a:p>
            <a:r>
              <a:rPr lang="en-US" sz="1300" dirty="0"/>
              <a:t>Η βα</a:t>
            </a:r>
            <a:r>
              <a:rPr lang="en-US" sz="1300" dirty="0" err="1"/>
              <a:t>ριά</a:t>
            </a:r>
            <a:r>
              <a:rPr lang="en-US" sz="1300" dirty="0"/>
              <a:t> β</a:t>
            </a:r>
            <a:r>
              <a:rPr lang="en-US" sz="1300" dirty="0" err="1"/>
              <a:t>ιομηχ</a:t>
            </a:r>
            <a:r>
              <a:rPr lang="en-US" sz="1300" dirty="0"/>
              <a:t>ανία μετάλλου της Στερεάς Ελλάδας αντιμετωπίζει σήμερα τεράστιες προκλήσεις, όπως το αυξανόμενο ενεργειακό κόστος και οι αυστηροί ευρωπαϊκοί περιβαλλοντικοί κανονισμοί. Η απ</a:t>
            </a:r>
            <a:r>
              <a:rPr lang="en-US" sz="1300" dirty="0" err="1"/>
              <a:t>άντηση</a:t>
            </a:r>
            <a:r>
              <a:rPr lang="en-US" sz="1300" dirty="0"/>
              <a:t> </a:t>
            </a:r>
            <a:r>
              <a:rPr lang="en-US" sz="1300" dirty="0" err="1"/>
              <a:t>σε</a:t>
            </a:r>
            <a:r>
              <a:rPr lang="en-US" sz="1300" dirty="0"/>
              <a:t> α</a:t>
            </a:r>
            <a:r>
              <a:rPr lang="en-US" sz="1300" dirty="0" err="1"/>
              <a:t>υτές</a:t>
            </a:r>
            <a:r>
              <a:rPr lang="en-US" sz="1300" dirty="0"/>
              <a:t> </a:t>
            </a:r>
            <a:r>
              <a:rPr lang="en-US" sz="1300" dirty="0" err="1"/>
              <a:t>τις</a:t>
            </a:r>
            <a:r>
              <a:rPr lang="en-US" sz="1300" dirty="0"/>
              <a:t> π</a:t>
            </a:r>
            <a:r>
              <a:rPr lang="en-US" sz="1300" dirty="0" err="1"/>
              <a:t>ροκλήσεις</a:t>
            </a:r>
            <a:r>
              <a:rPr lang="en-US" sz="1300" dirty="0"/>
              <a:t> </a:t>
            </a:r>
            <a:r>
              <a:rPr lang="en-US" sz="1300" dirty="0" err="1"/>
              <a:t>δεν</a:t>
            </a:r>
            <a:r>
              <a:rPr lang="en-US" sz="1300" dirty="0"/>
              <a:t> </a:t>
            </a:r>
            <a:r>
              <a:rPr lang="en-US" sz="1300" dirty="0" err="1"/>
              <a:t>είν</a:t>
            </a:r>
            <a:r>
              <a:rPr lang="en-US" sz="1300" dirty="0"/>
              <a:t>αι η συρρίκνωση, αλλά η </a:t>
            </a:r>
            <a:r>
              <a:rPr lang="en-US" sz="1300" b="1" dirty="0"/>
              <a:t>πράσινη μετάβαση</a:t>
            </a:r>
            <a:r>
              <a:rPr lang="en-US" sz="1300" dirty="0"/>
              <a:t>.</a:t>
            </a:r>
          </a:p>
          <a:p>
            <a:r>
              <a:rPr lang="en-US" sz="1300" dirty="0" err="1"/>
              <a:t>Εδώ</a:t>
            </a:r>
            <a:r>
              <a:rPr lang="en-US" sz="1300" dirty="0"/>
              <a:t> α</a:t>
            </a:r>
            <a:r>
              <a:rPr lang="en-US" sz="1300" dirty="0" err="1"/>
              <a:t>κρι</a:t>
            </a:r>
            <a:r>
              <a:rPr lang="en-US" sz="1300" dirty="0"/>
              <a:t>βώς γεννιούνται οι </a:t>
            </a:r>
            <a:r>
              <a:rPr lang="en-US" sz="1300" b="1" dirty="0"/>
              <a:t>διατομεακές δράσεις</a:t>
            </a:r>
            <a:r>
              <a:rPr lang="en-US" sz="1300" dirty="0"/>
              <a:t> που καλούμαστε να αναδείξουμε: </a:t>
            </a:r>
          </a:p>
          <a:p>
            <a:r>
              <a:rPr lang="en-US" sz="1300" dirty="0" err="1"/>
              <a:t>Πώς</a:t>
            </a:r>
            <a:r>
              <a:rPr lang="en-US" sz="1300" dirty="0"/>
              <a:t> μπ</a:t>
            </a:r>
            <a:r>
              <a:rPr lang="en-US" sz="1300" dirty="0" err="1"/>
              <a:t>ορεί</a:t>
            </a:r>
            <a:r>
              <a:rPr lang="en-US" sz="1300" dirty="0"/>
              <a:t> η β</a:t>
            </a:r>
            <a:r>
              <a:rPr lang="en-US" sz="1300" dirty="0" err="1"/>
              <a:t>ιομηχ</a:t>
            </a:r>
            <a:r>
              <a:rPr lang="en-US" sz="1300" dirty="0"/>
              <a:t>ανία μετάλλου να υιοθετήσει μοντέλα </a:t>
            </a:r>
            <a:r>
              <a:rPr lang="en-US" sz="1300" b="1" dirty="0"/>
              <a:t>κυκλικής οικονομίας</a:t>
            </a:r>
            <a:r>
              <a:rPr lang="en-US" sz="1300" dirty="0"/>
              <a:t>, αξιοποιώντας τα υποπροϊόντα και τα απόβλητά της ως πρώτες ύλες για άλλες δραστηριότητες;</a:t>
            </a:r>
          </a:p>
          <a:p>
            <a:r>
              <a:rPr lang="en-US" sz="1300" dirty="0" err="1"/>
              <a:t>Πώς</a:t>
            </a:r>
            <a:r>
              <a:rPr lang="en-US" sz="1300" dirty="0"/>
              <a:t> μπ</a:t>
            </a:r>
            <a:r>
              <a:rPr lang="en-US" sz="1300" dirty="0" err="1"/>
              <a:t>ορούμε</a:t>
            </a:r>
            <a:r>
              <a:rPr lang="en-US" sz="1300" dirty="0"/>
              <a:t> να αναπ</a:t>
            </a:r>
            <a:r>
              <a:rPr lang="en-US" sz="1300" dirty="0" err="1"/>
              <a:t>τύξουμε</a:t>
            </a:r>
            <a:r>
              <a:rPr lang="en-US" sz="1300" dirty="0"/>
              <a:t> κα</a:t>
            </a:r>
            <a:r>
              <a:rPr lang="en-US" sz="1300" dirty="0" err="1"/>
              <a:t>ινοτόμες</a:t>
            </a:r>
            <a:r>
              <a:rPr lang="en-US" sz="1300" dirty="0"/>
              <a:t>, π</a:t>
            </a:r>
            <a:r>
              <a:rPr lang="en-US" sz="1300" dirty="0" err="1"/>
              <a:t>ράσινες</a:t>
            </a:r>
            <a:r>
              <a:rPr lang="en-US" sz="1300" dirty="0"/>
              <a:t> </a:t>
            </a:r>
            <a:r>
              <a:rPr lang="en-US" sz="1300" dirty="0" err="1"/>
              <a:t>τεχνολογίες</a:t>
            </a:r>
            <a:r>
              <a:rPr lang="en-US" sz="1300" dirty="0"/>
              <a:t> </a:t>
            </a:r>
            <a:r>
              <a:rPr lang="en-US" sz="1300" dirty="0" err="1"/>
              <a:t>γι</a:t>
            </a:r>
            <a:r>
              <a:rPr lang="en-US" sz="1300" dirty="0"/>
              <a:t>α τη μείωση του ενεργειακού αποτυπώματος των εργοστασίων μας;</a:t>
            </a:r>
          </a:p>
          <a:p>
            <a:r>
              <a:rPr lang="en-US" sz="1300" dirty="0"/>
              <a:t>Η β</a:t>
            </a:r>
            <a:r>
              <a:rPr lang="en-US" sz="1300" dirty="0" err="1"/>
              <a:t>ιωσιμότητ</a:t>
            </a:r>
            <a:r>
              <a:rPr lang="en-US" sz="1300" dirty="0"/>
              <a:t>α του μετάλλου περνά μέσα από την πράσινη καινοτομία. </a:t>
            </a:r>
            <a:r>
              <a:rPr lang="en-US" sz="1300" dirty="0" err="1"/>
              <a:t>Αν</a:t>
            </a:r>
            <a:r>
              <a:rPr lang="en-US" sz="1300" dirty="0"/>
              <a:t> κατα</a:t>
            </a:r>
            <a:r>
              <a:rPr lang="en-US" sz="1300" dirty="0" err="1"/>
              <a:t>φέρουμε</a:t>
            </a:r>
            <a:r>
              <a:rPr lang="en-US" sz="1300" dirty="0"/>
              <a:t> να </a:t>
            </a:r>
            <a:r>
              <a:rPr lang="en-US" sz="1300" dirty="0" err="1"/>
              <a:t>συνδέσουμε</a:t>
            </a:r>
            <a:r>
              <a:rPr lang="en-US" sz="1300" dirty="0"/>
              <a:t> α</a:t>
            </a:r>
            <a:r>
              <a:rPr lang="en-US" sz="1300" dirty="0" err="1"/>
              <a:t>υτούς</a:t>
            </a:r>
            <a:r>
              <a:rPr lang="en-US" sz="1300" dirty="0"/>
              <a:t> </a:t>
            </a:r>
            <a:r>
              <a:rPr lang="en-US" sz="1300" dirty="0" err="1"/>
              <a:t>τους</a:t>
            </a:r>
            <a:r>
              <a:rPr lang="en-US" sz="1300" dirty="0"/>
              <a:t> </a:t>
            </a:r>
            <a:r>
              <a:rPr lang="en-US" sz="1300" dirty="0" err="1"/>
              <a:t>δύο</a:t>
            </a:r>
            <a:r>
              <a:rPr lang="en-US" sz="1300" dirty="0"/>
              <a:t> </a:t>
            </a:r>
            <a:r>
              <a:rPr lang="en-US" sz="1300" dirty="0" err="1"/>
              <a:t>κόσμους</a:t>
            </a:r>
            <a:r>
              <a:rPr lang="en-US" sz="1300" dirty="0"/>
              <a:t>, η </a:t>
            </a:r>
            <a:r>
              <a:rPr lang="en-US" sz="1300" dirty="0" err="1"/>
              <a:t>Στερεά</a:t>
            </a:r>
            <a:r>
              <a:rPr lang="en-US" sz="1300" dirty="0"/>
              <a:t> </a:t>
            </a:r>
            <a:r>
              <a:rPr lang="en-US" sz="1300" dirty="0" err="1"/>
              <a:t>Ελλάδ</a:t>
            </a:r>
            <a:r>
              <a:rPr lang="en-US" sz="1300" dirty="0"/>
              <a:t>α δεν θα είναι απλώς μια περιφέρεια που παράγει μέταλλο, αλλά μια περιφέρεια που πρωτοπορεί διεθνώς στην </a:t>
            </a:r>
            <a:r>
              <a:rPr lang="en-US" sz="1300" b="1" dirty="0"/>
              <a:t>πράσινη, βιώσιμη μεταλλουργία</a:t>
            </a:r>
            <a:r>
              <a:rPr lang="en-US" sz="1300" dirty="0"/>
              <a:t>.</a:t>
            </a:r>
          </a:p>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4</a:t>
            </a:fld>
            <a:endParaRPr lang="en-US" dirty="0"/>
          </a:p>
        </p:txBody>
      </p:sp>
    </p:spTree>
    <p:extLst>
      <p:ext uri="{BB962C8B-B14F-4D97-AF65-F5344CB8AC3E}">
        <p14:creationId xmlns:p14="http://schemas.microsoft.com/office/powerpoint/2010/main" val="501160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5</a:t>
            </a:fld>
            <a:endParaRPr lang="en-US" dirty="0"/>
          </a:p>
        </p:txBody>
      </p:sp>
    </p:spTree>
    <p:extLst>
      <p:ext uri="{BB962C8B-B14F-4D97-AF65-F5344CB8AC3E}">
        <p14:creationId xmlns:p14="http://schemas.microsoft.com/office/powerpoint/2010/main" val="634596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E58B6-D5EC-1638-78A1-80449F67B2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F5829C-A26D-46EF-8778-783BC035BD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5A06FA-CAF7-AF56-FADB-0401D17193B0}"/>
              </a:ext>
            </a:extLst>
          </p:cNvPr>
          <p:cNvSpPr>
            <a:spLocks noGrp="1"/>
          </p:cNvSpPr>
          <p:nvPr>
            <p:ph type="body" idx="1"/>
          </p:nvPr>
        </p:nvSpPr>
        <p:spPr/>
        <p:txBody>
          <a:bodyPr/>
          <a:lstStyle/>
          <a:p>
            <a:r>
              <a:rPr lang="en-US" dirty="0"/>
              <a:t>Όπ</a:t>
            </a:r>
            <a:r>
              <a:rPr lang="en-US" dirty="0" err="1"/>
              <a:t>ως</a:t>
            </a:r>
            <a:r>
              <a:rPr lang="en-US" dirty="0"/>
              <a:t> απ</a:t>
            </a:r>
            <a:r>
              <a:rPr lang="en-US" dirty="0" err="1"/>
              <a:t>οτυ</a:t>
            </a:r>
            <a:r>
              <a:rPr lang="en-US" dirty="0"/>
              <a:t>πώνεται και στο οργανόγραμμα της διαδικασίας μας, το Περιφερειακό Συμβούλιο Έρευνας και Καινοτομίας (ΠΣΕΚ) στέκεται δίπλα στον Περιφερειάρχη και το Περιφερειακό Συμβούλιο, αποτελώντας τη γέφυρα ανάμεσα στον σχεδιασμό της πολιτικής και την πράξη</a:t>
            </a:r>
          </a:p>
        </p:txBody>
      </p:sp>
      <p:sp>
        <p:nvSpPr>
          <p:cNvPr id="4" name="Slide Number Placeholder 3">
            <a:extLst>
              <a:ext uri="{FF2B5EF4-FFF2-40B4-BE49-F238E27FC236}">
                <a16:creationId xmlns:a16="http://schemas.microsoft.com/office/drawing/2014/main" id="{4409C499-75AF-0545-39E6-FB42B2C9E02C}"/>
              </a:ext>
            </a:extLst>
          </p:cNvPr>
          <p:cNvSpPr>
            <a:spLocks noGrp="1"/>
          </p:cNvSpPr>
          <p:nvPr>
            <p:ph type="sldNum" sz="quarter" idx="5"/>
          </p:nvPr>
        </p:nvSpPr>
        <p:spPr/>
        <p:txBody>
          <a:bodyPr/>
          <a:lstStyle/>
          <a:p>
            <a:fld id="{A89C7E07-3C67-C64C-8DA0-0404F6303970}" type="slidenum">
              <a:rPr lang="en-US" smtClean="0"/>
              <a:t>6</a:t>
            </a:fld>
            <a:endParaRPr lang="en-US" dirty="0"/>
          </a:p>
        </p:txBody>
      </p:sp>
    </p:spTree>
    <p:extLst>
      <p:ext uri="{BB962C8B-B14F-4D97-AF65-F5344CB8AC3E}">
        <p14:creationId xmlns:p14="http://schemas.microsoft.com/office/powerpoint/2010/main" val="267836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53B7E-B626-0E24-EE6E-7B2DECD867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59D770-6B94-1073-E523-7414051979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9D0418-E1F0-3BA9-F334-0FBB340FE149}"/>
              </a:ext>
            </a:extLst>
          </p:cNvPr>
          <p:cNvSpPr>
            <a:spLocks noGrp="1"/>
          </p:cNvSpPr>
          <p:nvPr>
            <p:ph type="body" idx="1"/>
          </p:nvPr>
        </p:nvSpPr>
        <p:spPr/>
        <p:txBody>
          <a:bodyPr/>
          <a:lstStyle/>
          <a:p>
            <a:r>
              <a:rPr lang="en-US" dirty="0"/>
              <a:t>Η </a:t>
            </a:r>
            <a:r>
              <a:rPr lang="en-US" b="1" dirty="0"/>
              <a:t>επ</a:t>
            </a:r>
            <a:r>
              <a:rPr lang="en-US" b="1" dirty="0" err="1"/>
              <a:t>ιτυχί</a:t>
            </a:r>
            <a:r>
              <a:rPr lang="en-US" b="1" dirty="0"/>
              <a:t>α</a:t>
            </a:r>
            <a:r>
              <a:rPr lang="en-US" dirty="0"/>
              <a:t> της Περιφερειακής Στρατηγικής Έξυπνης Εξειδίκευσης (RIS3) </a:t>
            </a:r>
            <a:r>
              <a:rPr lang="en-US" b="1" dirty="0"/>
              <a:t>βασίζεται στο μοντέλο της τετραπλής έλικας</a:t>
            </a:r>
            <a:r>
              <a:rPr lang="en-US" dirty="0"/>
              <a:t>. </a:t>
            </a:r>
            <a:r>
              <a:rPr lang="en-US" dirty="0" err="1"/>
              <a:t>Φέρνουμε</a:t>
            </a:r>
            <a:r>
              <a:rPr lang="en-US" dirty="0"/>
              <a:t> </a:t>
            </a:r>
            <a:r>
              <a:rPr lang="en-US" dirty="0" err="1"/>
              <a:t>στο</a:t>
            </a:r>
            <a:r>
              <a:rPr lang="en-US" dirty="0"/>
              <a:t> </a:t>
            </a:r>
            <a:r>
              <a:rPr lang="en-US" dirty="0" err="1"/>
              <a:t>ίδιο</a:t>
            </a:r>
            <a:r>
              <a:rPr lang="en-US" dirty="0"/>
              <a:t> </a:t>
            </a:r>
            <a:r>
              <a:rPr lang="en-US" dirty="0" err="1"/>
              <a:t>τρ</a:t>
            </a:r>
            <a:r>
              <a:rPr lang="en-US" dirty="0"/>
              <a:t>απέζι την Ερευνητική Κοινότητα, τις Αυτοδιοικητικές Αρχές, τον Επιχειρηματικό Κόσμο και την Κοινωνία των Πολιτών. Κα</a:t>
            </a:r>
            <a:r>
              <a:rPr lang="en-US" dirty="0" err="1"/>
              <a:t>νέν</a:t>
            </a:r>
            <a:r>
              <a:rPr lang="en-US" dirty="0"/>
              <a:t>ας σχεδιασμός δεν μπορεί να πετύχει αν δεν γεννηθεί μέσα από τις πραγματικές ανάγκες της αγοράς.</a:t>
            </a:r>
            <a:r>
              <a:rPr lang="el-GR" dirty="0"/>
              <a:t> </a:t>
            </a:r>
          </a:p>
          <a:p>
            <a:r>
              <a:rPr lang="el-GR" sz="1300" dirty="0"/>
              <a:t>Β</a:t>
            </a:r>
            <a:r>
              <a:rPr lang="en-US" sz="1300" dirty="0" err="1"/>
              <a:t>λέ</a:t>
            </a:r>
            <a:r>
              <a:rPr lang="en-US" sz="1300" dirty="0"/>
              <a:t>πουμε στην κορυφή την </a:t>
            </a:r>
            <a:r>
              <a:rPr lang="en-US" sz="1300" b="1" dirty="0"/>
              <a:t>Ερευνητική Κοινότητα</a:t>
            </a:r>
            <a:r>
              <a:rPr lang="en-US" sz="1300" dirty="0"/>
              <a:t>. </a:t>
            </a:r>
            <a:r>
              <a:rPr lang="en-US" sz="1300" dirty="0" err="1"/>
              <a:t>Γι</a:t>
            </a:r>
            <a:r>
              <a:rPr lang="en-US" sz="1300" dirty="0"/>
              <a:t>α να πετύχει η Στρατηγική Έξυπνης Εξειδίκευσης, οφείλουμε να αξιοποιήσουμε στο μέγιστο το επιστημονικό δυναμικό που βρίσκεται </a:t>
            </a:r>
            <a:r>
              <a:rPr lang="en-US" sz="1300" b="1" dirty="0"/>
              <a:t>εδώ, μέσα στην ίδια μας την Περιφέρεια</a:t>
            </a:r>
            <a:r>
              <a:rPr lang="en-US" sz="1300" dirty="0"/>
              <a:t>. </a:t>
            </a:r>
          </a:p>
          <a:p>
            <a:r>
              <a:rPr lang="en-US" sz="1300" dirty="0"/>
              <a:t>Και </a:t>
            </a:r>
            <a:r>
              <a:rPr lang="en-US" sz="1300" dirty="0" err="1"/>
              <a:t>θέλω</a:t>
            </a:r>
            <a:r>
              <a:rPr lang="en-US" sz="1300" dirty="0"/>
              <a:t> να </a:t>
            </a:r>
            <a:r>
              <a:rPr lang="en-US" sz="1300" dirty="0" err="1"/>
              <a:t>στ</a:t>
            </a:r>
            <a:r>
              <a:rPr lang="en-US" sz="1300" dirty="0"/>
              <a:t>αθώ σε αυτό: Η Στερεά Ελλάδα έχει το μεγάλο πλεονέκτημα να φιλοξενεί </a:t>
            </a:r>
            <a:r>
              <a:rPr lang="el-GR" sz="1300" dirty="0"/>
              <a:t>ΔΥΝΑΜΙΚΑ</a:t>
            </a:r>
            <a:r>
              <a:rPr lang="en-US" sz="1300" dirty="0"/>
              <a:t> </a:t>
            </a:r>
            <a:r>
              <a:rPr lang="el-GR" sz="1300" dirty="0"/>
              <a:t>και ΕΦΑΡΜΟΣΜΕΝΑ </a:t>
            </a:r>
            <a:r>
              <a:rPr lang="en-US" sz="1300" dirty="0"/>
              <a:t>πα</a:t>
            </a:r>
            <a:r>
              <a:rPr lang="en-US" sz="1300" dirty="0" err="1"/>
              <a:t>νε</a:t>
            </a:r>
            <a:r>
              <a:rPr lang="en-US" sz="1300" dirty="0"/>
              <a:t>πιστημιακά τμήματα </a:t>
            </a:r>
            <a:r>
              <a:rPr lang="el-GR" sz="1300" dirty="0"/>
              <a:t>για τη ΒΙΟΜΗΧΑΝΙΑ και τη ΔΙΑΧΕΙΡΙΣΗ ΦΥΣΙΚΩΝ ΠΟΡΩΝ όπως στο</a:t>
            </a:r>
            <a:r>
              <a:rPr lang="en-US" sz="1300" dirty="0"/>
              <a:t> </a:t>
            </a:r>
            <a:r>
              <a:rPr lang="en-US" sz="1300" b="1" dirty="0"/>
              <a:t>ΕΚΠΑ</a:t>
            </a:r>
            <a:r>
              <a:rPr lang="el-GR" sz="1300" b="1" dirty="0"/>
              <a:t> τα οποία ιδρύθηκαν με Περιφερειακή Στρατηγική (</a:t>
            </a:r>
            <a:r>
              <a:rPr lang="en-US" sz="1300" b="1" dirty="0"/>
              <a:t>RIS)</a:t>
            </a:r>
            <a:r>
              <a:rPr lang="en-US" sz="1300" dirty="0"/>
              <a:t>, τα οποία δραστηριοποιούνται και αναπτύσσονται στην περιοχή μας. </a:t>
            </a:r>
            <a:r>
              <a:rPr lang="en-US" sz="1300" dirty="0" err="1"/>
              <a:t>Το</a:t>
            </a:r>
            <a:r>
              <a:rPr lang="en-US" sz="1300" dirty="0"/>
              <a:t> ΕΚΠΑ </a:t>
            </a:r>
            <a:r>
              <a:rPr lang="en-US" sz="1300" dirty="0" err="1"/>
              <a:t>δι</a:t>
            </a:r>
            <a:r>
              <a:rPr lang="en-US" sz="1300" dirty="0"/>
              <a:t>αθέτει το κατάλληλο επιστημονικό προσωπικό, τα εργαστήρια και την τεχνογνωσία που εφάπτονται απόλυτα τόσο με την </a:t>
            </a:r>
            <a:r>
              <a:rPr lang="en-US" sz="1300" i="1" dirty="0"/>
              <a:t>Αλυσίδα Αξίας του Μετάλλου</a:t>
            </a:r>
            <a:r>
              <a:rPr lang="en-US" sz="1300" dirty="0"/>
              <a:t> όσο και με το </a:t>
            </a:r>
            <a:r>
              <a:rPr lang="en-US" sz="1300" i="1" dirty="0"/>
              <a:t>Περιβάλλον και την Πράσινη Καινοτομία</a:t>
            </a:r>
            <a:r>
              <a:rPr lang="en-US" sz="1300" dirty="0"/>
              <a:t>. </a:t>
            </a:r>
          </a:p>
          <a:p>
            <a:r>
              <a:rPr lang="en-US" sz="1300" dirty="0" err="1"/>
              <a:t>Αυτή</a:t>
            </a:r>
            <a:r>
              <a:rPr lang="en-US" sz="1300" dirty="0"/>
              <a:t> η </a:t>
            </a:r>
            <a:r>
              <a:rPr lang="en-US" sz="1300" dirty="0" err="1"/>
              <a:t>δυν</a:t>
            </a:r>
            <a:r>
              <a:rPr lang="en-US" sz="1300" dirty="0"/>
              <a:t>αμική </a:t>
            </a:r>
            <a:r>
              <a:rPr lang="el-GR" sz="1300" dirty="0"/>
              <a:t>εφαρμοσμένων επιστημών </a:t>
            </a:r>
            <a:r>
              <a:rPr lang="en-US" sz="1300" b="1" dirty="0" err="1"/>
              <a:t>δεν</a:t>
            </a:r>
            <a:r>
              <a:rPr lang="en-US" sz="1300" b="1" dirty="0"/>
              <a:t> μπορεί και δεν πρέπει να μείνει έξω</a:t>
            </a:r>
            <a:r>
              <a:rPr lang="en-US" sz="1300" dirty="0"/>
              <a:t> από τον σχεδιασμό μας. </a:t>
            </a:r>
            <a:r>
              <a:rPr lang="el-GR" sz="1300" dirty="0"/>
              <a:t>Τα Πανεπιστήμια </a:t>
            </a:r>
            <a:r>
              <a:rPr lang="en-US" sz="1300" dirty="0"/>
              <a:t>απ</a:t>
            </a:r>
            <a:r>
              <a:rPr lang="en-US" sz="1300" dirty="0" err="1"/>
              <a:t>οτελ</a:t>
            </a:r>
            <a:r>
              <a:rPr lang="el-GR" sz="1300" dirty="0" err="1"/>
              <a:t>ούν</a:t>
            </a:r>
            <a:r>
              <a:rPr lang="en-US" sz="1300" dirty="0"/>
              <a:t> </a:t>
            </a:r>
            <a:r>
              <a:rPr lang="en-US" sz="1300" dirty="0" err="1"/>
              <a:t>οργ</a:t>
            </a:r>
            <a:r>
              <a:rPr lang="en-US" sz="1300" dirty="0"/>
              <a:t>ανικό κομμάτι της ερευνητικής έλικας της Περιφέρειάς μας και η ενεργός συμμετοχή των τμημάτων του είναι απαραίτητη προϋπόθεση για να δώσουμε επιστημονικό βάθος </a:t>
            </a:r>
            <a:r>
              <a:rPr lang="el-GR" sz="1300" dirty="0"/>
              <a:t>οριζόντιο εύρος στις επενδύσεις </a:t>
            </a:r>
            <a:r>
              <a:rPr lang="en-US" sz="1300" dirty="0"/>
              <a:t>και </a:t>
            </a:r>
            <a:r>
              <a:rPr lang="el-GR" sz="1300" dirty="0"/>
              <a:t>ΠΑΝΤΑ </a:t>
            </a:r>
            <a:r>
              <a:rPr lang="en-US" sz="1300" dirty="0"/>
              <a:t>πρα</a:t>
            </a:r>
            <a:r>
              <a:rPr lang="en-US" sz="1300" dirty="0" err="1"/>
              <a:t>κτικές</a:t>
            </a:r>
            <a:r>
              <a:rPr lang="en-US" sz="1300" dirty="0"/>
              <a:t> λύσεις στις προσκλήσεις που θα ακολουθήσουν.</a:t>
            </a:r>
          </a:p>
          <a:p>
            <a:endParaRPr lang="en-US" dirty="0"/>
          </a:p>
        </p:txBody>
      </p:sp>
      <p:sp>
        <p:nvSpPr>
          <p:cNvPr id="4" name="Slide Number Placeholder 3">
            <a:extLst>
              <a:ext uri="{FF2B5EF4-FFF2-40B4-BE49-F238E27FC236}">
                <a16:creationId xmlns:a16="http://schemas.microsoft.com/office/drawing/2014/main" id="{EC7B3DA7-A14D-4BE9-1F57-818DFFA21874}"/>
              </a:ext>
            </a:extLst>
          </p:cNvPr>
          <p:cNvSpPr>
            <a:spLocks noGrp="1"/>
          </p:cNvSpPr>
          <p:nvPr>
            <p:ph type="sldNum" sz="quarter" idx="5"/>
          </p:nvPr>
        </p:nvSpPr>
        <p:spPr/>
        <p:txBody>
          <a:bodyPr/>
          <a:lstStyle/>
          <a:p>
            <a:fld id="{A89C7E07-3C67-C64C-8DA0-0404F6303970}" type="slidenum">
              <a:rPr lang="en-US" smtClean="0"/>
              <a:t>7</a:t>
            </a:fld>
            <a:endParaRPr lang="en-US" dirty="0"/>
          </a:p>
        </p:txBody>
      </p:sp>
    </p:spTree>
    <p:extLst>
      <p:ext uri="{BB962C8B-B14F-4D97-AF65-F5344CB8AC3E}">
        <p14:creationId xmlns:p14="http://schemas.microsoft.com/office/powerpoint/2010/main" val="2846295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A4E01-B118-99A1-F57F-8BF28BAC0E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5BE4F9-A625-502B-23BB-9EE948232C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F7FC28-7095-2BA9-0D0B-4A627A2C9D6F}"/>
              </a:ext>
            </a:extLst>
          </p:cNvPr>
          <p:cNvSpPr>
            <a:spLocks noGrp="1"/>
          </p:cNvSpPr>
          <p:nvPr>
            <p:ph type="body" idx="1"/>
          </p:nvPr>
        </p:nvSpPr>
        <p:spPr/>
        <p:txBody>
          <a:bodyPr/>
          <a:lstStyle/>
          <a:p>
            <a:r>
              <a:rPr lang="en-US" sz="1300" b="1" dirty="0" err="1"/>
              <a:t>Αλυσίδ</a:t>
            </a:r>
            <a:r>
              <a:rPr lang="en-US" sz="1300" b="1" dirty="0"/>
              <a:t>α Αξίας του Μετάλλου:</a:t>
            </a:r>
            <a:r>
              <a:rPr lang="en-US" sz="1300" dirty="0"/>
              <a:t> Ένας κλάδος-ορόσημο για την οικονομία της Στερεάς Ελλάδας. </a:t>
            </a:r>
            <a:r>
              <a:rPr lang="en-US" sz="1300" dirty="0" err="1"/>
              <a:t>Στόχος</a:t>
            </a:r>
            <a:r>
              <a:rPr lang="en-US" sz="1300" dirty="0"/>
              <a:t> μας, υπό </a:t>
            </a:r>
            <a:r>
              <a:rPr lang="en-US" sz="1300" dirty="0" err="1"/>
              <a:t>την</a:t>
            </a:r>
            <a:r>
              <a:rPr lang="en-US" sz="1300" dirty="0"/>
              <a:t> κα</a:t>
            </a:r>
            <a:r>
              <a:rPr lang="en-US" sz="1300" dirty="0" err="1"/>
              <a:t>θοδήγηση</a:t>
            </a:r>
            <a:r>
              <a:rPr lang="en-US" sz="1300" dirty="0"/>
              <a:t> </a:t>
            </a:r>
            <a:r>
              <a:rPr lang="en-US" sz="1300" dirty="0" err="1"/>
              <a:t>της</a:t>
            </a:r>
            <a:r>
              <a:rPr lang="en-US" sz="1300" dirty="0"/>
              <a:t> </a:t>
            </a:r>
            <a:r>
              <a:rPr lang="en-US" sz="1300" dirty="0" err="1"/>
              <a:t>Συμ</a:t>
            </a:r>
            <a:r>
              <a:rPr lang="en-US" sz="1300" dirty="0"/>
              <a:t>βουλευτικής Ομάδας με επικεφαλής το μέλος μας, την κα Τσεβελέκου, είναι η εισαγωγή καινοτομίας και νέων υλικών για να διατηρήσουμε το ανταγωνιστικό μας πλεονέκτημα. </a:t>
            </a:r>
          </a:p>
          <a:p>
            <a:r>
              <a:rPr lang="en-US" sz="1300" b="1" dirty="0" err="1"/>
              <a:t>Περι</a:t>
            </a:r>
            <a:r>
              <a:rPr lang="en-US" sz="1300" b="1" dirty="0"/>
              <a:t>βάλλον – Πράσινη Καινοτομία:</a:t>
            </a:r>
            <a:r>
              <a:rPr lang="en-US" sz="1300" dirty="0"/>
              <a:t> Με επικεφαλής της ομάδας το μέλος μας, τον κ. </a:t>
            </a:r>
            <a:r>
              <a:rPr lang="en-US" sz="1300" dirty="0" err="1"/>
              <a:t>Λού</a:t>
            </a:r>
            <a:r>
              <a:rPr lang="en-US" sz="1300" dirty="0"/>
              <a:t>πη, καλούμαστε να δώσουμε λύσεις σε θέματα βιώσιμης ανάπτυξης και κυκλικής οικονομίας. Η π</a:t>
            </a:r>
            <a:r>
              <a:rPr lang="en-US" sz="1300" dirty="0" err="1"/>
              <a:t>ράσινη</a:t>
            </a:r>
            <a:r>
              <a:rPr lang="en-US" sz="1300" dirty="0"/>
              <a:t> </a:t>
            </a:r>
            <a:r>
              <a:rPr lang="en-US" sz="1300" dirty="0" err="1"/>
              <a:t>μετά</a:t>
            </a:r>
            <a:r>
              <a:rPr lang="en-US" sz="1300" dirty="0"/>
              <a:t>βαση δεν είναι υποχρέωση, είναι η μεγαλύτερη επιχειρηματική ευκαιρία της δεκαετίας.</a:t>
            </a:r>
          </a:p>
          <a:p>
            <a:endParaRPr lang="en-US" dirty="0"/>
          </a:p>
        </p:txBody>
      </p:sp>
      <p:sp>
        <p:nvSpPr>
          <p:cNvPr id="4" name="Slide Number Placeholder 3">
            <a:extLst>
              <a:ext uri="{FF2B5EF4-FFF2-40B4-BE49-F238E27FC236}">
                <a16:creationId xmlns:a16="http://schemas.microsoft.com/office/drawing/2014/main" id="{7C7C5F5C-E619-155F-DF0E-71B711D24413}"/>
              </a:ext>
            </a:extLst>
          </p:cNvPr>
          <p:cNvSpPr>
            <a:spLocks noGrp="1"/>
          </p:cNvSpPr>
          <p:nvPr>
            <p:ph type="sldNum" sz="quarter" idx="5"/>
          </p:nvPr>
        </p:nvSpPr>
        <p:spPr/>
        <p:txBody>
          <a:bodyPr/>
          <a:lstStyle/>
          <a:p>
            <a:fld id="{A89C7E07-3C67-C64C-8DA0-0404F6303970}" type="slidenum">
              <a:rPr lang="en-US" smtClean="0"/>
              <a:t>8</a:t>
            </a:fld>
            <a:endParaRPr lang="en-US" dirty="0"/>
          </a:p>
        </p:txBody>
      </p:sp>
    </p:spTree>
    <p:extLst>
      <p:ext uri="{BB962C8B-B14F-4D97-AF65-F5344CB8AC3E}">
        <p14:creationId xmlns:p14="http://schemas.microsoft.com/office/powerpoint/2010/main" val="1475485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sz="1300" dirty="0"/>
              <a:t>ας </a:t>
            </a:r>
            <a:r>
              <a:rPr lang="en-US" sz="1300" dirty="0" err="1"/>
              <a:t>δούμε</a:t>
            </a:r>
            <a:r>
              <a:rPr lang="en-US" sz="1300" dirty="0"/>
              <a:t> </a:t>
            </a:r>
            <a:r>
              <a:rPr lang="en-US" sz="1300" dirty="0" err="1"/>
              <a:t>τι</a:t>
            </a:r>
            <a:r>
              <a:rPr lang="en-US" sz="1300" dirty="0"/>
              <a:t> α</a:t>
            </a:r>
            <a:r>
              <a:rPr lang="en-US" sz="1300" dirty="0" err="1"/>
              <a:t>κρι</a:t>
            </a:r>
            <a:r>
              <a:rPr lang="en-US" sz="1300" dirty="0"/>
              <a:t>βώς ζητάμε από τις Συμβουλευτικές Ομάδες. </a:t>
            </a:r>
            <a:r>
              <a:rPr lang="en-US" sz="1300" dirty="0" err="1"/>
              <a:t>Το</a:t>
            </a:r>
            <a:r>
              <a:rPr lang="en-US" sz="1300" dirty="0"/>
              <a:t> </a:t>
            </a:r>
            <a:r>
              <a:rPr lang="en-US" sz="1300" dirty="0" err="1"/>
              <a:t>έργο</a:t>
            </a:r>
            <a:r>
              <a:rPr lang="en-US" sz="1300" dirty="0"/>
              <a:t> </a:t>
            </a:r>
            <a:r>
              <a:rPr lang="en-US" sz="1300" dirty="0" err="1"/>
              <a:t>τους</a:t>
            </a:r>
            <a:r>
              <a:rPr lang="en-US" sz="1300" dirty="0"/>
              <a:t>, όπ</a:t>
            </a:r>
            <a:r>
              <a:rPr lang="en-US" sz="1300" dirty="0" err="1"/>
              <a:t>ως</a:t>
            </a:r>
            <a:r>
              <a:rPr lang="en-US" sz="1300" dirty="0"/>
              <a:t> β</a:t>
            </a:r>
            <a:r>
              <a:rPr lang="en-US" sz="1300" dirty="0" err="1"/>
              <a:t>λέ</a:t>
            </a:r>
            <a:r>
              <a:rPr lang="en-US" sz="1300" dirty="0"/>
              <a:t>πετε, είναι πραγματικά βαρύ. </a:t>
            </a:r>
          </a:p>
          <a:p>
            <a:r>
              <a:rPr lang="en-US" sz="1300" dirty="0"/>
              <a:t>Από </a:t>
            </a:r>
            <a:r>
              <a:rPr lang="en-US" sz="1300" dirty="0" err="1"/>
              <a:t>τη</a:t>
            </a:r>
            <a:r>
              <a:rPr lang="en-US" sz="1300" dirty="0"/>
              <a:t> χα</a:t>
            </a:r>
            <a:r>
              <a:rPr lang="en-US" sz="1300" dirty="0" err="1"/>
              <a:t>ρτογράφηση</a:t>
            </a:r>
            <a:r>
              <a:rPr lang="en-US" sz="1300" dirty="0"/>
              <a:t> π</a:t>
            </a:r>
            <a:r>
              <a:rPr lang="en-US" sz="1300" dirty="0" err="1"/>
              <a:t>ου</a:t>
            </a:r>
            <a:r>
              <a:rPr lang="en-US" sz="1300" dirty="0"/>
              <a:t> </a:t>
            </a:r>
            <a:r>
              <a:rPr lang="en-US" sz="1300" dirty="0" err="1"/>
              <a:t>ήδη</a:t>
            </a:r>
            <a:r>
              <a:rPr lang="en-US" sz="1300" dirty="0"/>
              <a:t> </a:t>
            </a:r>
            <a:r>
              <a:rPr lang="en-US" sz="1300" dirty="0" err="1"/>
              <a:t>υλο</a:t>
            </a:r>
            <a:r>
              <a:rPr lang="en-US" sz="1300" dirty="0"/>
              <a:t>ποιήθηκε με τη μέριμνα της ΣΚΑΠΑΝΗ Α.Ε., περνάμε πλέον στην ουσία: στην ιεράρχηση των προτεραιοτήτων, την ανάδειξη διατομεακών δράσεων και τον εντοπισμό αναγκών... </a:t>
            </a:r>
          </a:p>
        </p:txBody>
      </p:sp>
      <p:sp>
        <p:nvSpPr>
          <p:cNvPr id="4" name="Θέση αριθμού διαφάνειας 3"/>
          <p:cNvSpPr>
            <a:spLocks noGrp="1"/>
          </p:cNvSpPr>
          <p:nvPr>
            <p:ph type="sldNum" sz="quarter" idx="5"/>
          </p:nvPr>
        </p:nvSpPr>
        <p:spPr/>
        <p:txBody>
          <a:bodyPr/>
          <a:lstStyle/>
          <a:p>
            <a:fld id="{A89C7E07-3C67-C64C-8DA0-0404F6303970}" type="slidenum">
              <a:rPr lang="en-US" smtClean="0"/>
              <a:t>9</a:t>
            </a:fld>
            <a:endParaRPr lang="en-US" dirty="0"/>
          </a:p>
        </p:txBody>
      </p:sp>
    </p:spTree>
    <p:extLst>
      <p:ext uri="{BB962C8B-B14F-4D97-AF65-F5344CB8AC3E}">
        <p14:creationId xmlns:p14="http://schemas.microsoft.com/office/powerpoint/2010/main" val="2844557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sz="1300" dirty="0"/>
              <a:t>Πα</a:t>
            </a:r>
            <a:r>
              <a:rPr lang="en-US" sz="1300" dirty="0" err="1"/>
              <a:t>ράλληλ</a:t>
            </a:r>
            <a:r>
              <a:rPr lang="en-US" sz="1300" dirty="0"/>
              <a:t>α, οι Συμβουλευτικές Ομάδες έχουν μια ακόμη </a:t>
            </a:r>
            <a:r>
              <a:rPr lang="en-US" sz="1300" b="1" dirty="0"/>
              <a:t>κομβική αποστολή: την ανάδειξη των αναγκών σε θέματα Reskilling και Upskilling</a:t>
            </a:r>
            <a:r>
              <a:rPr lang="en-US" sz="1300" dirty="0"/>
              <a:t>. </a:t>
            </a:r>
          </a:p>
          <a:p>
            <a:r>
              <a:rPr lang="en-US" sz="1300" dirty="0"/>
              <a:t>Κα</a:t>
            </a:r>
            <a:r>
              <a:rPr lang="en-US" sz="1300" dirty="0" err="1"/>
              <a:t>μί</a:t>
            </a:r>
            <a:r>
              <a:rPr lang="en-US" sz="1300" dirty="0"/>
              <a:t>α τεχνολογική εξέλιξη στην </a:t>
            </a:r>
            <a:r>
              <a:rPr lang="en-US" sz="1300" i="1" dirty="0"/>
              <a:t>Αλυσίδα Αξίας του Μετάλλου</a:t>
            </a:r>
            <a:r>
              <a:rPr lang="en-US" sz="1300" dirty="0"/>
              <a:t> ή στην </a:t>
            </a:r>
            <a:r>
              <a:rPr lang="en-US" sz="1300" i="1" dirty="0"/>
              <a:t>Πράσινη Καινοτομία</a:t>
            </a:r>
            <a:r>
              <a:rPr lang="en-US" sz="1300" dirty="0"/>
              <a:t> δεν μπορεί να εφαρμοστεί, αν οι εργαζόμενοι και τα στελέχη των επιχειρήσεών μας στη Στερεά Ελλάδα δεν διαθέτουν τις κατάλληλες δεξιότητες. </a:t>
            </a:r>
          </a:p>
          <a:p>
            <a:r>
              <a:rPr lang="en-US" sz="1300" dirty="0" err="1"/>
              <a:t>Πρέ</a:t>
            </a:r>
            <a:r>
              <a:rPr lang="en-US" sz="1300" dirty="0"/>
              <a:t>πει, λοιπόν, να καταγράψουμε με ακρίβεια ποιες νέες δεξιότητες απαιτεί η αγορά, ώστε να σχεδιάσουμε στοχευμένα προγράμματα κατάρτισης που θα κρατήσουν το ανθρώπινο δυναμικό μας στην αιχμή των εξελίξεων</a:t>
            </a:r>
            <a:r>
              <a:rPr lang="el-GR" sz="1300" dirty="0"/>
              <a:t>. </a:t>
            </a:r>
          </a:p>
          <a:p>
            <a:r>
              <a:rPr lang="en-US" sz="1300" dirty="0" err="1"/>
              <a:t>Όλ</a:t>
            </a:r>
            <a:r>
              <a:rPr lang="en-US" sz="1300" dirty="0"/>
              <a:t>α αυτά, όμως, πρέπει να γίνουν </a:t>
            </a:r>
            <a:r>
              <a:rPr lang="en-US" sz="1300" b="1" dirty="0"/>
              <a:t>υπό το πρίσμα της ΑΞΙΟΠΟΙΗΣΗΣ των ΠΟΡΩΝ της ΠΕΡΙΦΕΡΕΙΑΣ μας – τόσο των επιχειρήσεων όσο ΚΑΙ</a:t>
            </a:r>
            <a:r>
              <a:rPr lang="el-GR" sz="1300" b="1" dirty="0"/>
              <a:t> </a:t>
            </a:r>
            <a:r>
              <a:rPr lang="en-US" sz="1300" b="1" dirty="0"/>
              <a:t>και </a:t>
            </a:r>
            <a:r>
              <a:rPr lang="en-US" sz="1300" b="1" dirty="0" err="1"/>
              <a:t>των</a:t>
            </a:r>
            <a:r>
              <a:rPr lang="en-US" sz="1300" b="1" dirty="0"/>
              <a:t> Πα</a:t>
            </a:r>
            <a:r>
              <a:rPr lang="en-US" sz="1300" b="1" dirty="0" err="1"/>
              <a:t>νε</a:t>
            </a:r>
            <a:r>
              <a:rPr lang="en-US" sz="1300" b="1" dirty="0"/>
              <a:t>πιστημίων μας</a:t>
            </a:r>
            <a:r>
              <a:rPr lang="el-GR" sz="1300" b="1" dirty="0"/>
              <a:t> (Τμήμα ΔΙΑΧΕΙΡΙΣΗΣ ΦΥΣΙΚΩΝ ΠΟΡΩΝ ή ΨΗΦΙΑΚΗΣ ΒΙΟΜΗΧΑΝΙΑΣ </a:t>
            </a:r>
            <a:r>
              <a:rPr lang="el-GR" sz="1300" b="1" dirty="0" err="1"/>
              <a:t>κλπ</a:t>
            </a:r>
            <a:r>
              <a:rPr lang="el-GR" sz="1300" b="1" dirty="0"/>
              <a:t>)</a:t>
            </a:r>
            <a:endParaRPr lang="en-US" sz="1300" dirty="0"/>
          </a:p>
          <a:p>
            <a:r>
              <a:rPr lang="en-US" sz="1300" dirty="0" err="1"/>
              <a:t>Πρόκειτ</a:t>
            </a:r>
            <a:r>
              <a:rPr lang="en-US" sz="1300" dirty="0"/>
              <a:t>αι για μια στρατηγική τακτική που όχι μόνο αναπτύσσει την επιχειρηματικότητα, αλλά </a:t>
            </a:r>
            <a:r>
              <a:rPr lang="en-US" sz="1300" b="1" dirty="0"/>
              <a:t>αντιμάχεται έμπρακτα το brain drain και το δημογραφικό πρόβλημα</a:t>
            </a:r>
            <a:r>
              <a:rPr lang="en-US" sz="1300" dirty="0"/>
              <a:t> που μαστίζει την περιφέρειά μας. </a:t>
            </a:r>
            <a:r>
              <a:rPr lang="en-US" sz="1300" dirty="0" err="1"/>
              <a:t>Δίνοντ</a:t>
            </a:r>
            <a:r>
              <a:rPr lang="en-US" sz="1300" dirty="0"/>
              <a:t>ας κίνητρα και έργο στα δικά μας μυαλά και στις δικές μας επιχειρήσεις, κρατάμε τους νέους μας εδώ.</a:t>
            </a:r>
          </a:p>
          <a:p>
            <a:r>
              <a:rPr lang="en-US" sz="1300" dirty="0"/>
              <a:t>Σας κα</a:t>
            </a:r>
            <a:r>
              <a:rPr lang="en-US" sz="1300" dirty="0" err="1"/>
              <a:t>λώ</a:t>
            </a:r>
            <a:r>
              <a:rPr lang="en-US" sz="1300" dirty="0"/>
              <a:t>, </a:t>
            </a:r>
            <a:r>
              <a:rPr lang="en-US" sz="1300" dirty="0" err="1"/>
              <a:t>λοι</a:t>
            </a:r>
            <a:r>
              <a:rPr lang="en-US" sz="1300" dirty="0"/>
              <a:t>πόν, να το κρατήσετε αυτό πολύ βαθιά στη σκέψη σας κατά τη συζήτηση που θα ακολουθήσει, αλλά και κατά τον σχεδιασμό των δράσεων που θα σκεφτούμε στη συνέχεια.</a:t>
            </a:r>
          </a:p>
          <a:p>
            <a:endParaRPr lang="en-US" sz="1300" dirty="0"/>
          </a:p>
          <a:p>
            <a:pPr defTabSz="966338"/>
            <a:endParaRPr lang="el-GR" sz="1300" b="1" dirty="0"/>
          </a:p>
          <a:p>
            <a:pPr defTabSz="966338"/>
            <a:endParaRPr lang="el-GR" sz="1300" b="1" dirty="0"/>
          </a:p>
          <a:p>
            <a:pPr defTabSz="966338"/>
            <a:r>
              <a:rPr lang="en-US" sz="1300" b="1" dirty="0"/>
              <a:t>Ο </a:t>
            </a:r>
            <a:r>
              <a:rPr lang="en-US" sz="1300" b="1" dirty="0" err="1"/>
              <a:t>Τελικός</a:t>
            </a:r>
            <a:r>
              <a:rPr lang="en-US" sz="1300" b="1" dirty="0"/>
              <a:t> </a:t>
            </a:r>
            <a:r>
              <a:rPr lang="en-US" sz="1300" b="1" dirty="0" err="1"/>
              <a:t>Στόχος</a:t>
            </a:r>
            <a:r>
              <a:rPr lang="en-US" sz="1300" b="1" dirty="0"/>
              <a:t>:</a:t>
            </a:r>
            <a:r>
              <a:rPr lang="en-US" sz="1300" dirty="0"/>
              <a:t> </a:t>
            </a:r>
            <a:r>
              <a:rPr lang="en-US" sz="1300" dirty="0" err="1"/>
              <a:t>Το</a:t>
            </a:r>
            <a:r>
              <a:rPr lang="en-US" sz="1300" dirty="0"/>
              <a:t> ΠΣΕΚ θα υπ</a:t>
            </a:r>
            <a:r>
              <a:rPr lang="en-US" sz="1300" dirty="0" err="1"/>
              <a:t>οστηρίξει</a:t>
            </a:r>
            <a:r>
              <a:rPr lang="en-US" sz="1300" dirty="0"/>
              <a:t> </a:t>
            </a:r>
            <a:r>
              <a:rPr lang="en-US" sz="1300" dirty="0" err="1"/>
              <a:t>ενεργά</a:t>
            </a:r>
            <a:r>
              <a:rPr lang="en-US" sz="1300" dirty="0"/>
              <a:t> </a:t>
            </a:r>
            <a:r>
              <a:rPr lang="en-US" sz="1300" dirty="0" err="1"/>
              <a:t>τη</a:t>
            </a:r>
            <a:r>
              <a:rPr lang="en-US" sz="1300" dirty="0"/>
              <a:t> </a:t>
            </a:r>
            <a:r>
              <a:rPr lang="en-US" sz="1300" dirty="0" err="1"/>
              <a:t>Δι</a:t>
            </a:r>
            <a:r>
              <a:rPr lang="en-US" sz="1300" dirty="0"/>
              <a:t>αχειριστική Αρχή της Περιφέρειας ώστε τα συμπεράσματα αυτών των εργαστηρίων να μετατραπούν άμεσα σε στοχευμένες, ουσιαστικές προσκλήσεις καινοτομίας.</a:t>
            </a:r>
            <a:endParaRPr lang="el-GR" sz="1300" dirty="0"/>
          </a:p>
          <a:p>
            <a:pPr defTabSz="966338"/>
            <a:endParaRPr lang="el-GR" sz="1300" dirty="0"/>
          </a:p>
          <a:p>
            <a:pPr defTabSz="966338"/>
            <a:endParaRPr lang="en-US" sz="1300" dirty="0"/>
          </a:p>
          <a:p>
            <a:endParaRPr lang="en-US" dirty="0"/>
          </a:p>
        </p:txBody>
      </p:sp>
      <p:sp>
        <p:nvSpPr>
          <p:cNvPr id="4" name="Θέση αριθμού διαφάνειας 3"/>
          <p:cNvSpPr>
            <a:spLocks noGrp="1"/>
          </p:cNvSpPr>
          <p:nvPr>
            <p:ph type="sldNum" sz="quarter" idx="5"/>
          </p:nvPr>
        </p:nvSpPr>
        <p:spPr/>
        <p:txBody>
          <a:bodyPr/>
          <a:lstStyle/>
          <a:p>
            <a:fld id="{A89C7E07-3C67-C64C-8DA0-0404F6303970}" type="slidenum">
              <a:rPr lang="en-US" smtClean="0"/>
              <a:t>10</a:t>
            </a:fld>
            <a:endParaRPr lang="en-US" dirty="0"/>
          </a:p>
        </p:txBody>
      </p:sp>
    </p:spTree>
    <p:extLst>
      <p:ext uri="{BB962C8B-B14F-4D97-AF65-F5344CB8AC3E}">
        <p14:creationId xmlns:p14="http://schemas.microsoft.com/office/powerpoint/2010/main" val="4149640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Σας κα</a:t>
            </a:r>
            <a:r>
              <a:rPr lang="en-US" dirty="0" err="1"/>
              <a:t>λώ</a:t>
            </a:r>
            <a:r>
              <a:rPr lang="en-US" dirty="0"/>
              <a:t> </a:t>
            </a:r>
            <a:r>
              <a:rPr lang="en-US" dirty="0" err="1"/>
              <a:t>λοι</a:t>
            </a:r>
            <a:r>
              <a:rPr lang="en-US" dirty="0"/>
              <a:t>πόν σε μια ανοιχτή, ειλικρινή και παραγωγική διαβούλευση. Η </a:t>
            </a:r>
            <a:r>
              <a:rPr lang="en-US" dirty="0" err="1"/>
              <a:t>γνώση</a:t>
            </a:r>
            <a:r>
              <a:rPr lang="en-US" dirty="0"/>
              <a:t> υπ</a:t>
            </a:r>
            <a:r>
              <a:rPr lang="en-US" dirty="0" err="1"/>
              <a:t>άρχει</a:t>
            </a:r>
            <a:r>
              <a:rPr lang="en-US" dirty="0"/>
              <a:t> </a:t>
            </a:r>
            <a:r>
              <a:rPr lang="en-US" dirty="0" err="1"/>
              <a:t>στ</a:t>
            </a:r>
            <a:r>
              <a:rPr lang="en-US" dirty="0"/>
              <a:t>α πανεπιστήμια και τα εργαστήριά μας, η δυναμική υπάρχει στις επιχειρήσεις μας. </a:t>
            </a:r>
            <a:r>
              <a:rPr lang="en-US" dirty="0" err="1"/>
              <a:t>Εδώ</a:t>
            </a:r>
            <a:r>
              <a:rPr lang="en-US" dirty="0"/>
              <a:t>, </a:t>
            </a:r>
            <a:r>
              <a:rPr lang="en-US" dirty="0" err="1"/>
              <a:t>σήμερ</a:t>
            </a:r>
            <a:r>
              <a:rPr lang="en-US" dirty="0"/>
              <a:t>α, τις ενώνουμε. Σας </a:t>
            </a:r>
            <a:r>
              <a:rPr lang="en-US" dirty="0" err="1"/>
              <a:t>ευχ</a:t>
            </a:r>
            <a:r>
              <a:rPr lang="en-US" dirty="0"/>
              <a:t>αριστώ πολύ</a:t>
            </a:r>
          </a:p>
        </p:txBody>
      </p:sp>
      <p:sp>
        <p:nvSpPr>
          <p:cNvPr id="4" name="Slide Number Placeholder 3"/>
          <p:cNvSpPr>
            <a:spLocks noGrp="1"/>
          </p:cNvSpPr>
          <p:nvPr>
            <p:ph type="sldNum" sz="quarter" idx="5"/>
          </p:nvPr>
        </p:nvSpPr>
        <p:spPr/>
        <p:txBody>
          <a:bodyPr/>
          <a:lstStyle/>
          <a:p>
            <a:fld id="{A89C7E07-3C67-C64C-8DA0-0404F6303970}" type="slidenum">
              <a:rPr lang="en-US" smtClean="0"/>
              <a:t>11</a:t>
            </a:fld>
            <a:endParaRPr lang="en-US" dirty="0"/>
          </a:p>
        </p:txBody>
      </p:sp>
    </p:spTree>
    <p:extLst>
      <p:ext uri="{BB962C8B-B14F-4D97-AF65-F5344CB8AC3E}">
        <p14:creationId xmlns:p14="http://schemas.microsoft.com/office/powerpoint/2010/main" val="1765923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132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hasCustomPrompt="1"/>
          </p:nvPr>
        </p:nvSpPr>
        <p:spPr>
          <a:xfrm>
            <a:off x="594360" y="189572"/>
            <a:ext cx="6787747" cy="1593507"/>
          </a:xfrm>
          <a:prstGeom prst="rect">
            <a:avLst/>
          </a:prstGeom>
        </p:spPr>
        <p:txBody>
          <a:bodyPr lIns="0" tIns="0" rIns="0" bIns="0" anchor="b" anchorCtr="0">
            <a:noAutofit/>
          </a:bodyPr>
          <a:lstStyle>
            <a:lvl1pPr>
              <a:defRPr sz="4400" b="1" i="0" spc="50" baseline="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186153BD-9D2B-47EB-3553-1D3F6663B2A3}"/>
              </a:ext>
            </a:extLst>
          </p:cNvPr>
          <p:cNvSpPr>
            <a:spLocks noGrp="1"/>
          </p:cNvSpPr>
          <p:nvPr>
            <p:ph sz="quarter" idx="13" hasCustomPrompt="1"/>
          </p:nvPr>
        </p:nvSpPr>
        <p:spPr>
          <a:xfrm>
            <a:off x="594359" y="2281918"/>
            <a:ext cx="6787747" cy="3708517"/>
          </a:xfrm>
        </p:spPr>
        <p:txBody>
          <a:bodyPr lIns="0" tIns="228600" rIns="0" bIns="0">
            <a:normAutofit/>
          </a:bodyPr>
          <a:lstStyle>
            <a:lvl1pPr marL="283464" indent="-283464">
              <a:lnSpc>
                <a:spcPct val="80000"/>
              </a:lnSpc>
              <a:spcBef>
                <a:spcPts val="2200"/>
              </a:spcBef>
              <a:buFont typeface="Arial" panose="020B0604020202020204" pitchFamily="34" charset="0"/>
              <a:buChar char="•"/>
              <a:defRPr lang="en-US" sz="2400" b="1" i="0" kern="1200" dirty="0">
                <a:solidFill>
                  <a:schemeClr val="tx2">
                    <a:lumMod val="75000"/>
                  </a:schemeClr>
                </a:solidFill>
                <a:latin typeface="+mn-lt"/>
                <a:ea typeface="+mn-ea"/>
                <a:cs typeface="+mn-cs"/>
              </a:defRPr>
            </a:lvl1pPr>
            <a:lvl2pPr indent="-283464">
              <a:spcBef>
                <a:spcPts val="6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3" name="Slide Number Placeholder 42">
            <a:extLst>
              <a:ext uri="{FF2B5EF4-FFF2-40B4-BE49-F238E27FC236}">
                <a16:creationId xmlns:a16="http://schemas.microsoft.com/office/drawing/2014/main" id="{D80CCC8F-9CF1-9621-04EB-DFA68FEE42D2}"/>
              </a:ext>
            </a:extLst>
          </p:cNvPr>
          <p:cNvSpPr>
            <a:spLocks noGrp="1"/>
          </p:cNvSpPr>
          <p:nvPr>
            <p:ph type="sldNum" sz="quarter" idx="26"/>
          </p:nvPr>
        </p:nvSpPr>
        <p:spPr/>
        <p:txBody>
          <a:bodyPr/>
          <a:lstStyle/>
          <a:p>
            <a:fld id="{294A09A9-5501-47C1-A89A-A340965A2BE2}" type="slidenum">
              <a:rPr lang="en-US" smtClean="0"/>
              <a:pPr/>
              <a:t>‹#›</a:t>
            </a:fld>
            <a:endParaRPr lang="en-US" dirty="0">
              <a:latin typeface="+mn-lt"/>
            </a:endParaRPr>
          </a:p>
        </p:txBody>
      </p:sp>
      <p:sp>
        <p:nvSpPr>
          <p:cNvPr id="42" name="Date Placeholder 41">
            <a:extLst>
              <a:ext uri="{FF2B5EF4-FFF2-40B4-BE49-F238E27FC236}">
                <a16:creationId xmlns:a16="http://schemas.microsoft.com/office/drawing/2014/main" id="{29CE2856-DB8F-5603-C085-74C70560FAC8}"/>
              </a:ext>
            </a:extLst>
          </p:cNvPr>
          <p:cNvSpPr>
            <a:spLocks noGrp="1"/>
          </p:cNvSpPr>
          <p:nvPr>
            <p:ph type="dt" sz="half" idx="25"/>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979826C1-7A52-DA25-F422-EE62DED7D1B6}"/>
              </a:ext>
              <a:ext uri="{C183D7F6-B498-43B3-948B-1728B52AA6E4}">
                <adec:decorative xmlns:adec="http://schemas.microsoft.com/office/drawing/2017/decorative" val="1"/>
              </a:ext>
            </a:extLst>
          </p:cNvPr>
          <p:cNvCxnSpPr>
            <a:cxnSpLocks/>
          </p:cNvCxnSpPr>
          <p:nvPr userDrawn="1"/>
        </p:nvCxnSpPr>
        <p:spPr>
          <a:xfrm>
            <a:off x="594360" y="2148840"/>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18089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79D0555-EBDC-B53A-212D-A5921795FEC8}"/>
              </a:ext>
            </a:extLst>
          </p:cNvPr>
          <p:cNvSpPr>
            <a:spLocks noGrp="1"/>
          </p:cNvSpPr>
          <p:nvPr>
            <p:ph type="pic" sz="quarter" idx="13"/>
          </p:nvPr>
        </p:nvSpPr>
        <p:spPr>
          <a:xfrm>
            <a:off x="0" y="0"/>
            <a:ext cx="12192000" cy="6880543"/>
          </a:xfrm>
          <a:custGeom>
            <a:avLst/>
            <a:gdLst>
              <a:gd name="connsiteX0" fmla="*/ 6309360 w 12192000"/>
              <a:gd name="connsiteY0" fmla="*/ 3951843 h 6880543"/>
              <a:gd name="connsiteX1" fmla="*/ 6309360 w 12192000"/>
              <a:gd name="connsiteY1" fmla="*/ 4052427 h 6880543"/>
              <a:gd name="connsiteX2" fmla="*/ 8442960 w 12192000"/>
              <a:gd name="connsiteY2" fmla="*/ 4052427 h 6880543"/>
              <a:gd name="connsiteX3" fmla="*/ 8442960 w 12192000"/>
              <a:gd name="connsiteY3" fmla="*/ 3951843 h 6880543"/>
              <a:gd name="connsiteX4" fmla="*/ 0 w 12192000"/>
              <a:gd name="connsiteY4" fmla="*/ 0 h 6880543"/>
              <a:gd name="connsiteX5" fmla="*/ 12192000 w 12192000"/>
              <a:gd name="connsiteY5" fmla="*/ 0 h 6880543"/>
              <a:gd name="connsiteX6" fmla="*/ 12192000 w 12192000"/>
              <a:gd name="connsiteY6" fmla="*/ 6880543 h 6880543"/>
              <a:gd name="connsiteX7" fmla="*/ 0 w 12192000"/>
              <a:gd name="connsiteY7" fmla="*/ 6880543 h 68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80543">
                <a:moveTo>
                  <a:pt x="6309360" y="3951843"/>
                </a:moveTo>
                <a:lnTo>
                  <a:pt x="6309360" y="4052427"/>
                </a:lnTo>
                <a:lnTo>
                  <a:pt x="8442960" y="4052427"/>
                </a:lnTo>
                <a:lnTo>
                  <a:pt x="8442960" y="3951843"/>
                </a:lnTo>
                <a:close/>
                <a:moveTo>
                  <a:pt x="0" y="0"/>
                </a:moveTo>
                <a:lnTo>
                  <a:pt x="12192000" y="0"/>
                </a:lnTo>
                <a:lnTo>
                  <a:pt x="12192000" y="6880543"/>
                </a:lnTo>
                <a:lnTo>
                  <a:pt x="0" y="6880543"/>
                </a:lnTo>
                <a:close/>
              </a:path>
            </a:pathLst>
          </a:custGeom>
        </p:spPr>
        <p:txBody>
          <a:bodyPr wrap="square" tIns="182880">
            <a:noAutofit/>
          </a:bodyPr>
          <a:lstStyle>
            <a:lvl1pPr marL="0" indent="0" algn="ctr">
              <a:buNone/>
              <a:defRPr sz="2000">
                <a:solidFill>
                  <a:schemeClr val="tx1"/>
                </a:solidFill>
              </a:defRPr>
            </a:lvl1pPr>
          </a:lstStyle>
          <a:p>
            <a:r>
              <a:rPr lang="el-GR"/>
              <a:t>Κάντε κλικ στο εικονίδιο για να προσθέσετε εικόνα</a:t>
            </a:r>
            <a:endParaRPr lang="en-US"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hasCustomPrompt="1"/>
          </p:nvPr>
        </p:nvSpPr>
        <p:spPr>
          <a:xfrm>
            <a:off x="6309359" y="444933"/>
            <a:ext cx="5477479" cy="3291840"/>
          </a:xfrm>
          <a:prstGeom prst="rect">
            <a:avLst/>
          </a:prstGeom>
        </p:spPr>
        <p:txBody>
          <a:bodyPr lIns="0" tIns="0" rIns="0" bIns="0" anchor="b" anchorCtr="0">
            <a:noAutofit/>
          </a:bodyPr>
          <a:lstStyle>
            <a:lvl1pPr>
              <a:defRPr sz="6000" b="1" i="0" baseline="0">
                <a:solidFill>
                  <a:schemeClr val="tx1"/>
                </a:solidFill>
                <a:latin typeface="+mj-lt"/>
              </a:defRPr>
            </a:lvl1pPr>
          </a:lstStyle>
          <a:p>
            <a:r>
              <a:rPr lang="en-US" dirty="0"/>
              <a:t>Click to add title </a:t>
            </a:r>
          </a:p>
        </p:txBody>
      </p:sp>
      <p:sp>
        <p:nvSpPr>
          <p:cNvPr id="7" name="Rectangle 6">
            <a:extLst>
              <a:ext uri="{FF2B5EF4-FFF2-40B4-BE49-F238E27FC236}">
                <a16:creationId xmlns:a16="http://schemas.microsoft.com/office/drawing/2014/main" id="{D96BA398-1ED2-1FCA-63B9-8915A8C7A524}"/>
              </a:ext>
              <a:ext uri="{C183D7F6-B498-43B3-948B-1728B52AA6E4}">
                <adec:decorative xmlns:adec="http://schemas.microsoft.com/office/drawing/2017/decorative" val="1"/>
              </a:ext>
            </a:extLst>
          </p:cNvPr>
          <p:cNvSpPr/>
          <p:nvPr userDrawn="1"/>
        </p:nvSpPr>
        <p:spPr>
          <a:xfrm>
            <a:off x="6309360" y="3951843"/>
            <a:ext cx="2133600" cy="10058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9169562"/>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299835" y="43052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sp>
        <p:nvSpPr>
          <p:cNvPr id="6" name="Picture Placeholder 5">
            <a:extLst>
              <a:ext uri="{FF2B5EF4-FFF2-40B4-BE49-F238E27FC236}">
                <a16:creationId xmlns:a16="http://schemas.microsoft.com/office/drawing/2014/main" id="{A9973BC6-F6E5-0B3B-C8AB-0AC4020D4E8B}"/>
              </a:ext>
            </a:extLst>
          </p:cNvPr>
          <p:cNvSpPr>
            <a:spLocks noGrp="1"/>
          </p:cNvSpPr>
          <p:nvPr>
            <p:ph type="pic" sz="quarter" idx="12"/>
          </p:nvPr>
        </p:nvSpPr>
        <p:spPr>
          <a:xfrm>
            <a:off x="0" y="-11113"/>
            <a:ext cx="5791200" cy="6880226"/>
          </a:xfrm>
        </p:spPr>
        <p:txBody>
          <a:bodyPr>
            <a:normAutofit/>
          </a:bodyPr>
          <a:lstStyle>
            <a:lvl1pPr marL="0" indent="0" algn="ctr">
              <a:buNone/>
              <a:defRPr sz="2000"/>
            </a:lvl1pPr>
          </a:lstStyle>
          <a:p>
            <a:r>
              <a:rPr lang="el-GR"/>
              <a:t>Κάντε κλικ στο εικονίδιο για να προσθέσετε εικόνα</a:t>
            </a:r>
            <a:endParaRPr lang="en-US" dirty="0"/>
          </a:p>
        </p:txBody>
      </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299835" y="456860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7" name="Straight Connector 6">
            <a:extLst>
              <a:ext uri="{FF2B5EF4-FFF2-40B4-BE49-F238E27FC236}">
                <a16:creationId xmlns:a16="http://schemas.microsoft.com/office/drawing/2014/main" id="{29169ED6-4B82-6844-119F-AC15CDF2D3E5}"/>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791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mmary 2">
    <p:bg>
      <p:bgPr>
        <a:solidFill>
          <a:schemeClr val="tx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57F1500-1A16-D1EF-4F0C-030852B291FC}"/>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id="{2D07A0BE-3890-193E-9439-F294E61A71B9}"/>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11" name="Freeform 19">
              <a:extLst>
                <a:ext uri="{FF2B5EF4-FFF2-40B4-BE49-F238E27FC236}">
                  <a16:creationId xmlns:a16="http://schemas.microsoft.com/office/drawing/2014/main" id="{C05217ED-C258-E6CE-BA7F-28A6EA41BCD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20">
              <a:extLst>
                <a:ext uri="{FF2B5EF4-FFF2-40B4-BE49-F238E27FC236}">
                  <a16:creationId xmlns:a16="http://schemas.microsoft.com/office/drawing/2014/main" id="{F3E11A1F-14DD-BA35-D7D7-4D4ADEAA348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21">
              <a:extLst>
                <a:ext uri="{FF2B5EF4-FFF2-40B4-BE49-F238E27FC236}">
                  <a16:creationId xmlns:a16="http://schemas.microsoft.com/office/drawing/2014/main" id="{F14541B0-973F-7E21-1019-D2FB83C8C0D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hasCustomPrompt="1"/>
          </p:nvPr>
        </p:nvSpPr>
        <p:spPr>
          <a:xfrm>
            <a:off x="594360" y="102875"/>
            <a:ext cx="10873740" cy="1680205"/>
          </a:xfrm>
          <a:prstGeom prst="rect">
            <a:avLst/>
          </a:prstGeom>
        </p:spPr>
        <p:txBody>
          <a:bodyPr lIns="0" tIns="0" rIns="0" bIns="0" anchor="b" anchorCtr="0">
            <a:noAutofit/>
          </a:bodyPr>
          <a:lstStyle>
            <a:lvl1pPr>
              <a:defRPr sz="4400" b="1" i="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6FE0DC0-B0D7-F4D6-8038-177AD7A8C211}"/>
              </a:ext>
            </a:extLst>
          </p:cNvPr>
          <p:cNvSpPr>
            <a:spLocks noGrp="1"/>
          </p:cNvSpPr>
          <p:nvPr>
            <p:ph sz="quarter" idx="13" hasCustomPrompt="1"/>
          </p:nvPr>
        </p:nvSpPr>
        <p:spPr>
          <a:xfrm>
            <a:off x="3657600" y="2282008"/>
            <a:ext cx="7810500" cy="3699328"/>
          </a:xfrm>
        </p:spPr>
        <p:txBody>
          <a:bodyPr lIns="0" tIns="228600" rIns="0" bIns="0">
            <a:normAutofit/>
          </a:bodyPr>
          <a:lstStyle>
            <a:lvl1pPr marL="283464" indent="-283464">
              <a:spcBef>
                <a:spcPts val="1800"/>
              </a:spcBef>
              <a:buFont typeface="Arial" panose="020B0604020202020204" pitchFamily="34" charset="0"/>
              <a:buChar char="•"/>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7ED58739-4346-5104-B1AC-89ED035912AF}"/>
              </a:ext>
            </a:extLst>
          </p:cNvPr>
          <p:cNvSpPr>
            <a:spLocks noGrp="1"/>
          </p:cNvSpPr>
          <p:nvPr>
            <p:ph type="sldNum" sz="quarter" idx="22"/>
          </p:nvPr>
        </p:nvSpPr>
        <p:spPr/>
        <p:txBody>
          <a:bodyPr/>
          <a:lstStyle/>
          <a:p>
            <a:fld id="{294A09A9-5501-47C1-A89A-A340965A2BE2}" type="slidenum">
              <a:rPr lang="en-US" smtClean="0"/>
              <a:pPr/>
              <a:t>‹#›</a:t>
            </a:fld>
            <a:endParaRPr lang="en-US" dirty="0">
              <a:latin typeface="+mn-lt"/>
            </a:endParaRPr>
          </a:p>
        </p:txBody>
      </p:sp>
      <p:sp>
        <p:nvSpPr>
          <p:cNvPr id="5" name="Date Placeholder 4">
            <a:extLst>
              <a:ext uri="{FF2B5EF4-FFF2-40B4-BE49-F238E27FC236}">
                <a16:creationId xmlns:a16="http://schemas.microsoft.com/office/drawing/2014/main" id="{E9272B8D-F380-9F1A-C8E6-BDD2352B1763}"/>
              </a:ext>
            </a:extLst>
          </p:cNvPr>
          <p:cNvSpPr>
            <a:spLocks noGrp="1"/>
          </p:cNvSpPr>
          <p:nvPr>
            <p:ph type="dt" sz="half" idx="21"/>
          </p:nvPr>
        </p:nvSpPr>
        <p:spPr/>
        <p:txBody>
          <a:bodyPr/>
          <a:lstStyle/>
          <a:p>
            <a:endParaRPr lang="en-US" dirty="0">
              <a:latin typeface="+mn-lt"/>
            </a:endParaRPr>
          </a:p>
        </p:txBody>
      </p:sp>
    </p:spTree>
    <p:extLst>
      <p:ext uri="{BB962C8B-B14F-4D97-AF65-F5344CB8AC3E}">
        <p14:creationId xmlns:p14="http://schemas.microsoft.com/office/powerpoint/2010/main" val="14029641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309905"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spTree>
    <p:extLst>
      <p:ext uri="{BB962C8B-B14F-4D97-AF65-F5344CB8AC3E}">
        <p14:creationId xmlns:p14="http://schemas.microsoft.com/office/powerpoint/2010/main" val="2027108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2">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78129"/>
            <a:ext cx="9778365" cy="149459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594360"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9436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5881898"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1056953"/>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2E558A9-6DD6-E21D-3A8F-6707E1DD19F1}"/>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12" name="AutoShape 24">
              <a:extLst>
                <a:ext uri="{FF2B5EF4-FFF2-40B4-BE49-F238E27FC236}">
                  <a16:creationId xmlns:a16="http://schemas.microsoft.com/office/drawing/2014/main" id="{3FC994E4-318C-1E66-B4E4-8F8FD08E098F}"/>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7">
              <a:extLst>
                <a:ext uri="{FF2B5EF4-FFF2-40B4-BE49-F238E27FC236}">
                  <a16:creationId xmlns:a16="http://schemas.microsoft.com/office/drawing/2014/main" id="{17C00E6B-F625-6D6C-8364-9DD9F3C3628F}"/>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8">
              <a:extLst>
                <a:ext uri="{FF2B5EF4-FFF2-40B4-BE49-F238E27FC236}">
                  <a16:creationId xmlns:a16="http://schemas.microsoft.com/office/drawing/2014/main" id="{C6197B87-4F65-7981-9463-84830CD3687F}"/>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9">
              <a:extLst>
                <a:ext uri="{FF2B5EF4-FFF2-40B4-BE49-F238E27FC236}">
                  <a16:creationId xmlns:a16="http://schemas.microsoft.com/office/drawing/2014/main" id="{86AA517C-7217-D864-B7E7-40984A2880D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9" name="Freeform 10">
              <a:extLst>
                <a:ext uri="{FF2B5EF4-FFF2-40B4-BE49-F238E27FC236}">
                  <a16:creationId xmlns:a16="http://schemas.microsoft.com/office/drawing/2014/main" id="{524013C6-491C-CAA2-5BD6-7C73596711C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6318885" y="3499667"/>
            <a:ext cx="4939666" cy="254281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6347460"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457201"/>
            <a:ext cx="5198269" cy="2305050"/>
          </a:xfrm>
        </p:spPr>
        <p:txBody>
          <a:bodyPr lIns="0" tIns="274320">
            <a:normAutofit/>
          </a:bodyPr>
          <a:lstStyle>
            <a:lvl1pPr marL="457200" indent="-457200">
              <a:spcBef>
                <a:spcPts val="1800"/>
              </a:spcBef>
              <a:buFont typeface="+mj-lt"/>
              <a:buAutoNum type="arabicPeriod"/>
              <a:defRPr sz="2000"/>
            </a:lvl1pPr>
            <a:lvl2pPr marL="914400" indent="-457200">
              <a:spcBef>
                <a:spcPts val="1800"/>
              </a:spcBef>
              <a:buFont typeface="+mj-lt"/>
              <a:buAutoNum type="alphaLcPeriod"/>
              <a:defRPr sz="2000"/>
            </a:lvl2pPr>
            <a:lvl3pPr marL="1371600" indent="-457200">
              <a:spcBef>
                <a:spcPts val="1800"/>
              </a:spcBef>
              <a:buFont typeface="+mj-lt"/>
              <a:buAutoNum type="arabicParenR"/>
              <a:defRPr sz="2000"/>
            </a:lvl3pPr>
            <a:lvl4pPr marL="1371600" indent="0">
              <a:spcBef>
                <a:spcPts val="1800"/>
              </a:spcBef>
              <a:buFont typeface="+mj-lt"/>
              <a:buNone/>
              <a:defRPr sz="2000"/>
            </a:lvl4pPr>
            <a:lvl5pPr marL="2286000" indent="-457200">
              <a:spcBef>
                <a:spcPts val="1800"/>
              </a:spcBef>
              <a:buFont typeface="+mj-lt"/>
              <a:buAutoNum type="arabicPeriod"/>
              <a:defRPr sz="2000"/>
            </a:lvl5pPr>
          </a:lstStyle>
          <a:p>
            <a:pPr lvl="0"/>
            <a:r>
              <a:rPr lang="en-US" dirty="0"/>
              <a:t>Click to add content</a:t>
            </a:r>
          </a:p>
          <a:p>
            <a:pPr lvl="1"/>
            <a:r>
              <a:rPr lang="en-US" dirty="0"/>
              <a:t>Second level</a:t>
            </a:r>
          </a:p>
          <a:p>
            <a:pPr lvl="2"/>
            <a:r>
              <a:rPr lang="en-US" dirty="0"/>
              <a:t>Third level</a:t>
            </a:r>
          </a:p>
          <a:p>
            <a:pPr lvl="3"/>
            <a:endParaRPr lang="en-US" dirty="0"/>
          </a:p>
        </p:txBody>
      </p:sp>
      <p:sp>
        <p:nvSpPr>
          <p:cNvPr id="2" name="Content Placeholder 5">
            <a:extLst>
              <a:ext uri="{FF2B5EF4-FFF2-40B4-BE49-F238E27FC236}">
                <a16:creationId xmlns:a16="http://schemas.microsoft.com/office/drawing/2014/main" id="{3AC171DA-232D-44C1-6B93-40BACB298F4B}"/>
              </a:ext>
            </a:extLst>
          </p:cNvPr>
          <p:cNvSpPr>
            <a:spLocks noGrp="1"/>
          </p:cNvSpPr>
          <p:nvPr>
            <p:ph sz="quarter" idx="15" hasCustomPrompt="1"/>
          </p:nvPr>
        </p:nvSpPr>
        <p:spPr>
          <a:xfrm>
            <a:off x="594360" y="2810595"/>
            <a:ext cx="5198269" cy="3319513"/>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554606805"/>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and Pictur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75310" y="278129"/>
            <a:ext cx="5063490" cy="235402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3" name="Content Placeholder 5">
            <a:extLst>
              <a:ext uri="{FF2B5EF4-FFF2-40B4-BE49-F238E27FC236}">
                <a16:creationId xmlns:a16="http://schemas.microsoft.com/office/drawing/2014/main" id="{1EF4505D-6803-3813-7738-049963427819}"/>
              </a:ext>
            </a:extLst>
          </p:cNvPr>
          <p:cNvSpPr>
            <a:spLocks noGrp="1"/>
          </p:cNvSpPr>
          <p:nvPr>
            <p:ph sz="quarter" idx="16" hasCustomPrompt="1"/>
          </p:nvPr>
        </p:nvSpPr>
        <p:spPr>
          <a:xfrm>
            <a:off x="594360" y="3279579"/>
            <a:ext cx="5044440" cy="2994415"/>
          </a:xfrm>
        </p:spPr>
        <p:txBody>
          <a:bodyPr lIns="0" tIns="228600" rIns="0" bIns="0">
            <a:normAutofit/>
          </a:bodyPr>
          <a:lstStyle>
            <a:lvl1pPr marL="0" indent="0">
              <a:spcBef>
                <a:spcPts val="1800"/>
              </a:spcBef>
              <a:buFont typeface="Arial" panose="020B0604020202020204" pitchFamily="34" charset="0"/>
              <a:buNone/>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997459"/>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2" name="Picture Placeholder 11">
            <a:extLst>
              <a:ext uri="{FF2B5EF4-FFF2-40B4-BE49-F238E27FC236}">
                <a16:creationId xmlns:a16="http://schemas.microsoft.com/office/drawing/2014/main" id="{4658637A-5D36-6127-19BC-C203E23FA49F}"/>
              </a:ext>
            </a:extLst>
          </p:cNvPr>
          <p:cNvSpPr>
            <a:spLocks noGrp="1"/>
          </p:cNvSpPr>
          <p:nvPr>
            <p:ph type="pic" sz="quarter" idx="15"/>
          </p:nvPr>
        </p:nvSpPr>
        <p:spPr>
          <a:xfrm>
            <a:off x="6096000" y="0"/>
            <a:ext cx="6118225" cy="6858000"/>
          </a:xfrm>
        </p:spPr>
        <p:txBody>
          <a:bodyPr>
            <a:normAutofit/>
          </a:bodyPr>
          <a:lstStyle>
            <a:lvl1pPr marL="0" indent="0" algn="ctr">
              <a:buNone/>
              <a:defRPr sz="2000">
                <a:solidFill>
                  <a:schemeClr val="bg1"/>
                </a:solidFill>
              </a:defRPr>
            </a:lvl1pPr>
          </a:lstStyle>
          <a:p>
            <a:r>
              <a:rPr lang="el-GR"/>
              <a:t>Κάντε κλικ στο εικονίδιο για να προσθέσετε εικόνα</a:t>
            </a:r>
            <a:endParaRPr lang="en-US" dirty="0"/>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142931976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F555767-B3D8-BD57-1D42-7F6E1E66892B}"/>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9" name="Freeform 13">
              <a:extLst>
                <a:ext uri="{FF2B5EF4-FFF2-40B4-BE49-F238E27FC236}">
                  <a16:creationId xmlns:a16="http://schemas.microsoft.com/office/drawing/2014/main" id="{BC972B6D-098C-52F6-E990-52623B368FB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5" name="Freeform 14">
              <a:extLst>
                <a:ext uri="{FF2B5EF4-FFF2-40B4-BE49-F238E27FC236}">
                  <a16:creationId xmlns:a16="http://schemas.microsoft.com/office/drawing/2014/main" id="{3F0D3EE3-9A8C-531D-1EEE-1AFAB9F3BCA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5">
              <a:extLst>
                <a:ext uri="{FF2B5EF4-FFF2-40B4-BE49-F238E27FC236}">
                  <a16:creationId xmlns:a16="http://schemas.microsoft.com/office/drawing/2014/main" id="{A2BE192C-1768-890B-EC1B-5ED6E1F8259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3661409" y="4661717"/>
            <a:ext cx="7936230" cy="138076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3670935"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584005"/>
            <a:ext cx="2825115" cy="3999060"/>
          </a:xfrm>
        </p:spPr>
        <p:txBody>
          <a:bodyPr lIns="0" tIns="274320">
            <a:normAutofit/>
          </a:bodyPr>
          <a:lstStyle>
            <a:lvl1pPr marL="0" indent="0">
              <a:spcBef>
                <a:spcPts val="1800"/>
              </a:spcBef>
              <a:buFont typeface="Arial" panose="020B0604020202020204" pitchFamily="34" charset="0"/>
              <a:buNone/>
              <a:defRPr sz="2000"/>
            </a:lvl1pPr>
            <a:lvl2pPr marL="457200" indent="0">
              <a:spcBef>
                <a:spcPts val="1800"/>
              </a:spcBef>
              <a:buNone/>
              <a:defRPr sz="2000"/>
            </a:lvl2pPr>
            <a:lvl3pPr marL="914400" indent="0">
              <a:spcBef>
                <a:spcPts val="1800"/>
              </a:spcBef>
              <a:buNone/>
              <a:defRPr sz="2000"/>
            </a:lvl3pPr>
            <a:lvl4pPr marL="1371600" indent="0">
              <a:spcBef>
                <a:spcPts val="1800"/>
              </a:spcBef>
              <a:buNone/>
              <a:defRPr sz="2000"/>
            </a:lvl4pPr>
            <a:lvl5pPr marL="1828800" indent="0">
              <a:spcBef>
                <a:spcPts val="1800"/>
              </a:spcBef>
              <a:buNone/>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3670934" y="584005"/>
            <a:ext cx="7926705" cy="399906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2244329111"/>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198408"/>
            <a:ext cx="10972800" cy="1574317"/>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595523" y="2676525"/>
            <a:ext cx="5746750" cy="359747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7620000" y="2676525"/>
            <a:ext cx="3947160" cy="3597470"/>
          </a:xfrm>
        </p:spPr>
        <p:txBody>
          <a:bodyPr lIns="0">
            <a:normAutofit/>
          </a:bodyPr>
          <a:lstStyle>
            <a:lvl1pPr marL="342900" indent="-342900">
              <a:spcBef>
                <a:spcPts val="1800"/>
              </a:spcBef>
              <a:buFont typeface="Arial" panose="020B0604020202020204" pitchFamily="34" charset="0"/>
              <a:buChar char="•"/>
              <a:defRPr sz="2000"/>
            </a:lvl1pPr>
            <a:lvl2pPr>
              <a:spcBef>
                <a:spcPts val="18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649744719"/>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02400"/>
            <a:ext cx="10972800" cy="1570325"/>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594360" y="2628629"/>
            <a:ext cx="10972800" cy="3636740"/>
          </a:xfrm>
        </p:spPr>
        <p:txBody>
          <a:bodyPr>
            <a:noAutofit/>
          </a:bodyPr>
          <a:lstStyle>
            <a:lvl1pPr>
              <a:defRPr/>
            </a:lvl1pPr>
          </a:lstStyle>
          <a:p>
            <a:r>
              <a:rPr lang="el-GR"/>
              <a:t>Κάντε κλικ στο εικονίδιο για να προσθέσετε έναν πίνακα</a:t>
            </a:r>
            <a:endParaRPr lang="en-US" dirty="0"/>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410957"/>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94360"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flipH="1" flipV="1">
            <a:off x="6092752" y="0"/>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94360"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4" name="Straight Connector 3">
            <a:extLst>
              <a:ext uri="{FF2B5EF4-FFF2-40B4-BE49-F238E27FC236}">
                <a16:creationId xmlns:a16="http://schemas.microsoft.com/office/drawing/2014/main" id="{58B149C6-5AAC-B8E5-5411-EA38821F6754}"/>
              </a:ext>
              <a:ext uri="{C183D7F6-B498-43B3-948B-1728B52AA6E4}">
                <adec:decorative xmlns:adec="http://schemas.microsoft.com/office/drawing/2017/decorative" val="1"/>
              </a:ext>
            </a:extLst>
          </p:cNvPr>
          <p:cNvCxnSpPr>
            <a:cxnSpLocks/>
          </p:cNvCxnSpPr>
          <p:nvPr userDrawn="1"/>
        </p:nvCxnSpPr>
        <p:spPr>
          <a:xfrm>
            <a:off x="594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69273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594360" y="1825625"/>
            <a:ext cx="1038225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594360" y="365125"/>
            <a:ext cx="104013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0" name="Date Placeholder 3">
            <a:extLst>
              <a:ext uri="{FF2B5EF4-FFF2-40B4-BE49-F238E27FC236}">
                <a16:creationId xmlns:a16="http://schemas.microsoft.com/office/drawing/2014/main" id="{EF47083A-6D76-4B4D-87CA-E08E212F781D}"/>
              </a:ext>
            </a:extLst>
          </p:cNvPr>
          <p:cNvSpPr>
            <a:spLocks noGrp="1"/>
          </p:cNvSpPr>
          <p:nvPr>
            <p:ph type="dt" sz="half" idx="2"/>
          </p:nvPr>
        </p:nvSpPr>
        <p:spPr>
          <a:xfrm>
            <a:off x="1133648"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endParaRPr lang="en-US" dirty="0">
              <a:latin typeface="+mn-lt"/>
            </a:endParaRPr>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594360" y="6332220"/>
            <a:ext cx="523240" cy="247651"/>
          </a:xfrm>
          <a:prstGeom prst="rect">
            <a:avLst/>
          </a:prstGeom>
        </p:spPr>
        <p:txBody>
          <a:bodyPr vert="horz" lIns="0" tIns="0" rIns="0" bIns="0" rtlCol="0" anchor="t" anchorCtr="0"/>
          <a:lstStyle>
            <a:lvl1pPr algn="l">
              <a:defRPr sz="1100" b="1" i="0">
                <a:solidFill>
                  <a:schemeClr val="bg1"/>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711" r:id="rId1"/>
    <p:sldLayoutId id="2147483698" r:id="rId2"/>
    <p:sldLayoutId id="2147483710" r:id="rId3"/>
    <p:sldLayoutId id="2147483700" r:id="rId4"/>
    <p:sldLayoutId id="2147483701" r:id="rId5"/>
    <p:sldLayoutId id="2147483659" r:id="rId6"/>
    <p:sldLayoutId id="2147483709" r:id="rId7"/>
    <p:sldLayoutId id="2147483708" r:id="rId8"/>
    <p:sldLayoutId id="2147483707" r:id="rId9"/>
    <p:sldLayoutId id="2147483706" r:id="rId10"/>
    <p:sldLayoutId id="2147483705" r:id="rId11"/>
    <p:sldLayoutId id="2147483704" r:id="rId12"/>
    <p:sldLayoutId id="2147483703" r:id="rId13"/>
  </p:sldLayoutIdLst>
  <p:hf sldNum="0" hdr="0" ftr="0" dt="0"/>
  <p:txStyles>
    <p:title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1D9D6-2977-ABCD-FDF8-51AFA5064E54}"/>
              </a:ext>
            </a:extLst>
          </p:cNvPr>
          <p:cNvSpPr>
            <a:spLocks noGrp="1"/>
          </p:cNvSpPr>
          <p:nvPr>
            <p:ph type="ctrTitle"/>
          </p:nvPr>
        </p:nvSpPr>
        <p:spPr>
          <a:xfrm>
            <a:off x="3337589" y="802640"/>
            <a:ext cx="8666480" cy="2745262"/>
          </a:xfrm>
        </p:spPr>
        <p:txBody>
          <a:bodyPr/>
          <a:lstStyle/>
          <a:p>
            <a:pPr>
              <a:spcAft>
                <a:spcPts val="600"/>
              </a:spcAft>
            </a:pPr>
            <a:r>
              <a:rPr lang="el-GR" sz="3600" dirty="0"/>
              <a:t>Θεματικό Εργαστήριο Τομέων:</a:t>
            </a:r>
            <a:br>
              <a:rPr lang="el-GR" sz="3600" dirty="0"/>
            </a:br>
            <a:br>
              <a:rPr lang="el-GR" sz="1800" dirty="0"/>
            </a:br>
            <a:r>
              <a:rPr lang="el-GR" sz="3600" dirty="0">
                <a:solidFill>
                  <a:schemeClr val="accent5">
                    <a:lumMod val="50000"/>
                  </a:schemeClr>
                </a:solidFill>
              </a:rPr>
              <a:t>Αλυσίδας Αξίας Μετάλλου</a:t>
            </a:r>
            <a:br>
              <a:rPr lang="el-GR" sz="3600" dirty="0"/>
            </a:br>
            <a:r>
              <a:rPr lang="el-GR" sz="3600" dirty="0"/>
              <a:t>&amp;</a:t>
            </a:r>
            <a:br>
              <a:rPr lang="el-GR" sz="3600" dirty="0"/>
            </a:br>
            <a:r>
              <a:rPr lang="el-GR" sz="3600" dirty="0">
                <a:solidFill>
                  <a:srgbClr val="008000"/>
                </a:solidFill>
              </a:rPr>
              <a:t>Περιβάλλοντος – Πράσινης Καινοτομίας</a:t>
            </a:r>
            <a:endParaRPr lang="en-US" sz="3600" dirty="0">
              <a:solidFill>
                <a:srgbClr val="008000"/>
              </a:solidFill>
            </a:endParaRPr>
          </a:p>
        </p:txBody>
      </p:sp>
      <p:sp>
        <p:nvSpPr>
          <p:cNvPr id="4" name="TextBox 3">
            <a:extLst>
              <a:ext uri="{FF2B5EF4-FFF2-40B4-BE49-F238E27FC236}">
                <a16:creationId xmlns:a16="http://schemas.microsoft.com/office/drawing/2014/main" id="{58635F9C-60C7-877E-548F-BD7EA567554F}"/>
              </a:ext>
            </a:extLst>
          </p:cNvPr>
          <p:cNvSpPr txBox="1"/>
          <p:nvPr/>
        </p:nvSpPr>
        <p:spPr>
          <a:xfrm>
            <a:off x="2529840" y="6232606"/>
            <a:ext cx="3068320" cy="369332"/>
          </a:xfrm>
          <a:prstGeom prst="rect">
            <a:avLst/>
          </a:prstGeom>
          <a:noFill/>
        </p:spPr>
        <p:txBody>
          <a:bodyPr wrap="square">
            <a:spAutoFit/>
          </a:bodyPr>
          <a:lstStyle/>
          <a:p>
            <a:pPr algn="ctr"/>
            <a:r>
              <a:rPr lang="el-GR" sz="1800" b="1" kern="100" dirty="0">
                <a:effectLst/>
                <a:latin typeface="Century Gothic" panose="020B0502020202020204" pitchFamily="34" charset="0"/>
                <a:ea typeface="Times New Roman" panose="02020603050405020304" pitchFamily="18" charset="0"/>
                <a:cs typeface="Arial" panose="020B0604020202020204" pitchFamily="34" charset="0"/>
              </a:rPr>
              <a:t>Λιβαδειά,  3 Ιουλίου 2026</a:t>
            </a:r>
            <a:endParaRPr lang="en-US" b="1" dirty="0"/>
          </a:p>
        </p:txBody>
      </p:sp>
      <p:pic>
        <p:nvPicPr>
          <p:cNvPr id="5" name="Εικόνα 4" descr="Εικόνα που περιέχει χάρτης, Κόσμος/Παγκόσμιο, Γη&#10;&#10;Το περιεχόμενο που δημιουργείται από AI ενδέχεται να είναι εσφαλμένο.">
            <a:extLst>
              <a:ext uri="{FF2B5EF4-FFF2-40B4-BE49-F238E27FC236}">
                <a16:creationId xmlns:a16="http://schemas.microsoft.com/office/drawing/2014/main" id="{94265721-280D-85C7-5A13-F53C54F49EFF}"/>
              </a:ext>
            </a:extLst>
          </p:cNvPr>
          <p:cNvPicPr>
            <a:picLocks noChangeAspect="1"/>
          </p:cNvPicPr>
          <p:nvPr/>
        </p:nvPicPr>
        <p:blipFill>
          <a:blip r:embed="rId3"/>
          <a:stretch>
            <a:fillRect/>
          </a:stretch>
        </p:blipFill>
        <p:spPr>
          <a:xfrm>
            <a:off x="8735966" y="3937000"/>
            <a:ext cx="3268103" cy="2830177"/>
          </a:xfrm>
          <a:prstGeom prst="rect">
            <a:avLst/>
          </a:prstGeom>
        </p:spPr>
      </p:pic>
      <p:pic>
        <p:nvPicPr>
          <p:cNvPr id="6" name="Εικόνα 5" descr="Εικόνα που περιέχει γραμματοσειρά, στιγμιότυπο οθόνης, γραφικά, κείμενο&#10;&#10;Το περιεχόμενο που δημιουργείται από AI ενδέχεται να είναι εσφαλμένο.">
            <a:extLst>
              <a:ext uri="{FF2B5EF4-FFF2-40B4-BE49-F238E27FC236}">
                <a16:creationId xmlns:a16="http://schemas.microsoft.com/office/drawing/2014/main" id="{C72F6DDC-C221-62C3-2A27-39307CE9A44E}"/>
              </a:ext>
            </a:extLst>
          </p:cNvPr>
          <p:cNvPicPr>
            <a:picLocks noChangeAspect="1"/>
          </p:cNvPicPr>
          <p:nvPr/>
        </p:nvPicPr>
        <p:blipFill>
          <a:blip r:embed="rId4"/>
          <a:stretch>
            <a:fillRect/>
          </a:stretch>
        </p:blipFill>
        <p:spPr>
          <a:xfrm>
            <a:off x="9146569" y="0"/>
            <a:ext cx="2857500" cy="1466850"/>
          </a:xfrm>
          <a:prstGeom prst="rect">
            <a:avLst/>
          </a:prstGeom>
        </p:spPr>
      </p:pic>
    </p:spTree>
    <p:extLst>
      <p:ext uri="{BB962C8B-B14F-4D97-AF65-F5344CB8AC3E}">
        <p14:creationId xmlns:p14="http://schemas.microsoft.com/office/powerpoint/2010/main" val="3390304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A871D-B15E-C971-7C85-0AF173E38781}"/>
              </a:ext>
            </a:extLst>
          </p:cNvPr>
          <p:cNvSpPr>
            <a:spLocks noGrp="1"/>
          </p:cNvSpPr>
          <p:nvPr>
            <p:ph type="title"/>
          </p:nvPr>
        </p:nvSpPr>
        <p:spPr>
          <a:xfrm>
            <a:off x="575310" y="278129"/>
            <a:ext cx="5063490" cy="2354026"/>
          </a:xfrm>
        </p:spPr>
        <p:txBody>
          <a:bodyPr/>
          <a:lstStyle/>
          <a:p>
            <a:r>
              <a:rPr lang="el-GR" sz="3200" dirty="0"/>
              <a:t>Στρατηγική Έξυπνης Εξειδίκευσης και Διαδικασίας Επιχειρηματικής Ανακάλυψης στη Στερεά Ελλάδα</a:t>
            </a:r>
            <a:endParaRPr lang="en-US" sz="3200" dirty="0"/>
          </a:p>
        </p:txBody>
      </p:sp>
      <p:sp>
        <p:nvSpPr>
          <p:cNvPr id="3" name="Content Placeholder 2">
            <a:extLst>
              <a:ext uri="{FF2B5EF4-FFF2-40B4-BE49-F238E27FC236}">
                <a16:creationId xmlns:a16="http://schemas.microsoft.com/office/drawing/2014/main" id="{34F2E863-4A4C-76FE-444A-083F93043389}"/>
              </a:ext>
            </a:extLst>
          </p:cNvPr>
          <p:cNvSpPr>
            <a:spLocks noGrp="1"/>
          </p:cNvSpPr>
          <p:nvPr>
            <p:ph sz="quarter" idx="16"/>
          </p:nvPr>
        </p:nvSpPr>
        <p:spPr>
          <a:xfrm>
            <a:off x="593725" y="3279775"/>
            <a:ext cx="5045075" cy="2994025"/>
          </a:xfrm>
        </p:spPr>
        <p:txBody>
          <a:bodyPr>
            <a:normAutofit/>
          </a:bodyPr>
          <a:lstStyle/>
          <a:p>
            <a:r>
              <a:rPr lang="el-GR" dirty="0"/>
              <a:t>Τομείς Προτεραιότητας της Εθνικής Στρατηγικής Έξυπνης Εξειδίκευσης </a:t>
            </a:r>
            <a:endParaRPr lang="en-US" dirty="0"/>
          </a:p>
        </p:txBody>
      </p:sp>
      <p:pic>
        <p:nvPicPr>
          <p:cNvPr id="5" name="Picture Placeholder 52" descr="Hanging lightbulbs">
            <a:extLst>
              <a:ext uri="{FF2B5EF4-FFF2-40B4-BE49-F238E27FC236}">
                <a16:creationId xmlns:a16="http://schemas.microsoft.com/office/drawing/2014/main" id="{F2B2501C-600C-11B3-1ECD-912D988906A5}"/>
              </a:ext>
            </a:extLst>
          </p:cNvPr>
          <p:cNvPicPr>
            <a:picLocks noGrp="1" noChangeAspect="1"/>
          </p:cNvPicPr>
          <p:nvPr>
            <p:ph type="pic" sz="quarter" idx="15"/>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l="16" r="16"/>
          <a:stretch/>
        </p:blipFill>
        <p:spPr>
          <a:xfrm>
            <a:off x="6096000" y="0"/>
            <a:ext cx="6118225" cy="6858000"/>
          </a:xfrm>
        </p:spPr>
      </p:pic>
    </p:spTree>
    <p:extLst>
      <p:ext uri="{BB962C8B-B14F-4D97-AF65-F5344CB8AC3E}">
        <p14:creationId xmlns:p14="http://schemas.microsoft.com/office/powerpoint/2010/main" val="298364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53390-B384-B5C1-63DF-B4827F0342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F64CA6-6E39-8FC2-CADB-D021CA7171BE}"/>
              </a:ext>
            </a:extLst>
          </p:cNvPr>
          <p:cNvSpPr>
            <a:spLocks noGrp="1"/>
          </p:cNvSpPr>
          <p:nvPr>
            <p:ph type="title"/>
          </p:nvPr>
        </p:nvSpPr>
        <p:spPr>
          <a:xfrm>
            <a:off x="6318885" y="3499667"/>
            <a:ext cx="4939666" cy="2542810"/>
          </a:xfrm>
        </p:spPr>
        <p:txBody>
          <a:bodyPr/>
          <a:lstStyle/>
          <a:p>
            <a:r>
              <a:rPr lang="el-GR" sz="4000" dirty="0"/>
              <a:t>Τομείς Προτεραιότητας της Εθνικής Στρατηγικής Έξυπνης Εξειδίκευσης </a:t>
            </a:r>
            <a:endParaRPr lang="en-US" sz="4000" dirty="0"/>
          </a:p>
        </p:txBody>
      </p:sp>
      <p:sp>
        <p:nvSpPr>
          <p:cNvPr id="4" name="Content Placeholder 3">
            <a:extLst>
              <a:ext uri="{FF2B5EF4-FFF2-40B4-BE49-F238E27FC236}">
                <a16:creationId xmlns:a16="http://schemas.microsoft.com/office/drawing/2014/main" id="{C0D9C1CF-ADE5-BE98-577A-DC4CB5DBBCDA}"/>
              </a:ext>
            </a:extLst>
          </p:cNvPr>
          <p:cNvSpPr>
            <a:spLocks noGrp="1"/>
          </p:cNvSpPr>
          <p:nvPr>
            <p:ph sz="quarter" idx="14"/>
          </p:nvPr>
        </p:nvSpPr>
        <p:spPr>
          <a:xfrm>
            <a:off x="603885" y="457200"/>
            <a:ext cx="5198269" cy="5672907"/>
          </a:xfrm>
        </p:spPr>
        <p:txBody>
          <a:bodyPr>
            <a:normAutofit/>
          </a:bodyPr>
          <a:lstStyle/>
          <a:p>
            <a:pPr marL="0" indent="0">
              <a:buNone/>
            </a:pPr>
            <a:r>
              <a:rPr lang="el-GR" dirty="0"/>
              <a:t>(όπως εγκρίθηκε το 2023):</a:t>
            </a:r>
            <a:endParaRPr lang="en-US" dirty="0"/>
          </a:p>
          <a:p>
            <a:pPr lvl="0"/>
            <a:r>
              <a:rPr lang="el-GR" b="1" dirty="0"/>
              <a:t>Βιομηχανική Παραγωγή</a:t>
            </a:r>
            <a:r>
              <a:rPr lang="el-GR" dirty="0"/>
              <a:t>– </a:t>
            </a:r>
            <a:r>
              <a:rPr lang="el-GR" b="1" dirty="0"/>
              <a:t>Υλικά</a:t>
            </a:r>
            <a:r>
              <a:rPr lang="el-GR" dirty="0"/>
              <a:t> - Κατασκευή</a:t>
            </a:r>
            <a:endParaRPr lang="en-US" dirty="0"/>
          </a:p>
          <a:p>
            <a:pPr lvl="0"/>
            <a:r>
              <a:rPr lang="el-GR" b="1" dirty="0"/>
              <a:t>Πολιτισμός</a:t>
            </a:r>
            <a:r>
              <a:rPr lang="el-GR" dirty="0"/>
              <a:t> – </a:t>
            </a:r>
            <a:r>
              <a:rPr lang="el-GR" b="1" dirty="0"/>
              <a:t>Τουρισμός</a:t>
            </a:r>
            <a:r>
              <a:rPr lang="el-GR" dirty="0"/>
              <a:t> – </a:t>
            </a:r>
            <a:r>
              <a:rPr lang="el-GR" b="1" dirty="0"/>
              <a:t>Δημιουργικές</a:t>
            </a:r>
            <a:r>
              <a:rPr lang="el-GR" dirty="0"/>
              <a:t> Βιομηχανίες</a:t>
            </a:r>
            <a:endParaRPr lang="en-US" dirty="0"/>
          </a:p>
          <a:p>
            <a:pPr lvl="0"/>
            <a:r>
              <a:rPr lang="el-GR" b="1" dirty="0" err="1"/>
              <a:t>Αγροδιατροφή</a:t>
            </a:r>
            <a:endParaRPr lang="en-US" b="1" dirty="0"/>
          </a:p>
          <a:p>
            <a:pPr lvl="0"/>
            <a:r>
              <a:rPr lang="el-GR" b="1" dirty="0"/>
              <a:t>Περιβάλλον</a:t>
            </a:r>
            <a:r>
              <a:rPr lang="el-GR" dirty="0"/>
              <a:t> - Βιώσιμη Ανάπτυξη - Κυκλική Οικονομία</a:t>
            </a:r>
            <a:endParaRPr lang="en-US" dirty="0"/>
          </a:p>
          <a:p>
            <a:pPr lvl="0"/>
            <a:r>
              <a:rPr lang="el-GR" dirty="0"/>
              <a:t>Υγεία και Φάρμακο</a:t>
            </a:r>
            <a:endParaRPr lang="en-US" dirty="0"/>
          </a:p>
          <a:p>
            <a:pPr lvl="0"/>
            <a:r>
              <a:rPr lang="el-GR" dirty="0"/>
              <a:t>Έξυπνες Μεταφορές και Εφοδιαστική Αλυσίδα</a:t>
            </a:r>
            <a:endParaRPr lang="en-US" dirty="0"/>
          </a:p>
          <a:p>
            <a:pPr lvl="0"/>
            <a:r>
              <a:rPr lang="el-GR" dirty="0"/>
              <a:t>Βιώσιμη </a:t>
            </a:r>
            <a:r>
              <a:rPr lang="el-GR" b="1" dirty="0"/>
              <a:t>Ενέργεια</a:t>
            </a:r>
            <a:endParaRPr lang="en-US" b="1" dirty="0"/>
          </a:p>
          <a:p>
            <a:r>
              <a:rPr lang="el-GR" dirty="0"/>
              <a:t>Τεχνολογίες Πληροφορικής &amp; Επικοινωνιών </a:t>
            </a:r>
            <a:endParaRPr lang="en-US" dirty="0"/>
          </a:p>
        </p:txBody>
      </p:sp>
    </p:spTree>
    <p:extLst>
      <p:ext uri="{BB962C8B-B14F-4D97-AF65-F5344CB8AC3E}">
        <p14:creationId xmlns:p14="http://schemas.microsoft.com/office/powerpoint/2010/main" val="3856735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D29B5-1B58-809F-FEA7-B82105E94664}"/>
              </a:ext>
            </a:extLst>
          </p:cNvPr>
          <p:cNvSpPr>
            <a:spLocks noGrp="1"/>
          </p:cNvSpPr>
          <p:nvPr>
            <p:ph type="title"/>
          </p:nvPr>
        </p:nvSpPr>
        <p:spPr>
          <a:xfrm>
            <a:off x="6318885" y="3499667"/>
            <a:ext cx="4939666" cy="2542810"/>
          </a:xfrm>
        </p:spPr>
        <p:txBody>
          <a:bodyPr/>
          <a:lstStyle/>
          <a:p>
            <a:r>
              <a:rPr lang="el-GR" sz="4000" dirty="0"/>
              <a:t>Τομείς Προτεραιότητας της ΠΕΡΙΦΕΡΕΙΑΚΗΣ Στρατηγικής Έξυπνης Εξειδίκευσης </a:t>
            </a:r>
            <a:endParaRPr lang="en-US" sz="4000" dirty="0"/>
          </a:p>
        </p:txBody>
      </p:sp>
      <p:sp>
        <p:nvSpPr>
          <p:cNvPr id="4" name="Content Placeholder 3">
            <a:extLst>
              <a:ext uri="{FF2B5EF4-FFF2-40B4-BE49-F238E27FC236}">
                <a16:creationId xmlns:a16="http://schemas.microsoft.com/office/drawing/2014/main" id="{07C3632C-2D2E-7026-33B8-EE42DA4BDB5C}"/>
              </a:ext>
            </a:extLst>
          </p:cNvPr>
          <p:cNvSpPr>
            <a:spLocks noGrp="1"/>
          </p:cNvSpPr>
          <p:nvPr>
            <p:ph sz="quarter" idx="14"/>
          </p:nvPr>
        </p:nvSpPr>
        <p:spPr>
          <a:xfrm>
            <a:off x="603885" y="457200"/>
            <a:ext cx="5198269" cy="2768885"/>
          </a:xfrm>
        </p:spPr>
        <p:txBody>
          <a:bodyPr>
            <a:normAutofit/>
          </a:bodyPr>
          <a:lstStyle/>
          <a:p>
            <a:pPr marL="0" indent="0">
              <a:buNone/>
            </a:pPr>
            <a:r>
              <a:rPr lang="el-GR" dirty="0"/>
              <a:t>(όπως εγκρίθηκε το 2023):</a:t>
            </a:r>
            <a:endParaRPr lang="en-US" dirty="0"/>
          </a:p>
          <a:p>
            <a:pPr lvl="0"/>
            <a:r>
              <a:rPr lang="el-GR" dirty="0" err="1"/>
              <a:t>Αγροδιατροφή</a:t>
            </a:r>
            <a:endParaRPr lang="en-US" dirty="0"/>
          </a:p>
          <a:p>
            <a:pPr lvl="0"/>
            <a:r>
              <a:rPr lang="el-GR" dirty="0"/>
              <a:t>Βιομηχανία της Εμπειρίας</a:t>
            </a:r>
            <a:endParaRPr lang="en-US" dirty="0"/>
          </a:p>
          <a:p>
            <a:pPr lvl="0"/>
            <a:r>
              <a:rPr lang="el-GR" b="1" dirty="0">
                <a:solidFill>
                  <a:schemeClr val="accent5">
                    <a:lumMod val="50000"/>
                  </a:schemeClr>
                </a:solidFill>
              </a:rPr>
              <a:t>Αλυσίδα Αξίας του Μετάλλου</a:t>
            </a:r>
            <a:endParaRPr lang="en-US" b="1" dirty="0">
              <a:solidFill>
                <a:schemeClr val="accent5">
                  <a:lumMod val="50000"/>
                </a:schemeClr>
              </a:solidFill>
            </a:endParaRPr>
          </a:p>
          <a:p>
            <a:pPr lvl="0"/>
            <a:r>
              <a:rPr lang="el-GR" b="1" dirty="0">
                <a:solidFill>
                  <a:srgbClr val="008000"/>
                </a:solidFill>
              </a:rPr>
              <a:t>Περιβάλλον – πράσινη καινοτομία</a:t>
            </a:r>
            <a:endParaRPr lang="en-US" b="1" dirty="0">
              <a:solidFill>
                <a:srgbClr val="008000"/>
              </a:solidFill>
            </a:endParaRPr>
          </a:p>
          <a:p>
            <a:pPr marL="0" lvl="0" indent="0">
              <a:buNone/>
            </a:pPr>
            <a:endParaRPr lang="en-US" dirty="0"/>
          </a:p>
        </p:txBody>
      </p:sp>
      <p:sp>
        <p:nvSpPr>
          <p:cNvPr id="8" name="TextBox 7">
            <a:extLst>
              <a:ext uri="{FF2B5EF4-FFF2-40B4-BE49-F238E27FC236}">
                <a16:creationId xmlns:a16="http://schemas.microsoft.com/office/drawing/2014/main" id="{63784A2B-7E62-5A58-8673-60575DBA4407}"/>
              </a:ext>
            </a:extLst>
          </p:cNvPr>
          <p:cNvSpPr txBox="1"/>
          <p:nvPr/>
        </p:nvSpPr>
        <p:spPr>
          <a:xfrm>
            <a:off x="603885" y="3936388"/>
            <a:ext cx="5198269" cy="1987916"/>
          </a:xfrm>
          <a:prstGeom prst="rect">
            <a:avLst/>
          </a:prstGeom>
          <a:noFill/>
        </p:spPr>
        <p:txBody>
          <a:bodyPr wrap="square">
            <a:spAutoFit/>
          </a:bodyPr>
          <a:lstStyle/>
          <a:p>
            <a:pPr>
              <a:lnSpc>
                <a:spcPct val="115000"/>
              </a:lnSpc>
              <a:spcAft>
                <a:spcPts val="800"/>
              </a:spcAft>
              <a:buNone/>
            </a:pPr>
            <a:r>
              <a:rPr lang="el-GR" sz="1800" b="1" kern="100" dirty="0">
                <a:solidFill>
                  <a:srgbClr val="0070C0"/>
                </a:solidFill>
                <a:effectLst/>
                <a:latin typeface="Aptos" panose="020B0004020202020204" pitchFamily="34" charset="0"/>
                <a:ea typeface="Aptos" panose="020B0004020202020204" pitchFamily="34" charset="0"/>
                <a:cs typeface="Arial" panose="020B0604020202020204" pitchFamily="34" charset="0"/>
              </a:rPr>
              <a:t>Ζητούμενο</a:t>
            </a:r>
            <a:r>
              <a:rPr lang="el-GR" sz="1800" kern="100" dirty="0">
                <a:solidFill>
                  <a:srgbClr val="0070C0"/>
                </a:solidFill>
                <a:effectLst/>
                <a:latin typeface="Aptos" panose="020B0004020202020204" pitchFamily="34" charset="0"/>
                <a:ea typeface="Aptos" panose="020B0004020202020204" pitchFamily="34" charset="0"/>
                <a:cs typeface="Arial" panose="020B0604020202020204" pitchFamily="34" charset="0"/>
              </a:rPr>
              <a:t>: Η διενέργεια της συμμετοχικής Διαδικασία Επιχειρηματικής Ανακάλυψης (ΔΕΑ) για την εξειδίκευση των προτεραιοτήτων της </a:t>
            </a:r>
            <a:r>
              <a:rPr lang="el-GR" sz="1800" kern="100" dirty="0" err="1">
                <a:solidFill>
                  <a:srgbClr val="0070C0"/>
                </a:solidFill>
                <a:effectLst/>
                <a:latin typeface="Aptos" panose="020B0004020202020204" pitchFamily="34" charset="0"/>
                <a:ea typeface="Aptos" panose="020B0004020202020204" pitchFamily="34" charset="0"/>
                <a:cs typeface="Arial" panose="020B0604020202020204" pitchFamily="34" charset="0"/>
              </a:rPr>
              <a:t>ΠΣτΕ</a:t>
            </a:r>
            <a:r>
              <a:rPr lang="el-GR" sz="1800" kern="100" dirty="0">
                <a:solidFill>
                  <a:srgbClr val="0070C0"/>
                </a:solidFill>
                <a:effectLst/>
                <a:latin typeface="Aptos" panose="020B0004020202020204" pitchFamily="34" charset="0"/>
                <a:ea typeface="Aptos" panose="020B0004020202020204" pitchFamily="34" charset="0"/>
                <a:cs typeface="Arial" panose="020B0604020202020204" pitchFamily="34" charset="0"/>
              </a:rPr>
              <a:t>, με αναφορά στην ΕΣΕΕ και την έκδοση προσκλήσεων καινοτομίας από τη Διαχειριστική Αρχή της Περιφέρειας.</a:t>
            </a:r>
            <a:endParaRPr lang="en-US" sz="1800" kern="100" dirty="0">
              <a:solidFill>
                <a:srgbClr val="0070C0"/>
              </a:solidFill>
              <a:effectLst/>
              <a:latin typeface="Aptos" panose="020B0004020202020204" pitchFamily="34" charset="0"/>
              <a:ea typeface="Aptos" panose="020B0004020202020204" pitchFamily="34" charset="0"/>
              <a:cs typeface="Arial" panose="020B0604020202020204" pitchFamily="34" charset="0"/>
            </a:endParaRPr>
          </a:p>
        </p:txBody>
      </p:sp>
      <p:pic>
        <p:nvPicPr>
          <p:cNvPr id="9" name="Εικόνα 8" descr="Εικόνα που περιέχει γραμματοσειρά, στιγμιότυπο οθόνης, γραφικά, κείμενο&#10;&#10;Το περιεχόμενο που δημιουργείται από AI ενδέχεται να είναι εσφαλμένο.">
            <a:extLst>
              <a:ext uri="{FF2B5EF4-FFF2-40B4-BE49-F238E27FC236}">
                <a16:creationId xmlns:a16="http://schemas.microsoft.com/office/drawing/2014/main" id="{9122B90A-97F7-D094-11CC-F0B0CB4F3735}"/>
              </a:ext>
            </a:extLst>
          </p:cNvPr>
          <p:cNvPicPr>
            <a:picLocks noChangeAspect="1"/>
          </p:cNvPicPr>
          <p:nvPr/>
        </p:nvPicPr>
        <p:blipFill>
          <a:blip r:embed="rId3"/>
          <a:stretch>
            <a:fillRect/>
          </a:stretch>
        </p:blipFill>
        <p:spPr>
          <a:xfrm>
            <a:off x="9560394" y="5638800"/>
            <a:ext cx="2375065" cy="1219200"/>
          </a:xfrm>
          <a:prstGeom prst="rect">
            <a:avLst/>
          </a:prstGeom>
        </p:spPr>
      </p:pic>
    </p:spTree>
    <p:extLst>
      <p:ext uri="{BB962C8B-B14F-4D97-AF65-F5344CB8AC3E}">
        <p14:creationId xmlns:p14="http://schemas.microsoft.com/office/powerpoint/2010/main" val="3088225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59DC4-8B30-98A0-5BAB-C78BA4A4AD55}"/>
              </a:ext>
            </a:extLst>
          </p:cNvPr>
          <p:cNvSpPr>
            <a:spLocks noGrp="1"/>
          </p:cNvSpPr>
          <p:nvPr>
            <p:ph type="title"/>
          </p:nvPr>
        </p:nvSpPr>
        <p:spPr>
          <a:xfrm>
            <a:off x="594360" y="198408"/>
            <a:ext cx="10972800" cy="1574317"/>
          </a:xfrm>
        </p:spPr>
        <p:txBody>
          <a:bodyPr/>
          <a:lstStyle/>
          <a:p>
            <a:r>
              <a:rPr lang="el-GR" dirty="0"/>
              <a:t>Συντελεστές της Διαδικασίας</a:t>
            </a:r>
            <a:endParaRPr lang="en-US" dirty="0"/>
          </a:p>
        </p:txBody>
      </p:sp>
      <p:sp>
        <p:nvSpPr>
          <p:cNvPr id="3" name="Content Placeholder 2">
            <a:extLst>
              <a:ext uri="{FF2B5EF4-FFF2-40B4-BE49-F238E27FC236}">
                <a16:creationId xmlns:a16="http://schemas.microsoft.com/office/drawing/2014/main" id="{4096FB3A-B62C-3DAB-4FD1-B4EBDD650AEF}"/>
              </a:ext>
            </a:extLst>
          </p:cNvPr>
          <p:cNvSpPr>
            <a:spLocks noGrp="1"/>
          </p:cNvSpPr>
          <p:nvPr>
            <p:ph sz="quarter" idx="13"/>
          </p:nvPr>
        </p:nvSpPr>
        <p:spPr>
          <a:xfrm>
            <a:off x="624840" y="2676525"/>
            <a:ext cx="10399331" cy="3597470"/>
          </a:xfrm>
        </p:spPr>
        <p:txBody>
          <a:bodyPr/>
          <a:lstStyle/>
          <a:p>
            <a:pPr marL="342900" lvl="0" indent="-342900">
              <a:buFont typeface="Arial" panose="020B0604020202020204" pitchFamily="34" charset="0"/>
              <a:buChar char="•"/>
            </a:pPr>
            <a:r>
              <a:rPr lang="el-GR" dirty="0"/>
              <a:t>Διεύθυνση Αναπτυξιακού Προγραμματισμού, ως Αρμόδιο Όργανο της Περιφέρειας για την ΔΕΑ.</a:t>
            </a:r>
            <a:endParaRPr lang="en-US" dirty="0"/>
          </a:p>
          <a:p>
            <a:pPr marL="342900" lvl="0" indent="-342900">
              <a:buFont typeface="Arial" panose="020B0604020202020204" pitchFamily="34" charset="0"/>
              <a:buChar char="•"/>
            </a:pPr>
            <a:r>
              <a:rPr lang="el-GR" dirty="0"/>
              <a:t>Μηχανισμός Ανάδειξης Καινοτομίας (της ΣΚΑΠΑΝΗ ΑΕ) για την υποστήριξη των ενεργειών της ΔΕΑ και την τήρηση του χρονοδιαγράμματος.</a:t>
            </a:r>
            <a:endParaRPr lang="en-US" dirty="0"/>
          </a:p>
          <a:p>
            <a:pPr marL="342900" lvl="0" indent="-342900">
              <a:buFont typeface="Arial" panose="020B0604020202020204" pitchFamily="34" charset="0"/>
              <a:buChar char="•"/>
            </a:pPr>
            <a:r>
              <a:rPr lang="el-GR" dirty="0"/>
              <a:t>Συμβουλευτικές Ομάδες, μία για καθέναν από τους 4 Τομείς Προτεραιότητας της </a:t>
            </a:r>
            <a:r>
              <a:rPr lang="el-GR" dirty="0" err="1"/>
              <a:t>ΠΣτΕ</a:t>
            </a:r>
            <a:r>
              <a:rPr lang="el-GR" dirty="0"/>
              <a:t>. </a:t>
            </a:r>
            <a:endParaRPr lang="en-US" dirty="0"/>
          </a:p>
          <a:p>
            <a:pPr marL="342900" lvl="0" indent="-342900">
              <a:buFont typeface="Arial" panose="020B0604020202020204" pitchFamily="34" charset="0"/>
              <a:buChar char="•"/>
            </a:pPr>
            <a:r>
              <a:rPr lang="el-GR" dirty="0"/>
              <a:t>Σύμβουλος Υποστήριξης της Διαδικασίας Επιχειρηματικής Ανακάλυψης</a:t>
            </a:r>
            <a:endParaRPr lang="en-US" dirty="0"/>
          </a:p>
          <a:p>
            <a:pPr lvl="1"/>
            <a:endParaRPr lang="en-US" dirty="0"/>
          </a:p>
        </p:txBody>
      </p:sp>
    </p:spTree>
    <p:extLst>
      <p:ext uri="{BB962C8B-B14F-4D97-AF65-F5344CB8AC3E}">
        <p14:creationId xmlns:p14="http://schemas.microsoft.com/office/powerpoint/2010/main" val="1850768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FD40C-3853-8E0C-89BD-4A5BE5479054}"/>
            </a:ext>
          </a:extLst>
        </p:cNvPr>
        <p:cNvGrpSpPr/>
        <p:nvPr/>
      </p:nvGrpSpPr>
      <p:grpSpPr>
        <a:xfrm>
          <a:off x="0" y="0"/>
          <a:ext cx="0" cy="0"/>
          <a:chOff x="0" y="0"/>
          <a:chExt cx="0" cy="0"/>
        </a:xfrm>
      </p:grpSpPr>
      <p:sp>
        <p:nvSpPr>
          <p:cNvPr id="3" name="Ορθογώνιο 2">
            <a:extLst>
              <a:ext uri="{FF2B5EF4-FFF2-40B4-BE49-F238E27FC236}">
                <a16:creationId xmlns:a16="http://schemas.microsoft.com/office/drawing/2014/main" id="{F1F43D62-E1E6-3EB6-3CA7-FE5AD57D0D5D}"/>
              </a:ext>
            </a:extLst>
          </p:cNvPr>
          <p:cNvSpPr/>
          <p:nvPr/>
        </p:nvSpPr>
        <p:spPr>
          <a:xfrm>
            <a:off x="4331556" y="163285"/>
            <a:ext cx="7782123" cy="6429849"/>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74AD7F-0354-6B8A-71CF-A7B6B203344A}"/>
              </a:ext>
            </a:extLst>
          </p:cNvPr>
          <p:cNvSpPr>
            <a:spLocks noGrp="1"/>
          </p:cNvSpPr>
          <p:nvPr>
            <p:ph type="title"/>
          </p:nvPr>
        </p:nvSpPr>
        <p:spPr>
          <a:xfrm>
            <a:off x="595523" y="416122"/>
            <a:ext cx="3814354" cy="1574317"/>
          </a:xfrm>
        </p:spPr>
        <p:txBody>
          <a:bodyPr/>
          <a:lstStyle/>
          <a:p>
            <a:r>
              <a:rPr lang="el-GR" dirty="0"/>
              <a:t>Συντελεστές της Διαδικασίας</a:t>
            </a:r>
            <a:endParaRPr lang="en-US" dirty="0"/>
          </a:p>
        </p:txBody>
      </p:sp>
      <p:pic>
        <p:nvPicPr>
          <p:cNvPr id="6" name="Picture 3">
            <a:extLst>
              <a:ext uri="{FF2B5EF4-FFF2-40B4-BE49-F238E27FC236}">
                <a16:creationId xmlns:a16="http://schemas.microsoft.com/office/drawing/2014/main" id="{48BFD2BF-5C07-F1BE-C42E-DEB8BF9DE94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09877" y="264865"/>
            <a:ext cx="7703802" cy="6009130"/>
          </a:xfrm>
          <a:prstGeom prst="rect">
            <a:avLst/>
          </a:prstGeom>
          <a:noFill/>
          <a:ln>
            <a:noFill/>
          </a:ln>
        </p:spPr>
      </p:pic>
    </p:spTree>
    <p:extLst>
      <p:ext uri="{BB962C8B-B14F-4D97-AF65-F5344CB8AC3E}">
        <p14:creationId xmlns:p14="http://schemas.microsoft.com/office/powerpoint/2010/main" val="1857804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E0C4A-0794-25E3-7E5B-40727137DF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48EE3D-C29A-5379-A492-AC34CD362567}"/>
              </a:ext>
            </a:extLst>
          </p:cNvPr>
          <p:cNvSpPr>
            <a:spLocks noGrp="1"/>
          </p:cNvSpPr>
          <p:nvPr>
            <p:ph type="title"/>
          </p:nvPr>
        </p:nvSpPr>
        <p:spPr>
          <a:xfrm>
            <a:off x="594360" y="278129"/>
            <a:ext cx="9778365" cy="1494596"/>
          </a:xfrm>
        </p:spPr>
        <p:txBody>
          <a:bodyPr anchor="b">
            <a:normAutofit/>
          </a:bodyPr>
          <a:lstStyle/>
          <a:p>
            <a:r>
              <a:rPr lang="el-GR" dirty="0"/>
              <a:t>Συντελεστές της Διαδικασίας</a:t>
            </a:r>
            <a:br>
              <a:rPr lang="el-GR"/>
            </a:br>
            <a:r>
              <a:rPr lang="el-GR" b="0"/>
              <a:t>Συμβουλευτικές Ομάδες Εργασίας</a:t>
            </a:r>
            <a:endParaRPr lang="en-US" b="0" dirty="0"/>
          </a:p>
        </p:txBody>
      </p:sp>
      <p:sp>
        <p:nvSpPr>
          <p:cNvPr id="5" name="Θέση περιεχομένου 4">
            <a:extLst>
              <a:ext uri="{FF2B5EF4-FFF2-40B4-BE49-F238E27FC236}">
                <a16:creationId xmlns:a16="http://schemas.microsoft.com/office/drawing/2014/main" id="{BD2848CA-54F7-F4B7-52B1-B5296FB5C3FC}"/>
              </a:ext>
            </a:extLst>
          </p:cNvPr>
          <p:cNvSpPr>
            <a:spLocks noGrp="1"/>
          </p:cNvSpPr>
          <p:nvPr>
            <p:ph sz="quarter" idx="15"/>
          </p:nvPr>
        </p:nvSpPr>
        <p:spPr>
          <a:xfrm>
            <a:off x="594360" y="2676525"/>
            <a:ext cx="4490827" cy="3597470"/>
          </a:xfrm>
        </p:spPr>
        <p:txBody>
          <a:bodyPr>
            <a:normAutofit/>
          </a:bodyPr>
          <a:lstStyle/>
          <a:p>
            <a:r>
              <a:rPr lang="el-GR" dirty="0"/>
              <a:t>Με απόφαση Περιφερειάρχη τέσσερις (4) Συμβουλευτικές Ομάδες Εργασίας, μια για καθέναν από τους τέσσερις γενικούς Τομείς Προτεραιότητας της Περιφέρειας Στερεάς Ελλάδας για τη διεξαγωγή της Διαδικασίας Επιχειρηματικής Ανακάλυψης.</a:t>
            </a:r>
            <a:endParaRPr lang="en-US" dirty="0"/>
          </a:p>
          <a:p>
            <a:r>
              <a:rPr lang="el-GR" dirty="0"/>
              <a:t>Οι Ομάδες αποτελούνται από εκπροσώπους της 4πλής έλικας στον αντίστοιχο Τομέα (ακαδημαϊκοί-ερευνητές, εκπρόσωποι φορέων, εκπρόσωποι επιχειρηματικότητας, αρμόδια στελέχη της δημόσιας διοίκησης).</a:t>
            </a:r>
            <a:endParaRPr lang="en-US" dirty="0"/>
          </a:p>
          <a:p>
            <a:endParaRPr lang="en-US" dirty="0"/>
          </a:p>
        </p:txBody>
      </p:sp>
      <p:pic>
        <p:nvPicPr>
          <p:cNvPr id="4" name="Εικόνα 3">
            <a:extLst>
              <a:ext uri="{FF2B5EF4-FFF2-40B4-BE49-F238E27FC236}">
                <a16:creationId xmlns:a16="http://schemas.microsoft.com/office/drawing/2014/main" id="{CFEF0E8A-73F8-76CF-D62C-68973BB20DDC}"/>
              </a:ext>
            </a:extLst>
          </p:cNvPr>
          <p:cNvPicPr>
            <a:picLocks noChangeAspect="1"/>
          </p:cNvPicPr>
          <p:nvPr/>
        </p:nvPicPr>
        <p:blipFill>
          <a:blip r:embed="rId3"/>
          <a:stretch>
            <a:fillRect/>
          </a:stretch>
        </p:blipFill>
        <p:spPr>
          <a:xfrm>
            <a:off x="6106260" y="2676525"/>
            <a:ext cx="4042102" cy="3597470"/>
          </a:xfrm>
          <a:prstGeom prst="rect">
            <a:avLst/>
          </a:prstGeom>
          <a:noFill/>
        </p:spPr>
      </p:pic>
    </p:spTree>
    <p:extLst>
      <p:ext uri="{BB962C8B-B14F-4D97-AF65-F5344CB8AC3E}">
        <p14:creationId xmlns:p14="http://schemas.microsoft.com/office/powerpoint/2010/main" val="1658550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09F6F-B9A2-918D-9612-F3F1008ED1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D820F6-8D93-7C2A-208D-14125A27F449}"/>
              </a:ext>
            </a:extLst>
          </p:cNvPr>
          <p:cNvSpPr>
            <a:spLocks noGrp="1"/>
          </p:cNvSpPr>
          <p:nvPr>
            <p:ph type="title"/>
          </p:nvPr>
        </p:nvSpPr>
        <p:spPr>
          <a:xfrm>
            <a:off x="594360" y="278129"/>
            <a:ext cx="9778365" cy="1494596"/>
          </a:xfrm>
        </p:spPr>
        <p:txBody>
          <a:bodyPr anchor="b">
            <a:normAutofit/>
          </a:bodyPr>
          <a:lstStyle/>
          <a:p>
            <a:r>
              <a:rPr lang="el-GR" dirty="0"/>
              <a:t>Συντελεστές της Διαδικασίας</a:t>
            </a:r>
            <a:br>
              <a:rPr lang="el-GR" dirty="0"/>
            </a:br>
            <a:r>
              <a:rPr lang="el-GR" b="0" dirty="0"/>
              <a:t>Συμβουλευτικές Ομάδες Εργασίας</a:t>
            </a:r>
            <a:endParaRPr lang="en-US" b="0" dirty="0"/>
          </a:p>
        </p:txBody>
      </p:sp>
      <p:sp>
        <p:nvSpPr>
          <p:cNvPr id="6" name="Θέση περιεχομένου 5">
            <a:extLst>
              <a:ext uri="{FF2B5EF4-FFF2-40B4-BE49-F238E27FC236}">
                <a16:creationId xmlns:a16="http://schemas.microsoft.com/office/drawing/2014/main" id="{D269160A-8D60-FA37-8C9F-28B4B1A86CF1}"/>
              </a:ext>
            </a:extLst>
          </p:cNvPr>
          <p:cNvSpPr>
            <a:spLocks noGrp="1"/>
          </p:cNvSpPr>
          <p:nvPr>
            <p:ph sz="quarter" idx="15"/>
          </p:nvPr>
        </p:nvSpPr>
        <p:spPr>
          <a:xfrm>
            <a:off x="594360" y="2676525"/>
            <a:ext cx="7767320" cy="3597470"/>
          </a:xfrm>
        </p:spPr>
        <p:txBody>
          <a:bodyPr/>
          <a:lstStyle/>
          <a:p>
            <a:r>
              <a:rPr lang="el-GR" b="1" dirty="0"/>
              <a:t>Επικεφαλής κάθε Ομάδας είναι μέλος του ΠΣΕΚ Στερεάς Ελλάδας</a:t>
            </a:r>
            <a:endParaRPr lang="en-US" b="1" dirty="0"/>
          </a:p>
        </p:txBody>
      </p:sp>
      <p:pic>
        <p:nvPicPr>
          <p:cNvPr id="10" name="Picture 9">
            <a:extLst>
              <a:ext uri="{FF2B5EF4-FFF2-40B4-BE49-F238E27FC236}">
                <a16:creationId xmlns:a16="http://schemas.microsoft.com/office/drawing/2014/main" id="{D69759C8-500A-B1CB-D27D-0F60AF7DFA74}"/>
              </a:ext>
            </a:extLst>
          </p:cNvPr>
          <p:cNvPicPr>
            <a:picLocks noChangeAspect="1"/>
          </p:cNvPicPr>
          <p:nvPr/>
        </p:nvPicPr>
        <p:blipFill>
          <a:blip r:embed="rId3"/>
          <a:stretch>
            <a:fillRect/>
          </a:stretch>
        </p:blipFill>
        <p:spPr>
          <a:xfrm>
            <a:off x="1920240" y="3374979"/>
            <a:ext cx="8859520" cy="3189017"/>
          </a:xfrm>
          <a:prstGeom prst="rect">
            <a:avLst/>
          </a:prstGeom>
        </p:spPr>
      </p:pic>
    </p:spTree>
    <p:extLst>
      <p:ext uri="{BB962C8B-B14F-4D97-AF65-F5344CB8AC3E}">
        <p14:creationId xmlns:p14="http://schemas.microsoft.com/office/powerpoint/2010/main" val="3541318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969CA-5519-0E00-0997-8FFC1FB8BF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8AD632-BA28-6AEE-C342-2DDB04EC6535}"/>
              </a:ext>
            </a:extLst>
          </p:cNvPr>
          <p:cNvSpPr>
            <a:spLocks noGrp="1"/>
          </p:cNvSpPr>
          <p:nvPr>
            <p:ph type="title"/>
          </p:nvPr>
        </p:nvSpPr>
        <p:spPr>
          <a:xfrm>
            <a:off x="594360" y="278129"/>
            <a:ext cx="10378440" cy="1494596"/>
          </a:xfrm>
        </p:spPr>
        <p:txBody>
          <a:bodyPr/>
          <a:lstStyle/>
          <a:p>
            <a:r>
              <a:rPr lang="el-GR" dirty="0"/>
              <a:t>Χαρτογράφηση των Τομέων στην ΠΣτΕ</a:t>
            </a:r>
            <a:endParaRPr lang="en-US" dirty="0"/>
          </a:p>
        </p:txBody>
      </p:sp>
      <p:sp>
        <p:nvSpPr>
          <p:cNvPr id="3" name="Content Placeholder 2">
            <a:extLst>
              <a:ext uri="{FF2B5EF4-FFF2-40B4-BE49-F238E27FC236}">
                <a16:creationId xmlns:a16="http://schemas.microsoft.com/office/drawing/2014/main" id="{D8C8E68C-DBC2-A28E-4731-72BCD5B4F877}"/>
              </a:ext>
            </a:extLst>
          </p:cNvPr>
          <p:cNvSpPr>
            <a:spLocks noGrp="1"/>
          </p:cNvSpPr>
          <p:nvPr>
            <p:ph sz="quarter" idx="15"/>
          </p:nvPr>
        </p:nvSpPr>
        <p:spPr>
          <a:xfrm>
            <a:off x="857006" y="2598703"/>
            <a:ext cx="9973554" cy="3597470"/>
          </a:xfrm>
        </p:spPr>
        <p:txBody>
          <a:bodyPr>
            <a:normAutofit fontScale="92500" lnSpcReduction="20000"/>
          </a:bodyPr>
          <a:lstStyle/>
          <a:p>
            <a:r>
              <a:rPr lang="el-GR" sz="2400" dirty="0"/>
              <a:t>Για καθέναν από τους 4 τομείς προτεραιότητας, παράλληλα με τις εργασίες των Συμβουλευτικών Ομάδων και υποστηρικτικά γι’ αυτές, με μέριμνα της ΣΚΑΠΑΝΗ Α.Ε. πραγματοποιήθηκε χαρτογράφησή τους σε κείμενο βάσης που περιλαμβάνει:</a:t>
            </a:r>
          </a:p>
          <a:p>
            <a:pPr marL="342900" indent="-342900">
              <a:buFont typeface="Arial" panose="020B0604020202020204" pitchFamily="34" charset="0"/>
              <a:buChar char="•"/>
            </a:pPr>
            <a:r>
              <a:rPr lang="el-GR" sz="2400" dirty="0"/>
              <a:t>Επιχειρήσεις του Τομέα</a:t>
            </a:r>
          </a:p>
          <a:p>
            <a:pPr marL="342900" indent="-342900">
              <a:buFont typeface="Arial" panose="020B0604020202020204" pitchFamily="34" charset="0"/>
              <a:buChar char="•"/>
            </a:pPr>
            <a:r>
              <a:rPr lang="el-GR" sz="2400" dirty="0"/>
              <a:t>Ερευνητικούς Φορείς</a:t>
            </a:r>
          </a:p>
          <a:p>
            <a:pPr marL="342900" indent="-342900">
              <a:buFont typeface="Arial" panose="020B0604020202020204" pitchFamily="34" charset="0"/>
              <a:buChar char="•"/>
            </a:pPr>
            <a:r>
              <a:rPr lang="el-GR" sz="2400" dirty="0"/>
              <a:t>Δυναμική Ε&amp;Α του Τομέα</a:t>
            </a:r>
          </a:p>
          <a:p>
            <a:pPr marL="342900" indent="-342900">
              <a:buFont typeface="Arial" panose="020B0604020202020204" pitchFamily="34" charset="0"/>
              <a:buChar char="•"/>
            </a:pPr>
            <a:r>
              <a:rPr lang="el-GR" sz="2400" dirty="0"/>
              <a:t>Φορείς της Κοινωνίας των Πολιτών	</a:t>
            </a:r>
          </a:p>
          <a:p>
            <a:pPr marL="342900" indent="-342900">
              <a:buFont typeface="Arial" panose="020B0604020202020204" pitchFamily="34" charset="0"/>
              <a:buChar char="•"/>
            </a:pPr>
            <a:r>
              <a:rPr lang="el-GR" sz="2400" dirty="0"/>
              <a:t>Φορείς της Δημόσιας Διοίκησης</a:t>
            </a:r>
          </a:p>
          <a:p>
            <a:pPr marL="342900" indent="-342900">
              <a:buFont typeface="Arial" panose="020B0604020202020204" pitchFamily="34" charset="0"/>
              <a:buChar char="•"/>
            </a:pPr>
            <a:r>
              <a:rPr lang="el-GR" sz="2400" dirty="0"/>
              <a:t>Κατάλογο εμπλεκομένων	</a:t>
            </a:r>
          </a:p>
          <a:p>
            <a:endParaRPr lang="en-US" sz="2400" dirty="0"/>
          </a:p>
        </p:txBody>
      </p:sp>
    </p:spTree>
    <p:extLst>
      <p:ext uri="{BB962C8B-B14F-4D97-AF65-F5344CB8AC3E}">
        <p14:creationId xmlns:p14="http://schemas.microsoft.com/office/powerpoint/2010/main" val="1134646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3A1C1F4-3726-5011-D8CC-486BC0A6AA57}"/>
              </a:ext>
            </a:extLst>
          </p:cNvPr>
          <p:cNvSpPr>
            <a:spLocks noGrp="1"/>
          </p:cNvSpPr>
          <p:nvPr>
            <p:ph type="title"/>
          </p:nvPr>
        </p:nvSpPr>
        <p:spPr/>
        <p:txBody>
          <a:bodyPr/>
          <a:lstStyle/>
          <a:p>
            <a:r>
              <a:rPr lang="el-GR" dirty="0"/>
              <a:t>Έ</a:t>
            </a:r>
            <a:r>
              <a:rPr lang="en-US" dirty="0" err="1"/>
              <a:t>ργο</a:t>
            </a:r>
            <a:r>
              <a:rPr lang="en-US" dirty="0"/>
              <a:t> </a:t>
            </a:r>
            <a:r>
              <a:rPr lang="el-GR" dirty="0"/>
              <a:t>κάθε </a:t>
            </a:r>
            <a:r>
              <a:rPr lang="en-US" dirty="0" err="1"/>
              <a:t>Συμ</a:t>
            </a:r>
            <a:r>
              <a:rPr lang="en-US" dirty="0"/>
              <a:t>βουλευτικ</a:t>
            </a:r>
            <a:r>
              <a:rPr lang="el-GR" dirty="0"/>
              <a:t>ής</a:t>
            </a:r>
            <a:r>
              <a:rPr lang="en-US" dirty="0"/>
              <a:t> </a:t>
            </a:r>
            <a:r>
              <a:rPr lang="en-US" dirty="0" err="1"/>
              <a:t>Ομάδ</a:t>
            </a:r>
            <a:r>
              <a:rPr lang="el-GR" dirty="0"/>
              <a:t>ας</a:t>
            </a:r>
            <a:endParaRPr lang="en-US" dirty="0"/>
          </a:p>
        </p:txBody>
      </p:sp>
      <p:sp>
        <p:nvSpPr>
          <p:cNvPr id="6" name="TextBox 5">
            <a:extLst>
              <a:ext uri="{FF2B5EF4-FFF2-40B4-BE49-F238E27FC236}">
                <a16:creationId xmlns:a16="http://schemas.microsoft.com/office/drawing/2014/main" id="{380E1804-199D-3FDE-B1DF-3862742AD062}"/>
              </a:ext>
            </a:extLst>
          </p:cNvPr>
          <p:cNvSpPr txBox="1"/>
          <p:nvPr/>
        </p:nvSpPr>
        <p:spPr>
          <a:xfrm>
            <a:off x="594360" y="2269120"/>
            <a:ext cx="10810240" cy="4216539"/>
          </a:xfrm>
          <a:prstGeom prst="rect">
            <a:avLst/>
          </a:prstGeom>
          <a:noFill/>
        </p:spPr>
        <p:txBody>
          <a:bodyPr wrap="square">
            <a:spAutoFit/>
          </a:bodyPr>
          <a:lstStyle/>
          <a:p>
            <a:pPr marL="342900" indent="-342900">
              <a:spcBef>
                <a:spcPts val="1200"/>
              </a:spcBef>
              <a:buAutoNum type="arabicPeriod"/>
            </a:pPr>
            <a:r>
              <a:rPr lang="el-GR" dirty="0">
                <a:solidFill>
                  <a:schemeClr val="bg1"/>
                </a:solidFill>
              </a:rPr>
              <a:t>Εξειδίκευση και η ιεράρχηση των προτεραιοτήτων του Τομέα της για την Περιφέρεια Στερεάς Ελλάδας</a:t>
            </a:r>
          </a:p>
          <a:p>
            <a:pPr marL="342900" indent="-342900">
              <a:spcBef>
                <a:spcPts val="1200"/>
              </a:spcBef>
              <a:buAutoNum type="arabicPeriod"/>
            </a:pPr>
            <a:r>
              <a:rPr lang="el-GR" dirty="0">
                <a:solidFill>
                  <a:schemeClr val="bg1"/>
                </a:solidFill>
              </a:rPr>
              <a:t>Π</a:t>
            </a:r>
            <a:r>
              <a:rPr lang="en-US" dirty="0" err="1">
                <a:solidFill>
                  <a:schemeClr val="bg1"/>
                </a:solidFill>
              </a:rPr>
              <a:t>ροετοιμ</a:t>
            </a:r>
            <a:r>
              <a:rPr lang="en-US" dirty="0">
                <a:solidFill>
                  <a:schemeClr val="bg1"/>
                </a:solidFill>
              </a:rPr>
              <a:t>ασία κειμένων πολιτικής για τον Θεματικό τομέα της, </a:t>
            </a:r>
            <a:endParaRPr lang="el-GR" dirty="0">
              <a:solidFill>
                <a:schemeClr val="bg1"/>
              </a:solidFill>
            </a:endParaRPr>
          </a:p>
          <a:p>
            <a:pPr marL="342900" indent="-342900">
              <a:spcBef>
                <a:spcPts val="1200"/>
              </a:spcBef>
              <a:buAutoNum type="arabicPeriod"/>
            </a:pPr>
            <a:r>
              <a:rPr lang="el-GR" dirty="0">
                <a:solidFill>
                  <a:schemeClr val="bg1"/>
                </a:solidFill>
              </a:rPr>
              <a:t>Υ</a:t>
            </a:r>
            <a:r>
              <a:rPr lang="en-US" dirty="0">
                <a:solidFill>
                  <a:schemeClr val="bg1"/>
                </a:solidFill>
              </a:rPr>
              <a:t>π</a:t>
            </a:r>
            <a:r>
              <a:rPr lang="en-US" dirty="0" err="1">
                <a:solidFill>
                  <a:schemeClr val="bg1"/>
                </a:solidFill>
              </a:rPr>
              <a:t>οστήριξη</a:t>
            </a:r>
            <a:r>
              <a:rPr lang="en-US" dirty="0">
                <a:solidFill>
                  <a:schemeClr val="bg1"/>
                </a:solidFill>
              </a:rPr>
              <a:t> </a:t>
            </a:r>
            <a:r>
              <a:rPr lang="el-GR" dirty="0">
                <a:solidFill>
                  <a:schemeClr val="bg1"/>
                </a:solidFill>
              </a:rPr>
              <a:t>της </a:t>
            </a:r>
            <a:r>
              <a:rPr lang="en-US" dirty="0" err="1">
                <a:solidFill>
                  <a:schemeClr val="bg1"/>
                </a:solidFill>
              </a:rPr>
              <a:t>Δι</a:t>
            </a:r>
            <a:r>
              <a:rPr lang="en-US" dirty="0">
                <a:solidFill>
                  <a:schemeClr val="bg1"/>
                </a:solidFill>
              </a:rPr>
              <a:t>αβούλευσης του κειμένων πολιτικής της Σ.Ο., </a:t>
            </a:r>
            <a:r>
              <a:rPr lang="el-GR" dirty="0">
                <a:solidFill>
                  <a:schemeClr val="bg1"/>
                </a:solidFill>
              </a:rPr>
              <a:t>και των προτάσεών της (ανοικτή διαβούλευση, στοχευμένα </a:t>
            </a:r>
            <a:r>
              <a:rPr lang="en-US" dirty="0">
                <a:solidFill>
                  <a:schemeClr val="bg1"/>
                </a:solidFill>
              </a:rPr>
              <a:t>workshops, </a:t>
            </a:r>
            <a:r>
              <a:rPr lang="el-GR" dirty="0">
                <a:solidFill>
                  <a:schemeClr val="bg1"/>
                </a:solidFill>
              </a:rPr>
              <a:t>κ.λπ.)</a:t>
            </a:r>
          </a:p>
          <a:p>
            <a:pPr marL="342900" indent="-342900">
              <a:spcBef>
                <a:spcPts val="1200"/>
              </a:spcBef>
              <a:buAutoNum type="arabicPeriod"/>
            </a:pPr>
            <a:r>
              <a:rPr lang="el-GR" dirty="0">
                <a:solidFill>
                  <a:schemeClr val="bg1"/>
                </a:solidFill>
              </a:rPr>
              <a:t>Α</a:t>
            </a:r>
            <a:r>
              <a:rPr lang="en-US" dirty="0">
                <a:solidFill>
                  <a:schemeClr val="bg1"/>
                </a:solidFill>
              </a:rPr>
              <a:t>π</a:t>
            </a:r>
            <a:r>
              <a:rPr lang="en-US" dirty="0" err="1">
                <a:solidFill>
                  <a:schemeClr val="bg1"/>
                </a:solidFill>
              </a:rPr>
              <a:t>οδελτίωση</a:t>
            </a:r>
            <a:r>
              <a:rPr lang="el-GR" dirty="0">
                <a:solidFill>
                  <a:schemeClr val="bg1"/>
                </a:solidFill>
              </a:rPr>
              <a:t> </a:t>
            </a:r>
            <a:r>
              <a:rPr lang="en-US" dirty="0">
                <a:solidFill>
                  <a:schemeClr val="bg1"/>
                </a:solidFill>
              </a:rPr>
              <a:t>και </a:t>
            </a:r>
            <a:r>
              <a:rPr lang="en-US" dirty="0" err="1">
                <a:solidFill>
                  <a:schemeClr val="bg1"/>
                </a:solidFill>
              </a:rPr>
              <a:t>τεκμηρίωση</a:t>
            </a:r>
            <a:r>
              <a:rPr lang="en-US" dirty="0">
                <a:solidFill>
                  <a:schemeClr val="bg1"/>
                </a:solidFill>
              </a:rPr>
              <a:t> </a:t>
            </a:r>
            <a:r>
              <a:rPr lang="en-US" dirty="0" err="1">
                <a:solidFill>
                  <a:schemeClr val="bg1"/>
                </a:solidFill>
              </a:rPr>
              <a:t>των</a:t>
            </a:r>
            <a:r>
              <a:rPr lang="en-US" dirty="0">
                <a:solidFill>
                  <a:schemeClr val="bg1"/>
                </a:solidFill>
              </a:rPr>
              <a:t> απ</a:t>
            </a:r>
            <a:r>
              <a:rPr lang="en-US" dirty="0" err="1">
                <a:solidFill>
                  <a:schemeClr val="bg1"/>
                </a:solidFill>
              </a:rPr>
              <a:t>οτελεσμάτων</a:t>
            </a:r>
            <a:r>
              <a:rPr lang="en-US" dirty="0">
                <a:solidFill>
                  <a:schemeClr val="bg1"/>
                </a:solidFill>
              </a:rPr>
              <a:t> </a:t>
            </a:r>
            <a:r>
              <a:rPr lang="el-GR" dirty="0">
                <a:solidFill>
                  <a:schemeClr val="bg1"/>
                </a:solidFill>
              </a:rPr>
              <a:t>των διαβουλεύσεων και των εργαστηρίων </a:t>
            </a:r>
            <a:r>
              <a:rPr lang="en-US" dirty="0">
                <a:solidFill>
                  <a:schemeClr val="bg1"/>
                </a:solidFill>
              </a:rPr>
              <a:t>και η </a:t>
            </a:r>
            <a:r>
              <a:rPr lang="en-US" dirty="0" err="1">
                <a:solidFill>
                  <a:schemeClr val="bg1"/>
                </a:solidFill>
              </a:rPr>
              <a:t>εξ</a:t>
            </a:r>
            <a:r>
              <a:rPr lang="en-US" dirty="0">
                <a:solidFill>
                  <a:schemeClr val="bg1"/>
                </a:solidFill>
              </a:rPr>
              <a:t>αγωγή συμπερασμάτων από τις συζητήσεις και τα</a:t>
            </a:r>
            <a:r>
              <a:rPr lang="el-GR" dirty="0">
                <a:solidFill>
                  <a:schemeClr val="bg1"/>
                </a:solidFill>
              </a:rPr>
              <a:t> </a:t>
            </a:r>
            <a:r>
              <a:rPr lang="en-US" dirty="0" err="1">
                <a:solidFill>
                  <a:schemeClr val="bg1"/>
                </a:solidFill>
              </a:rPr>
              <a:t>ερωτημ</a:t>
            </a:r>
            <a:r>
              <a:rPr lang="en-US" dirty="0">
                <a:solidFill>
                  <a:schemeClr val="bg1"/>
                </a:solidFill>
              </a:rPr>
              <a:t>ατολόγια.</a:t>
            </a:r>
            <a:endParaRPr lang="el-GR" dirty="0">
              <a:solidFill>
                <a:schemeClr val="bg1"/>
              </a:solidFill>
            </a:endParaRPr>
          </a:p>
          <a:p>
            <a:pPr marL="342900" indent="-342900">
              <a:spcBef>
                <a:spcPts val="1200"/>
              </a:spcBef>
              <a:buAutoNum type="arabicPeriod"/>
            </a:pPr>
            <a:r>
              <a:rPr lang="en-US" dirty="0" err="1">
                <a:solidFill>
                  <a:schemeClr val="bg1"/>
                </a:solidFill>
              </a:rPr>
              <a:t>Προετοιμ</a:t>
            </a:r>
            <a:r>
              <a:rPr lang="en-US" dirty="0">
                <a:solidFill>
                  <a:schemeClr val="bg1"/>
                </a:solidFill>
              </a:rPr>
              <a:t>ασία τελικού κειμένου </a:t>
            </a:r>
            <a:r>
              <a:rPr lang="el-GR" dirty="0">
                <a:solidFill>
                  <a:schemeClr val="bg1"/>
                </a:solidFill>
              </a:rPr>
              <a:t>και «οδικού χάρτη» παρεμβάσεων </a:t>
            </a:r>
            <a:r>
              <a:rPr lang="en-US" dirty="0" err="1">
                <a:solidFill>
                  <a:schemeClr val="bg1"/>
                </a:solidFill>
              </a:rPr>
              <a:t>γι</a:t>
            </a:r>
            <a:r>
              <a:rPr lang="en-US" dirty="0">
                <a:solidFill>
                  <a:schemeClr val="bg1"/>
                </a:solidFill>
              </a:rPr>
              <a:t>α τον τομέα ευθύνης της, το οποίο θα περιέχει τις προτεινόμενες</a:t>
            </a:r>
            <a:r>
              <a:rPr lang="el-GR" dirty="0">
                <a:solidFill>
                  <a:schemeClr val="bg1"/>
                </a:solidFill>
              </a:rPr>
              <a:t> </a:t>
            </a:r>
            <a:r>
              <a:rPr lang="en-US" dirty="0" err="1">
                <a:solidFill>
                  <a:schemeClr val="bg1"/>
                </a:solidFill>
              </a:rPr>
              <a:t>θεμ</a:t>
            </a:r>
            <a:r>
              <a:rPr lang="en-US" dirty="0">
                <a:solidFill>
                  <a:schemeClr val="bg1"/>
                </a:solidFill>
              </a:rPr>
              <a:t>ατικές παρεμβάσεις και προτεραιότητες του τομέα</a:t>
            </a:r>
          </a:p>
          <a:p>
            <a:pPr marL="342900" indent="-342900">
              <a:spcBef>
                <a:spcPts val="1200"/>
              </a:spcBef>
              <a:buAutoNum type="arabicPeriod"/>
            </a:pPr>
            <a:r>
              <a:rPr lang="el-GR" dirty="0">
                <a:solidFill>
                  <a:schemeClr val="bg1"/>
                </a:solidFill>
              </a:rPr>
              <a:t>Ανάδειξη πιθανών προτάσεων για διατομεακές Δράσεις / Παρεμβάσεις.</a:t>
            </a:r>
          </a:p>
          <a:p>
            <a:pPr marL="342900" indent="-342900">
              <a:spcBef>
                <a:spcPts val="1200"/>
              </a:spcBef>
              <a:buAutoNum type="arabicPeriod"/>
            </a:pPr>
            <a:r>
              <a:rPr lang="el-GR" dirty="0">
                <a:solidFill>
                  <a:schemeClr val="bg1"/>
                </a:solidFill>
              </a:rPr>
              <a:t>Ανάδειξη αναγκών σε θέματα </a:t>
            </a:r>
            <a:r>
              <a:rPr lang="en-US" dirty="0">
                <a:solidFill>
                  <a:schemeClr val="bg1"/>
                </a:solidFill>
              </a:rPr>
              <a:t>reskilling / upskilling</a:t>
            </a:r>
            <a:endParaRPr lang="el-GR" dirty="0">
              <a:solidFill>
                <a:schemeClr val="bg1"/>
              </a:solidFill>
            </a:endParaRPr>
          </a:p>
          <a:p>
            <a:pPr marL="342900" indent="-342900">
              <a:spcBef>
                <a:spcPts val="1200"/>
              </a:spcBef>
              <a:buAutoNum type="arabicPeriod"/>
            </a:pPr>
            <a:r>
              <a:rPr lang="el-GR" dirty="0">
                <a:solidFill>
                  <a:schemeClr val="bg1"/>
                </a:solidFill>
              </a:rPr>
              <a:t>Υποστήριξη του ΠΣΕΚ και της Διαχειριστικής Αρχής της ΠΣτΕ στην έκδοση προσκλήσεων.</a:t>
            </a:r>
          </a:p>
        </p:txBody>
      </p:sp>
    </p:spTree>
    <p:extLst>
      <p:ext uri="{BB962C8B-B14F-4D97-AF65-F5344CB8AC3E}">
        <p14:creationId xmlns:p14="http://schemas.microsoft.com/office/powerpoint/2010/main" val="2331950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0C1B7-6E4E-3DEE-50C0-1CA3B14303EE}"/>
              </a:ext>
            </a:extLst>
          </p:cNvPr>
          <p:cNvSpPr>
            <a:spLocks noGrp="1"/>
          </p:cNvSpPr>
          <p:nvPr>
            <p:ph type="ctrTitle"/>
          </p:nvPr>
        </p:nvSpPr>
        <p:spPr>
          <a:xfrm>
            <a:off x="594360" y="411479"/>
            <a:ext cx="5486400" cy="3291840"/>
          </a:xfrm>
        </p:spPr>
        <p:txBody>
          <a:bodyPr/>
          <a:lstStyle/>
          <a:p>
            <a:r>
              <a:rPr lang="el-GR" dirty="0"/>
              <a:t>Σας ευχαριστώ</a:t>
            </a:r>
            <a:endParaRPr lang="en-US" dirty="0"/>
          </a:p>
        </p:txBody>
      </p:sp>
      <p:sp>
        <p:nvSpPr>
          <p:cNvPr id="3" name="Text Placeholder 2">
            <a:extLst>
              <a:ext uri="{FF2B5EF4-FFF2-40B4-BE49-F238E27FC236}">
                <a16:creationId xmlns:a16="http://schemas.microsoft.com/office/drawing/2014/main" id="{8BE734F0-2DDD-AF70-F13D-F9E4C1929411}"/>
              </a:ext>
            </a:extLst>
          </p:cNvPr>
          <p:cNvSpPr>
            <a:spLocks noGrp="1"/>
          </p:cNvSpPr>
          <p:nvPr>
            <p:ph type="body" sz="quarter" idx="11"/>
          </p:nvPr>
        </p:nvSpPr>
        <p:spPr>
          <a:xfrm>
            <a:off x="594360" y="4549552"/>
            <a:ext cx="5486400" cy="1645920"/>
          </a:xfrm>
        </p:spPr>
        <p:txBody>
          <a:bodyPr/>
          <a:lstStyle/>
          <a:p>
            <a:r>
              <a:rPr lang="el-GR" dirty="0"/>
              <a:t>Βασίλειος Σταθόπουλος</a:t>
            </a:r>
          </a:p>
          <a:p>
            <a:r>
              <a:rPr lang="el-GR" b="0" dirty="0"/>
              <a:t>Καθηγητής ΕΚΠΑ</a:t>
            </a:r>
          </a:p>
          <a:p>
            <a:r>
              <a:rPr lang="el-GR" b="0" dirty="0"/>
              <a:t>Πρόεδρος ΠΣΕΚ Στερεάς Ελλάδας</a:t>
            </a:r>
            <a:endParaRPr lang="en-US" b="0" dirty="0"/>
          </a:p>
        </p:txBody>
      </p:sp>
      <p:pic>
        <p:nvPicPr>
          <p:cNvPr id="4" name="Εικόνα 3" descr="Εικόνα που περιέχει χάρτης, Κόσμος/Παγκόσμιο, Γη&#10;&#10;Το περιεχόμενο που δημιουργείται από AI ενδέχεται να είναι εσφαλμένο.">
            <a:extLst>
              <a:ext uri="{FF2B5EF4-FFF2-40B4-BE49-F238E27FC236}">
                <a16:creationId xmlns:a16="http://schemas.microsoft.com/office/drawing/2014/main" id="{D28C7BE4-8FB7-5A50-760D-D333351176B2}"/>
              </a:ext>
            </a:extLst>
          </p:cNvPr>
          <p:cNvPicPr>
            <a:picLocks noChangeAspect="1"/>
          </p:cNvPicPr>
          <p:nvPr/>
        </p:nvPicPr>
        <p:blipFill>
          <a:blip r:embed="rId3"/>
          <a:stretch>
            <a:fillRect/>
          </a:stretch>
        </p:blipFill>
        <p:spPr>
          <a:xfrm>
            <a:off x="6080760" y="3703319"/>
            <a:ext cx="3268103" cy="2830177"/>
          </a:xfrm>
          <a:prstGeom prst="rect">
            <a:avLst/>
          </a:prstGeom>
        </p:spPr>
      </p:pic>
      <p:pic>
        <p:nvPicPr>
          <p:cNvPr id="5" name="Εικόνα 4" descr="Εικόνα που περιέχει γραμματοσειρά, στιγμιότυπο οθόνης, γραφικά, κείμενο&#10;&#10;Το περιεχόμενο που δημιουργείται από AI ενδέχεται να είναι εσφαλμένο.">
            <a:extLst>
              <a:ext uri="{FF2B5EF4-FFF2-40B4-BE49-F238E27FC236}">
                <a16:creationId xmlns:a16="http://schemas.microsoft.com/office/drawing/2014/main" id="{B94D4334-BC3C-3D39-27DB-7D6B5E63009B}"/>
              </a:ext>
            </a:extLst>
          </p:cNvPr>
          <p:cNvPicPr>
            <a:picLocks noChangeAspect="1"/>
          </p:cNvPicPr>
          <p:nvPr/>
        </p:nvPicPr>
        <p:blipFill>
          <a:blip r:embed="rId4"/>
          <a:stretch>
            <a:fillRect/>
          </a:stretch>
        </p:blipFill>
        <p:spPr>
          <a:xfrm>
            <a:off x="289560" y="170179"/>
            <a:ext cx="2857500" cy="1466850"/>
          </a:xfrm>
          <a:prstGeom prst="rect">
            <a:avLst/>
          </a:prstGeom>
        </p:spPr>
      </p:pic>
    </p:spTree>
    <p:extLst>
      <p:ext uri="{BB962C8B-B14F-4D97-AF65-F5344CB8AC3E}">
        <p14:creationId xmlns:p14="http://schemas.microsoft.com/office/powerpoint/2010/main" val="4261132419"/>
      </p:ext>
    </p:extLst>
  </p:cSld>
  <p:clrMapOvr>
    <a:masterClrMapping/>
  </p:clrMapOvr>
</p:sld>
</file>

<file path=ppt/theme/theme1.xml><?xml version="1.0" encoding="utf-8"?>
<a:theme xmlns:a="http://schemas.openxmlformats.org/drawingml/2006/main" name="Custom">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78853419_Win32_SL_V5" id="{958D2C9E-948D-4354-BF9D-DF8AE3C2B240}" vid="{22D4A967-05D2-4D72-8594-54CFF341483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4B194E-8B30-4377-8C59-ECFB902D2A26}">
  <ds:schemaRefs>
    <ds:schemaRef ds:uri="71af3243-3dd4-4a8d-8c0d-dd76da1f02a5"/>
    <ds:schemaRef ds:uri="http://purl.org/dc/dcmitype/"/>
    <ds:schemaRef ds:uri="http://schemas.microsoft.com/office/2006/metadata/properties"/>
    <ds:schemaRef ds:uri="http://schemas.openxmlformats.org/package/2006/metadata/core-properties"/>
    <ds:schemaRef ds:uri="http://schemas.microsoft.com/sharepoint/v3"/>
    <ds:schemaRef ds:uri="http://purl.org/dc/elements/1.1/"/>
    <ds:schemaRef ds:uri="http://www.w3.org/XML/1998/namespace"/>
    <ds:schemaRef ds:uri="http://purl.org/dc/terms/"/>
    <ds:schemaRef ds:uri="230e9df3-be65-4c73-a93b-d1236ebd677e"/>
    <ds:schemaRef ds:uri="16c05727-aa75-4e4a-9b5f-8a80a1165891"/>
    <ds:schemaRef ds:uri="http://schemas.microsoft.com/office/2006/documentManagement/types"/>
    <ds:schemaRef ds:uri="http://schemas.microsoft.com/office/infopath/2007/PartnerControls"/>
  </ds:schemaRefs>
</ds:datastoreItem>
</file>

<file path=customXml/itemProps2.xml><?xml version="1.0" encoding="utf-8"?>
<ds:datastoreItem xmlns:ds="http://schemas.openxmlformats.org/officeDocument/2006/customXml" ds:itemID="{C21FFAC0-05A2-416A-B06C-C248395482CF}">
  <ds:schemaRefs>
    <ds:schemaRef ds:uri="http://schemas.microsoft.com/sharepoint/v3/contenttype/forms"/>
  </ds:schemaRefs>
</ds:datastoreItem>
</file>

<file path=customXml/itemProps3.xml><?xml version="1.0" encoding="utf-8"?>
<ds:datastoreItem xmlns:ds="http://schemas.openxmlformats.org/officeDocument/2006/customXml" ds:itemID="{92DB9E12-8AC3-4138-BF4D-720A5525AB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{8353AA4D-660E-49E3-8114-980DE363055D}TFd3b75063-ff25-434d-b12c-efeaf07d16c3292f62b5_win32-75a75c970d8e</Template>
  <TotalTime>488</TotalTime>
  <Words>1443</Words>
  <Application>Microsoft Office PowerPoint</Application>
  <PresentationFormat>Ευρεία οθόνη</PresentationFormat>
  <Paragraphs>93</Paragraphs>
  <Slides>11</Slides>
  <Notes>11</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11</vt:i4>
      </vt:variant>
    </vt:vector>
  </HeadingPairs>
  <TitlesOfParts>
    <vt:vector size="18" baseType="lpstr">
      <vt:lpstr>Aptos</vt:lpstr>
      <vt:lpstr>Arial</vt:lpstr>
      <vt:lpstr>Calibri</vt:lpstr>
      <vt:lpstr>Century Gothic</vt:lpstr>
      <vt:lpstr>Franklin Gothic Book</vt:lpstr>
      <vt:lpstr>Franklin Gothic Demi</vt:lpstr>
      <vt:lpstr>Custom</vt:lpstr>
      <vt:lpstr>Θεματικό Εργαστήριο Τομέων:  Αλυσίδας Αξίας Μετάλλου &amp; Περιβάλλοντος – Πράσινης Καινοτομίας</vt:lpstr>
      <vt:lpstr>Στρατηγική Έξυπνης Εξειδίκευσης και Διαδικασίας Επιχειρηματικής Ανακάλυψης στη Στερεά Ελλάδα</vt:lpstr>
      <vt:lpstr>Τομείς Προτεραιότητας της Εθνικής Στρατηγικής Έξυπνης Εξειδίκευσης </vt:lpstr>
      <vt:lpstr>Τομείς Προτεραιότητας της ΠΕΡΙΦΕΡΕΙΑΚΗΣ Στρατηγικής Έξυπνης Εξειδίκευσης </vt:lpstr>
      <vt:lpstr>Συντελεστές της Διαδικασίας</vt:lpstr>
      <vt:lpstr>Συντελεστές της Διαδικασίας</vt:lpstr>
      <vt:lpstr>Συντελεστές της Διαδικασίας Συμβουλευτικές Ομάδες Εργασίας</vt:lpstr>
      <vt:lpstr>Συντελεστές της Διαδικασίας Συμβουλευτικές Ομάδες Εργασίας</vt:lpstr>
      <vt:lpstr>Χαρτογράφηση των Τομέων στην ΠΣτΕ</vt:lpstr>
      <vt:lpstr>Έργο κάθε Συμβουλευτικής Ομάδας</vt:lpstr>
      <vt:lpstr>Σας ευχαριστώ</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Vassilis Stathopoulos</dc:creator>
  <cp:lastModifiedBy>Vassilis Stathopoulos</cp:lastModifiedBy>
  <cp:revision>9</cp:revision>
  <cp:lastPrinted>2026-07-02T20:47:08Z</cp:lastPrinted>
  <dcterms:created xsi:type="dcterms:W3CDTF">2025-10-20T13:42:03Z</dcterms:created>
  <dcterms:modified xsi:type="dcterms:W3CDTF">2026-07-02T21:02:49Z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