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20" r:id="rId2"/>
  </p:sldMasterIdLst>
  <p:notesMasterIdLst>
    <p:notesMasterId r:id="rId17"/>
  </p:notesMasterIdLst>
  <p:sldIdLst>
    <p:sldId id="578" r:id="rId3"/>
    <p:sldId id="563" r:id="rId4"/>
    <p:sldId id="565" r:id="rId5"/>
    <p:sldId id="573" r:id="rId6"/>
    <p:sldId id="570" r:id="rId7"/>
    <p:sldId id="579" r:id="rId8"/>
    <p:sldId id="581" r:id="rId9"/>
    <p:sldId id="583" r:id="rId10"/>
    <p:sldId id="569" r:id="rId11"/>
    <p:sldId id="567" r:id="rId12"/>
    <p:sldId id="568" r:id="rId13"/>
    <p:sldId id="580" r:id="rId14"/>
    <p:sldId id="584" r:id="rId15"/>
    <p:sldId id="56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75770" autoAdjust="0"/>
  </p:normalViewPr>
  <p:slideViewPr>
    <p:cSldViewPr snapToGrid="0" snapToObjects="1">
      <p:cViewPr varScale="1">
        <p:scale>
          <a:sx n="62" d="100"/>
          <a:sy n="62" d="100"/>
        </p:scale>
        <p:origin x="134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4BC3DA-7149-6A4E-AE8A-42433539C6E9}" type="datetimeFigureOut">
              <a:rPr lang="en-US" smtClean="0"/>
              <a:t>5/14/2026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1C263-5090-9C4A-AF6F-AF21DC0CFCCF}" type="slidenum">
              <a:rPr lang="en-US" smtClean="0"/>
              <a:t>‹#›</a:t>
            </a:fld>
            <a:endParaRPr lang="en-US"/>
          </a:p>
        </p:txBody>
      </p:sp>
    </p:spTree>
    <p:extLst>
      <p:ext uri="{BB962C8B-B14F-4D97-AF65-F5344CB8AC3E}">
        <p14:creationId xmlns:p14="http://schemas.microsoft.com/office/powerpoint/2010/main" val="361807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1</a:t>
            </a:fld>
            <a:endParaRPr lang="en-US"/>
          </a:p>
        </p:txBody>
      </p:sp>
    </p:spTree>
    <p:extLst>
      <p:ext uri="{BB962C8B-B14F-4D97-AF65-F5344CB8AC3E}">
        <p14:creationId xmlns:p14="http://schemas.microsoft.com/office/powerpoint/2010/main" val="311632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Στερεά Ελλάδα διαθέτει πολύ ισχυρό αγροδιατροφικό αποτύπωμα, με σημαντική παραγωγή σε τομείς όπως το ελαιόλαδο, η κτηνοτροφία, ο οίνος και τα μελισσοκομικά προϊόντα. Παράλληλα όμως, υπάρχουν σημαντικές προκλήσεις που σχετίζονται με: τη βιώσιμη διαχείριση πόρων, την ψηφιακή μετάβαση,  την αξιοποίηση παραπροϊόντων, και την ανάγκη παραγωγής προϊόντων υψηλής προστιθέμενης αξίας.</a:t>
            </a:r>
          </a:p>
          <a:p>
            <a:r>
              <a:rPr lang="el-GR" dirty="0"/>
              <a:t>Μέσα σε αυτό το περιβάλλον, η έρευνα και η καινοτομία μπορούν να λειτουργήσουν ως βασικός μοχλός ανάπτυξης.</a:t>
            </a:r>
          </a:p>
          <a:p>
            <a:r>
              <a:rPr lang="el-GR" dirty="0"/>
              <a:t>Η σύνδεση πανεπιστημίου - επιχειρήσεων μπορεί να δημιουργήσει νέα εφαρμόσιμα εργαλεία και νέες ευκαιρίες για την περιοχή</a:t>
            </a:r>
          </a:p>
          <a:p>
            <a:r>
              <a:rPr lang="el-GR" dirty="0" err="1"/>
              <a:t>οπως</a:t>
            </a:r>
            <a:r>
              <a:rPr lang="el-GR" dirty="0"/>
              <a:t> η ενίσχυση στην ποιότητα και η αυθεντικότητα των τροφίμων (</a:t>
            </a:r>
            <a:r>
              <a:rPr lang="el-GR" dirty="0" err="1"/>
              <a:t>νεα</a:t>
            </a:r>
            <a:r>
              <a:rPr lang="el-GR" dirty="0"/>
              <a:t> προϊόντα πχ </a:t>
            </a:r>
            <a:r>
              <a:rPr lang="el-GR" dirty="0" err="1"/>
              <a:t>κασκαβαλ</a:t>
            </a:r>
            <a:r>
              <a:rPr lang="el-GR" dirty="0"/>
              <a:t>), και η βιώσιμη </a:t>
            </a:r>
            <a:r>
              <a:rPr lang="el-GR" dirty="0" err="1"/>
              <a:t>αγροδιατροφική</a:t>
            </a:r>
            <a:r>
              <a:rPr lang="el-GR" dirty="0"/>
              <a:t> παραγωγή.</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2</a:t>
            </a:fld>
            <a:endParaRPr lang="en-US"/>
          </a:p>
        </p:txBody>
      </p:sp>
    </p:spTree>
    <p:extLst>
      <p:ext uri="{BB962C8B-B14F-4D97-AF65-F5344CB8AC3E}">
        <p14:creationId xmlns:p14="http://schemas.microsoft.com/office/powerpoint/2010/main" val="407066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Ένας από τους βασικούς άξονες που αναπτύσσεται σήμερα στην </a:t>
            </a:r>
            <a:r>
              <a:rPr lang="el-GR" dirty="0" err="1"/>
              <a:t>αγροδιατροφική</a:t>
            </a:r>
            <a:r>
              <a:rPr lang="el-GR" dirty="0"/>
              <a:t> </a:t>
            </a:r>
            <a:r>
              <a:rPr lang="el-GR" dirty="0" err="1"/>
              <a:t>αλυσιδα</a:t>
            </a:r>
            <a:r>
              <a:rPr lang="el-GR" dirty="0"/>
              <a:t> είναι η κυκλική βιοοικονομία και η αξιοποίηση αγροδιατροφικών παραπροϊόντων.                               Η λογική πλέον είναι το “</a:t>
            </a:r>
            <a:r>
              <a:rPr lang="el-GR" dirty="0" err="1"/>
              <a:t>waste</a:t>
            </a:r>
            <a:r>
              <a:rPr lang="el-GR" dirty="0"/>
              <a:t> </a:t>
            </a:r>
            <a:r>
              <a:rPr lang="el-GR" dirty="0" err="1"/>
              <a:t>to</a:t>
            </a:r>
            <a:r>
              <a:rPr lang="el-GR" dirty="0"/>
              <a:t> </a:t>
            </a:r>
            <a:r>
              <a:rPr lang="el-GR" dirty="0" err="1"/>
              <a:t>value</a:t>
            </a:r>
            <a:r>
              <a:rPr lang="el-GR" dirty="0"/>
              <a:t>”:</a:t>
            </a:r>
            <a:br>
              <a:rPr lang="el-GR" dirty="0"/>
            </a:br>
            <a:r>
              <a:rPr lang="el-GR" dirty="0"/>
              <a:t>δηλαδή υλικά που παλαιότερα θεωρούνταν απόβλητα να μετατρέπονται σε νέους πόρους και νέα προϊόντα υψηλής προστιθέμενης αξίας. (πχ </a:t>
            </a:r>
            <a:r>
              <a:rPr lang="el-GR" dirty="0" err="1"/>
              <a:t>αντιοξειδωτικα</a:t>
            </a:r>
            <a:r>
              <a:rPr lang="el-GR" dirty="0"/>
              <a:t> από </a:t>
            </a:r>
            <a:r>
              <a:rPr lang="el-GR" dirty="0" err="1"/>
              <a:t>κατσιγαρο</a:t>
            </a:r>
            <a:r>
              <a:rPr lang="el-GR" dirty="0"/>
              <a:t>)</a:t>
            </a:r>
          </a:p>
          <a:p>
            <a:r>
              <a:rPr lang="el-GR" dirty="0"/>
              <a:t>Παραδείγματα αποτελούν: το τυρόγαλα, τα υπολείμματα καλλιεργειών, ή άλλα οργανικά παραπροϊόντα της αγροδιατροφικής παραγωγής.</a:t>
            </a:r>
          </a:p>
          <a:p>
            <a:r>
              <a:rPr lang="el-GR" dirty="0"/>
              <a:t>Μέσα από βιοτεχνολογικές και καινοτόμες διεργασίες μπορούν να αξιοποιηθούν για:</a:t>
            </a:r>
            <a:br>
              <a:rPr lang="el-GR" dirty="0"/>
            </a:br>
            <a:r>
              <a:rPr lang="el-GR" dirty="0"/>
              <a:t>λειτουργικά τρόφιμα,</a:t>
            </a:r>
            <a:br>
              <a:rPr lang="el-GR" dirty="0"/>
            </a:br>
            <a:r>
              <a:rPr lang="el-GR" dirty="0"/>
              <a:t>ζωοτροφές,</a:t>
            </a:r>
            <a:br>
              <a:rPr lang="el-GR" dirty="0"/>
            </a:br>
            <a:r>
              <a:rPr lang="el-GR" dirty="0"/>
              <a:t>βιοδραστικές ενώσεις,</a:t>
            </a:r>
            <a:br>
              <a:rPr lang="el-GR" dirty="0"/>
            </a:br>
            <a:r>
              <a:rPr lang="el-GR" dirty="0"/>
              <a:t>ή άλλες εφαρμογές με περιβαλλοντικό και οικονομικό όφελος.</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3</a:t>
            </a:fld>
            <a:endParaRPr lang="en-US"/>
          </a:p>
        </p:txBody>
      </p:sp>
    </p:spTree>
    <p:extLst>
      <p:ext uri="{BB962C8B-B14F-4D97-AF65-F5344CB8AC3E}">
        <p14:creationId xmlns:p14="http://schemas.microsoft.com/office/powerpoint/2010/main" val="1162088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Ένα χαρακτηριστικό παράδειγμα εφαρμογής της κυκλικής βιοοικονομίας είναι η αξιοποίηση του τυρογάλακτος, ενός παραπροϊόντος της τυροκομίας με υψηλό οργανικό φορτίο αλλά και σημαντική θρεπτική αξία.</a:t>
            </a:r>
          </a:p>
          <a:p>
            <a:r>
              <a:rPr lang="el-GR" dirty="0"/>
              <a:t>Στο πλαίσιο ερευνητικών δράσεων, το τυρόγαλα χρησιμοποιείται ως υπόστρωμα για την ανάπτυξη μικροφυκών, όπως η σπιρουλίνα, μέσω ελεγχόμενων βιοτεχνολογικών διεργασιών.</a:t>
            </a:r>
          </a:p>
          <a:p>
            <a:r>
              <a:rPr lang="el-GR" dirty="0"/>
              <a:t>Η παραγόμενη βιομάζα μικροφυκών είναι πλούσια σε πρωτεΐνες, βιοδραστικές ενώσεις και φυσικά αντιοξειδωτικά και μπορεί στη συνέχεια να </a:t>
            </a:r>
            <a:r>
              <a:rPr lang="el-GR" dirty="0" err="1"/>
              <a:t>επανενσωματωθεί</a:t>
            </a:r>
            <a:r>
              <a:rPr lang="el-GR" dirty="0"/>
              <a:t> στην τυροκομία για την παραγωγή νέων λειτουργικών τυροκομικών προϊόντων υψηλής προστιθέμενης αξίας.</a:t>
            </a:r>
          </a:p>
          <a:p>
            <a:r>
              <a:rPr lang="el-GR" dirty="0"/>
              <a:t>Με αυτόν τον τρόπο:</a:t>
            </a:r>
            <a:br>
              <a:rPr lang="el-GR" dirty="0"/>
            </a:br>
            <a:r>
              <a:rPr lang="el-GR" dirty="0"/>
              <a:t>ένα παραπροϊόν μετατρέπεται σε πολύτιμο πόρο,</a:t>
            </a:r>
            <a:br>
              <a:rPr lang="el-GR" dirty="0"/>
            </a:br>
            <a:r>
              <a:rPr lang="el-GR" dirty="0"/>
              <a:t>μειώνεται το περιβαλλοντικό αποτύπωμα της παραγωγής,</a:t>
            </a:r>
            <a:br>
              <a:rPr lang="el-GR" dirty="0"/>
            </a:br>
            <a:r>
              <a:rPr lang="el-GR" dirty="0"/>
              <a:t>και παράλληλα δημιουργούνται νέα καινοτόμα προϊόντα με βελτιωμένα διατροφικά χαρακτηριστικά.</a:t>
            </a:r>
          </a:p>
          <a:p>
            <a:r>
              <a:rPr lang="el-GR" dirty="0"/>
              <a:t>Πρόκειται ουσιαστικά για ένα ολοκληρωμένο μοντέλο “</a:t>
            </a:r>
            <a:r>
              <a:rPr lang="el-GR" dirty="0" err="1"/>
              <a:t>waste-to-value</a:t>
            </a:r>
            <a:r>
              <a:rPr lang="el-GR" dirty="0"/>
              <a:t>”, όπου η κυκλική αξιοποίηση πόρων συνδέεται άμεσα με τη βιώσιμη </a:t>
            </a:r>
            <a:r>
              <a:rPr lang="el-GR" dirty="0" err="1"/>
              <a:t>αγροδιατροφική</a:t>
            </a:r>
            <a:r>
              <a:rPr lang="el-GR" dirty="0"/>
              <a:t> ανάπτυξη.</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4</a:t>
            </a:fld>
            <a:endParaRPr lang="en-US"/>
          </a:p>
        </p:txBody>
      </p:sp>
    </p:spTree>
    <p:extLst>
      <p:ext uri="{BB962C8B-B14F-4D97-AF65-F5344CB8AC3E}">
        <p14:creationId xmlns:p14="http://schemas.microsoft.com/office/powerpoint/2010/main" val="1065042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Ένας ιδιαίτερα σημαντικός τομέας είναι επίσης και η ανάπτυξη συστημάτων ιχνηλασιμότητας και ελέγχου αυθεντικότητας, με αξιοποίηση ψηφιακών τεχνολογιών και αναλυτικών δεδομένων η οποία συμβάλλει στη διασφάλιση ποιότητας, διαφάνειας και εμπιστοσύνης σε όλη την </a:t>
            </a:r>
            <a:r>
              <a:rPr lang="el-GR" dirty="0" err="1"/>
              <a:t>αγροδιατροφική</a:t>
            </a:r>
            <a:r>
              <a:rPr lang="el-GR" dirty="0"/>
              <a:t> αλυσίδα.</a:t>
            </a:r>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5</a:t>
            </a:fld>
            <a:endParaRPr lang="en-US"/>
          </a:p>
        </p:txBody>
      </p:sp>
    </p:spTree>
    <p:extLst>
      <p:ext uri="{BB962C8B-B14F-4D97-AF65-F5344CB8AC3E}">
        <p14:creationId xmlns:p14="http://schemas.microsoft.com/office/powerpoint/2010/main" val="252343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Ένα χαρακτηριστικό παράδειγμα εφαρμογής της κυκλικής βιοοικονομίας αποτελεί η αξιοποίηση αγροδιατροφικών παραπροϊόντων για την παραγωγή ενισχυμένων ζωοτροφών και προϊόντων υψηλής διατροφικής αξίας. Παραπροϊόντα όπως, υπολείμματα τυροκομίας και άλλα φυτικά υπολείμματα μπορούν να αξιοποιηθούν ως πρώτες ύλες για τη δημιουργία νέων λειτουργικών ζωοτροφών, μειώνοντας το περιβαλλοντικό αποτύπωμα και ενισχύοντας τη βιωσιμότητα της παραγωγής. </a:t>
            </a:r>
          </a:p>
          <a:p>
            <a:r>
              <a:rPr lang="el-GR" dirty="0"/>
              <a:t>Η χρήση βιοδραστικών ενώσεων και φυσικών αντιοξειδωτικών μπορεί να συμβάλει στην παραγωγή ζωικών προϊόντων με αυξημένη διατροφική αξία και ποιοτικά χαρακτηριστικά.</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6</a:t>
            </a:fld>
            <a:endParaRPr lang="en-US"/>
          </a:p>
        </p:txBody>
      </p:sp>
    </p:spTree>
    <p:extLst>
      <p:ext uri="{BB962C8B-B14F-4D97-AF65-F5344CB8AC3E}">
        <p14:creationId xmlns:p14="http://schemas.microsoft.com/office/powerpoint/2010/main" val="514579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Ένας ακόμη βασικός άξονας έρευνας είναι η ανάπτυξη βιώσιμων και ασφαλών αγροδιατροφικών συστημάτων</a:t>
            </a:r>
          </a:p>
          <a:p>
            <a:r>
              <a:rPr lang="el-GR" dirty="0"/>
              <a:t>Μέσω συστημάτων ιχνηλασιμότητας και ελέγχου αυθεντικότητας, καθίσταται δυνατή η πλήρης παρακολούθηση της πορείας του προϊόντος, ενισχύοντας τη διαφάνεια, την ασφάλεια τροφίμων και την εμπιστοσύνη του καταναλωτή.</a:t>
            </a:r>
          </a:p>
          <a:p>
            <a:r>
              <a:rPr lang="el-GR" dirty="0"/>
              <a:t>Ο τελικός στόχος είναι η </a:t>
            </a:r>
            <a:r>
              <a:rPr lang="el-GR" b="1" dirty="0"/>
              <a:t>παραγωγή ασφαλών και ποιοτικών τροφίμων υψηλής προστιθέμενης αξίας, που μπορούν να ενισχύσουν την ανταγωνιστικότητα και την ταυτότητα των τοπικών προϊόντων της Περιφέρειας Στερεάς Ελλάδας.</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7</a:t>
            </a:fld>
            <a:endParaRPr lang="en-US"/>
          </a:p>
        </p:txBody>
      </p:sp>
    </p:spTree>
    <p:extLst>
      <p:ext uri="{BB962C8B-B14F-4D97-AF65-F5344CB8AC3E}">
        <p14:creationId xmlns:p14="http://schemas.microsoft.com/office/powerpoint/2010/main" val="1841852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αγροδιατροφή σήμερα περνά από την παραδοσιακή παραγωγή σε ένα νέο, ψηφιακό και βιώσιμο μοντέλο ανάπτυξης.</a:t>
            </a:r>
          </a:p>
          <a:p>
            <a:r>
              <a:rPr lang="el-GR" dirty="0"/>
              <a:t>Η έμφαση πλέον δεν είναι μόνο στην παραγωγή, αλλά και στην ποιότητα, την αυθεντικότητα, τα δεδομένα και την ιχνηλασιμότητα των προϊόντων.</a:t>
            </a:r>
          </a:p>
          <a:p>
            <a:r>
              <a:rPr lang="el-GR" dirty="0"/>
              <a:t>Μέσω ψηφιακών τεχνολογιών και επιστημονικών εργαλείων μπορούμε να λαμβάνουμε πιο ευφυείς και βιώσιμες αποφάσεις, δημιουργώντας νέα προϊόντα υψηλής προστιθέμενης αξίας για τη Στερεά Ελλάδα</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8</a:t>
            </a:fld>
            <a:endParaRPr lang="en-US"/>
          </a:p>
        </p:txBody>
      </p:sp>
    </p:spTree>
    <p:extLst>
      <p:ext uri="{BB962C8B-B14F-4D97-AF65-F5344CB8AC3E}">
        <p14:creationId xmlns:p14="http://schemas.microsoft.com/office/powerpoint/2010/main" val="1850291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Ένα χαρακτηριστικό παράδειγμα της νέας ψηφιακής αγροδιατροφής είναι το ευρωπαϊκό έργο AgriDataValue, στο οποίο αξιοποιούνται δεδομένα από αισθητήρες, δορυφόρους, </a:t>
            </a:r>
            <a:r>
              <a:rPr lang="el-GR" dirty="0" err="1"/>
              <a:t>drones</a:t>
            </a:r>
            <a:r>
              <a:rPr lang="el-GR" dirty="0"/>
              <a:t> και αγροτικές εφαρμογές. (πχ </a:t>
            </a:r>
            <a:r>
              <a:rPr lang="el-GR" dirty="0" err="1"/>
              <a:t>γλοιοσποριο</a:t>
            </a:r>
            <a:r>
              <a:rPr lang="el-GR" dirty="0"/>
              <a:t>)</a:t>
            </a:r>
          </a:p>
          <a:p>
            <a:r>
              <a:rPr lang="el-GR" dirty="0"/>
              <a:t>Στόχος είναι η καλύτερη διαχείριση καλλιεργειών, φυσικών πόρων και παραγωγικών διαδικασιών μέσω τεχνητής νοημοσύνης και ανάλυσης δεδομένων.</a:t>
            </a:r>
          </a:p>
          <a:p>
            <a:r>
              <a:rPr lang="el-GR" dirty="0"/>
              <a:t>Τέτοιες τεχνολογίες μπορούν να υποστηρίξουν και τη Στερεά Ελλάδα, συμβάλλοντας σε πιο αποδοτική παραγωγή, μείωση κόστους, εξοικονόμηση πόρων και καλύτερη ποιότητα προϊόντων</a:t>
            </a:r>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9</a:t>
            </a:fld>
            <a:endParaRPr lang="en-US"/>
          </a:p>
        </p:txBody>
      </p:sp>
    </p:spTree>
    <p:extLst>
      <p:ext uri="{BB962C8B-B14F-4D97-AF65-F5344CB8AC3E}">
        <p14:creationId xmlns:p14="http://schemas.microsoft.com/office/powerpoint/2010/main" val="3396465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Το έργο αξιοποιεί δεδομένα από αισθητήρες, δορυφόρους και </a:t>
            </a:r>
            <a:r>
              <a:rPr lang="el-GR" dirty="0" err="1"/>
              <a:t>drones</a:t>
            </a:r>
            <a:r>
              <a:rPr lang="el-GR" dirty="0"/>
              <a:t>, σε συνδυασμό με τεχνητή νοημοσύνη και </a:t>
            </a:r>
            <a:r>
              <a:rPr lang="el-GR" dirty="0" err="1"/>
              <a:t>predictive</a:t>
            </a:r>
            <a:r>
              <a:rPr lang="el-GR" dirty="0"/>
              <a:t> </a:t>
            </a:r>
            <a:r>
              <a:rPr lang="el-GR" dirty="0" err="1"/>
              <a:t>analytics</a:t>
            </a:r>
            <a:r>
              <a:rPr lang="el-GR" dirty="0"/>
              <a:t>, για την υποστήριξη της λήψης αποφάσεων στην αγροτική παραγωγή.</a:t>
            </a:r>
          </a:p>
          <a:p>
            <a:r>
              <a:rPr lang="el-GR" dirty="0"/>
              <a:t>Οι εφαρμογές αυτές μπορούν να συμβάλουν στη βελτιστοποίηση της άρδευσης και των εισροών, στη μείωση κόστους και κατανάλωσης νερού, αλλά και στη βελτίωση της ποιότητας και της ανταγωνιστικότητας των προϊόντων.</a:t>
            </a:r>
          </a:p>
          <a:p>
            <a:r>
              <a:rPr lang="el-GR" dirty="0"/>
              <a:t>Πρόκειται ουσιαστικά για ένα παράδειγμα του πώς η έρευνα και τα δεδομένα μπορούν να μετατραπούν σε πρακτικά εργαλεία για τη βιώσιμη ανάπτυξη της αγροδιατροφής.</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10</a:t>
            </a:fld>
            <a:endParaRPr lang="en-US"/>
          </a:p>
        </p:txBody>
      </p:sp>
    </p:spTree>
    <p:extLst>
      <p:ext uri="{BB962C8B-B14F-4D97-AF65-F5344CB8AC3E}">
        <p14:creationId xmlns:p14="http://schemas.microsoft.com/office/powerpoint/2010/main" val="241540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ουσία αυτών των εφαρμογών είναι ότι τα δεδομένα μετατρέπονται σε πρακτικά εργαλεία για τον ίδιο τον παραγωγό. Για παράδειγμα, ένας αγρότης μπορεί να γνωρίζει ακριβώς πότε και πόσο πρέπει να ποτίσει ή να εφαρμόσει λίπανση, μειώνοντας σημαντικά το κόστος νερού, ενέργειας και εισροών, ενώ ταυτόχρονα προστατεύει την παραγωγή του.</a:t>
            </a:r>
          </a:p>
          <a:p>
            <a:r>
              <a:rPr lang="el-GR" dirty="0"/>
              <a:t>Αντίστοιχα, στην κτηνοτροφία, η συνεχής παρακολούθηση των ζώων μπορεί να βοηθήσει στην έγκαιρη ανίχνευση προβλημάτων υγείας ή στρες, βελτιώνοντας την ευζωία, την παραγωγικότητα και τελικά την ποιότητα του τελικού </a:t>
            </a:r>
            <a:r>
              <a:rPr lang="el-GR" dirty="0" err="1"/>
              <a:t>προϊόντος.Άρα</a:t>
            </a:r>
            <a:r>
              <a:rPr lang="el-GR" dirty="0"/>
              <a:t>, ο παραγωγός δεν κερδίζει μόνο σε τεχνολογία — κερδίζει σε μείωση κόστους, καλύτερη απόδοση, πιο σταθερή ποιότητα και μεγαλύτερη ανταγωνιστικότητα</a:t>
            </a:r>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11</a:t>
            </a:fld>
            <a:endParaRPr lang="en-US"/>
          </a:p>
        </p:txBody>
      </p:sp>
    </p:spTree>
    <p:extLst>
      <p:ext uri="{BB962C8B-B14F-4D97-AF65-F5344CB8AC3E}">
        <p14:creationId xmlns:p14="http://schemas.microsoft.com/office/powerpoint/2010/main" val="1015912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 Στερεά Ελλάδα διαθέτει σημαντικά πλεονεκτήματα στον αγροδιατροφικό τομέα και μπορεί να αναπτύξει ισχυρή προστιθέμενη αξία μέσα από στρατηγικούς τομείς όπως η κυκλική βιοοικονομία, η αυθεντικότητα τροφίμων και η γεωργία ακριβείας</a:t>
            </a:r>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12</a:t>
            </a:fld>
            <a:endParaRPr lang="en-US"/>
          </a:p>
        </p:txBody>
      </p:sp>
    </p:spTree>
    <p:extLst>
      <p:ext uri="{BB962C8B-B14F-4D97-AF65-F5344CB8AC3E}">
        <p14:creationId xmlns:p14="http://schemas.microsoft.com/office/powerpoint/2010/main" val="1861048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Κλείνοντας, θεωρώ ότι η επόμενη ημέρα της αγροδιατροφής στη Στερεά Ελλάδα βασίζεται στη σύνδεση της έρευνας με την πραγματική παραγωγή και τις ανάγκες της κοινωνίας.</a:t>
            </a:r>
          </a:p>
          <a:p>
            <a:r>
              <a:rPr lang="el-GR" dirty="0"/>
              <a:t>Η ποιότητα, η αυθεντικότητα, η κυκλική βιοοικονομία, η ψηφιακή αγροδιατροφή και η ανάπτυξη καινοτόμων προϊόντων δεν αποτελούν πλέον μελλοντικά σενάρια, αλλά πεδία στα οποία ήδη αναπτύσσονται ερευνητικές και εφαρμοσμένες δράσεις.</a:t>
            </a:r>
          </a:p>
          <a:p>
            <a:r>
              <a:rPr lang="el-GR" dirty="0"/>
              <a:t>Μπορούμε να κάνουμε τα προϊόντας μας ανταγωνιστικά!</a:t>
            </a:r>
          </a:p>
          <a:p>
            <a:r>
              <a:rPr lang="el-GR" dirty="0"/>
              <a:t>Ο στόχος είναι η δημιουργία ενός πιο βιώσιμου, ανταγωνιστικού και ανθεκτικού </a:t>
            </a:r>
            <a:r>
              <a:rPr lang="el-GR" dirty="0" err="1"/>
              <a:t>αγροδιατροφικού</a:t>
            </a:r>
            <a:r>
              <a:rPr lang="el-GR" dirty="0"/>
              <a:t> μοντέλου, που θα προσφέρει αξία στον παραγωγό, στον καταναλωτή, αλλά και στο ίδιο το περιβάλλον</a:t>
            </a:r>
          </a:p>
          <a:p>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13</a:t>
            </a:fld>
            <a:endParaRPr lang="en-US"/>
          </a:p>
        </p:txBody>
      </p:sp>
    </p:spTree>
    <p:extLst>
      <p:ext uri="{BB962C8B-B14F-4D97-AF65-F5344CB8AC3E}">
        <p14:creationId xmlns:p14="http://schemas.microsoft.com/office/powerpoint/2010/main" val="809160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Οι δράσεις που παρουσιάσαμε συνδέονται κυρίως με τους στόχους για βιώσιμη γεωργία, υγεία και ασφάλεια τροφίμων, καινοτομία, υπεύθυνη παραγωγή και δράση για το κλίμα, αναδεικνύοντας τον ρόλο της έρευνας στη βιώσιμη ανάπτυξη της αγροδιατροφής.</a:t>
            </a:r>
          </a:p>
          <a:p>
            <a:endParaRPr lang="el-GR" dirty="0"/>
          </a:p>
          <a:p>
            <a:endParaRPr lang="el-GR" dirty="0"/>
          </a:p>
          <a:p>
            <a:r>
              <a:rPr lang="el-GR" dirty="0"/>
              <a:t>SDG 2 – Μηδενική Πείνα βιώσιμη αγροδιατροφή, βελτιωμένες ζωοτροφές, ασφαλή και θρεπτικά τρόφιμα SDG 3 – Καλή Υγεία και Ευημερία</a:t>
            </a:r>
            <a:br>
              <a:rPr lang="el-GR" dirty="0"/>
            </a:br>
            <a:r>
              <a:rPr lang="el-GR" dirty="0"/>
              <a:t>λειτουργικά τρόφιμα, υψηλότερη διατροφική αξία, ασφάλεια τροφίμων SDG 6 – Καθαρό Νερό και Αποχέτευση</a:t>
            </a:r>
            <a:br>
              <a:rPr lang="el-GR" dirty="0"/>
            </a:br>
            <a:r>
              <a:rPr lang="el-GR" dirty="0"/>
              <a:t>εξοικονόμηση και ορθολογική διαχείριση υδάτινων πόρων μέσω γεωργίας ακριβείας SDG 8 – Αξιοπρεπής Εργασία και Οικονομική Ανάπτυξη</a:t>
            </a:r>
            <a:br>
              <a:rPr lang="el-GR" dirty="0"/>
            </a:br>
            <a:r>
              <a:rPr lang="el-GR" dirty="0"/>
              <a:t>ενίσχυση τοπικής παραγωγής, νέες τεχνολογίες, προστιθέμενη αξία στα προϊόντα SDG 9 – Βιομηχανία, Καινοτομία και Υποδομές</a:t>
            </a:r>
            <a:br>
              <a:rPr lang="el-GR" dirty="0"/>
            </a:br>
            <a:r>
              <a:rPr lang="el-GR" dirty="0"/>
              <a:t>AgriDataValue, AI, αισθητήρες, ιχνηλασιμότητα, βιοτεχνολογία SDG 12 – Υπεύθυνη Κατανάλωση και Παραγωγή</a:t>
            </a:r>
            <a:br>
              <a:rPr lang="el-GR" dirty="0"/>
            </a:br>
            <a:r>
              <a:rPr lang="el-GR" dirty="0"/>
              <a:t>κυκλική βιοοικονομία, αξιοποίηση παραπροϊόντων, μείωση αποβλήτων SDG 13 – Δράση για το Κλίμα</a:t>
            </a:r>
            <a:br>
              <a:rPr lang="el-GR" dirty="0"/>
            </a:br>
            <a:r>
              <a:rPr lang="el-GR" dirty="0"/>
              <a:t>βιώσιμη παραγωγή, μείωση περιβαλλοντικού αποτυπώματος, αποδοτικότερη χρήση εισροών SDG 15 – Ζωή στη Στεριά</a:t>
            </a:r>
            <a:br>
              <a:rPr lang="el-GR" dirty="0"/>
            </a:br>
            <a:r>
              <a:rPr lang="el-GR" dirty="0"/>
              <a:t>προστασία φυσικών πόρων και βιώσιμη διαχείριση αγροτικών οικοσυστημάτων</a:t>
            </a:r>
            <a:endParaRPr lang="en-GB" dirty="0"/>
          </a:p>
        </p:txBody>
      </p:sp>
      <p:sp>
        <p:nvSpPr>
          <p:cNvPr id="4" name="Θέση αριθμού διαφάνειας 3"/>
          <p:cNvSpPr>
            <a:spLocks noGrp="1"/>
          </p:cNvSpPr>
          <p:nvPr>
            <p:ph type="sldNum" sz="quarter" idx="5"/>
          </p:nvPr>
        </p:nvSpPr>
        <p:spPr/>
        <p:txBody>
          <a:bodyPr/>
          <a:lstStyle/>
          <a:p>
            <a:fld id="{28C1C263-5090-9C4A-AF6F-AF21DC0CFCCF}" type="slidenum">
              <a:rPr lang="en-US" smtClean="0"/>
              <a:t>14</a:t>
            </a:fld>
            <a:endParaRPr lang="en-US"/>
          </a:p>
        </p:txBody>
      </p:sp>
    </p:spTree>
    <p:extLst>
      <p:ext uri="{BB962C8B-B14F-4D97-AF65-F5344CB8AC3E}">
        <p14:creationId xmlns:p14="http://schemas.microsoft.com/office/powerpoint/2010/main" val="1719101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981F2-89D9-2349-B4CB-09E8D46C8F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1849B2-D753-2A4C-B201-5735643AC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3D4721-712C-1345-8729-AE2BCA66AF98}"/>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5" name="Footer Placeholder 4">
            <a:extLst>
              <a:ext uri="{FF2B5EF4-FFF2-40B4-BE49-F238E27FC236}">
                <a16:creationId xmlns:a16="http://schemas.microsoft.com/office/drawing/2014/main" id="{B2A28710-74DB-1041-AF82-326040FFB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FD9FDE-3A3F-0142-80B5-AC35F8668351}"/>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1167847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AE80C-1490-2C40-8D5D-67D961E7D2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A10AA1-2B25-BB40-ADB5-8F898B159EB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1026AE-C751-D645-87DC-902E3B0F5FD0}"/>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5" name="Footer Placeholder 4">
            <a:extLst>
              <a:ext uri="{FF2B5EF4-FFF2-40B4-BE49-F238E27FC236}">
                <a16:creationId xmlns:a16="http://schemas.microsoft.com/office/drawing/2014/main" id="{90A48CEC-9A11-0847-8194-CD94747E6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E4890-A1EF-764F-AE9F-2C44ACF1DB4A}"/>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2668404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F6968-914F-634D-8C58-9C3CBF4EC2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855CD4-9107-6F49-A981-BF45F2DEF2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CA0B2B-33C0-D443-A5DA-112D83505B6B}"/>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5" name="Footer Placeholder 4">
            <a:extLst>
              <a:ext uri="{FF2B5EF4-FFF2-40B4-BE49-F238E27FC236}">
                <a16:creationId xmlns:a16="http://schemas.microsoft.com/office/drawing/2014/main" id="{B54218C9-B0B4-0844-A4FC-35FD1808A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66F76-F305-9743-8C23-B26416DD3B28}"/>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297676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591CA-A328-C84E-89A9-01594CE557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FDCD06-3EA2-AC41-BFCF-01E20057125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0AD570-71B5-134E-A2B4-7D3D8C94447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FCBDC9-4D1B-DC4B-9042-DEEF34C27CF8}"/>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6" name="Footer Placeholder 5">
            <a:extLst>
              <a:ext uri="{FF2B5EF4-FFF2-40B4-BE49-F238E27FC236}">
                <a16:creationId xmlns:a16="http://schemas.microsoft.com/office/drawing/2014/main" id="{3ECB5853-6FEF-5A4A-92CF-B9755B2984D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B46D2C-12FF-5B40-BA46-02C6EE044C27}"/>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244804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11FFC-42DB-4B44-AB04-584FB53BC1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4DC6011-BFB4-854E-B1BF-A5CC3CCF6F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220134F-AC3E-6244-ACEF-6698A5E2791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9F95F9F-D6BD-D94A-9045-5C7CB7C9C5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2059D92-F3BF-2A44-B42E-E1DACC25EB2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DB4C19-B3E4-3F4C-A94B-D037274FB10F}"/>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8" name="Footer Placeholder 7">
            <a:extLst>
              <a:ext uri="{FF2B5EF4-FFF2-40B4-BE49-F238E27FC236}">
                <a16:creationId xmlns:a16="http://schemas.microsoft.com/office/drawing/2014/main" id="{FDFE59A5-68C6-FE40-949F-8DAB58365A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7BAC4DF-656B-A647-8733-D54525C00772}"/>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723002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61F9-1064-8746-9031-5871DEAE42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52C267-06F7-DC45-A4D2-92E5011BF5F1}"/>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4" name="Footer Placeholder 3">
            <a:extLst>
              <a:ext uri="{FF2B5EF4-FFF2-40B4-BE49-F238E27FC236}">
                <a16:creationId xmlns:a16="http://schemas.microsoft.com/office/drawing/2014/main" id="{4A9141FD-CCB6-EF41-91A9-154E8B540A9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675696-0E04-134B-B388-EDBC1A9BCF71}"/>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56290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77D45C-12A4-C448-93CA-B9E0A2035026}"/>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3" name="Footer Placeholder 2">
            <a:extLst>
              <a:ext uri="{FF2B5EF4-FFF2-40B4-BE49-F238E27FC236}">
                <a16:creationId xmlns:a16="http://schemas.microsoft.com/office/drawing/2014/main" id="{5D6410FD-DD53-7345-96D0-578A5B4E088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EBDAC98-9840-AB4B-A21F-725EE80182E0}"/>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1205580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FDC3D-5EB0-0145-A0EA-724628CD71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1ABDCC-87EE-0A42-B993-6AA8E6C0C5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671B19-98BE-E745-9E18-2D4F88B144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0B6B6B-0507-3948-91A3-9280E26A5EFC}"/>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6" name="Footer Placeholder 5">
            <a:extLst>
              <a:ext uri="{FF2B5EF4-FFF2-40B4-BE49-F238E27FC236}">
                <a16:creationId xmlns:a16="http://schemas.microsoft.com/office/drawing/2014/main" id="{F3502B1F-1745-9B4B-A601-29A08F6053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C056D2-D626-F644-936A-083EE412C927}"/>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1845762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0E08-8B81-6349-B0A7-57FD2F7EC8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10FB3B-A287-DB4A-BC18-B3D5702EA4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1BF900-694D-4740-B121-DE5FCD2177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D4CA678-B49D-864F-AF58-9AF8281C281B}"/>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6" name="Footer Placeholder 5">
            <a:extLst>
              <a:ext uri="{FF2B5EF4-FFF2-40B4-BE49-F238E27FC236}">
                <a16:creationId xmlns:a16="http://schemas.microsoft.com/office/drawing/2014/main" id="{BCB22DA6-1053-EE49-A95C-655F4E2E7F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5BFB4C-EB18-0C4C-8497-8AAAC5EDE41C}"/>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3154692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DCD6A-A36E-7440-A85D-674FC1FD81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24B82C-AFAD-374B-A81A-DBDF15DEC1E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AE775B-0481-DD45-AFBA-AB913D1777E5}"/>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5" name="Footer Placeholder 4">
            <a:extLst>
              <a:ext uri="{FF2B5EF4-FFF2-40B4-BE49-F238E27FC236}">
                <a16:creationId xmlns:a16="http://schemas.microsoft.com/office/drawing/2014/main" id="{B06190D1-1279-8A4F-A077-41D4593934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7C6836-86E1-2A46-B928-CDD2D97B4826}"/>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2941511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B5E089-5D76-454C-B16F-C01D290C256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94302D-8C9A-7345-9ED3-AF219FC4075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34EB1E-E2EE-824A-A124-7F0D6EFB7EFA}"/>
              </a:ext>
            </a:extLst>
          </p:cNvPr>
          <p:cNvSpPr>
            <a:spLocks noGrp="1"/>
          </p:cNvSpPr>
          <p:nvPr>
            <p:ph type="dt" sz="half" idx="10"/>
          </p:nvPr>
        </p:nvSpPr>
        <p:spPr/>
        <p:txBody>
          <a:bodyPr/>
          <a:lstStyle/>
          <a:p>
            <a:fld id="{D939D2A5-404D-2545-A3B9-353A50F0AF09}" type="datetimeFigureOut">
              <a:rPr lang="en-US" smtClean="0"/>
              <a:t>5/14/2026</a:t>
            </a:fld>
            <a:endParaRPr lang="en-US"/>
          </a:p>
        </p:txBody>
      </p:sp>
      <p:sp>
        <p:nvSpPr>
          <p:cNvPr id="5" name="Footer Placeholder 4">
            <a:extLst>
              <a:ext uri="{FF2B5EF4-FFF2-40B4-BE49-F238E27FC236}">
                <a16:creationId xmlns:a16="http://schemas.microsoft.com/office/drawing/2014/main" id="{84F9A94B-F05A-D14F-9CDF-1E41D2BC65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187C94-6C08-5444-BEB2-1D0D11402EAF}"/>
              </a:ext>
            </a:extLst>
          </p:cNvPr>
          <p:cNvSpPr>
            <a:spLocks noGrp="1"/>
          </p:cNvSpPr>
          <p:nvPr>
            <p:ph type="sldNum" sz="quarter" idx="12"/>
          </p:nvPr>
        </p:nvSpPr>
        <p:spPr/>
        <p:txBody>
          <a:bodyPr/>
          <a:lstStyle/>
          <a:p>
            <a:fld id="{CCF7A2C0-F445-4D43-9D17-19489A20B97F}" type="slidenum">
              <a:rPr lang="en-US" smtClean="0"/>
              <a:t>‹#›</a:t>
            </a:fld>
            <a:endParaRPr lang="en-US"/>
          </a:p>
        </p:txBody>
      </p:sp>
    </p:spTree>
    <p:extLst>
      <p:ext uri="{BB962C8B-B14F-4D97-AF65-F5344CB8AC3E}">
        <p14:creationId xmlns:p14="http://schemas.microsoft.com/office/powerpoint/2010/main" val="3488574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pPr/>
              <a:t>5/14/2026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330918936"/>
      </p:ext>
    </p:extLst>
  </p:cSld>
  <p:clrMapOvr>
    <a:overrideClrMapping bg1="dk1" tx1="lt1" bg2="dk2" tx2="lt2" accent1="accent1" accent2="accent2" accent3="accent3" accent4="accent4" accent5="accent5" accent6="accent6" hlink="hlink" folHlink="folHlink"/>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smtClean="0"/>
              <a:t>5/14/2026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269418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87DE6118-2437-4B30-8E3C-4D2BE6020583}" type="datetimeFigureOut">
              <a:rPr lang="en-US" smtClean="0"/>
              <a:pPr/>
              <a:t>5/14/2026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603284826"/>
      </p:ext>
    </p:extLst>
  </p:cSld>
  <p:clrMapOvr>
    <a:overrideClrMapping bg1="dk1" tx1="lt1" bg2="dk2" tx2="lt2" accent1="accent1" accent2="accent2" accent3="accent3" accent4="accent4" accent5="accent5" accent6="accent6" hlink="hlink" folHlink="folHlink"/>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8" name="Date Placeholder 7"/>
          <p:cNvSpPr>
            <a:spLocks noGrp="1"/>
          </p:cNvSpPr>
          <p:nvPr>
            <p:ph type="dt" sz="half" idx="10"/>
          </p:nvPr>
        </p:nvSpPr>
        <p:spPr/>
        <p:txBody>
          <a:bodyPr/>
          <a:lstStyle/>
          <a:p>
            <a:fld id="{87DE6118-2437-4B30-8E3C-4D2BE6020583}" type="datetimeFigureOut">
              <a:rPr lang="en-US" smtClean="0"/>
              <a:t>5/14/2026</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864423866"/>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583436" y="3143250"/>
            <a:ext cx="4270248" cy="2596776"/>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7" name="Date Placeholder 6"/>
          <p:cNvSpPr>
            <a:spLocks noGrp="1"/>
          </p:cNvSpPr>
          <p:nvPr>
            <p:ph type="dt" sz="half" idx="10"/>
          </p:nvPr>
        </p:nvSpPr>
        <p:spPr/>
        <p:txBody>
          <a:bodyPr/>
          <a:lstStyle/>
          <a:p>
            <a:fld id="{D939D2A5-404D-2545-A3B9-353A50F0AF09}" type="datetimeFigureOut">
              <a:rPr lang="en-US" smtClean="0"/>
              <a:t>5/14/2026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F7A2C0-F445-4D43-9D17-19489A20B97F}" type="slidenum">
              <a:rPr lang="en-US" smtClean="0"/>
              <a:t>‹#›</a:t>
            </a:fld>
            <a:endParaRPr lang="en-US"/>
          </a:p>
        </p:txBody>
      </p:sp>
      <p:sp>
        <p:nvSpPr>
          <p:cNvPr id="10" name="Title 9"/>
          <p:cNvSpPr>
            <a:spLocks noGrp="1"/>
          </p:cNvSpPr>
          <p:nvPr>
            <p:ph type="title"/>
          </p:nvPr>
        </p:nvSpPr>
        <p:spPr/>
        <p:txBody>
          <a:bodyPr/>
          <a:lstStyle/>
          <a:p>
            <a:r>
              <a:rPr lang="el-GR"/>
              <a:t>Κάντε κλικ για να επεξεργαστείτε τον τίτλο υποδείγματος</a:t>
            </a:r>
            <a:endParaRPr lang="en-US" dirty="0"/>
          </a:p>
        </p:txBody>
      </p:sp>
    </p:spTree>
    <p:extLst>
      <p:ext uri="{BB962C8B-B14F-4D97-AF65-F5344CB8AC3E}">
        <p14:creationId xmlns:p14="http://schemas.microsoft.com/office/powerpoint/2010/main" val="29719586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smtClean="0"/>
              <a:t>5/14/2026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17406176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smtClean="0"/>
              <a:t>5/14/2026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92767567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9" name="Date Placeholder 8"/>
          <p:cNvSpPr>
            <a:spLocks noGrp="1"/>
          </p:cNvSpPr>
          <p:nvPr>
            <p:ph type="dt" sz="half" idx="10"/>
          </p:nvPr>
        </p:nvSpPr>
        <p:spPr/>
        <p:txBody>
          <a:bodyPr/>
          <a:lstStyle/>
          <a:p>
            <a:fld id="{87DE6118-2437-4B30-8E3C-4D2BE6020583}" type="datetimeFigureOut">
              <a:rPr lang="en-US" smtClean="0"/>
              <a:pPr/>
              <a:t>5/14/2026</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56394225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7DE6118-2437-4B30-8E3C-4D2BE6020583}" type="datetimeFigureOut">
              <a:rPr lang="en-US" smtClean="0"/>
              <a:pPr/>
              <a:t>5/14/2026</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176161168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54322712"/>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smtClean="0"/>
              <a:t>5/14/2026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107074411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9D8C1-697D-EB41-8D35-AA2DE79E9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FD197C-5177-FC40-AB0B-848CE4BE5D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89BAE7-B93D-8F42-B456-3AB3A2F35D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39D2A5-404D-2545-A3B9-353A50F0AF09}" type="datetimeFigureOut">
              <a:rPr lang="en-US" smtClean="0"/>
              <a:t>5/14/2026</a:t>
            </a:fld>
            <a:endParaRPr lang="en-US"/>
          </a:p>
        </p:txBody>
      </p:sp>
      <p:sp>
        <p:nvSpPr>
          <p:cNvPr id="5" name="Footer Placeholder 4">
            <a:extLst>
              <a:ext uri="{FF2B5EF4-FFF2-40B4-BE49-F238E27FC236}">
                <a16:creationId xmlns:a16="http://schemas.microsoft.com/office/drawing/2014/main" id="{0C114189-4B4E-3245-9340-BE82B8519E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ACF69B9-F2B1-B54D-ADD4-26603BBC61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F7A2C0-F445-4D43-9D17-19489A20B97F}" type="slidenum">
              <a:rPr lang="en-US" smtClean="0"/>
              <a:t>‹#›</a:t>
            </a:fld>
            <a:endParaRPr lang="en-US"/>
          </a:p>
        </p:txBody>
      </p:sp>
    </p:spTree>
    <p:extLst>
      <p:ext uri="{BB962C8B-B14F-4D97-AF65-F5344CB8AC3E}">
        <p14:creationId xmlns:p14="http://schemas.microsoft.com/office/powerpoint/2010/main" val="3862064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D939D2A5-404D-2545-A3B9-353A50F0AF09}" type="datetimeFigureOut">
              <a:rPr lang="en-US" smtClean="0"/>
              <a:t>5/14/2026</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CCF7A2C0-F445-4D43-9D17-19489A20B97F}" type="slidenum">
              <a:rPr lang="en-US" smtClean="0"/>
              <a:t>‹#›</a:t>
            </a:fld>
            <a:endParaRPr lang="en-US"/>
          </a:p>
        </p:txBody>
      </p:sp>
    </p:spTree>
    <p:extLst>
      <p:ext uri="{BB962C8B-B14F-4D97-AF65-F5344CB8AC3E}">
        <p14:creationId xmlns:p14="http://schemas.microsoft.com/office/powerpoint/2010/main" val="28222481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866C183-B743-CF33-AA7E-091491F395B2}"/>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593692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47A9F767-BC05-F775-C14F-61DC9CFAE669}"/>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2064312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EED9D10D-186D-C150-0E8E-CB3536F0FD4F}"/>
              </a:ext>
            </a:extLst>
          </p:cNvPr>
          <p:cNvSpPr>
            <a:spLocks noGrp="1"/>
          </p:cNvSpPr>
          <p:nvPr>
            <p:ph type="sldNum" sz="quarter" idx="12"/>
          </p:nvPr>
        </p:nvSpPr>
        <p:spPr/>
        <p:txBody>
          <a:bodyPr/>
          <a:lstStyle/>
          <a:p>
            <a:fld id="{69E57DC2-970A-4B3E-BB1C-7A09969E49DF}" type="slidenum">
              <a:rPr lang="en-US" smtClean="0"/>
              <a:t>3</a:t>
            </a:fld>
            <a:endParaRPr lang="en-US" dirty="0"/>
          </a:p>
        </p:txBody>
      </p:sp>
      <p:pic>
        <p:nvPicPr>
          <p:cNvPr id="3" name="Εικόνα 2">
            <a:extLst>
              <a:ext uri="{FF2B5EF4-FFF2-40B4-BE49-F238E27FC236}">
                <a16:creationId xmlns:a16="http://schemas.microsoft.com/office/drawing/2014/main" id="{9943E0ED-63E5-6DAB-7447-A0B721A20090}"/>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657305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5E3AD8-70D8-A30F-AB9E-CE56A9F286AB}"/>
            </a:ext>
          </a:extLst>
        </p:cNvPr>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603B8A88-508D-4D9A-C08D-2D841B25F9C2}"/>
              </a:ext>
            </a:extLst>
          </p:cNvPr>
          <p:cNvSpPr>
            <a:spLocks noGrp="1"/>
          </p:cNvSpPr>
          <p:nvPr>
            <p:ph type="sldNum" sz="quarter" idx="12"/>
          </p:nvPr>
        </p:nvSpPr>
        <p:spPr/>
        <p:txBody>
          <a:bodyPr/>
          <a:lstStyle/>
          <a:p>
            <a:fld id="{69E57DC2-970A-4B3E-BB1C-7A09969E49DF}" type="slidenum">
              <a:rPr lang="en-US" smtClean="0"/>
              <a:t>4</a:t>
            </a:fld>
            <a:endParaRPr lang="en-US" dirty="0"/>
          </a:p>
        </p:txBody>
      </p:sp>
      <p:sp>
        <p:nvSpPr>
          <p:cNvPr id="5" name="TextBox 4">
            <a:extLst>
              <a:ext uri="{FF2B5EF4-FFF2-40B4-BE49-F238E27FC236}">
                <a16:creationId xmlns:a16="http://schemas.microsoft.com/office/drawing/2014/main" id="{5461CA17-BD7A-CBC7-83D3-D4BD565FFC4E}"/>
              </a:ext>
            </a:extLst>
          </p:cNvPr>
          <p:cNvSpPr txBox="1"/>
          <p:nvPr/>
        </p:nvSpPr>
        <p:spPr>
          <a:xfrm>
            <a:off x="851338" y="222011"/>
            <a:ext cx="10489324" cy="584775"/>
          </a:xfrm>
          <a:prstGeom prst="rect">
            <a:avLst/>
          </a:prstGeom>
          <a:noFill/>
        </p:spPr>
        <p:txBody>
          <a:bodyPr wrap="square" rtlCol="0">
            <a:spAutoFit/>
          </a:bodyPr>
          <a:lstStyle/>
          <a:p>
            <a:pPr algn="ctr"/>
            <a:r>
              <a:rPr lang="el-GR" sz="3200" b="1" i="1" dirty="0">
                <a:solidFill>
                  <a:srgbClr val="006600"/>
                </a:solidFill>
              </a:rPr>
              <a:t>Κυκλική Βιοοικονομία και βιώσιμη Αγροδιατροφή</a:t>
            </a:r>
            <a:endParaRPr lang="en-GB" sz="3200" b="1" i="1" dirty="0">
              <a:solidFill>
                <a:srgbClr val="006600"/>
              </a:solidFill>
            </a:endParaRPr>
          </a:p>
        </p:txBody>
      </p:sp>
      <p:sp>
        <p:nvSpPr>
          <p:cNvPr id="6" name="TextBox 5">
            <a:extLst>
              <a:ext uri="{FF2B5EF4-FFF2-40B4-BE49-F238E27FC236}">
                <a16:creationId xmlns:a16="http://schemas.microsoft.com/office/drawing/2014/main" id="{40A4D199-F5CC-603D-EF63-939B6914AD85}"/>
              </a:ext>
            </a:extLst>
          </p:cNvPr>
          <p:cNvSpPr txBox="1"/>
          <p:nvPr/>
        </p:nvSpPr>
        <p:spPr>
          <a:xfrm>
            <a:off x="3665481" y="1158212"/>
            <a:ext cx="5570483" cy="400110"/>
          </a:xfrm>
          <a:prstGeom prst="rect">
            <a:avLst/>
          </a:prstGeom>
          <a:noFill/>
        </p:spPr>
        <p:txBody>
          <a:bodyPr wrap="square" rtlCol="0">
            <a:spAutoFit/>
          </a:bodyPr>
          <a:lstStyle/>
          <a:p>
            <a:r>
              <a:rPr lang="el-GR" sz="2000" b="1" dirty="0">
                <a:solidFill>
                  <a:schemeClr val="accent4">
                    <a:lumMod val="75000"/>
                  </a:schemeClr>
                </a:solidFill>
              </a:rPr>
              <a:t>Κυκλικό μοντέλο Αξιοποίησης τυρογάλακτος</a:t>
            </a:r>
            <a:endParaRPr lang="en-GB" sz="2000" b="1" dirty="0">
              <a:solidFill>
                <a:schemeClr val="accent4">
                  <a:lumMod val="75000"/>
                </a:schemeClr>
              </a:solidFill>
            </a:endParaRPr>
          </a:p>
        </p:txBody>
      </p:sp>
      <p:pic>
        <p:nvPicPr>
          <p:cNvPr id="7" name="Picture 6" descr="Checkmark Bouncing | 3D Animated Clipart for PowerPoint - PresenterMedia.com">
            <a:extLst>
              <a:ext uri="{FF2B5EF4-FFF2-40B4-BE49-F238E27FC236}">
                <a16:creationId xmlns:a16="http://schemas.microsoft.com/office/drawing/2014/main" id="{898D61EB-3A5E-8242-EC6E-BF621D43FDDC}"/>
              </a:ext>
            </a:extLst>
          </p:cNvPr>
          <p:cNvPicPr>
            <a:picLocks noChangeAspect="1" noChangeArrowheads="1" noCrop="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56036" y="737142"/>
            <a:ext cx="631605" cy="842139"/>
          </a:xfrm>
          <a:prstGeom prst="rect">
            <a:avLst/>
          </a:prstGeom>
          <a:noFill/>
          <a:extLst>
            <a:ext uri="{909E8E84-426E-40DD-AFC4-6F175D3DCCD1}">
              <a14:hiddenFill xmlns:a14="http://schemas.microsoft.com/office/drawing/2010/main">
                <a:solidFill>
                  <a:srgbClr val="FFFFFF"/>
                </a:solidFill>
              </a14:hiddenFill>
            </a:ext>
          </a:extLst>
        </p:spPr>
      </p:pic>
      <p:pic>
        <p:nvPicPr>
          <p:cNvPr id="4" name="Εικόνα 3">
            <a:extLst>
              <a:ext uri="{FF2B5EF4-FFF2-40B4-BE49-F238E27FC236}">
                <a16:creationId xmlns:a16="http://schemas.microsoft.com/office/drawing/2014/main" id="{5DB25049-1A7D-3E96-5F4C-8F9EC70662C0}"/>
              </a:ext>
            </a:extLst>
          </p:cNvPr>
          <p:cNvPicPr>
            <a:picLocks noChangeAspect="1"/>
          </p:cNvPicPr>
          <p:nvPr/>
        </p:nvPicPr>
        <p:blipFill>
          <a:blip r:embed="rId4"/>
          <a:srcRect t="12479" b="21111"/>
          <a:stretch>
            <a:fillRect/>
          </a:stretch>
        </p:blipFill>
        <p:spPr>
          <a:xfrm>
            <a:off x="621276" y="1676400"/>
            <a:ext cx="11084247" cy="4907281"/>
          </a:xfrm>
          <a:prstGeom prst="rect">
            <a:avLst/>
          </a:prstGeom>
        </p:spPr>
      </p:pic>
    </p:spTree>
    <p:extLst>
      <p:ext uri="{BB962C8B-B14F-4D97-AF65-F5344CB8AC3E}">
        <p14:creationId xmlns:p14="http://schemas.microsoft.com/office/powerpoint/2010/main" val="3081934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04B17052-8B91-14CD-8A81-36FCD5DFEB0B}"/>
              </a:ext>
            </a:extLst>
          </p:cNvPr>
          <p:cNvSpPr>
            <a:spLocks noGrp="1"/>
          </p:cNvSpPr>
          <p:nvPr>
            <p:ph type="sldNum" sz="quarter" idx="12"/>
          </p:nvPr>
        </p:nvSpPr>
        <p:spPr/>
        <p:txBody>
          <a:bodyPr/>
          <a:lstStyle/>
          <a:p>
            <a:fld id="{69E57DC2-970A-4B3E-BB1C-7A09969E49DF}" type="slidenum">
              <a:rPr lang="en-US" smtClean="0"/>
              <a:t>5</a:t>
            </a:fld>
            <a:endParaRPr lang="en-US" dirty="0"/>
          </a:p>
        </p:txBody>
      </p:sp>
      <p:pic>
        <p:nvPicPr>
          <p:cNvPr id="3" name="Εικόνα 2">
            <a:extLst>
              <a:ext uri="{FF2B5EF4-FFF2-40B4-BE49-F238E27FC236}">
                <a16:creationId xmlns:a16="http://schemas.microsoft.com/office/drawing/2014/main" id="{CDD5C047-5F9B-98FB-0F8B-76055E49FE2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rcRect r="1745" b="10556"/>
          <a:stretch>
            <a:fillRect/>
          </a:stretch>
        </p:blipFill>
        <p:spPr>
          <a:xfrm>
            <a:off x="0" y="375285"/>
            <a:ext cx="12117939" cy="6208395"/>
          </a:xfrm>
          <a:prstGeom prst="rect">
            <a:avLst/>
          </a:prstGeom>
        </p:spPr>
      </p:pic>
    </p:spTree>
    <p:extLst>
      <p:ext uri="{BB962C8B-B14F-4D97-AF65-F5344CB8AC3E}">
        <p14:creationId xmlns:p14="http://schemas.microsoft.com/office/powerpoint/2010/main" val="861761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295C7-A76D-B61F-0B2D-AE5739C3AF60}"/>
            </a:ext>
          </a:extLst>
        </p:cNvPr>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E3BBEFBF-F6AC-CEAF-C5D6-04C5E7AF0D48}"/>
              </a:ext>
            </a:extLst>
          </p:cNvPr>
          <p:cNvSpPr>
            <a:spLocks noGrp="1"/>
          </p:cNvSpPr>
          <p:nvPr>
            <p:ph type="sldNum" sz="quarter" idx="12"/>
          </p:nvPr>
        </p:nvSpPr>
        <p:spPr/>
        <p:txBody>
          <a:bodyPr/>
          <a:lstStyle/>
          <a:p>
            <a:fld id="{69E57DC2-970A-4B3E-BB1C-7A09969E49DF}" type="slidenum">
              <a:rPr lang="en-US" smtClean="0"/>
              <a:t>6</a:t>
            </a:fld>
            <a:endParaRPr lang="en-US" dirty="0"/>
          </a:p>
        </p:txBody>
      </p:sp>
      <p:sp>
        <p:nvSpPr>
          <p:cNvPr id="5" name="TextBox 4">
            <a:extLst>
              <a:ext uri="{FF2B5EF4-FFF2-40B4-BE49-F238E27FC236}">
                <a16:creationId xmlns:a16="http://schemas.microsoft.com/office/drawing/2014/main" id="{733B50B0-0C13-6889-B568-2ED78B98D17F}"/>
              </a:ext>
            </a:extLst>
          </p:cNvPr>
          <p:cNvSpPr txBox="1"/>
          <p:nvPr/>
        </p:nvSpPr>
        <p:spPr>
          <a:xfrm>
            <a:off x="851338" y="-48847"/>
            <a:ext cx="10489324" cy="584775"/>
          </a:xfrm>
          <a:prstGeom prst="rect">
            <a:avLst/>
          </a:prstGeom>
          <a:noFill/>
        </p:spPr>
        <p:txBody>
          <a:bodyPr wrap="square" rtlCol="0">
            <a:spAutoFit/>
          </a:bodyPr>
          <a:lstStyle/>
          <a:p>
            <a:pPr algn="ctr"/>
            <a:r>
              <a:rPr lang="el-GR" sz="3200" b="1" i="1" dirty="0">
                <a:solidFill>
                  <a:srgbClr val="006600"/>
                </a:solidFill>
              </a:rPr>
              <a:t>Κυκλική Βιοοικονομία και βιώσιμη Αγροδιατροφή</a:t>
            </a:r>
            <a:endParaRPr lang="en-GB" sz="3200" b="1" i="1" dirty="0">
              <a:solidFill>
                <a:srgbClr val="006600"/>
              </a:solidFill>
            </a:endParaRPr>
          </a:p>
        </p:txBody>
      </p:sp>
      <p:sp>
        <p:nvSpPr>
          <p:cNvPr id="6" name="TextBox 5">
            <a:extLst>
              <a:ext uri="{FF2B5EF4-FFF2-40B4-BE49-F238E27FC236}">
                <a16:creationId xmlns:a16="http://schemas.microsoft.com/office/drawing/2014/main" id="{38DCA550-33F2-5C8B-B591-C10EEDB94394}"/>
              </a:ext>
            </a:extLst>
          </p:cNvPr>
          <p:cNvSpPr txBox="1"/>
          <p:nvPr/>
        </p:nvSpPr>
        <p:spPr>
          <a:xfrm>
            <a:off x="609170" y="523788"/>
            <a:ext cx="11306606" cy="677108"/>
          </a:xfrm>
          <a:prstGeom prst="rect">
            <a:avLst/>
          </a:prstGeom>
          <a:noFill/>
        </p:spPr>
        <p:txBody>
          <a:bodyPr wrap="square" rtlCol="0">
            <a:spAutoFit/>
          </a:bodyPr>
          <a:lstStyle/>
          <a:p>
            <a:pPr algn="ctr"/>
            <a:r>
              <a:rPr lang="el-GR" sz="2000" b="1" dirty="0">
                <a:solidFill>
                  <a:schemeClr val="accent4">
                    <a:lumMod val="75000"/>
                  </a:schemeClr>
                </a:solidFill>
              </a:rPr>
              <a:t>Μοντέλο Αξιοποίησης αγροδιατροφικών παραπροϊόντων για βιώσιμη σίτιση ζώων</a:t>
            </a:r>
          </a:p>
          <a:p>
            <a:pPr algn="ctr"/>
            <a:r>
              <a:rPr lang="el-GR" b="1" i="1" dirty="0">
                <a:solidFill>
                  <a:schemeClr val="accent4">
                    <a:lumMod val="75000"/>
                  </a:schemeClr>
                </a:solidFill>
              </a:rPr>
              <a:t>Ιχνηλασιμότητα &amp; Αυθεντικότητα τροφίμων</a:t>
            </a:r>
            <a:endParaRPr lang="en-GB" b="1" i="1" dirty="0">
              <a:solidFill>
                <a:schemeClr val="accent4">
                  <a:lumMod val="75000"/>
                </a:schemeClr>
              </a:solidFill>
            </a:endParaRPr>
          </a:p>
        </p:txBody>
      </p:sp>
      <p:pic>
        <p:nvPicPr>
          <p:cNvPr id="7" name="Picture 6" descr="Checkmark Bouncing | 3D Animated Clipart for PowerPoint - PresenterMedia.com">
            <a:extLst>
              <a:ext uri="{FF2B5EF4-FFF2-40B4-BE49-F238E27FC236}">
                <a16:creationId xmlns:a16="http://schemas.microsoft.com/office/drawing/2014/main" id="{6ABF5F07-4D59-897D-1992-503B9A2D9EAE}"/>
              </a:ext>
            </a:extLst>
          </p:cNvPr>
          <p:cNvPicPr>
            <a:picLocks noChangeAspect="1" noChangeArrowheads="1" noCrop="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1364" y="133495"/>
            <a:ext cx="631605" cy="842139"/>
          </a:xfrm>
          <a:prstGeom prst="rect">
            <a:avLst/>
          </a:prstGeom>
          <a:noFill/>
          <a:extLst>
            <a:ext uri="{909E8E84-426E-40DD-AFC4-6F175D3DCCD1}">
              <a14:hiddenFill xmlns:a14="http://schemas.microsoft.com/office/drawing/2010/main">
                <a:solidFill>
                  <a:srgbClr val="FFFFFF"/>
                </a:solidFill>
              </a14:hiddenFill>
            </a:ext>
          </a:extLst>
        </p:spPr>
      </p:pic>
      <p:pic>
        <p:nvPicPr>
          <p:cNvPr id="3" name="Εικόνα 2">
            <a:extLst>
              <a:ext uri="{FF2B5EF4-FFF2-40B4-BE49-F238E27FC236}">
                <a16:creationId xmlns:a16="http://schemas.microsoft.com/office/drawing/2014/main" id="{B8FA59F3-2E76-3F09-25F1-3F444363594F}"/>
              </a:ext>
            </a:extLst>
          </p:cNvPr>
          <p:cNvPicPr>
            <a:picLocks noChangeAspect="1"/>
          </p:cNvPicPr>
          <p:nvPr/>
        </p:nvPicPr>
        <p:blipFill>
          <a:blip r:embed="rId4"/>
          <a:srcRect l="1772" t="11528" r="2891" b="9228"/>
          <a:stretch>
            <a:fillRect/>
          </a:stretch>
        </p:blipFill>
        <p:spPr>
          <a:xfrm>
            <a:off x="147544" y="1219533"/>
            <a:ext cx="11768232" cy="55051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700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775DA41D-22B3-EE32-7CA9-7BD2E09E2AF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Lst>
          </a:blip>
          <a:stretch>
            <a:fillRect/>
          </a:stretch>
        </p:blipFill>
        <p:spPr>
          <a:xfrm>
            <a:off x="3239" y="0"/>
            <a:ext cx="12185522" cy="6858000"/>
          </a:xfrm>
          <a:prstGeom prst="rect">
            <a:avLst/>
          </a:prstGeom>
        </p:spPr>
      </p:pic>
      <p:sp>
        <p:nvSpPr>
          <p:cNvPr id="6" name="TextBox 5">
            <a:extLst>
              <a:ext uri="{FF2B5EF4-FFF2-40B4-BE49-F238E27FC236}">
                <a16:creationId xmlns:a16="http://schemas.microsoft.com/office/drawing/2014/main" id="{51B439E7-2CFF-F766-DACB-D125B0795EBE}"/>
              </a:ext>
            </a:extLst>
          </p:cNvPr>
          <p:cNvSpPr txBox="1"/>
          <p:nvPr/>
        </p:nvSpPr>
        <p:spPr>
          <a:xfrm>
            <a:off x="123825" y="152400"/>
            <a:ext cx="1428750" cy="119062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GB" dirty="0"/>
          </a:p>
        </p:txBody>
      </p:sp>
      <p:pic>
        <p:nvPicPr>
          <p:cNvPr id="7" name="Εικόνα 6">
            <a:extLst>
              <a:ext uri="{FF2B5EF4-FFF2-40B4-BE49-F238E27FC236}">
                <a16:creationId xmlns:a16="http://schemas.microsoft.com/office/drawing/2014/main" id="{D476944B-334A-E452-D209-31D26D29C312}"/>
              </a:ext>
            </a:extLst>
          </p:cNvPr>
          <p:cNvPicPr>
            <a:picLocks noChangeAspect="1"/>
          </p:cNvPicPr>
          <p:nvPr/>
        </p:nvPicPr>
        <p:blipFill>
          <a:blip r:embed="rId5"/>
          <a:stretch>
            <a:fillRect/>
          </a:stretch>
        </p:blipFill>
        <p:spPr>
          <a:xfrm>
            <a:off x="1673161" y="294841"/>
            <a:ext cx="4289489" cy="1314883"/>
          </a:xfrm>
          <a:prstGeom prst="rect">
            <a:avLst/>
          </a:prstGeom>
        </p:spPr>
      </p:pic>
      <p:sp>
        <p:nvSpPr>
          <p:cNvPr id="8" name="TextBox 7">
            <a:extLst>
              <a:ext uri="{FF2B5EF4-FFF2-40B4-BE49-F238E27FC236}">
                <a16:creationId xmlns:a16="http://schemas.microsoft.com/office/drawing/2014/main" id="{55CCBE2B-7F48-6C8C-CFA7-634AF5914C2F}"/>
              </a:ext>
            </a:extLst>
          </p:cNvPr>
          <p:cNvSpPr txBox="1"/>
          <p:nvPr/>
        </p:nvSpPr>
        <p:spPr>
          <a:xfrm>
            <a:off x="995549" y="265807"/>
            <a:ext cx="5644712" cy="1077218"/>
          </a:xfrm>
          <a:prstGeom prst="rect">
            <a:avLst/>
          </a:prstGeom>
          <a:noFill/>
        </p:spPr>
        <p:txBody>
          <a:bodyPr wrap="square" rtlCol="0">
            <a:spAutoFit/>
          </a:bodyPr>
          <a:lstStyle/>
          <a:p>
            <a:pPr algn="ctr"/>
            <a:r>
              <a:rPr lang="el-GR" sz="3200" b="1" i="1" dirty="0">
                <a:solidFill>
                  <a:srgbClr val="006600"/>
                </a:solidFill>
              </a:rPr>
              <a:t>Βιώσιμα και Ασφαλή Αγροδιατροφικά Συστήματα</a:t>
            </a:r>
            <a:endParaRPr lang="en-GB" sz="3200" b="1" i="1" dirty="0">
              <a:solidFill>
                <a:srgbClr val="006600"/>
              </a:solidFill>
            </a:endParaRPr>
          </a:p>
        </p:txBody>
      </p:sp>
    </p:spTree>
    <p:extLst>
      <p:ext uri="{BB962C8B-B14F-4D97-AF65-F5344CB8AC3E}">
        <p14:creationId xmlns:p14="http://schemas.microsoft.com/office/powerpoint/2010/main" val="404895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EA755F77-C854-44BA-A03C-40641AF3B5DE}"/>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469205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D2101BAA-1B09-E55E-1D3E-B81680737244}"/>
              </a:ext>
            </a:extLst>
          </p:cNvPr>
          <p:cNvSpPr>
            <a:spLocks noGrp="1"/>
          </p:cNvSpPr>
          <p:nvPr>
            <p:ph type="sldNum" sz="quarter" idx="12"/>
          </p:nvPr>
        </p:nvSpPr>
        <p:spPr/>
        <p:txBody>
          <a:bodyPr/>
          <a:lstStyle/>
          <a:p>
            <a:fld id="{69E57DC2-970A-4B3E-BB1C-7A09969E49DF}" type="slidenum">
              <a:rPr lang="en-US" smtClean="0"/>
              <a:t>9</a:t>
            </a:fld>
            <a:endParaRPr lang="en-US" dirty="0"/>
          </a:p>
        </p:txBody>
      </p:sp>
      <p:pic>
        <p:nvPicPr>
          <p:cNvPr id="3" name="Εικόνα 2">
            <a:extLst>
              <a:ext uri="{FF2B5EF4-FFF2-40B4-BE49-F238E27FC236}">
                <a16:creationId xmlns:a16="http://schemas.microsoft.com/office/drawing/2014/main" id="{79BBCFB7-B93B-2E5F-5B96-97926A9C9991}"/>
              </a:ext>
            </a:extLst>
          </p:cNvPr>
          <p:cNvPicPr>
            <a:picLocks noChangeAspect="1"/>
          </p:cNvPicPr>
          <p:nvPr/>
        </p:nvPicPr>
        <p:blipFill>
          <a:blip r:embed="rId3"/>
          <a:srcRect t="12222"/>
          <a:stretch>
            <a:fillRect/>
          </a:stretch>
        </p:blipFill>
        <p:spPr>
          <a:xfrm>
            <a:off x="0" y="838200"/>
            <a:ext cx="12185522" cy="6019800"/>
          </a:xfrm>
          <a:prstGeom prst="rect">
            <a:avLst/>
          </a:prstGeom>
        </p:spPr>
      </p:pic>
      <p:sp>
        <p:nvSpPr>
          <p:cNvPr id="5" name="TextBox 4">
            <a:extLst>
              <a:ext uri="{FF2B5EF4-FFF2-40B4-BE49-F238E27FC236}">
                <a16:creationId xmlns:a16="http://schemas.microsoft.com/office/drawing/2014/main" id="{21580EAC-1502-4B4C-C6AA-11A716A1DBEF}"/>
              </a:ext>
            </a:extLst>
          </p:cNvPr>
          <p:cNvSpPr txBox="1"/>
          <p:nvPr/>
        </p:nvSpPr>
        <p:spPr>
          <a:xfrm>
            <a:off x="1068323" y="163770"/>
            <a:ext cx="10048875" cy="400110"/>
          </a:xfrm>
          <a:prstGeom prst="rect">
            <a:avLst/>
          </a:prstGeom>
          <a:noFill/>
        </p:spPr>
        <p:txBody>
          <a:bodyPr wrap="square">
            <a:spAutoFit/>
          </a:bodyPr>
          <a:lstStyle/>
          <a:p>
            <a:pPr algn="ctr"/>
            <a:r>
              <a:rPr lang="el-GR" sz="2000" b="1" dirty="0"/>
              <a:t>Παράδειγμα μετάβασης της Αγροδιατροφής στη νέα ψηφιακή εποχή</a:t>
            </a:r>
            <a:endParaRPr lang="en-GB" sz="2000" b="1" dirty="0"/>
          </a:p>
        </p:txBody>
      </p:sp>
    </p:spTree>
    <p:extLst>
      <p:ext uri="{BB962C8B-B14F-4D97-AF65-F5344CB8AC3E}">
        <p14:creationId xmlns:p14="http://schemas.microsoft.com/office/powerpoint/2010/main" val="655594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06EFB87A-3BAE-D432-0D12-AF613E71A1E3}"/>
              </a:ext>
            </a:extLst>
          </p:cNvPr>
          <p:cNvSpPr>
            <a:spLocks noGrp="1"/>
          </p:cNvSpPr>
          <p:nvPr>
            <p:ph type="sldNum" sz="quarter" idx="12"/>
          </p:nvPr>
        </p:nvSpPr>
        <p:spPr/>
        <p:txBody>
          <a:bodyPr/>
          <a:lstStyle/>
          <a:p>
            <a:fld id="{69E57DC2-970A-4B3E-BB1C-7A09969E49DF}" type="slidenum">
              <a:rPr lang="en-US" smtClean="0"/>
              <a:t>10</a:t>
            </a:fld>
            <a:endParaRPr lang="en-US" dirty="0"/>
          </a:p>
        </p:txBody>
      </p:sp>
      <p:pic>
        <p:nvPicPr>
          <p:cNvPr id="4" name="Εικόνα 3">
            <a:extLst>
              <a:ext uri="{FF2B5EF4-FFF2-40B4-BE49-F238E27FC236}">
                <a16:creationId xmlns:a16="http://schemas.microsoft.com/office/drawing/2014/main" id="{65A678E7-5DE1-4E8E-7A83-98012A96D7E6}"/>
              </a:ext>
            </a:extLst>
          </p:cNvPr>
          <p:cNvPicPr>
            <a:picLocks noChangeAspect="1"/>
          </p:cNvPicPr>
          <p:nvPr/>
        </p:nvPicPr>
        <p:blipFill>
          <a:blip r:embed="rId3"/>
          <a:stretch>
            <a:fillRect/>
          </a:stretch>
        </p:blipFill>
        <p:spPr>
          <a:xfrm>
            <a:off x="952500" y="0"/>
            <a:ext cx="10287000" cy="6858000"/>
          </a:xfrm>
          <a:prstGeom prst="rect">
            <a:avLst/>
          </a:prstGeom>
        </p:spPr>
      </p:pic>
    </p:spTree>
    <p:extLst>
      <p:ext uri="{BB962C8B-B14F-4D97-AF65-F5344CB8AC3E}">
        <p14:creationId xmlns:p14="http://schemas.microsoft.com/office/powerpoint/2010/main" val="2673891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B2551B7D-D113-D74D-7DC0-B083A9C94791}"/>
              </a:ext>
            </a:extLst>
          </p:cNvPr>
          <p:cNvSpPr>
            <a:spLocks noGrp="1"/>
          </p:cNvSpPr>
          <p:nvPr>
            <p:ph type="sldNum" sz="quarter" idx="12"/>
          </p:nvPr>
        </p:nvSpPr>
        <p:spPr/>
        <p:txBody>
          <a:bodyPr/>
          <a:lstStyle/>
          <a:p>
            <a:fld id="{69E57DC2-970A-4B3E-BB1C-7A09969E49DF}" type="slidenum">
              <a:rPr lang="en-US" smtClean="0"/>
              <a:t>11</a:t>
            </a:fld>
            <a:endParaRPr lang="en-US" dirty="0"/>
          </a:p>
        </p:txBody>
      </p:sp>
      <p:pic>
        <p:nvPicPr>
          <p:cNvPr id="3" name="Εικόνα 2">
            <a:extLst>
              <a:ext uri="{FF2B5EF4-FFF2-40B4-BE49-F238E27FC236}">
                <a16:creationId xmlns:a16="http://schemas.microsoft.com/office/drawing/2014/main" id="{8466FBF0-119C-0557-7047-34FE5995291F}"/>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05943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4C773B52-5DC4-D472-8A62-460A3572566C}"/>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8527347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6440C681-F70C-71BF-DA68-2F531A4E258D}"/>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619446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αριθμού διαφάνειας 1">
            <a:extLst>
              <a:ext uri="{FF2B5EF4-FFF2-40B4-BE49-F238E27FC236}">
                <a16:creationId xmlns:a16="http://schemas.microsoft.com/office/drawing/2014/main" id="{34A380D0-CEB2-BECE-2407-5AAFFE65DBC1}"/>
              </a:ext>
            </a:extLst>
          </p:cNvPr>
          <p:cNvSpPr>
            <a:spLocks noGrp="1"/>
          </p:cNvSpPr>
          <p:nvPr>
            <p:ph type="sldNum" sz="quarter" idx="12"/>
          </p:nvPr>
        </p:nvSpPr>
        <p:spPr/>
        <p:txBody>
          <a:bodyPr/>
          <a:lstStyle/>
          <a:p>
            <a:fld id="{69E57DC2-970A-4B3E-BB1C-7A09969E49DF}" type="slidenum">
              <a:rPr lang="en-US" smtClean="0"/>
              <a:t>14</a:t>
            </a:fld>
            <a:endParaRPr lang="en-US" dirty="0"/>
          </a:p>
        </p:txBody>
      </p:sp>
      <p:pic>
        <p:nvPicPr>
          <p:cNvPr id="3" name="Εικόνα 2">
            <a:extLst>
              <a:ext uri="{FF2B5EF4-FFF2-40B4-BE49-F238E27FC236}">
                <a16:creationId xmlns:a16="http://schemas.microsoft.com/office/drawing/2014/main" id="{59C1DB5F-647A-BCDC-6E6A-9B64F68AFCE1}"/>
              </a:ext>
            </a:extLst>
          </p:cNvPr>
          <p:cNvPicPr>
            <a:picLocks noChangeAspect="1"/>
          </p:cNvPicPr>
          <p:nvPr/>
        </p:nvPicPr>
        <p:blipFill>
          <a:blip r:embed="rId3"/>
          <a:stretch>
            <a:fillRect/>
          </a:stretch>
        </p:blipFill>
        <p:spPr>
          <a:xfrm>
            <a:off x="952500" y="0"/>
            <a:ext cx="10287000" cy="6858000"/>
          </a:xfrm>
          <a:prstGeom prst="rect">
            <a:avLst/>
          </a:prstGeom>
        </p:spPr>
      </p:pic>
      <p:pic>
        <p:nvPicPr>
          <p:cNvPr id="4" name="Εικόνα 3">
            <a:extLst>
              <a:ext uri="{FF2B5EF4-FFF2-40B4-BE49-F238E27FC236}">
                <a16:creationId xmlns:a16="http://schemas.microsoft.com/office/drawing/2014/main" id="{3D0780BE-E4B2-6FEA-0FB7-C5C77B020457}"/>
              </a:ext>
            </a:extLst>
          </p:cNvPr>
          <p:cNvPicPr>
            <a:picLocks noChangeAspect="1"/>
          </p:cNvPicPr>
          <p:nvPr/>
        </p:nvPicPr>
        <p:blipFill>
          <a:blip r:embed="rId4"/>
          <a:stretch>
            <a:fillRect/>
          </a:stretch>
        </p:blipFill>
        <p:spPr>
          <a:xfrm>
            <a:off x="1181099" y="5490604"/>
            <a:ext cx="1409701" cy="723112"/>
          </a:xfrm>
          <a:prstGeom prst="rect">
            <a:avLst/>
          </a:prstGeom>
        </p:spPr>
      </p:pic>
    </p:spTree>
    <p:extLst>
      <p:ext uri="{BB962C8B-B14F-4D97-AF65-F5344CB8AC3E}">
        <p14:creationId xmlns:p14="http://schemas.microsoft.com/office/powerpoint/2010/main" val="35305585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Δέμα">
  <a:themeElements>
    <a:clrScheme name="Δέμα">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Δέμα">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Δέμα">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1587</TotalTime>
  <Words>1268</Words>
  <Application>Microsoft Office PowerPoint</Application>
  <PresentationFormat>Ευρεία οθόνη</PresentationFormat>
  <Paragraphs>67</Paragraphs>
  <Slides>14</Slides>
  <Notes>14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2</vt:i4>
      </vt:variant>
      <vt:variant>
        <vt:lpstr>Τίτλοι διαφανειών</vt:lpstr>
      </vt:variant>
      <vt:variant>
        <vt:i4>14</vt:i4>
      </vt:variant>
    </vt:vector>
  </HeadingPairs>
  <TitlesOfParts>
    <vt:vector size="21" baseType="lpstr">
      <vt:lpstr>Arial</vt:lpstr>
      <vt:lpstr>Calibri</vt:lpstr>
      <vt:lpstr>Calibri Light</vt:lpstr>
      <vt:lpstr>Corbel</vt:lpstr>
      <vt:lpstr>Gill Sans MT</vt:lpstr>
      <vt:lpstr>Office Theme</vt:lpstr>
      <vt:lpstr>Δέμα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ατερπου</dc:creator>
  <cp:lastModifiedBy>Χρυσάνθη Αγγελακοπούλου</cp:lastModifiedBy>
  <cp:revision>82</cp:revision>
  <dcterms:created xsi:type="dcterms:W3CDTF">2022-12-05T21:21:00Z</dcterms:created>
  <dcterms:modified xsi:type="dcterms:W3CDTF">2026-05-14T06:48:44Z</dcterms:modified>
</cp:coreProperties>
</file>