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17"/>
  </p:notesMasterIdLst>
  <p:handoutMasterIdLst>
    <p:handoutMasterId r:id="rId18"/>
  </p:handoutMasterIdLst>
  <p:sldIdLst>
    <p:sldId id="410" r:id="rId5"/>
    <p:sldId id="407" r:id="rId6"/>
    <p:sldId id="429" r:id="rId7"/>
    <p:sldId id="438" r:id="rId8"/>
    <p:sldId id="428" r:id="rId9"/>
    <p:sldId id="430" r:id="rId10"/>
    <p:sldId id="420" r:id="rId11"/>
    <p:sldId id="424" r:id="rId12"/>
    <p:sldId id="431" r:id="rId13"/>
    <p:sldId id="432" r:id="rId14"/>
    <p:sldId id="434" r:id="rId15"/>
    <p:sldId id="39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3203" autoAdjust="0"/>
  </p:normalViewPr>
  <p:slideViewPr>
    <p:cSldViewPr snapToGrid="0">
      <p:cViewPr varScale="1">
        <p:scale>
          <a:sx n="150" d="100"/>
          <a:sy n="150" d="100"/>
        </p:scale>
        <p:origin x="628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F6756E-81DA-9FAC-70D8-556F658BDD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BEDD12-BCD5-485B-BCBC-34BB01D7923C}" type="datetimeFigureOut">
              <a:rPr lang="en-US" smtClean="0"/>
              <a:t>30-Jun-26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1D415-D05A-7067-CCD3-457153D96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230DF-5933-439D-898F-38E9AC9BA68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97095E3-54D2-CFD2-4F49-7536FC8641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" name="Header Placeholder 7">
            <a:extLst>
              <a:ext uri="{FF2B5EF4-FFF2-40B4-BE49-F238E27FC236}">
                <a16:creationId xmlns:a16="http://schemas.microsoft.com/office/drawing/2014/main" id="{521EE01A-C0B5-5ECF-96DD-768F86AA15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30-Jun-26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453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1604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Με έντονη γραφή οι Περιοχές Παρέμβασης της Εθνικής Στρατηγικής (ΕΣΕΕ) που εξειδικεύονται για την Περιφέρεια Στερεάς Ελλάδας, σύμφωνα με τους πίνακες στις προηγούμενες διαφάνειες.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551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923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32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186153BD-9D2B-47EB-3553-1D3F6663B2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4359" y="2281918"/>
            <a:ext cx="6787747" cy="3708517"/>
          </a:xfrm>
        </p:spPr>
        <p:txBody>
          <a:bodyPr lIns="0" tIns="228600" rIns="0" bIns="0">
            <a:normAutofit/>
          </a:bodyPr>
          <a:lstStyle>
            <a:lvl1pPr marL="283464" indent="-283464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en-US" sz="2400" b="1" i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-283464">
              <a:spcBef>
                <a:spcPts val="6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3" name="Slide Number Placeholder 42">
            <a:extLst>
              <a:ext uri="{FF2B5EF4-FFF2-40B4-BE49-F238E27FC236}">
                <a16:creationId xmlns:a16="http://schemas.microsoft.com/office/drawing/2014/main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42" name="Date Placeholder 41">
            <a:extLst>
              <a:ext uri="{FF2B5EF4-FFF2-40B4-BE49-F238E27FC236}">
                <a16:creationId xmlns:a16="http://schemas.microsoft.com/office/drawing/2014/main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79826C1-7A52-DA25-F422-EE62DED7D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0552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089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79D0555-EBDC-B53A-212D-A5921795F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8054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</p:spPr>
        <p:txBody>
          <a:bodyPr wrap="square" tIns="182880"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6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6BA398-1ED2-1FCA-63B9-8915A8C7A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09360" y="3951843"/>
            <a:ext cx="2133600" cy="1005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1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835" y="43052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973BC6-F6E5-0B3B-C8AB-0AC4020D4E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1113"/>
            <a:ext cx="5791200" cy="6880226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9835" y="456860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9169ED6-4B82-6844-119F-AC15CDF2D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914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7F1500-1A16-D1EF-4F0C-030852B29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2D07A0BE-3890-193E-9439-F294E61A7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C05217ED-C258-E6CE-BA7F-28A6EA41B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id="{F3E11A1F-14DD-BA35-D7D7-4D4ADEAA3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id="{F14541B0-973F-7E21-1019-D2FB83C8C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02875"/>
            <a:ext cx="10873740" cy="168020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6FE0DC0-B0D7-F4D6-8038-177AD7A8C2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57600" y="2282008"/>
            <a:ext cx="7810500" cy="3699328"/>
          </a:xfrm>
        </p:spPr>
        <p:txBody>
          <a:bodyPr lIns="0" tIns="228600" rIns="0" bIns="0">
            <a:normAutofit/>
          </a:bodyPr>
          <a:lstStyle>
            <a:lvl1pPr marL="283464" indent="-283464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ED58739-4346-5104-B1AC-89ED035912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272B8D-F380-9F1A-C8E6-BDD2352B176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2964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09905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14DA3C5-63E4-BAFB-1D68-47F71EEEE5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9436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D11386D-847E-8CF5-E56A-42E80A65A0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1898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056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42E558A9-6DD6-E21D-3A8F-6707E1DD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2" name="AutoShape 24">
              <a:extLst>
                <a:ext uri="{FF2B5EF4-FFF2-40B4-BE49-F238E27FC236}">
                  <a16:creationId xmlns:a16="http://schemas.microsoft.com/office/drawing/2014/main" id="{3FC994E4-318C-1E66-B4E4-8F8FD08E0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17C00E6B-F625-6D6C-8364-9DD9F3C36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C6197B87-4F65-7981-9463-84830CD36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86AA517C-7217-D864-B7E7-40984A288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524013C6-491C-CAA2-5BD6-7C7359671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885" y="3499667"/>
            <a:ext cx="4939666" cy="254281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47460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457201"/>
            <a:ext cx="5198269" cy="2305050"/>
          </a:xfrm>
        </p:spPr>
        <p:txBody>
          <a:bodyPr lIns="0" tIns="274320">
            <a:normAutofit/>
          </a:bodyPr>
          <a:lstStyle>
            <a:lvl1pPr marL="457200" indent="-457200">
              <a:spcBef>
                <a:spcPts val="1800"/>
              </a:spcBef>
              <a:buFont typeface="+mj-lt"/>
              <a:buAutoNum type="arabicPeriod"/>
              <a:defRPr sz="2000"/>
            </a:lvl1pPr>
            <a:lvl2pPr marL="914400" indent="-457200">
              <a:spcBef>
                <a:spcPts val="1800"/>
              </a:spcBef>
              <a:buFont typeface="+mj-lt"/>
              <a:buAutoNum type="alphaLcPeriod"/>
              <a:defRPr sz="2000"/>
            </a:lvl2pPr>
            <a:lvl3pPr marL="1371600" indent="-457200">
              <a:spcBef>
                <a:spcPts val="1800"/>
              </a:spcBef>
              <a:buFont typeface="+mj-lt"/>
              <a:buAutoNum type="arabicParenR"/>
              <a:defRPr sz="2000"/>
            </a:lvl3pPr>
            <a:lvl4pPr marL="1371600" indent="0">
              <a:spcBef>
                <a:spcPts val="1800"/>
              </a:spcBef>
              <a:buFont typeface="+mj-lt"/>
              <a:buNone/>
              <a:defRPr sz="2000"/>
            </a:lvl4pPr>
            <a:lvl5pPr marL="2286000" indent="-457200">
              <a:spcBef>
                <a:spcPts val="1800"/>
              </a:spcBef>
              <a:buFont typeface="+mj-lt"/>
              <a:buAutoNum type="arabicPeriod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3AC171DA-232D-44C1-6B93-40BACB298F4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810595"/>
            <a:ext cx="5198269" cy="3319513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4606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310" y="278129"/>
            <a:ext cx="5063490" cy="235402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EF4505D-6803-3813-7738-04996342781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4360" y="3279579"/>
            <a:ext cx="5044440" cy="2994415"/>
          </a:xfrm>
        </p:spPr>
        <p:txBody>
          <a:bodyPr lIns="0" tIns="22860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997459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658637A-5D36-6127-19BC-C203E23FA4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118225" cy="68580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9319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F555767-B3D8-BD57-1D42-7F6E1E668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9" name="Freeform 13">
              <a:extLst>
                <a:ext uri="{FF2B5EF4-FFF2-40B4-BE49-F238E27FC236}">
                  <a16:creationId xmlns:a16="http://schemas.microsoft.com/office/drawing/2014/main" id="{BC972B6D-098C-52F6-E990-52623B368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3F0D3EE3-9A8C-531D-1EEE-1AFAB9F3B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A2BE192C-1768-890B-EC1B-5ED6E1F82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1409" y="4661717"/>
            <a:ext cx="7936230" cy="138076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70935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584005"/>
            <a:ext cx="2825115" cy="3999060"/>
          </a:xfrm>
        </p:spPr>
        <p:txBody>
          <a:bodyPr lIns="0" tIns="27432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457200" indent="0">
              <a:spcBef>
                <a:spcPts val="1800"/>
              </a:spcBef>
              <a:buNone/>
              <a:defRPr sz="2000"/>
            </a:lvl2pPr>
            <a:lvl3pPr marL="914400" indent="0">
              <a:spcBef>
                <a:spcPts val="1800"/>
              </a:spcBef>
              <a:buNone/>
              <a:defRPr sz="2000"/>
            </a:lvl3pPr>
            <a:lvl4pPr marL="1371600" indent="0">
              <a:spcBef>
                <a:spcPts val="1800"/>
              </a:spcBef>
              <a:buNone/>
              <a:defRPr sz="2000"/>
            </a:lvl4pPr>
            <a:lvl5pPr marL="1828800" indent="0">
              <a:spcBef>
                <a:spcPts val="1800"/>
              </a:spcBef>
              <a:buNone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70934" y="584005"/>
            <a:ext cx="7926705" cy="399906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4329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98408"/>
            <a:ext cx="10972800" cy="157431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5523" y="2676525"/>
            <a:ext cx="5746750" cy="359747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20000" y="2676525"/>
            <a:ext cx="3947160" cy="3597470"/>
          </a:xfrm>
        </p:spPr>
        <p:txBody>
          <a:bodyPr lIns="0">
            <a:normAutofit/>
          </a:bodyPr>
          <a:lstStyle>
            <a:lvl1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>
              <a:spcBef>
                <a:spcPts val="18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9744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02400"/>
            <a:ext cx="10972800" cy="157032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94360" y="2628629"/>
            <a:ext cx="10972800" cy="363674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l-GR"/>
              <a:t>Κάντε κλικ στο εικονίδιο για να προσθέσετε έναν πίνακα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10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flipH="1" flipV="1">
            <a:off x="6092752" y="0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8B149C6-5AAC-B8E5-5411-EA38821F6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273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36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1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698" r:id="rId2"/>
    <p:sldLayoutId id="2147483710" r:id="rId3"/>
    <p:sldLayoutId id="2147483700" r:id="rId4"/>
    <p:sldLayoutId id="2147483701" r:id="rId5"/>
    <p:sldLayoutId id="2147483659" r:id="rId6"/>
    <p:sldLayoutId id="2147483709" r:id="rId7"/>
    <p:sldLayoutId id="2147483708" r:id="rId8"/>
    <p:sldLayoutId id="2147483707" r:id="rId9"/>
    <p:sldLayoutId id="2147483706" r:id="rId10"/>
    <p:sldLayoutId id="2147483705" r:id="rId11"/>
    <p:sldLayoutId id="2147483704" r:id="rId12"/>
    <p:sldLayoutId id="2147483703" r:id="rId13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1D9D6-2977-ABCD-FDF8-51AFA5064E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86300" y="513079"/>
            <a:ext cx="7192900" cy="3291840"/>
          </a:xfrm>
        </p:spPr>
        <p:txBody>
          <a:bodyPr/>
          <a:lstStyle/>
          <a:p>
            <a:r>
              <a:rPr lang="el-GR" sz="4000" dirty="0"/>
              <a:t>Θεματικό Εργαστήριο Τομέα Αλυσίδας Αξίας Μετάλλου </a:t>
            </a:r>
            <a:endParaRPr lang="en-US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635F9C-60C7-877E-548F-BD7EA567554F}"/>
              </a:ext>
            </a:extLst>
          </p:cNvPr>
          <p:cNvSpPr txBox="1"/>
          <p:nvPr/>
        </p:nvSpPr>
        <p:spPr>
          <a:xfrm>
            <a:off x="2560320" y="6181806"/>
            <a:ext cx="3017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800" b="1" kern="1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Λιβαδειά, 3 Ιουλίου 2026</a:t>
            </a:r>
            <a:endParaRPr lang="en-US" b="1" dirty="0"/>
          </a:p>
        </p:txBody>
      </p:sp>
      <p:pic>
        <p:nvPicPr>
          <p:cNvPr id="5" name="Εικόνα 4" descr="Εικόνα που περιέχει χάρτης, Κόσμος/Παγκόσμιο, Γη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94265721-280D-85C7-5A13-F53C54F49E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5966" y="3937000"/>
            <a:ext cx="3268103" cy="2830177"/>
          </a:xfrm>
          <a:prstGeom prst="rect">
            <a:avLst/>
          </a:prstGeom>
        </p:spPr>
      </p:pic>
      <p:pic>
        <p:nvPicPr>
          <p:cNvPr id="6" name="Εικόνα 5" descr="Εικόνα που περιέχει γραμματοσειρά, στιγμιότυπο οθόνης, γραφικά, κείμενο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C72F6DDC-C221-62C3-2A27-39307CE9A4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6569" y="0"/>
            <a:ext cx="2857500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04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D29B5-1B58-809F-FEA7-B82105E94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186" y="722177"/>
            <a:ext cx="4939666" cy="2542810"/>
          </a:xfrm>
        </p:spPr>
        <p:txBody>
          <a:bodyPr/>
          <a:lstStyle/>
          <a:p>
            <a:r>
              <a:rPr lang="el-GR" sz="4000" dirty="0"/>
              <a:t>Τομείς Προτεραιότητας της ΠΕΡΙΦΕΡΕΙΑΚΗΣ Στρατηγικής Έξυπνης Εξειδίκευσης </a:t>
            </a:r>
            <a:endParaRPr lang="en-US" sz="4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C3632C-2D2E-7026-33B8-EE42DA4BDB5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3186" y="3366938"/>
            <a:ext cx="5198269" cy="27688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(όπως εγκρίθηκε το 2023):</a:t>
            </a:r>
            <a:endParaRPr lang="en-US" dirty="0"/>
          </a:p>
          <a:p>
            <a:pPr lvl="0"/>
            <a:r>
              <a:rPr lang="el-GR" dirty="0" err="1"/>
              <a:t>Αγροδιατροφή</a:t>
            </a:r>
            <a:endParaRPr lang="en-US" dirty="0"/>
          </a:p>
          <a:p>
            <a:pPr lvl="0"/>
            <a:r>
              <a:rPr lang="el-GR" dirty="0"/>
              <a:t>Βιομηχανία της Εμπειρίας</a:t>
            </a:r>
            <a:endParaRPr lang="en-US" dirty="0"/>
          </a:p>
          <a:p>
            <a:pPr lvl="0"/>
            <a:r>
              <a:rPr lang="el-GR" sz="2400" b="1" dirty="0">
                <a:solidFill>
                  <a:srgbClr val="002060"/>
                </a:solidFill>
              </a:rPr>
              <a:t>Αλυσίδα Αξίας του Μετάλλου</a:t>
            </a:r>
            <a:endParaRPr lang="en-US" sz="2400" b="1" dirty="0">
              <a:solidFill>
                <a:srgbClr val="002060"/>
              </a:solidFill>
            </a:endParaRPr>
          </a:p>
          <a:p>
            <a:pPr lvl="0"/>
            <a:r>
              <a:rPr lang="el-GR" dirty="0"/>
              <a:t>Περιβάλλον – πράσινη καινοτομία</a:t>
            </a:r>
            <a:endParaRPr lang="en-US" dirty="0"/>
          </a:p>
          <a:p>
            <a:pPr marL="0" lvl="0" indent="0">
              <a:buNone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784A2B-7E62-5A58-8673-60575DBA4407}"/>
              </a:ext>
            </a:extLst>
          </p:cNvPr>
          <p:cNvSpPr txBox="1"/>
          <p:nvPr/>
        </p:nvSpPr>
        <p:spPr>
          <a:xfrm>
            <a:off x="6096000" y="3559977"/>
            <a:ext cx="5198269" cy="1987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l-GR" sz="1800" b="1" kern="10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Ζητούμενο</a:t>
            </a:r>
            <a:r>
              <a:rPr lang="el-GR" sz="1800" kern="10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 Η διενέργεια της συμμετοχικής Διαδικασίας Επιχειρηματικής Ανακάλυψης (ΔΕΑ) για την εξειδίκευση των προτεραιοτήτων της </a:t>
            </a:r>
            <a:r>
              <a:rPr lang="el-GR" sz="1800" kern="100" dirty="0" err="1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ΠΣτΕ</a:t>
            </a:r>
            <a:r>
              <a:rPr lang="el-GR" sz="1800" kern="10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με αναφορά στην ΕΣΕΕ και την έκδοση προσκλήσεων καινοτομίας από τη Διαχειριστική Αρχή της Περιφέρειας.</a:t>
            </a:r>
            <a:endParaRPr lang="en-US" sz="1800" kern="100" dirty="0">
              <a:solidFill>
                <a:srgbClr val="0070C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Εικόνα 8" descr="Εικόνα που περιέχει γραμματοσειρά, στιγμιότυπο οθόνης, γραφικά, κείμενο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9122B90A-97F7-D094-11CC-F0B0CB4F37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0394" y="5638800"/>
            <a:ext cx="2375065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225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376EC-345F-7A4D-8BEC-E71458B90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33F82-CBF3-5CD4-7D3C-899CA7336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11170920" cy="1494596"/>
          </a:xfrm>
        </p:spPr>
        <p:txBody>
          <a:bodyPr/>
          <a:lstStyle/>
          <a:p>
            <a:r>
              <a:rPr lang="el-GR" dirty="0"/>
              <a:t>Η Αλυσίδα Αξίας του Μετάλλου στη Στερεά Ελλάδα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36108-C0C0-8CE6-4D13-49577E242E3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45576" y="2381532"/>
            <a:ext cx="10378684" cy="3779237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/>
              <a:t>Η Περιφέρεια Στερεάς Ελλάδας έχει σημαντικά συγκριτικά πλεονεκτήματα λόγω της ύπαρξης πρώτων υλών και των εγκατεστημένων βιομηχανικών μονάδων.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/>
              <a:t>Η Περιφέρεια διαθέτει σημαντικά κοιτάσματα πρώτων υλών (βωξίτης, σιδηρονικέλιο, δολομίτης, κ.λπ.) τα οποία ενισχύουν τη μεταλλευτική – μεταλλουργική δραστηριότητα.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/>
              <a:t>Η Περιφέρεια Στερεάς Ελλάδας διαδραματίζει κρίσιμο ρόλο στο ευρωπαϊκό στρατηγικό πλαίσιο πρώτων υλών, με δυνατότητα για αξιοποίηση της βιομηχανίας μετάλλων /αλουμινίου/βωξίτη/σιδηρονικελίου.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/>
              <a:t>Από τις 34 επιχειρήσεις στον κλάδο της εξόρυξης μεταλλευμάτων στη χώρα, οι 22 λειτουργούν στην ΠΣτΕ.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l-GR" sz="2400" dirty="0"/>
              <a:t>Οι εξαγωγές για τον κλάδο του μετάλλου βρίσκονται στην πρώτη θέση με μερίδιο 35,5,% στο σύνολο των εξαγωγών της Περιφέρειας.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17085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FE985-8438-DE85-1242-89F94AEA0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049B8-CFD1-8996-B4F9-EC9D9847A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10378440" cy="1494596"/>
          </a:xfrm>
        </p:spPr>
        <p:txBody>
          <a:bodyPr/>
          <a:lstStyle/>
          <a:p>
            <a:r>
              <a:rPr lang="el-GR" dirty="0"/>
              <a:t>Ε&amp;Α στον Τομέα στη Στερεά Ελλάδα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0EC3B-CADC-B99C-D5AD-8381ED16D3D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57006" y="2598703"/>
            <a:ext cx="10633954" cy="3568418"/>
          </a:xfrm>
        </p:spPr>
        <p:txBody>
          <a:bodyPr>
            <a:normAutofit fontScale="92500"/>
          </a:bodyPr>
          <a:lstStyle/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l-GR" sz="2400" dirty="0"/>
              <a:t>Το μεγαλύτερο ποσοστό των Δαπανών Ε&amp;Α (82% το 2021) πραγματοποιείται διαχρονικά από τις επιχειρήσεις, ενώ το 61% του προσωπικού Ε&amp;Α απασχολείται σε επιχειρήσεις.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l-GR" sz="2400" dirty="0"/>
              <a:t>Η συμβολή των Πανεπιστημίων έχει ενισχυθεί σημαντικά την τελευταία 5ετία.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l-GR" sz="2400" dirty="0"/>
              <a:t>Η Περιφέρεια εμφανίζει μέτρια αλλά σταθερή ανάπτυξη του ερευνητικού δυναμικού (+160% συνολικά την περίοδο 2011–2021).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l-GR" sz="2400" dirty="0"/>
              <a:t>Ο τομέας του Μετάλλου ακολουθεί τις παραπάνω γενικές τάσεις.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l-GR" sz="2400" dirty="0"/>
              <a:t>Παρουσία στη Στερεά Ελλάδα του Ελληνικού Κέντρου Ερεύνης Μετάλλων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38896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B57E1-D863-1616-EF98-88DB2012E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59" y="278129"/>
            <a:ext cx="10991283" cy="1494596"/>
          </a:xfrm>
        </p:spPr>
        <p:txBody>
          <a:bodyPr/>
          <a:lstStyle/>
          <a:p>
            <a:r>
              <a:rPr lang="el-GR" dirty="0"/>
              <a:t>Κατευθύνσεις της Στρατηγικής της ΠΣτΕ για την Αλυσίδα Αξίας του Μετάλλου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BCEA8B9-E19D-C63D-B708-E38DA2160E5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94360" y="2324382"/>
            <a:ext cx="10972800" cy="4362168"/>
          </a:xfrm>
        </p:spPr>
        <p:txBody>
          <a:bodyPr>
            <a:normAutofit fontScale="92500"/>
          </a:bodyPr>
          <a:lstStyle/>
          <a:p>
            <a:r>
              <a:rPr lang="el-GR" sz="2400" dirty="0"/>
              <a:t>Κατευθύνσεις παρεμβάσεων που προκρίνονται για τον τομέα του Μετάλλου, σύμφωνα με την Περιφερειακή Στρατηγική Έξυπνης Εξειδίκευσης:</a:t>
            </a:r>
          </a:p>
          <a:p>
            <a:pPr marL="342900" lvl="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l-GR" dirty="0"/>
              <a:t>Ενθάρρυνση των επιχειρήσεων να επενδύσουν σε τεχνολογικές αλλαγές, που θα επιτρέψουν τη μείωση του περιβαλλοντικού τους αποτυπώματος</a:t>
            </a:r>
            <a:endParaRPr lang="en-US" dirty="0"/>
          </a:p>
          <a:p>
            <a:pPr marL="342900" lvl="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l-GR" dirty="0"/>
              <a:t>Στην εφαρμογή τεχνολογιών ανάκτησης θερμότητας. </a:t>
            </a:r>
            <a:endParaRPr lang="en-US" dirty="0"/>
          </a:p>
          <a:p>
            <a:pPr marL="342900" lvl="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l-GR" dirty="0"/>
              <a:t>Χρήση πράσινων προϊόντων, πρακτικών και υλικών στις διεργασίες.</a:t>
            </a:r>
            <a:endParaRPr lang="en-US" dirty="0"/>
          </a:p>
          <a:p>
            <a:pPr marL="342900" lvl="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l-GR" dirty="0"/>
              <a:t>Έρευνα σε κρίσιμες πρώτες ύλες, ανακύκλωση μετάλλων περιλαμβανομένης της αστικής εξόρυξης.</a:t>
            </a:r>
            <a:endParaRPr lang="en-US" dirty="0"/>
          </a:p>
          <a:p>
            <a:pPr marL="342900" lvl="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l-GR" dirty="0"/>
              <a:t>Ανάπτυξη συνεργατικών σχηματισμών με τα Πανεπιστημιακά Τμήματα και Εργαστήρια με έδρα την ΠΣτΕ.</a:t>
            </a:r>
            <a:endParaRPr lang="en-US" dirty="0"/>
          </a:p>
          <a:p>
            <a:pPr marL="342900" lvl="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l-GR" dirty="0"/>
              <a:t>Ενθάρρυνση εφαρμογής αρχών κυκλικής οικονομίας και βιομηχανικής συμβίωσης.</a:t>
            </a:r>
            <a:endParaRPr lang="en-US" dirty="0"/>
          </a:p>
          <a:p>
            <a:pPr marL="342900" lvl="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l-GR" dirty="0"/>
              <a:t>Συστήματα παρακολούθησης περιβαλλοντικών επιπτώσεων με συνεργατικούς σχηματισμούς. </a:t>
            </a:r>
            <a:endParaRPr lang="en-US" dirty="0"/>
          </a:p>
          <a:p>
            <a:pPr marL="342900" lvl="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l-GR" dirty="0"/>
              <a:t>Δημιουργία “μεταλλουργικών οικοσυστημάτων” για σύνδεση εξόρυξης – μεταποίησης – τελικών προϊόντων.</a:t>
            </a:r>
            <a:endParaRPr lang="en-US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16058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969CA-5519-0E00-0997-8FFC1FB8B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AD632-BA28-6AEE-C342-2DDB04EC6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10937240" cy="1494596"/>
          </a:xfrm>
        </p:spPr>
        <p:txBody>
          <a:bodyPr/>
          <a:lstStyle/>
          <a:p>
            <a:r>
              <a:rPr lang="el-GR" dirty="0"/>
              <a:t>Χαρτογράφηση τομέα Αλυσίδας Άξίας του Μετάλλου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8E68C-DBC2-A28E-4731-72BCD5B4F87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46496" y="2430538"/>
            <a:ext cx="10777946" cy="3597470"/>
          </a:xfrm>
        </p:spPr>
        <p:txBody>
          <a:bodyPr>
            <a:normAutofit/>
          </a:bodyPr>
          <a:lstStyle/>
          <a:p>
            <a:r>
              <a:rPr lang="el-GR" sz="2400" dirty="0"/>
              <a:t>Η χαρτογράφηση του Τομέα που πραγματοποιήθηκε για τη Στερεά Ελλάδα στο πλαίσιο της Διαδικασίας Επιχειρηματικής Ανακάλυψης περιλαμβάνει την καταγραφή:</a:t>
            </a:r>
          </a:p>
          <a:p>
            <a:pPr marL="626364" lvl="1" indent="-342900"/>
            <a:r>
              <a:rPr lang="el-GR" sz="2400" dirty="0"/>
              <a:t>Επιχειρήσεων του κλάδου</a:t>
            </a:r>
          </a:p>
          <a:p>
            <a:pPr marL="626364" lvl="1" indent="-342900"/>
            <a:r>
              <a:rPr lang="el-GR" sz="2400" dirty="0"/>
              <a:t>Ερευνητικών Φορέων</a:t>
            </a:r>
          </a:p>
          <a:p>
            <a:pPr marL="626364" lvl="1" indent="-342900"/>
            <a:r>
              <a:rPr lang="el-GR" sz="2400" dirty="0"/>
              <a:t>Φορέων της Κοινωνίας των Πολιτών	</a:t>
            </a:r>
          </a:p>
          <a:p>
            <a:pPr marL="626364" lvl="1" indent="-342900"/>
            <a:r>
              <a:rPr lang="el-GR" sz="2400" dirty="0"/>
              <a:t>Φορέων της Δημόσιας Διοίκησης</a:t>
            </a:r>
          </a:p>
          <a:p>
            <a:pPr marL="626364" lvl="1" indent="-342900"/>
            <a:r>
              <a:rPr lang="el-GR" sz="2400" dirty="0"/>
              <a:t>Καταλόγου άλλων εμπλεκομένων φορέων	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34646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B3E6EF8-D32E-B490-0D6B-3C50DE1B6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11008360" cy="1494596"/>
          </a:xfrm>
        </p:spPr>
        <p:txBody>
          <a:bodyPr/>
          <a:lstStyle/>
          <a:p>
            <a:r>
              <a:rPr lang="el-GR" b="0" dirty="0"/>
              <a:t>Συμβουλευτική Ομάδα </a:t>
            </a:r>
            <a:r>
              <a:rPr lang="el-GR" dirty="0"/>
              <a:t>Αλυσίδας Μετάλλου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27E4B82-E422-B6B7-EC51-E387CD7EB40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94360" y="2372886"/>
            <a:ext cx="11526520" cy="4069956"/>
          </a:xfrm>
        </p:spPr>
        <p:txBody>
          <a:bodyPr>
            <a:normAutofit/>
          </a:bodyPr>
          <a:lstStyle/>
          <a:p>
            <a:pPr lvl="0"/>
            <a:r>
              <a:rPr lang="el-GR" b="1" dirty="0"/>
              <a:t>Τζεβελέκου Θεοφανή, Συντονίστρια της Συμβουλευτικής Ομάδας, Μέλος Π.Σ.Ε.Κ. Στερεάς Ελλάδας.</a:t>
            </a:r>
            <a:endParaRPr lang="en-US" dirty="0"/>
          </a:p>
          <a:p>
            <a:r>
              <a:rPr lang="el-GR" b="1" dirty="0"/>
              <a:t>Σαλταγιάννης Ιωάννης</a:t>
            </a:r>
            <a:r>
              <a:rPr lang="el-GR" dirty="0"/>
              <a:t>, Εκπρόσωπος του Αναπτυξιακού Οργανισμού της Περιφέρειας Στερεάς Ελλάδας «Σκαπάνη Α.Ε.».</a:t>
            </a:r>
            <a:endParaRPr lang="en-US" dirty="0"/>
          </a:p>
          <a:p>
            <a:r>
              <a:rPr lang="el-GR" b="1" dirty="0"/>
              <a:t>Βούρδας Νικόλαος</a:t>
            </a:r>
            <a:r>
              <a:rPr lang="el-GR" dirty="0"/>
              <a:t>, Μέλος Π.Σ.Ε.Κ. Στερεάς Ελλάδας. </a:t>
            </a:r>
          </a:p>
          <a:p>
            <a:r>
              <a:rPr lang="el-GR" b="1" dirty="0"/>
              <a:t>Μακρυγιάννης Ιωάννης</a:t>
            </a:r>
            <a:r>
              <a:rPr lang="el-GR" dirty="0"/>
              <a:t>, Μέλος Π.Σ.Ε.Κ. Στερεάς Ελλάδας. </a:t>
            </a:r>
          </a:p>
          <a:p>
            <a:r>
              <a:rPr lang="el-GR" b="1" dirty="0"/>
              <a:t>Τρούλος Κώστας</a:t>
            </a:r>
            <a:r>
              <a:rPr lang="el-GR" dirty="0"/>
              <a:t>, Εκπρόσωπος ΣΕΒ, με αναπληρωτή τον Ζήση Μανούζα</a:t>
            </a:r>
            <a:endParaRPr lang="en-US" dirty="0"/>
          </a:p>
          <a:p>
            <a:pPr lvl="0"/>
            <a:r>
              <a:rPr lang="el-GR" b="1" dirty="0"/>
              <a:t>Τζαμαλής Κωνσταντίνος, </a:t>
            </a:r>
            <a:r>
              <a:rPr lang="el-GR" dirty="0"/>
              <a:t>Στέλεχος του Τμήματος Σχεδιασμού και Προγραμματισμού, εκπρόσωπος της ΓΓΕΚ.</a:t>
            </a:r>
          </a:p>
          <a:p>
            <a:r>
              <a:rPr lang="el-GR" b="1" dirty="0"/>
              <a:t>Σκυλοδήμος Δημήτριος, </a:t>
            </a:r>
            <a:r>
              <a:rPr lang="el-GR" dirty="0"/>
              <a:t>SURFCHEM Αφοί Σκυλοδήμου ΑΕ, επιχείρηση του τομέα προετοιμασίας μεταλλικών επιφανειών.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869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3A1C1F4-3726-5011-D8CC-486BC0A6A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Έ</a:t>
            </a:r>
            <a:r>
              <a:rPr lang="en-US" dirty="0" err="1"/>
              <a:t>ργο</a:t>
            </a:r>
            <a:r>
              <a:rPr lang="en-US" dirty="0"/>
              <a:t> </a:t>
            </a:r>
            <a:r>
              <a:rPr lang="en-US" dirty="0" err="1"/>
              <a:t>Συμ</a:t>
            </a:r>
            <a:r>
              <a:rPr lang="en-US" dirty="0"/>
              <a:t>βουλευτικής Ομάδας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0E1804-199D-3FDE-B1DF-3862742AD062}"/>
              </a:ext>
            </a:extLst>
          </p:cNvPr>
          <p:cNvSpPr txBox="1"/>
          <p:nvPr/>
        </p:nvSpPr>
        <p:spPr>
          <a:xfrm>
            <a:off x="594360" y="2269120"/>
            <a:ext cx="10810240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AutoNum type="arabicPeriod"/>
            </a:pPr>
            <a:r>
              <a:rPr lang="el-GR" dirty="0">
                <a:solidFill>
                  <a:schemeClr val="bg1"/>
                </a:solidFill>
              </a:rPr>
              <a:t>Εξειδίκευση και η ιεράρχηση των προτεραιοτήτων του Τομέα για την Περιφέρεια Στερεάς Ελλάδας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l-GR" dirty="0">
                <a:solidFill>
                  <a:schemeClr val="bg1"/>
                </a:solidFill>
              </a:rPr>
              <a:t>Π</a:t>
            </a:r>
            <a:r>
              <a:rPr lang="en-US" dirty="0" err="1">
                <a:solidFill>
                  <a:schemeClr val="bg1"/>
                </a:solidFill>
              </a:rPr>
              <a:t>ροετοιμ</a:t>
            </a:r>
            <a:r>
              <a:rPr lang="en-US" dirty="0">
                <a:solidFill>
                  <a:schemeClr val="bg1"/>
                </a:solidFill>
              </a:rPr>
              <a:t>ασία κειμένων πολιτικής για τον Θεματικό τομέα της, </a:t>
            </a:r>
            <a:endParaRPr lang="el-GR" dirty="0">
              <a:solidFill>
                <a:schemeClr val="bg1"/>
              </a:solidFill>
            </a:endParaRP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l-GR" dirty="0">
                <a:solidFill>
                  <a:schemeClr val="bg1"/>
                </a:solidFill>
              </a:rPr>
              <a:t>Υ</a:t>
            </a:r>
            <a:r>
              <a:rPr lang="en-US" dirty="0">
                <a:solidFill>
                  <a:schemeClr val="bg1"/>
                </a:solidFill>
              </a:rPr>
              <a:t>π</a:t>
            </a:r>
            <a:r>
              <a:rPr lang="en-US" dirty="0" err="1">
                <a:solidFill>
                  <a:schemeClr val="bg1"/>
                </a:solidFill>
              </a:rPr>
              <a:t>οστήριξη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της </a:t>
            </a:r>
            <a:r>
              <a:rPr lang="en-US" dirty="0" err="1">
                <a:solidFill>
                  <a:schemeClr val="bg1"/>
                </a:solidFill>
              </a:rPr>
              <a:t>Δι</a:t>
            </a:r>
            <a:r>
              <a:rPr lang="en-US" dirty="0">
                <a:solidFill>
                  <a:schemeClr val="bg1"/>
                </a:solidFill>
              </a:rPr>
              <a:t>αβούλευσης τ</a:t>
            </a:r>
            <a:r>
              <a:rPr lang="el-GR" dirty="0">
                <a:solidFill>
                  <a:schemeClr val="bg1"/>
                </a:solidFill>
              </a:rPr>
              <a:t>ων</a:t>
            </a:r>
            <a:r>
              <a:rPr lang="en-US" dirty="0">
                <a:solidFill>
                  <a:schemeClr val="bg1"/>
                </a:solidFill>
              </a:rPr>
              <a:t> κειμένων πολιτικής της Σ.Ο., </a:t>
            </a:r>
            <a:r>
              <a:rPr lang="el-GR" dirty="0">
                <a:solidFill>
                  <a:schemeClr val="bg1"/>
                </a:solidFill>
              </a:rPr>
              <a:t>και των προτάσεών της (ανοικτή διαβούλευση, στοχευμένα </a:t>
            </a:r>
            <a:r>
              <a:rPr lang="en-US" dirty="0">
                <a:solidFill>
                  <a:schemeClr val="bg1"/>
                </a:solidFill>
              </a:rPr>
              <a:t>workshops, </a:t>
            </a:r>
            <a:r>
              <a:rPr lang="el-GR" dirty="0">
                <a:solidFill>
                  <a:schemeClr val="bg1"/>
                </a:solidFill>
              </a:rPr>
              <a:t>κ.λπ.)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l-GR" dirty="0">
                <a:solidFill>
                  <a:schemeClr val="bg1"/>
                </a:solidFill>
              </a:rPr>
              <a:t>Α</a:t>
            </a:r>
            <a:r>
              <a:rPr lang="en-US" dirty="0">
                <a:solidFill>
                  <a:schemeClr val="bg1"/>
                </a:solidFill>
              </a:rPr>
              <a:t>π</a:t>
            </a:r>
            <a:r>
              <a:rPr lang="en-US" dirty="0" err="1">
                <a:solidFill>
                  <a:schemeClr val="bg1"/>
                </a:solidFill>
              </a:rPr>
              <a:t>οδελτίωση</a:t>
            </a:r>
            <a:r>
              <a:rPr lang="el-GR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και </a:t>
            </a:r>
            <a:r>
              <a:rPr lang="en-US" dirty="0" err="1">
                <a:solidFill>
                  <a:schemeClr val="bg1"/>
                </a:solidFill>
              </a:rPr>
              <a:t>τεκμηρίωση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των</a:t>
            </a:r>
            <a:r>
              <a:rPr lang="en-US" dirty="0">
                <a:solidFill>
                  <a:schemeClr val="bg1"/>
                </a:solidFill>
              </a:rPr>
              <a:t> απ</a:t>
            </a:r>
            <a:r>
              <a:rPr lang="en-US" dirty="0" err="1">
                <a:solidFill>
                  <a:schemeClr val="bg1"/>
                </a:solidFill>
              </a:rPr>
              <a:t>οτελεσμάτων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των διαβουλεύσεων και των εργαστηρίων </a:t>
            </a:r>
            <a:r>
              <a:rPr lang="en-US" dirty="0">
                <a:solidFill>
                  <a:schemeClr val="bg1"/>
                </a:solidFill>
              </a:rPr>
              <a:t>και η </a:t>
            </a:r>
            <a:r>
              <a:rPr lang="en-US" dirty="0" err="1">
                <a:solidFill>
                  <a:schemeClr val="bg1"/>
                </a:solidFill>
              </a:rPr>
              <a:t>εξ</a:t>
            </a:r>
            <a:r>
              <a:rPr lang="en-US" dirty="0">
                <a:solidFill>
                  <a:schemeClr val="bg1"/>
                </a:solidFill>
              </a:rPr>
              <a:t>αγωγή συμπερασμάτων από τις συζητήσεις και τα</a:t>
            </a:r>
            <a:r>
              <a:rPr lang="el-GR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ερωτημ</a:t>
            </a:r>
            <a:r>
              <a:rPr lang="en-US" dirty="0">
                <a:solidFill>
                  <a:schemeClr val="bg1"/>
                </a:solidFill>
              </a:rPr>
              <a:t>ατολόγια.</a:t>
            </a:r>
            <a:endParaRPr lang="el-GR" dirty="0">
              <a:solidFill>
                <a:schemeClr val="bg1"/>
              </a:solidFill>
            </a:endParaRP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dirty="0" err="1">
                <a:solidFill>
                  <a:schemeClr val="bg1"/>
                </a:solidFill>
              </a:rPr>
              <a:t>Προετοιμ</a:t>
            </a:r>
            <a:r>
              <a:rPr lang="en-US" dirty="0">
                <a:solidFill>
                  <a:schemeClr val="bg1"/>
                </a:solidFill>
              </a:rPr>
              <a:t>ασία τελικού κειμένου </a:t>
            </a:r>
            <a:r>
              <a:rPr lang="el-GR" dirty="0">
                <a:solidFill>
                  <a:schemeClr val="bg1"/>
                </a:solidFill>
              </a:rPr>
              <a:t>και «οδικού χάρτη» παρεμβάσεων </a:t>
            </a:r>
            <a:r>
              <a:rPr lang="en-US" dirty="0" err="1">
                <a:solidFill>
                  <a:schemeClr val="bg1"/>
                </a:solidFill>
              </a:rPr>
              <a:t>γι</a:t>
            </a:r>
            <a:r>
              <a:rPr lang="en-US" dirty="0">
                <a:solidFill>
                  <a:schemeClr val="bg1"/>
                </a:solidFill>
              </a:rPr>
              <a:t>α τον τομέα ευθύνης της, το οποίο θα περιέχει τις προτεινόμενες</a:t>
            </a:r>
            <a:r>
              <a:rPr lang="el-GR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θεμ</a:t>
            </a:r>
            <a:r>
              <a:rPr lang="en-US" dirty="0">
                <a:solidFill>
                  <a:schemeClr val="bg1"/>
                </a:solidFill>
              </a:rPr>
              <a:t>ατικές παρεμβάσεις και προτεραιότητες του τομέα</a:t>
            </a:r>
            <a:endParaRPr lang="el-GR" dirty="0">
              <a:solidFill>
                <a:schemeClr val="bg1"/>
              </a:solidFill>
            </a:endParaRP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l-GR" dirty="0">
                <a:solidFill>
                  <a:schemeClr val="bg1"/>
                </a:solidFill>
              </a:rPr>
              <a:t>Υποστήριξη του ΠΣΕΚ και της Διαχειριστικής Αρχής της ΠΣτΕ στην έκδοση προσκλήσεων.</a:t>
            </a:r>
          </a:p>
        </p:txBody>
      </p:sp>
    </p:spTree>
    <p:extLst>
      <p:ext uri="{BB962C8B-B14F-4D97-AF65-F5344CB8AC3E}">
        <p14:creationId xmlns:p14="http://schemas.microsoft.com/office/powerpoint/2010/main" val="2331950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52AE8-B3CF-EC43-87AB-C4495D33E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1D0754A-36A2-EFB9-B5E5-73A831096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109" y="0"/>
            <a:ext cx="11497121" cy="1494596"/>
          </a:xfrm>
        </p:spPr>
        <p:txBody>
          <a:bodyPr/>
          <a:lstStyle/>
          <a:p>
            <a:r>
              <a:rPr lang="el-GR" sz="4000" dirty="0"/>
              <a:t>Αποτελέσματα &amp; Προτάσεις (συνοπτικά) 1/2</a:t>
            </a:r>
            <a:endParaRPr lang="en-US" sz="4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D0FE0F-0721-16CB-4018-598349506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109" y="1973580"/>
            <a:ext cx="10794342" cy="46812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4D477DE-1F0B-2399-D185-7D5243066DF2}"/>
              </a:ext>
            </a:extLst>
          </p:cNvPr>
          <p:cNvSpPr txBox="1"/>
          <p:nvPr/>
        </p:nvSpPr>
        <p:spPr>
          <a:xfrm>
            <a:off x="491349" y="1534033"/>
            <a:ext cx="10278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i="1" dirty="0">
                <a:solidFill>
                  <a:srgbClr val="002060"/>
                </a:solidFill>
              </a:rPr>
              <a:t>Περιοχές Παρέμβασης και Προτεραιότητες της ΕΣΕΕ που εξειδικεύονται για τη Στερεά Ελλάδα</a:t>
            </a:r>
            <a:endParaRPr lang="en-US" sz="2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590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F7F00-2DFF-ED73-00A2-5963B382C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4EF1101-3A76-2294-350E-E6B23B99F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109" y="0"/>
            <a:ext cx="11497121" cy="1494596"/>
          </a:xfrm>
        </p:spPr>
        <p:txBody>
          <a:bodyPr/>
          <a:lstStyle/>
          <a:p>
            <a:r>
              <a:rPr lang="el-GR" sz="4000" dirty="0"/>
              <a:t>Αποτελέσματα &amp; Προτάσεις (συνοπτικά) 2/</a:t>
            </a:r>
            <a:r>
              <a:rPr lang="en-US" sz="4000" dirty="0"/>
              <a:t>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322917-AF67-AC44-727E-958E3FE75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108" y="1998980"/>
            <a:ext cx="10621299" cy="42087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DC435C-04AC-40A9-F8C8-DCD802311F09}"/>
              </a:ext>
            </a:extLst>
          </p:cNvPr>
          <p:cNvSpPr txBox="1"/>
          <p:nvPr/>
        </p:nvSpPr>
        <p:spPr>
          <a:xfrm>
            <a:off x="491349" y="1534033"/>
            <a:ext cx="10278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i="1" dirty="0">
                <a:solidFill>
                  <a:srgbClr val="002060"/>
                </a:solidFill>
              </a:rPr>
              <a:t>Περιοχές Παρέμβασης και Προτεραιότητες της ΕΣΕΕ που εξειδικεύονται για τη Στερεά Ελλάδα</a:t>
            </a:r>
            <a:endParaRPr lang="en-US" sz="2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325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3FF57-C538-A753-DEDA-DF47D6E56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A5CA2A7-BC1E-BB90-48E8-B86E61823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109" y="0"/>
            <a:ext cx="11497121" cy="1494596"/>
          </a:xfrm>
        </p:spPr>
        <p:txBody>
          <a:bodyPr/>
          <a:lstStyle/>
          <a:p>
            <a:r>
              <a:rPr lang="el-GR" sz="4000" dirty="0"/>
              <a:t>Αλυσίδα αξίας του Μεταλλου: </a:t>
            </a:r>
            <a:br>
              <a:rPr lang="el-GR" sz="4000" dirty="0"/>
            </a:br>
            <a:r>
              <a:rPr lang="el-GR" sz="4000" dirty="0"/>
              <a:t>Σχετιζόμενες Περιοχές Παρέμβασης της ΕΣΕΕ</a:t>
            </a:r>
            <a:endParaRPr lang="en-US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4BCFC3-1DEC-59F0-19C3-820BDC7498C8}"/>
              </a:ext>
            </a:extLst>
          </p:cNvPr>
          <p:cNvSpPr txBox="1"/>
          <p:nvPr/>
        </p:nvSpPr>
        <p:spPr>
          <a:xfrm>
            <a:off x="603109" y="2360428"/>
            <a:ext cx="11705448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l-GR" sz="2000" b="1" dirty="0">
                <a:solidFill>
                  <a:schemeClr val="bg1"/>
                </a:solidFill>
              </a:rPr>
              <a:t>01   Συστήματα για τη μετάβαση στην κλιματικά ουδέτερη βιομηχανική παραγωγή</a:t>
            </a:r>
          </a:p>
          <a:p>
            <a:pPr>
              <a:spcAft>
                <a:spcPts val="600"/>
              </a:spcAft>
            </a:pPr>
            <a:r>
              <a:rPr lang="el-GR" sz="2000" b="1" dirty="0">
                <a:solidFill>
                  <a:schemeClr val="bg1"/>
                </a:solidFill>
              </a:rPr>
              <a:t>02   Συστήματα για τη μετάβαση στη ψηφιοποιημένη βιομηχανική παραγωγή</a:t>
            </a:r>
          </a:p>
          <a:p>
            <a:pPr>
              <a:spcAft>
                <a:spcPts val="600"/>
              </a:spcAft>
            </a:pPr>
            <a:r>
              <a:rPr lang="el-GR" sz="2000" b="1" dirty="0">
                <a:solidFill>
                  <a:schemeClr val="bg1"/>
                </a:solidFill>
              </a:rPr>
              <a:t>03   Αναδιαμορφώσιμα συστήματα παραγωγής &amp; αλυσίδες προστιθέμενης αξίας</a:t>
            </a:r>
          </a:p>
          <a:p>
            <a:pPr>
              <a:spcAft>
                <a:spcPts val="600"/>
              </a:spcAft>
            </a:pPr>
            <a:r>
              <a:rPr lang="el-GR" sz="2000" b="1" dirty="0">
                <a:solidFill>
                  <a:schemeClr val="bg1"/>
                </a:solidFill>
              </a:rPr>
              <a:t>04   Υλικά, διεργασίες, διατάξεις &amp; συστήματα παραγωγής για κυκλική οικονομία &amp; βιομηχανική συμβίωση</a:t>
            </a:r>
          </a:p>
          <a:p>
            <a:pPr>
              <a:spcAft>
                <a:spcPts val="600"/>
              </a:spcAft>
            </a:pPr>
            <a:r>
              <a:rPr lang="el-GR" sz="2000" dirty="0">
                <a:solidFill>
                  <a:schemeClr val="bg1"/>
                </a:solidFill>
              </a:rPr>
              <a:t>05   Υλικά, διατάξεις και τεχνολογίες για εφαρμογές στην υγεία</a:t>
            </a:r>
          </a:p>
          <a:p>
            <a:pPr>
              <a:spcAft>
                <a:spcPts val="600"/>
              </a:spcAft>
            </a:pPr>
            <a:r>
              <a:rPr lang="el-GR" sz="2000" dirty="0">
                <a:solidFill>
                  <a:schemeClr val="bg1"/>
                </a:solidFill>
              </a:rPr>
              <a:t>06   Υλικά, διεργασίες και διατάξεις για παραγωγή, μεταφορά και αποθήκευση ενέργειας</a:t>
            </a:r>
          </a:p>
          <a:p>
            <a:pPr>
              <a:spcAft>
                <a:spcPts val="600"/>
              </a:spcAft>
            </a:pPr>
            <a:r>
              <a:rPr lang="el-GR" sz="2000" dirty="0">
                <a:solidFill>
                  <a:schemeClr val="bg1"/>
                </a:solidFill>
              </a:rPr>
              <a:t>07   Υλικά και διεργασίες για αειφορία στις βιομηχανικές και κτηριακές κατασκευές, υποδομές 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/>
                </a:solidFill>
              </a:rPr>
              <a:t>08   </a:t>
            </a:r>
            <a:r>
              <a:rPr lang="el-GR" sz="2000" b="1" dirty="0">
                <a:solidFill>
                  <a:schemeClr val="bg1"/>
                </a:solidFill>
              </a:rPr>
              <a:t>Υλικά, επιστρώσεις, τεχνολογίες κατεργασίας επιφανειών</a:t>
            </a:r>
            <a:endParaRPr lang="en-US" sz="2000" b="1" dirty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/>
                </a:solidFill>
              </a:rPr>
              <a:t>09   </a:t>
            </a:r>
            <a:r>
              <a:rPr lang="el-GR" sz="2000" b="1" dirty="0">
                <a:solidFill>
                  <a:schemeClr val="bg1"/>
                </a:solidFill>
              </a:rPr>
              <a:t>Πρώτες ύλες, βιομηχανικά υλικά υλικά συσκευασίας, προϊόντα ευρείας κατανάλωσης - Διεργασίες</a:t>
            </a:r>
            <a:endParaRPr lang="en-US" sz="2000" b="1" dirty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000" dirty="0">
                <a:solidFill>
                  <a:schemeClr val="bg1"/>
                </a:solidFill>
              </a:rPr>
              <a:t>10   </a:t>
            </a:r>
            <a:r>
              <a:rPr lang="el-GR" sz="2000" dirty="0">
                <a:solidFill>
                  <a:schemeClr val="bg1"/>
                </a:solidFill>
              </a:rPr>
              <a:t>Υλικά και  διατάξεις για εφαρμογές μεταφορών, διαστήματος, ασφάλειας &amp;  τηλεπικοινωνιών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000" dirty="0">
                <a:solidFill>
                  <a:schemeClr val="bg1"/>
                </a:solidFill>
              </a:rPr>
              <a:t>11   </a:t>
            </a:r>
            <a:r>
              <a:rPr lang="el-GR" sz="2000" dirty="0">
                <a:solidFill>
                  <a:schemeClr val="bg1"/>
                </a:solidFill>
              </a:rPr>
              <a:t>Νανοτεχνολογία, νανοηλεκτρονική, φωτονική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6533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0C1B7-6E4E-3DEE-50C0-1CA3B14303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" y="411479"/>
            <a:ext cx="5486400" cy="3291840"/>
          </a:xfrm>
        </p:spPr>
        <p:txBody>
          <a:bodyPr/>
          <a:lstStyle/>
          <a:p>
            <a:r>
              <a:rPr lang="el-GR" dirty="0"/>
              <a:t>Σας ευχαριστώ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E734F0-2DDD-AF70-F13D-F9E4C19294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4360" y="4549552"/>
            <a:ext cx="6182360" cy="1645920"/>
          </a:xfrm>
        </p:spPr>
        <p:txBody>
          <a:bodyPr/>
          <a:lstStyle/>
          <a:p>
            <a:r>
              <a:rPr lang="el-GR" dirty="0"/>
              <a:t>Τζεβελέκου Θεοφανή</a:t>
            </a:r>
          </a:p>
          <a:p>
            <a:r>
              <a:rPr lang="el-GR" b="0" i="1" dirty="0"/>
              <a:t>Συντονίστρια Σ.Ο. Αλυσίδας Αξίας του Μετάλλου, </a:t>
            </a:r>
          </a:p>
          <a:p>
            <a:pPr>
              <a:spcBef>
                <a:spcPts val="0"/>
              </a:spcBef>
            </a:pPr>
            <a:r>
              <a:rPr lang="el-GR" b="0" i="1" dirty="0"/>
              <a:t>μέλος Π.Σ.Ε.Κ. Στερεάς Ελλάδας</a:t>
            </a:r>
            <a:endParaRPr lang="en-US" b="0" i="1" dirty="0"/>
          </a:p>
        </p:txBody>
      </p:sp>
      <p:pic>
        <p:nvPicPr>
          <p:cNvPr id="4" name="Εικόνα 3" descr="Εικόνα που περιέχει χάρτης, Κόσμος/Παγκόσμιο, Γη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D28C7BE4-8FB7-5A50-760D-D333351176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0200" y="3616344"/>
            <a:ext cx="3268103" cy="2830177"/>
          </a:xfrm>
          <a:prstGeom prst="rect">
            <a:avLst/>
          </a:prstGeom>
        </p:spPr>
      </p:pic>
      <p:pic>
        <p:nvPicPr>
          <p:cNvPr id="5" name="Εικόνα 4" descr="Εικόνα που περιέχει γραμματοσειρά, στιγμιότυπο οθόνης, γραφικά, κείμενο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B94D4334-BC3C-3D39-27DB-7D6B5E6300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" y="170179"/>
            <a:ext cx="2857500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13241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78853419_Win32_SL_V5" id="{958D2C9E-948D-4354-BF9D-DF8AE3C2B240}" vid="{22D4A967-05D2-4D72-8594-54CFF341483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F4B194E-8B30-4377-8C59-ECFB902D2A2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92DB9E12-8AC3-4138-BF4D-720A5525AB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21FFAC0-05A2-416A-B06C-C248395482CF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{8353AA4D-660E-49E3-8114-980DE363055D}TFd3b75063-ff25-434d-b12c-efeaf07d16c3292f62b5_win32-75a75c970d8e</Template>
  <TotalTime>788</TotalTime>
  <Words>904</Words>
  <Application>Microsoft Office PowerPoint</Application>
  <PresentationFormat>Widescreen</PresentationFormat>
  <Paragraphs>78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Aptos</vt:lpstr>
      <vt:lpstr>Arial</vt:lpstr>
      <vt:lpstr>Calibri</vt:lpstr>
      <vt:lpstr>Century Gothic</vt:lpstr>
      <vt:lpstr>Franklin Gothic Book</vt:lpstr>
      <vt:lpstr>Franklin Gothic Demi</vt:lpstr>
      <vt:lpstr>Custom</vt:lpstr>
      <vt:lpstr>Θεματικό Εργαστήριο Τομέα Αλυσίδας Αξίας Μετάλλου </vt:lpstr>
      <vt:lpstr>Τομείς Προτεραιότητας της ΠΕΡΙΦΕΡΕΙΑΚΗΣ Στρατηγικής Έξυπνης Εξειδίκευσης </vt:lpstr>
      <vt:lpstr>Η Αλυσίδα Αξίας του Μετάλλου στη Στερεά Ελλάδα</vt:lpstr>
      <vt:lpstr>Ε&amp;Α στον Τομέα στη Στερεά Ελλάδα</vt:lpstr>
      <vt:lpstr>Κατευθύνσεις της Στρατηγικής της ΠΣτΕ για την Αλυσίδα Αξίας του Μετάλλου</vt:lpstr>
      <vt:lpstr>Χαρτογράφηση τομέα Αλυσίδας Άξίας του Μετάλλου</vt:lpstr>
      <vt:lpstr>Συμβουλευτική Ομάδα Αλυσίδας Μετάλλου</vt:lpstr>
      <vt:lpstr>Έργο Συμβουλευτικής Ομάδας</vt:lpstr>
      <vt:lpstr>Αποτελέσματα &amp; Προτάσεις (συνοπτικά) 1/2</vt:lpstr>
      <vt:lpstr>Αποτελέσματα &amp; Προτάσεις (συνοπτικά) 2/2</vt:lpstr>
      <vt:lpstr>Αλυσίδα αξίας του Μεταλλου:  Σχετιζόμενες Περιοχές Παρέμβασης της ΕΣΕΕ</vt:lpstr>
      <vt:lpstr>Σας ευχαριστώ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Vassilis Stathopoulos</dc:creator>
  <cp:lastModifiedBy>Ioannis Perlepes</cp:lastModifiedBy>
  <cp:revision>12</cp:revision>
  <dcterms:created xsi:type="dcterms:W3CDTF">2025-10-20T13:42:03Z</dcterms:created>
  <dcterms:modified xsi:type="dcterms:W3CDTF">2026-06-30T13:18:36Z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