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2" r:id="rId2"/>
    <p:sldId id="256" r:id="rId3"/>
    <p:sldId id="257" r:id="rId4"/>
    <p:sldId id="258" r:id="rId5"/>
    <p:sldId id="259"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9" autoAdjust="0"/>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F3AB6-9178-423D-A7FA-121F33FFC3A2}" type="datetimeFigureOut">
              <a:rPr lang="en-US" smtClean="0"/>
              <a:t>10/2/2026</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4015F-A911-4783-BB90-57BDF484AC5C}" type="slidenum">
              <a:rPr lang="en-US" smtClean="0"/>
              <a:t>‹#›</a:t>
            </a:fld>
            <a:endParaRPr lang="en-US"/>
          </a:p>
        </p:txBody>
      </p:sp>
    </p:spTree>
    <p:extLst>
      <p:ext uri="{BB962C8B-B14F-4D97-AF65-F5344CB8AC3E}">
        <p14:creationId xmlns:p14="http://schemas.microsoft.com/office/powerpoint/2010/main" val="3909101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1" kern="1200" dirty="0">
                <a:solidFill>
                  <a:schemeClr val="tx1"/>
                </a:solidFill>
                <a:effectLst/>
                <a:latin typeface="+mn-lt"/>
                <a:ea typeface="+mn-ea"/>
                <a:cs typeface="+mn-cs"/>
              </a:rPr>
              <a:t>Καλημέρα σε όλους,</a:t>
            </a:r>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Καταρχάς, να ευχαριστήσω εκ μέρους του Οργανισμού </a:t>
            </a:r>
            <a:r>
              <a:rPr lang="en-US" sz="1200" kern="1200" dirty="0">
                <a:solidFill>
                  <a:schemeClr val="tx1"/>
                </a:solidFill>
                <a:effectLst/>
                <a:latin typeface="+mn-lt"/>
                <a:ea typeface="+mn-ea"/>
                <a:cs typeface="+mn-cs"/>
              </a:rPr>
              <a:t>Aluminco</a:t>
            </a:r>
            <a:r>
              <a:rPr lang="el-GR" sz="1200" kern="1200" dirty="0">
                <a:solidFill>
                  <a:schemeClr val="tx1"/>
                </a:solidFill>
                <a:effectLst/>
                <a:latin typeface="+mn-lt"/>
                <a:ea typeface="+mn-ea"/>
                <a:cs typeface="+mn-cs"/>
              </a:rPr>
              <a:t> την διοργανώτρια αρχή για το κάλεσμα και για την όμορφη πρωτοβουλία αυτής της ημερίδας.. </a:t>
            </a:r>
          </a:p>
          <a:p>
            <a:r>
              <a:rPr lang="el-GR" sz="1200" kern="1200" dirty="0">
                <a:solidFill>
                  <a:schemeClr val="tx1"/>
                </a:solidFill>
                <a:effectLst/>
                <a:latin typeface="+mn-lt"/>
                <a:ea typeface="+mn-ea"/>
                <a:cs typeface="+mn-cs"/>
              </a:rPr>
              <a:t>Θεωρώ ότι την εταιρία </a:t>
            </a:r>
            <a:r>
              <a:rPr lang="en-US" sz="1200" kern="1200" dirty="0">
                <a:solidFill>
                  <a:schemeClr val="tx1"/>
                </a:solidFill>
                <a:effectLst/>
                <a:latin typeface="+mn-lt"/>
                <a:ea typeface="+mn-ea"/>
                <a:cs typeface="+mn-cs"/>
              </a:rPr>
              <a:t>Aluminco </a:t>
            </a:r>
            <a:r>
              <a:rPr lang="el-GR" sz="1200" kern="1200" dirty="0">
                <a:solidFill>
                  <a:schemeClr val="tx1"/>
                </a:solidFill>
                <a:effectLst/>
                <a:latin typeface="+mn-lt"/>
                <a:ea typeface="+mn-ea"/>
                <a:cs typeface="+mn-cs"/>
              </a:rPr>
              <a:t>την γνωρίζετε ως μια εκ των σημαντικότερων βιομηχανιών αρχιτεκτονικών συστημάτων αλουμινίου, αυτό που ίσως δεν γνωρίζετε είναι ότι ξεκίνησε τη δράση της το 1982 στην Ελλάδα με 50% εξαγωγές.. ήτοι το ήμισυ των παραγωγών της ταξίδευαν μεταξύ Αυστραλίας Γαλλίας και Καραϊβικής ..</a:t>
            </a:r>
          </a:p>
          <a:p>
            <a:r>
              <a:rPr lang="el-GR" sz="1200" kern="1200" dirty="0">
                <a:solidFill>
                  <a:schemeClr val="tx1"/>
                </a:solidFill>
                <a:effectLst/>
                <a:latin typeface="+mn-lt"/>
                <a:ea typeface="+mn-ea"/>
                <a:cs typeface="+mn-cs"/>
              </a:rPr>
              <a:t>Από τότε αλλάξαν αρκετά αλλά το προϊόν παραμένει ως αιχμή του δόρατος στο υψηλότερο σημείο της στρατηγικής μας.. </a:t>
            </a:r>
          </a:p>
          <a:p>
            <a:endParaRPr lang="el-GR" sz="1200" b="1" kern="1200" dirty="0">
              <a:solidFill>
                <a:schemeClr val="tx1"/>
              </a:solidFill>
              <a:effectLst/>
              <a:latin typeface="+mn-lt"/>
              <a:ea typeface="+mn-ea"/>
              <a:cs typeface="+mn-cs"/>
            </a:endParaRPr>
          </a:p>
          <a:p>
            <a:r>
              <a:rPr lang="el-GR" sz="1200" b="1" kern="1200" dirty="0">
                <a:solidFill>
                  <a:schemeClr val="tx1"/>
                </a:solidFill>
                <a:effectLst/>
                <a:latin typeface="+mn-lt"/>
                <a:ea typeface="+mn-ea"/>
                <a:cs typeface="+mn-cs"/>
              </a:rPr>
              <a:t>Το βίντεο που ακολουθεί αναδεικνύει τα τεχνικά χαρακτηριστικά και τις καινοτομίες που κάνουν τη διαφορά</a:t>
            </a:r>
            <a:r>
              <a:rPr lang="el-GR" sz="1200" kern="1200" dirty="0">
                <a:solidFill>
                  <a:schemeClr val="tx1"/>
                </a:solidFill>
                <a:effectLst/>
                <a:latin typeface="+mn-lt"/>
                <a:ea typeface="+mn-ea"/>
                <a:cs typeface="+mn-cs"/>
              </a:rPr>
              <a:t>, </a:t>
            </a:r>
          </a:p>
          <a:p>
            <a:r>
              <a:rPr lang="el-GR" sz="1200" kern="1200" dirty="0">
                <a:solidFill>
                  <a:schemeClr val="tx1"/>
                </a:solidFill>
                <a:effectLst/>
                <a:latin typeface="+mn-lt"/>
                <a:ea typeface="+mn-ea"/>
                <a:cs typeface="+mn-cs"/>
              </a:rPr>
              <a:t>τις λεπτομέρειες που οδηγούν σε υψηλή απόδοση, αξιοπιστία και ουσιαστικό αποτέλεσμα.</a:t>
            </a:r>
          </a:p>
          <a:p>
            <a:endParaRPr lang="el-GR"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1</a:t>
            </a:fld>
            <a:endParaRPr lang="en-US"/>
          </a:p>
        </p:txBody>
      </p:sp>
    </p:spTree>
    <p:extLst>
      <p:ext uri="{BB962C8B-B14F-4D97-AF65-F5344CB8AC3E}">
        <p14:creationId xmlns:p14="http://schemas.microsoft.com/office/powerpoint/2010/main" val="2969803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1" kern="1200" dirty="0">
                <a:solidFill>
                  <a:schemeClr val="tx1"/>
                </a:solidFill>
                <a:effectLst/>
                <a:latin typeface="+mn-lt"/>
                <a:ea typeface="+mn-ea"/>
                <a:cs typeface="+mn-cs"/>
              </a:rPr>
              <a:t>43 ΧΡΟΝΙΑ ΕΞΕΛΙΞΗΣ</a:t>
            </a:r>
            <a:br>
              <a:rPr lang="el-GR" sz="1200" kern="1200" dirty="0">
                <a:solidFill>
                  <a:schemeClr val="tx1"/>
                </a:solidFill>
                <a:effectLst/>
                <a:latin typeface="+mn-lt"/>
                <a:ea typeface="+mn-ea"/>
                <a:cs typeface="+mn-cs"/>
              </a:rPr>
            </a:br>
            <a:r>
              <a:rPr lang="el-GR" sz="1200" kern="1200" dirty="0">
                <a:solidFill>
                  <a:schemeClr val="tx1"/>
                </a:solidFill>
                <a:effectLst/>
                <a:latin typeface="+mn-lt"/>
                <a:ea typeface="+mn-ea"/>
                <a:cs typeface="+mn-cs"/>
              </a:rPr>
              <a:t>Με συνέπεια και διαρκή καινοτομία. </a:t>
            </a:r>
          </a:p>
          <a:p>
            <a:r>
              <a:rPr lang="el-GR" sz="1200" b="1" kern="1200" dirty="0">
                <a:solidFill>
                  <a:schemeClr val="tx1"/>
                </a:solidFill>
                <a:effectLst/>
                <a:latin typeface="+mn-lt"/>
                <a:ea typeface="+mn-ea"/>
                <a:cs typeface="+mn-cs"/>
              </a:rPr>
              <a:t>ΠΑΡΟΥΣΙΑ ΣΕ 60+ ΧΩΡΕΣ</a:t>
            </a:r>
            <a:br>
              <a:rPr lang="el-GR" sz="1200" kern="1200" dirty="0">
                <a:solidFill>
                  <a:schemeClr val="tx1"/>
                </a:solidFill>
                <a:effectLst/>
                <a:latin typeface="+mn-lt"/>
                <a:ea typeface="+mn-ea"/>
                <a:cs typeface="+mn-cs"/>
              </a:rPr>
            </a:br>
            <a:r>
              <a:rPr lang="el-GR" sz="1200" kern="1200" dirty="0">
                <a:solidFill>
                  <a:schemeClr val="tx1"/>
                </a:solidFill>
                <a:effectLst/>
                <a:latin typeface="+mn-lt"/>
                <a:ea typeface="+mn-ea"/>
                <a:cs typeface="+mn-cs"/>
              </a:rPr>
              <a:t>Διευρύνουμε συνεχώς τα όρια μας σε Ευρώπη, Αφρική, Μέση Ανατολή, Αυστραλία και Αμερική. </a:t>
            </a:r>
          </a:p>
          <a:p>
            <a:r>
              <a:rPr lang="el-GR" sz="1200" b="1" kern="1200" dirty="0">
                <a:solidFill>
                  <a:schemeClr val="tx1"/>
                </a:solidFill>
                <a:effectLst/>
                <a:latin typeface="+mn-lt"/>
                <a:ea typeface="+mn-ea"/>
                <a:cs typeface="+mn-cs"/>
              </a:rPr>
              <a:t>500 R&amp;D ΛΥΣΕΙΣ</a:t>
            </a:r>
            <a:br>
              <a:rPr lang="el-GR" sz="1200" kern="1200" dirty="0">
                <a:solidFill>
                  <a:schemeClr val="tx1"/>
                </a:solidFill>
                <a:effectLst/>
                <a:latin typeface="+mn-lt"/>
                <a:ea typeface="+mn-ea"/>
                <a:cs typeface="+mn-cs"/>
              </a:rPr>
            </a:br>
            <a:r>
              <a:rPr lang="el-GR" sz="1200" kern="1200" dirty="0">
                <a:solidFill>
                  <a:schemeClr val="tx1"/>
                </a:solidFill>
                <a:effectLst/>
                <a:latin typeface="+mn-lt"/>
                <a:ea typeface="+mn-ea"/>
                <a:cs typeface="+mn-cs"/>
              </a:rPr>
              <a:t>Υλοποιούνται σε έργα υψηλών προδιαγραφών στην Ελλάδα και διεθνώς. </a:t>
            </a:r>
          </a:p>
          <a:p>
            <a:r>
              <a:rPr lang="el-GR" sz="1200" b="1" kern="1200" dirty="0">
                <a:solidFill>
                  <a:schemeClr val="tx1"/>
                </a:solidFill>
                <a:effectLst/>
                <a:latin typeface="+mn-lt"/>
                <a:ea typeface="+mn-ea"/>
                <a:cs typeface="+mn-cs"/>
              </a:rPr>
              <a:t>2.500 ΣΗΜΕΙΑ ΠΩΛΗΣΗΣ</a:t>
            </a:r>
            <a:br>
              <a:rPr lang="el-GR" sz="1200" kern="1200" dirty="0">
                <a:solidFill>
                  <a:schemeClr val="tx1"/>
                </a:solidFill>
                <a:effectLst/>
                <a:latin typeface="+mn-lt"/>
                <a:ea typeface="+mn-ea"/>
                <a:cs typeface="+mn-cs"/>
              </a:rPr>
            </a:br>
            <a:r>
              <a:rPr lang="el-GR" sz="1200" kern="1200" dirty="0">
                <a:solidFill>
                  <a:schemeClr val="tx1"/>
                </a:solidFill>
                <a:effectLst/>
                <a:latin typeface="+mn-lt"/>
                <a:ea typeface="+mn-ea"/>
                <a:cs typeface="+mn-cs"/>
              </a:rPr>
              <a:t>Ισχυρό παγκόσμιο δίκτυο διανομής και συνεργατών. </a:t>
            </a:r>
          </a:p>
          <a:p>
            <a:r>
              <a:rPr lang="el-GR" sz="1200" b="1" kern="1200" dirty="0">
                <a:solidFill>
                  <a:schemeClr val="tx1"/>
                </a:solidFill>
                <a:effectLst/>
                <a:latin typeface="+mn-lt"/>
                <a:ea typeface="+mn-ea"/>
                <a:cs typeface="+mn-cs"/>
              </a:rPr>
              <a:t>55% ΤΖΙΡΟΥ ΑΠΟ ΕΞΑΓΩΓΕΣ</a:t>
            </a:r>
            <a:br>
              <a:rPr lang="el-GR" sz="1200" kern="1200" dirty="0">
                <a:solidFill>
                  <a:schemeClr val="tx1"/>
                </a:solidFill>
                <a:effectLst/>
                <a:latin typeface="+mn-lt"/>
                <a:ea typeface="+mn-ea"/>
                <a:cs typeface="+mn-cs"/>
              </a:rPr>
            </a:br>
            <a:r>
              <a:rPr lang="el-GR" sz="1200" kern="1200" dirty="0">
                <a:solidFill>
                  <a:schemeClr val="tx1"/>
                </a:solidFill>
                <a:effectLst/>
                <a:latin typeface="+mn-lt"/>
                <a:ea typeface="+mn-ea"/>
                <a:cs typeface="+mn-cs"/>
              </a:rPr>
              <a:t>Επιβεβαίωση του ισχυρού διεθνούς προσανατολισμού μας. </a:t>
            </a:r>
          </a:p>
          <a:p>
            <a:endParaRPr lang="el-GR"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2</a:t>
            </a:fld>
            <a:endParaRPr lang="en-US"/>
          </a:p>
        </p:txBody>
      </p:sp>
    </p:spTree>
    <p:extLst>
      <p:ext uri="{BB962C8B-B14F-4D97-AF65-F5344CB8AC3E}">
        <p14:creationId xmlns:p14="http://schemas.microsoft.com/office/powerpoint/2010/main" val="687052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1" kern="1200" dirty="0">
                <a:solidFill>
                  <a:schemeClr val="tx1"/>
                </a:solidFill>
                <a:effectLst/>
                <a:latin typeface="+mn-lt"/>
                <a:ea typeface="+mn-ea"/>
                <a:cs typeface="+mn-cs"/>
              </a:rPr>
              <a:t>Η βιωσιμότητα αποτελεί αναπόσπαστο μέρος της κουλτούρας της </a:t>
            </a:r>
            <a:r>
              <a:rPr lang="en-US" sz="1200" b="1" kern="1200" dirty="0">
                <a:solidFill>
                  <a:schemeClr val="tx1"/>
                </a:solidFill>
                <a:effectLst/>
                <a:latin typeface="+mn-lt"/>
                <a:ea typeface="+mn-ea"/>
                <a:cs typeface="+mn-cs"/>
              </a:rPr>
              <a:t>ALUMINCO</a:t>
            </a:r>
            <a:r>
              <a:rPr lang="el-GR" sz="1200" b="1" kern="1200" dirty="0">
                <a:solidFill>
                  <a:schemeClr val="tx1"/>
                </a:solidFill>
                <a:effectLst/>
                <a:latin typeface="+mn-lt"/>
                <a:ea typeface="+mn-ea"/>
                <a:cs typeface="+mn-cs"/>
              </a:rPr>
              <a:t> και αποτυπώνεται σε κάθε στάδιο της λειτουργίας της.</a:t>
            </a:r>
            <a:r>
              <a:rPr lang="el-GR" sz="1200" kern="1200" dirty="0">
                <a:solidFill>
                  <a:schemeClr val="tx1"/>
                </a:solidFill>
                <a:effectLst/>
                <a:latin typeface="+mn-lt"/>
                <a:ea typeface="+mn-ea"/>
                <a:cs typeface="+mn-cs"/>
              </a:rPr>
              <a:t> </a:t>
            </a:r>
            <a:endParaRPr lang="el-GR" sz="1200" b="1" kern="1200" dirty="0">
              <a:solidFill>
                <a:schemeClr val="tx1"/>
              </a:solidFill>
              <a:effectLst/>
              <a:latin typeface="+mn-lt"/>
              <a:ea typeface="+mn-ea"/>
              <a:cs typeface="+mn-cs"/>
            </a:endParaRPr>
          </a:p>
          <a:p>
            <a:r>
              <a:rPr lang="el-GR" sz="1200" b="1" kern="1200" dirty="0">
                <a:solidFill>
                  <a:schemeClr val="tx1"/>
                </a:solidFill>
                <a:effectLst/>
                <a:latin typeface="+mn-lt"/>
                <a:ea typeface="+mn-ea"/>
                <a:cs typeface="+mn-cs"/>
              </a:rPr>
              <a:t>Αποδεικτικά στοιχεία τα </a:t>
            </a:r>
            <a:r>
              <a:rPr lang="en-US" sz="1200" b="1" kern="1200" dirty="0">
                <a:solidFill>
                  <a:schemeClr val="tx1"/>
                </a:solidFill>
                <a:effectLst/>
                <a:latin typeface="+mn-lt"/>
                <a:ea typeface="+mn-ea"/>
                <a:cs typeface="+mn-cs"/>
              </a:rPr>
              <a:t>EPD</a:t>
            </a:r>
            <a:r>
              <a:rPr lang="el-GR" sz="1200" b="1" kern="1200" dirty="0">
                <a:solidFill>
                  <a:schemeClr val="tx1"/>
                </a:solidFill>
                <a:effectLst/>
                <a:latin typeface="+mn-lt"/>
                <a:ea typeface="+mn-ea"/>
                <a:cs typeface="+mn-cs"/>
              </a:rPr>
              <a:t> των προϊόντων μας</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οικολογιικές</a:t>
            </a:r>
            <a:r>
              <a:rPr lang="el-GR" sz="1200" kern="1200" dirty="0">
                <a:solidFill>
                  <a:schemeClr val="tx1"/>
                </a:solidFill>
                <a:effectLst/>
                <a:latin typeface="+mn-lt"/>
                <a:ea typeface="+mn-ea"/>
                <a:cs typeface="+mn-cs"/>
              </a:rPr>
              <a:t> δράσεις της πρωτοβουλίας </a:t>
            </a:r>
            <a:r>
              <a:rPr lang="en-US" sz="1200" kern="1200" dirty="0">
                <a:solidFill>
                  <a:schemeClr val="tx1"/>
                </a:solidFill>
                <a:effectLst/>
                <a:latin typeface="+mn-lt"/>
                <a:ea typeface="+mn-ea"/>
                <a:cs typeface="+mn-cs"/>
              </a:rPr>
              <a:t>A PLANET TO LOVE</a:t>
            </a:r>
            <a:r>
              <a:rPr lang="el-GR" sz="1200" kern="1200" dirty="0">
                <a:solidFill>
                  <a:schemeClr val="tx1"/>
                </a:solidFill>
                <a:effectLst/>
                <a:latin typeface="+mn-lt"/>
                <a:ea typeface="+mn-ea"/>
                <a:cs typeface="+mn-cs"/>
              </a:rPr>
              <a:t>, γραμμές </a:t>
            </a:r>
            <a:r>
              <a:rPr lang="el-GR" sz="1200" kern="1200" dirty="0" err="1">
                <a:solidFill>
                  <a:schemeClr val="tx1"/>
                </a:solidFill>
                <a:effectLst/>
                <a:latin typeface="+mn-lt"/>
                <a:ea typeface="+mn-ea"/>
                <a:cs typeface="+mn-cs"/>
              </a:rPr>
              <a:t>διέλασεις</a:t>
            </a:r>
            <a:r>
              <a:rPr lang="el-GR" sz="1200" kern="1200" dirty="0">
                <a:solidFill>
                  <a:schemeClr val="tx1"/>
                </a:solidFill>
                <a:effectLst/>
                <a:latin typeface="+mn-lt"/>
                <a:ea typeface="+mn-ea"/>
                <a:cs typeface="+mn-cs"/>
              </a:rPr>
              <a:t> με </a:t>
            </a:r>
            <a:r>
              <a:rPr lang="el-GR" sz="1200" kern="1200" dirty="0" err="1">
                <a:solidFill>
                  <a:schemeClr val="tx1"/>
                </a:solidFill>
                <a:effectLst/>
                <a:latin typeface="+mn-lt"/>
                <a:ea typeface="+mn-ea"/>
                <a:cs typeface="+mn-cs"/>
              </a:rPr>
              <a:t>πατενταρισμένο</a:t>
            </a:r>
            <a:r>
              <a:rPr lang="el-GR" sz="1200" kern="1200" dirty="0">
                <a:solidFill>
                  <a:schemeClr val="tx1"/>
                </a:solidFill>
                <a:effectLst/>
                <a:latin typeface="+mn-lt"/>
                <a:ea typeface="+mn-ea"/>
                <a:cs typeface="+mn-cs"/>
              </a:rPr>
              <a:t> σύστημα εξοικονόμησης ηλεκτρικής ενέργειας </a:t>
            </a:r>
            <a:r>
              <a:rPr lang="en-US" sz="1200" kern="1200" dirty="0">
                <a:solidFill>
                  <a:schemeClr val="tx1"/>
                </a:solidFill>
                <a:effectLst/>
                <a:latin typeface="+mn-lt"/>
                <a:ea typeface="+mn-ea"/>
                <a:cs typeface="+mn-cs"/>
              </a:rPr>
              <a:t>PE</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E</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S</a:t>
            </a:r>
            <a:r>
              <a:rPr lang="el-GR" sz="1200" kern="1200" dirty="0">
                <a:solidFill>
                  <a:schemeClr val="tx1"/>
                </a:solidFill>
                <a:effectLst/>
                <a:latin typeface="+mn-lt"/>
                <a:ea typeface="+mn-ea"/>
                <a:cs typeface="+mn-cs"/>
              </a:rPr>
              <a:t>, εξοικονόμησης 30% σε σχέση με κλασική πρέσα </a:t>
            </a:r>
            <a:r>
              <a:rPr lang="el-GR" sz="1200" kern="1200" dirty="0" err="1">
                <a:solidFill>
                  <a:schemeClr val="tx1"/>
                </a:solidFill>
                <a:effectLst/>
                <a:latin typeface="+mn-lt"/>
                <a:ea typeface="+mn-ea"/>
                <a:cs typeface="+mn-cs"/>
              </a:rPr>
              <a:t>διέλασης</a:t>
            </a:r>
            <a:r>
              <a:rPr lang="el-GR" sz="1200" kern="1200" dirty="0">
                <a:solidFill>
                  <a:schemeClr val="tx1"/>
                </a:solidFill>
                <a:effectLst/>
                <a:latin typeface="+mn-lt"/>
                <a:ea typeface="+mn-ea"/>
                <a:cs typeface="+mn-cs"/>
              </a:rPr>
              <a:t>, πιστοποίηση </a:t>
            </a:r>
            <a:r>
              <a:rPr lang="en-US" sz="1200" kern="1200" dirty="0">
                <a:solidFill>
                  <a:schemeClr val="tx1"/>
                </a:solidFill>
                <a:effectLst/>
                <a:latin typeface="+mn-lt"/>
                <a:ea typeface="+mn-ea"/>
                <a:cs typeface="+mn-cs"/>
              </a:rPr>
              <a:t>ISO</a:t>
            </a:r>
            <a:r>
              <a:rPr lang="el-GR" sz="1200" kern="1200" dirty="0">
                <a:solidFill>
                  <a:schemeClr val="tx1"/>
                </a:solidFill>
                <a:effectLst/>
                <a:latin typeface="+mn-lt"/>
                <a:ea typeface="+mn-ea"/>
                <a:cs typeface="+mn-cs"/>
              </a:rPr>
              <a:t> 50000, εγκατάσταση 2</a:t>
            </a:r>
            <a:r>
              <a:rPr lang="el-GR" sz="1200" kern="1200" baseline="30000" dirty="0">
                <a:solidFill>
                  <a:schemeClr val="tx1"/>
                </a:solidFill>
                <a:effectLst/>
                <a:latin typeface="+mn-lt"/>
                <a:ea typeface="+mn-ea"/>
                <a:cs typeface="+mn-cs"/>
              </a:rPr>
              <a:t>ου</a:t>
            </a:r>
            <a:r>
              <a:rPr lang="el-GR" sz="1200" kern="1200" dirty="0">
                <a:solidFill>
                  <a:schemeClr val="tx1"/>
                </a:solidFill>
                <a:effectLst/>
                <a:latin typeface="+mn-lt"/>
                <a:ea typeface="+mn-ea"/>
                <a:cs typeface="+mn-cs"/>
              </a:rPr>
              <a:t> Φ/Β πάρκου ΝΕΤ </a:t>
            </a:r>
            <a:r>
              <a:rPr lang="en-US" sz="1200" kern="1200" dirty="0">
                <a:solidFill>
                  <a:schemeClr val="tx1"/>
                </a:solidFill>
                <a:effectLst/>
                <a:latin typeface="+mn-lt"/>
                <a:ea typeface="+mn-ea"/>
                <a:cs typeface="+mn-cs"/>
              </a:rPr>
              <a:t>Metering</a:t>
            </a:r>
            <a:r>
              <a:rPr lang="el-GR" sz="1200" kern="1200" dirty="0">
                <a:solidFill>
                  <a:schemeClr val="tx1"/>
                </a:solidFill>
                <a:effectLst/>
                <a:latin typeface="+mn-lt"/>
                <a:ea typeface="+mn-ea"/>
                <a:cs typeface="+mn-cs"/>
              </a:rPr>
              <a:t>, 1 </a:t>
            </a:r>
            <a:r>
              <a:rPr lang="en-US" sz="1200" kern="1200" dirty="0">
                <a:solidFill>
                  <a:schemeClr val="tx1"/>
                </a:solidFill>
                <a:effectLst/>
                <a:latin typeface="+mn-lt"/>
                <a:ea typeface="+mn-ea"/>
                <a:cs typeface="+mn-cs"/>
              </a:rPr>
              <a:t>MW</a:t>
            </a:r>
            <a:r>
              <a:rPr lang="el-GR" sz="1200" kern="1200" dirty="0">
                <a:solidFill>
                  <a:schemeClr val="tx1"/>
                </a:solidFill>
                <a:effectLst/>
                <a:latin typeface="+mn-lt"/>
                <a:ea typeface="+mn-ea"/>
                <a:cs typeface="+mn-cs"/>
              </a:rPr>
              <a:t>, για την κάλυψη των αναγκών σε ποσοστό 50% στις μέρες ηλιοφάνειας και όλα αυτά μας έφεραν το χρυσό της </a:t>
            </a:r>
            <a:r>
              <a:rPr lang="en-US" sz="1200" kern="1200" dirty="0">
                <a:solidFill>
                  <a:schemeClr val="tx1"/>
                </a:solidFill>
                <a:effectLst/>
                <a:latin typeface="+mn-lt"/>
                <a:ea typeface="+mn-ea"/>
                <a:cs typeface="+mn-cs"/>
              </a:rPr>
              <a:t>ECOVADIS </a:t>
            </a:r>
            <a:r>
              <a:rPr lang="el-GR" sz="1200" kern="1200" dirty="0">
                <a:solidFill>
                  <a:schemeClr val="tx1"/>
                </a:solidFill>
                <a:effectLst/>
                <a:latin typeface="+mn-lt"/>
                <a:ea typeface="+mn-ea"/>
                <a:cs typeface="+mn-cs"/>
              </a:rPr>
              <a:t>και μέσα σ</a:t>
            </a:r>
            <a:r>
              <a:rPr lang="el-GR" sz="1200" b="1" kern="1200" dirty="0">
                <a:solidFill>
                  <a:schemeClr val="tx1"/>
                </a:solidFill>
                <a:effectLst/>
                <a:latin typeface="+mn-lt"/>
                <a:ea typeface="+mn-ea"/>
                <a:cs typeface="+mn-cs"/>
              </a:rPr>
              <a:t>το κορυφαίο 5% των εταιρειών παγκοσμίως</a:t>
            </a:r>
            <a:r>
              <a:rPr lang="en-US" sz="1200" kern="1200" dirty="0">
                <a:solidFill>
                  <a:schemeClr val="tx1"/>
                </a:solidFill>
                <a:effectLst/>
                <a:latin typeface="+mn-lt"/>
                <a:ea typeface="+mn-ea"/>
                <a:cs typeface="+mn-cs"/>
              </a:rPr>
              <a:t> </a:t>
            </a:r>
            <a:r>
              <a:rPr lang="el-GR" sz="1200" kern="1200" dirty="0">
                <a:solidFill>
                  <a:schemeClr val="tx1"/>
                </a:solidFill>
                <a:effectLst/>
                <a:latin typeface="+mn-lt"/>
                <a:ea typeface="+mn-ea"/>
                <a:cs typeface="+mn-cs"/>
              </a:rPr>
              <a:t>για την απόδοσή μας σε ζητήματα βιωσιμότητας, κοινωνικής ευθύνης και επιχειρηματικής ηθικής</a:t>
            </a:r>
          </a:p>
          <a:p>
            <a:endParaRPr lang="el-GR" sz="1200" b="1" kern="1200" dirty="0">
              <a:solidFill>
                <a:schemeClr val="tx1"/>
              </a:solidFill>
              <a:effectLst/>
              <a:latin typeface="+mn-lt"/>
              <a:ea typeface="+mn-ea"/>
              <a:cs typeface="+mn-cs"/>
            </a:endParaRPr>
          </a:p>
          <a:p>
            <a:r>
              <a:rPr lang="el-GR" sz="1200" b="1" kern="1200" dirty="0">
                <a:solidFill>
                  <a:schemeClr val="tx1"/>
                </a:solidFill>
                <a:effectLst/>
                <a:latin typeface="+mn-lt"/>
                <a:ea typeface="+mn-ea"/>
                <a:cs typeface="+mn-cs"/>
              </a:rPr>
              <a:t>Με αυτή τη φιλοσοφία, δεσμευτήκαμε ενεργά στη συμμετοχή μας στο ερευνητικό πρόγραμμα INTELSHAD, με στόχο τη δημιουργία καινοτόμων συστημάτων σκίασης που αξιοποιούν τις τεχνολογίες αιχμής για τη βελτίωση της ενεργειακής απόδοσης των κτιρίων και την προώθηση της βιώσιμης δόμησης.</a:t>
            </a:r>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 </a:t>
            </a:r>
          </a:p>
          <a:p>
            <a:endParaRPr lang="en-US"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3</a:t>
            </a:fld>
            <a:endParaRPr lang="en-US"/>
          </a:p>
        </p:txBody>
      </p:sp>
    </p:spTree>
    <p:extLst>
      <p:ext uri="{BB962C8B-B14F-4D97-AF65-F5344CB8AC3E}">
        <p14:creationId xmlns:p14="http://schemas.microsoft.com/office/powerpoint/2010/main" val="3371346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0" u="none" strike="noStrike" kern="1200" dirty="0" err="1">
                <a:solidFill>
                  <a:schemeClr val="tx1"/>
                </a:solidFill>
                <a:effectLst/>
                <a:latin typeface="+mn-lt"/>
                <a:ea typeface="+mn-ea"/>
                <a:cs typeface="+mn-cs"/>
              </a:rPr>
              <a:t>Το</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INTELSHAD</a:t>
            </a:r>
            <a:r>
              <a:rPr lang="en-US" dirty="0"/>
              <a:t> </a:t>
            </a:r>
            <a:r>
              <a:rPr lang="en-US" dirty="0" err="1"/>
              <a:t>είν</a:t>
            </a:r>
            <a:r>
              <a:rPr lang="en-US" dirty="0"/>
              <a:t>αι ένα ελληνικό ερευνητικό έργο με τίτλο </a:t>
            </a:r>
            <a:r>
              <a:rPr lang="en-US" sz="1200" b="1" u="none" strike="noStrike" kern="1200" dirty="0">
                <a:solidFill>
                  <a:schemeClr val="tx1"/>
                </a:solidFill>
                <a:effectLst/>
                <a:latin typeface="+mn-lt"/>
                <a:ea typeface="+mn-ea"/>
                <a:cs typeface="+mn-cs"/>
              </a:rPr>
              <a:t>«Ευφυές σύστημα ηλιακών σκιάστρων βασισμένο σε καινοτόμα δομικά συστατικά και τεχνολογίες Internet of Things»</a:t>
            </a:r>
            <a:r>
              <a:rPr lang="en-US" dirty="0"/>
              <a:t>.</a:t>
            </a:r>
            <a:endParaRPr lang="el-GR" dirty="0"/>
          </a:p>
          <a:p>
            <a:endParaRPr lang="el-GR" dirty="0"/>
          </a:p>
          <a:p>
            <a:r>
              <a:rPr lang="en-US" dirty="0" err="1"/>
              <a:t>Το</a:t>
            </a:r>
            <a:r>
              <a:rPr lang="en-US" dirty="0"/>
              <a:t> </a:t>
            </a:r>
            <a:r>
              <a:rPr lang="en-US" dirty="0" err="1"/>
              <a:t>έργο</a:t>
            </a:r>
            <a:r>
              <a:rPr lang="en-US" dirty="0"/>
              <a:t> </a:t>
            </a:r>
            <a:r>
              <a:rPr lang="en-US" dirty="0" err="1"/>
              <a:t>υλο</a:t>
            </a:r>
            <a:r>
              <a:rPr lang="en-US" dirty="0"/>
              <a:t>ποιήθηκε με τη συγχρηματοδότηση του </a:t>
            </a:r>
            <a:r>
              <a:rPr lang="en-US" sz="1200" b="1" u="none" strike="noStrike" kern="1200" dirty="0">
                <a:solidFill>
                  <a:schemeClr val="tx1"/>
                </a:solidFill>
                <a:effectLst/>
                <a:latin typeface="+mn-lt"/>
                <a:ea typeface="+mn-ea"/>
                <a:cs typeface="+mn-cs"/>
              </a:rPr>
              <a:t>ΕΣΠΑ 2014-2020</a:t>
            </a:r>
            <a:r>
              <a:rPr lang="en-US" dirty="0"/>
              <a:t> (μέσω της Περιφέρειας Στερεάς Ελλάδας) και ολοκληρώθηκε στα τέλη του </a:t>
            </a:r>
            <a:r>
              <a:rPr lang="en-US" sz="1200" b="1" u="none" strike="noStrike" kern="1200" dirty="0">
                <a:solidFill>
                  <a:schemeClr val="tx1"/>
                </a:solidFill>
                <a:effectLst/>
                <a:latin typeface="+mn-lt"/>
                <a:ea typeface="+mn-ea"/>
                <a:cs typeface="+mn-cs"/>
              </a:rPr>
              <a:t>2023</a:t>
            </a:r>
            <a:r>
              <a:rPr lang="en-US" dirty="0"/>
              <a:t>.</a:t>
            </a:r>
            <a:endParaRPr lang="el-GR" dirty="0"/>
          </a:p>
          <a:p>
            <a:endParaRPr lang="el-GR" dirty="0"/>
          </a:p>
          <a:p>
            <a:r>
              <a:rPr lang="en-US" sz="1200" b="1" u="none" strike="noStrike" kern="1200" dirty="0" err="1">
                <a:solidFill>
                  <a:schemeClr val="tx1"/>
                </a:solidFill>
                <a:effectLst/>
                <a:latin typeface="+mn-lt"/>
                <a:ea typeface="+mn-ea"/>
                <a:cs typeface="+mn-cs"/>
              </a:rPr>
              <a:t>Αντικείμενο</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Ανά</a:t>
            </a:r>
            <a:r>
              <a:rPr lang="en-US" sz="1200" b="0" u="none" strike="noStrike" kern="1200" dirty="0">
                <a:solidFill>
                  <a:schemeClr val="tx1"/>
                </a:solidFill>
                <a:effectLst/>
                <a:latin typeface="+mn-lt"/>
                <a:ea typeface="+mn-ea"/>
                <a:cs typeface="+mn-cs"/>
              </a:rPr>
              <a:t>πτυξη «έξυπνων» ηλιακών σκιάστρων για κτίρια, τα οποία προσαρμόζονται αυτόματα με τη χρήση αισθητήρων και τεχνολογίας IoT (Internet of Things) για τη βελτίωση της ενεργειακής απόδοσης.</a:t>
            </a:r>
            <a:endParaRPr lang="el-GR" sz="1200" b="0" u="none" strike="noStrike" kern="1200" dirty="0">
              <a:solidFill>
                <a:schemeClr val="tx1"/>
              </a:solidFill>
              <a:effectLst/>
              <a:latin typeface="+mn-lt"/>
              <a:ea typeface="+mn-ea"/>
              <a:cs typeface="+mn-cs"/>
            </a:endParaRPr>
          </a:p>
          <a:p>
            <a:endParaRPr lang="el-GR" sz="1200" b="0" u="none" strike="noStrike" kern="1200" dirty="0">
              <a:solidFill>
                <a:schemeClr val="tx1"/>
              </a:solidFill>
              <a:effectLst/>
              <a:latin typeface="+mn-lt"/>
              <a:ea typeface="+mn-ea"/>
              <a:cs typeface="+mn-cs"/>
            </a:endParaRPr>
          </a:p>
          <a:p>
            <a:r>
              <a:rPr lang="en-US" sz="1200" b="1" u="none" strike="noStrike" kern="1200" dirty="0" err="1">
                <a:solidFill>
                  <a:schemeClr val="tx1"/>
                </a:solidFill>
                <a:effectLst/>
                <a:latin typeface="+mn-lt"/>
                <a:ea typeface="+mn-ea"/>
                <a:cs typeface="+mn-cs"/>
              </a:rPr>
              <a:t>Φορείς</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Υλο</a:t>
            </a:r>
            <a:r>
              <a:rPr lang="en-US" sz="1200" b="1" u="none" strike="noStrike" kern="1200" dirty="0">
                <a:solidFill>
                  <a:schemeClr val="tx1"/>
                </a:solidFill>
                <a:effectLst/>
                <a:latin typeface="+mn-lt"/>
                <a:ea typeface="+mn-ea"/>
                <a:cs typeface="+mn-cs"/>
              </a:rPr>
              <a:t>ποίησης</a:t>
            </a:r>
            <a:r>
              <a:rPr lang="en-US" dirty="0"/>
              <a:t>: Στο έργο συμμετείχαν το </a:t>
            </a:r>
            <a:r>
              <a:rPr lang="en-US" sz="1200" b="1" u="none" strike="noStrike" kern="1200" dirty="0">
                <a:solidFill>
                  <a:schemeClr val="tx1"/>
                </a:solidFill>
                <a:effectLst/>
                <a:latin typeface="+mn-lt"/>
                <a:ea typeface="+mn-ea"/>
                <a:cs typeface="+mn-cs"/>
              </a:rPr>
              <a:t>Εθνικό Μετσόβιο Πολυτεχνείο (ΕΜΠ)</a:t>
            </a:r>
            <a:r>
              <a:rPr lang="en-US" dirty="0"/>
              <a:t> (Σχολή Ηλεκτρολόγων Μηχανικών &amp; Μηχανικών Υπολογιστών με επιστημονικό υπεύθυνο τον Καθηγητή Ευάγγελο Χριστοφόρου), η βιομηχανία αλουμινίου </a:t>
            </a:r>
            <a:r>
              <a:rPr lang="en-US" sz="1200" b="1" u="none" strike="noStrike" kern="1200" dirty="0">
                <a:solidFill>
                  <a:schemeClr val="tx1"/>
                </a:solidFill>
                <a:effectLst/>
                <a:latin typeface="+mn-lt"/>
                <a:ea typeface="+mn-ea"/>
                <a:cs typeface="+mn-cs"/>
              </a:rPr>
              <a:t>ALUMINCO AE</a:t>
            </a:r>
            <a:r>
              <a:rPr lang="en-US" dirty="0"/>
              <a:t>, καθώς και η εταιρεία συμβούλων καινοτομίας </a:t>
            </a:r>
            <a:r>
              <a:rPr lang="en-US" sz="1200" b="1" u="none" strike="noStrike" kern="1200" dirty="0">
                <a:solidFill>
                  <a:schemeClr val="tx1"/>
                </a:solidFill>
                <a:effectLst/>
                <a:latin typeface="+mn-lt"/>
                <a:ea typeface="+mn-ea"/>
                <a:cs typeface="+mn-cs"/>
              </a:rPr>
              <a:t>Seven Sigma</a:t>
            </a:r>
            <a:r>
              <a:rPr lang="en-US" dirty="0"/>
              <a:t>.</a:t>
            </a:r>
            <a:endParaRPr lang="el-GR" dirty="0"/>
          </a:p>
          <a:p>
            <a:endParaRPr lang="el-GR" dirty="0"/>
          </a:p>
          <a:p>
            <a:r>
              <a:rPr lang="en-US" sz="1200" b="1" u="none" strike="noStrike" kern="1200" dirty="0" err="1">
                <a:solidFill>
                  <a:schemeClr val="tx1"/>
                </a:solidFill>
                <a:effectLst/>
                <a:latin typeface="+mn-lt"/>
                <a:ea typeface="+mn-ea"/>
                <a:cs typeface="+mn-cs"/>
              </a:rPr>
              <a:t>Προϋ</a:t>
            </a:r>
            <a:r>
              <a:rPr lang="en-US" sz="1200" b="1" u="none" strike="noStrike" kern="1200" dirty="0">
                <a:solidFill>
                  <a:schemeClr val="tx1"/>
                </a:solidFill>
                <a:effectLst/>
                <a:latin typeface="+mn-lt"/>
                <a:ea typeface="+mn-ea"/>
                <a:cs typeface="+mn-cs"/>
              </a:rPr>
              <a:t>πολογισμός</a:t>
            </a:r>
            <a:r>
              <a:rPr lang="en-US" dirty="0"/>
              <a:t>: Ο συνολικός προϋπολογισμός του έργου ανήλθε σε περίπου </a:t>
            </a:r>
            <a:r>
              <a:rPr lang="en-US" sz="1200" b="1" u="none" strike="noStrike" kern="1200" dirty="0">
                <a:solidFill>
                  <a:schemeClr val="tx1"/>
                </a:solidFill>
                <a:effectLst/>
                <a:latin typeface="+mn-lt"/>
                <a:ea typeface="+mn-ea"/>
                <a:cs typeface="+mn-cs"/>
              </a:rPr>
              <a:t>958.666 €</a:t>
            </a:r>
            <a:r>
              <a:rPr lang="en-US" dirty="0"/>
              <a:t>.</a:t>
            </a:r>
            <a:endParaRPr lang="el-GR" dirty="0"/>
          </a:p>
          <a:p>
            <a:endParaRPr lang="el-GR" dirty="0"/>
          </a:p>
          <a:p>
            <a:endParaRPr lang="en-US"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4</a:t>
            </a:fld>
            <a:endParaRPr lang="en-US"/>
          </a:p>
        </p:txBody>
      </p:sp>
    </p:spTree>
    <p:extLst>
      <p:ext uri="{BB962C8B-B14F-4D97-AF65-F5344CB8AC3E}">
        <p14:creationId xmlns:p14="http://schemas.microsoft.com/office/powerpoint/2010/main" val="2099753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sz="1200" b="0" u="none" strike="noStrike" kern="1200" dirty="0">
              <a:solidFill>
                <a:schemeClr val="tx1"/>
              </a:solidFill>
              <a:effectLst/>
              <a:latin typeface="+mn-lt"/>
              <a:ea typeface="+mn-ea"/>
              <a:cs typeface="+mn-cs"/>
            </a:endParaRPr>
          </a:p>
          <a:p>
            <a:r>
              <a:rPr lang="en-US" sz="1200" b="0" u="none" strike="noStrike" kern="1200" dirty="0" err="1">
                <a:solidFill>
                  <a:schemeClr val="tx1"/>
                </a:solidFill>
                <a:effectLst/>
                <a:latin typeface="+mn-lt"/>
                <a:ea typeface="+mn-ea"/>
                <a:cs typeface="+mn-cs"/>
              </a:rPr>
              <a:t>Το</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σύστημ</a:t>
            </a:r>
            <a:r>
              <a:rPr lang="en-US" sz="1200" b="0" u="none" strike="noStrike" kern="1200" dirty="0">
                <a:solidFill>
                  <a:schemeClr val="tx1"/>
                </a:solidFill>
                <a:effectLst/>
                <a:latin typeface="+mn-lt"/>
                <a:ea typeface="+mn-ea"/>
                <a:cs typeface="+mn-cs"/>
              </a:rPr>
              <a:t>α </a:t>
            </a:r>
            <a:r>
              <a:rPr lang="el-GR" sz="1200" b="0" u="none" strike="noStrike" kern="1200" dirty="0">
                <a:solidFill>
                  <a:schemeClr val="tx1"/>
                </a:solidFill>
                <a:effectLst/>
                <a:latin typeface="+mn-lt"/>
                <a:ea typeface="+mn-ea"/>
                <a:cs typeface="+mn-cs"/>
              </a:rPr>
              <a:t>περσίδων</a:t>
            </a:r>
            <a:r>
              <a:rPr lang="en-US" sz="1200" b="0" u="none" strike="noStrike" kern="1200" dirty="0">
                <a:solidFill>
                  <a:schemeClr val="tx1"/>
                </a:solidFill>
                <a:effectLst/>
                <a:latin typeface="+mn-lt"/>
                <a:ea typeface="+mn-ea"/>
                <a:cs typeface="+mn-cs"/>
              </a:rPr>
              <a:t> που αναπτύχθηκε και δοκιμάστηκε στο έργο </a:t>
            </a:r>
            <a:r>
              <a:rPr lang="en-US" sz="1200" b="1" u="none" strike="noStrike" kern="1200" dirty="0">
                <a:solidFill>
                  <a:schemeClr val="tx1"/>
                </a:solidFill>
                <a:effectLst/>
                <a:latin typeface="+mn-lt"/>
                <a:ea typeface="+mn-ea"/>
                <a:cs typeface="+mn-cs"/>
              </a:rPr>
              <a:t>INTELSHAD</a:t>
            </a:r>
            <a:r>
              <a:rPr lang="en-US" dirty="0"/>
              <a:t> βασίστηκε στ</a:t>
            </a:r>
            <a:r>
              <a:rPr lang="el-GR" dirty="0"/>
              <a:t>ο</a:t>
            </a:r>
            <a:r>
              <a:rPr lang="en-US" dirty="0"/>
              <a:t> </a:t>
            </a:r>
            <a:r>
              <a:rPr lang="el-GR" dirty="0"/>
              <a:t>σύστημα </a:t>
            </a:r>
            <a:r>
              <a:rPr lang="en-US" dirty="0" err="1"/>
              <a:t>σκί</a:t>
            </a:r>
            <a:r>
              <a:rPr lang="en-US" dirty="0"/>
              <a:t>ασης </a:t>
            </a:r>
            <a:r>
              <a:rPr lang="en-US" sz="1200" b="1" u="none" strike="noStrike" kern="1200" dirty="0">
                <a:solidFill>
                  <a:schemeClr val="tx1"/>
                </a:solidFill>
                <a:effectLst/>
                <a:latin typeface="+mn-lt"/>
                <a:ea typeface="+mn-ea"/>
                <a:cs typeface="+mn-cs"/>
              </a:rPr>
              <a:t>SH3400 της ALUMINCO</a:t>
            </a:r>
            <a:r>
              <a:rPr lang="en-US" dirty="0"/>
              <a:t>.</a:t>
            </a:r>
            <a:endParaRPr lang="el-GR" dirty="0"/>
          </a:p>
          <a:p>
            <a:endParaRPr lang="el-GR" dirty="0"/>
          </a:p>
          <a:p>
            <a:r>
              <a:rPr lang="el-GR" dirty="0"/>
              <a:t>Το σύστημα </a:t>
            </a:r>
            <a:r>
              <a:rPr lang="en-US" dirty="0" err="1"/>
              <a:t>τρο</a:t>
            </a:r>
            <a:r>
              <a:rPr lang="en-US" dirty="0"/>
              <a:t>ποποιήθηκε δομικά ώστε να ενσωματώσει </a:t>
            </a:r>
            <a:r>
              <a:rPr lang="el-GR" dirty="0"/>
              <a:t>την πρισματική περσίδα(</a:t>
            </a:r>
            <a:r>
              <a:rPr lang="en-US" dirty="0"/>
              <a:t>PMMA)</a:t>
            </a:r>
            <a:r>
              <a:rPr lang="el-GR" dirty="0"/>
              <a:t>, </a:t>
            </a:r>
            <a:r>
              <a:rPr lang="en-US" dirty="0" err="1"/>
              <a:t>τους</a:t>
            </a:r>
            <a:r>
              <a:rPr lang="en-US" dirty="0"/>
              <a:t> μηχανισμούς έξυπνης κίνησης IoT και τους απαραίτητους αισθητήρες.</a:t>
            </a:r>
            <a:r>
              <a:rPr lang="el-GR" dirty="0"/>
              <a:t> </a:t>
            </a:r>
          </a:p>
          <a:p>
            <a:endParaRPr lang="el-GR" dirty="0"/>
          </a:p>
          <a:p>
            <a:r>
              <a:rPr lang="el-GR" sz="1200" b="1" u="none" strike="noStrike" kern="1200" dirty="0">
                <a:solidFill>
                  <a:schemeClr val="tx1"/>
                </a:solidFill>
                <a:effectLst/>
                <a:latin typeface="+mn-lt"/>
                <a:ea typeface="+mn-ea"/>
                <a:cs typeface="+mn-cs"/>
              </a:rPr>
              <a:t>Το υ</a:t>
            </a:r>
            <a:r>
              <a:rPr lang="en-US" sz="1200" b="1" u="none" strike="noStrike" kern="1200" dirty="0" err="1">
                <a:solidFill>
                  <a:schemeClr val="tx1"/>
                </a:solidFill>
                <a:effectLst/>
                <a:latin typeface="+mn-lt"/>
                <a:ea typeface="+mn-ea"/>
                <a:cs typeface="+mn-cs"/>
              </a:rPr>
              <a:t>λικό</a:t>
            </a:r>
            <a:r>
              <a:rPr lang="en-US" sz="1200" b="1" u="none" strike="noStrike" kern="1200" dirty="0">
                <a:solidFill>
                  <a:schemeClr val="tx1"/>
                </a:solidFill>
                <a:effectLst/>
                <a:latin typeface="+mn-lt"/>
                <a:ea typeface="+mn-ea"/>
                <a:cs typeface="+mn-cs"/>
              </a:rPr>
              <a:t> PMMA</a:t>
            </a:r>
            <a:r>
              <a:rPr lang="el-GR" sz="1200" b="1" u="none" strike="noStrike" kern="1200" dirty="0">
                <a:solidFill>
                  <a:schemeClr val="tx1"/>
                </a:solidFill>
                <a:effectLst/>
                <a:latin typeface="+mn-lt"/>
                <a:ea typeface="+mn-ea"/>
                <a:cs typeface="+mn-cs"/>
              </a:rPr>
              <a:t> </a:t>
            </a:r>
            <a:r>
              <a:rPr lang="el-GR" sz="1200" b="0" u="none" strike="noStrike" kern="1200" dirty="0">
                <a:solidFill>
                  <a:schemeClr val="tx1"/>
                </a:solidFill>
                <a:effectLst/>
                <a:latin typeface="+mn-lt"/>
                <a:ea typeface="+mn-ea"/>
                <a:cs typeface="+mn-cs"/>
              </a:rPr>
              <a:t>ε</a:t>
            </a:r>
            <a:r>
              <a:rPr lang="en-US" sz="1200" b="0" u="none" strike="noStrike" kern="1200" dirty="0">
                <a:solidFill>
                  <a:schemeClr val="tx1"/>
                </a:solidFill>
                <a:effectLst/>
                <a:latin typeface="+mn-lt"/>
                <a:ea typeface="+mn-ea"/>
                <a:cs typeface="+mn-cs"/>
              </a:rPr>
              <a:t>π</a:t>
            </a:r>
            <a:r>
              <a:rPr lang="en-US" sz="1200" b="0" u="none" strike="noStrike" kern="1200" dirty="0" err="1">
                <a:solidFill>
                  <a:schemeClr val="tx1"/>
                </a:solidFill>
                <a:effectLst/>
                <a:latin typeface="+mn-lt"/>
                <a:ea typeface="+mn-ea"/>
                <a:cs typeface="+mn-cs"/>
              </a:rPr>
              <a:t>ιλέχθηκε</a:t>
            </a:r>
            <a:r>
              <a:rPr lang="en-US" sz="1200" b="0" u="none" strike="noStrike" kern="1200" dirty="0">
                <a:solidFill>
                  <a:schemeClr val="tx1"/>
                </a:solidFill>
                <a:effectLst/>
                <a:latin typeface="+mn-lt"/>
                <a:ea typeface="+mn-ea"/>
                <a:cs typeface="+mn-cs"/>
              </a:rPr>
              <a:t> επειδή διαθέτει εξαιρετική </a:t>
            </a:r>
            <a:r>
              <a:rPr lang="en-US" sz="1200" b="1" u="none" strike="noStrike" kern="1200" dirty="0">
                <a:solidFill>
                  <a:schemeClr val="tx1"/>
                </a:solidFill>
                <a:effectLst/>
                <a:latin typeface="+mn-lt"/>
                <a:ea typeface="+mn-ea"/>
                <a:cs typeface="+mn-cs"/>
              </a:rPr>
              <a:t>διαύγεια</a:t>
            </a:r>
            <a:r>
              <a:rPr lang="en-US" sz="1200" b="0" u="none" strike="noStrike" kern="1200" dirty="0">
                <a:solidFill>
                  <a:schemeClr val="tx1"/>
                </a:solidFill>
                <a:effectLst/>
                <a:latin typeface="+mn-lt"/>
                <a:ea typeface="+mn-ea"/>
                <a:cs typeface="+mn-cs"/>
              </a:rPr>
              <a:t>, είναι εξαιρετικά ανθεκτικό στην υπεριώδη ακτινοβολία (UV) χωρίς να κιτρινίζει, και έχει πολύ μεγαλύτερη αντοχή στην κρούση από το κοινό γυαλί, όντας ταυτόχρονα πολύ ελαφρύτερο.</a:t>
            </a:r>
          </a:p>
          <a:p>
            <a:r>
              <a:rPr lang="en-US" sz="1200" b="0" u="none" strike="noStrike" kern="1200" dirty="0">
                <a:solidFill>
                  <a:schemeClr val="tx1"/>
                </a:solidFill>
                <a:effectLst/>
                <a:latin typeface="+mn-lt"/>
                <a:ea typeface="+mn-ea"/>
                <a:cs typeface="+mn-cs"/>
              </a:rPr>
              <a:t>Η επιφάνεια της περσίδας δεν είναι επίπεδη, αλλά φέρει ειδικά σχεδιασμένα </a:t>
            </a:r>
            <a:r>
              <a:rPr lang="en-US" sz="1200" b="1" u="none" strike="noStrike" kern="1200" dirty="0">
                <a:solidFill>
                  <a:schemeClr val="tx1"/>
                </a:solidFill>
                <a:effectLst/>
                <a:latin typeface="+mn-lt"/>
                <a:ea typeface="+mn-ea"/>
                <a:cs typeface="+mn-cs"/>
              </a:rPr>
              <a:t>μικρο-πρίσματα</a:t>
            </a:r>
            <a:r>
              <a:rPr lang="en-US" sz="1200" b="0" u="none" strike="noStrike" kern="1200" dirty="0">
                <a:solidFill>
                  <a:schemeClr val="tx1"/>
                </a:solidFill>
                <a:effectLst/>
                <a:latin typeface="+mn-lt"/>
                <a:ea typeface="+mn-ea"/>
                <a:cs typeface="+mn-cs"/>
              </a:rPr>
              <a:t>. </a:t>
            </a:r>
            <a:endParaRPr lang="el-GR" sz="1200" b="0" u="none" strike="noStrike" kern="1200" dirty="0">
              <a:solidFill>
                <a:schemeClr val="tx1"/>
              </a:solidFill>
              <a:effectLst/>
              <a:latin typeface="+mn-lt"/>
              <a:ea typeface="+mn-ea"/>
              <a:cs typeface="+mn-cs"/>
            </a:endParaRPr>
          </a:p>
          <a:p>
            <a:r>
              <a:rPr lang="en-US" sz="1200" b="1" u="none" strike="noStrike" kern="1200" dirty="0" err="1">
                <a:solidFill>
                  <a:schemeClr val="tx1"/>
                </a:solidFill>
                <a:effectLst/>
                <a:latin typeface="+mn-lt"/>
                <a:ea typeface="+mn-ea"/>
                <a:cs typeface="+mn-cs"/>
              </a:rPr>
              <a:t>Πώς</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Λειτουργεί</a:t>
            </a:r>
            <a:r>
              <a:rPr lang="en-US" sz="1200" b="1" u="none" strike="noStrike" kern="1200" dirty="0">
                <a:solidFill>
                  <a:schemeClr val="tx1"/>
                </a:solidFill>
                <a:effectLst/>
                <a:latin typeface="+mn-lt"/>
                <a:ea typeface="+mn-ea"/>
                <a:cs typeface="+mn-cs"/>
              </a:rPr>
              <a:t> η </a:t>
            </a:r>
            <a:r>
              <a:rPr lang="en-US" sz="1200" b="1" u="none" strike="noStrike" kern="1200" dirty="0" err="1">
                <a:solidFill>
                  <a:schemeClr val="tx1"/>
                </a:solidFill>
                <a:effectLst/>
                <a:latin typeface="+mn-lt"/>
                <a:ea typeface="+mn-ea"/>
                <a:cs typeface="+mn-cs"/>
              </a:rPr>
              <a:t>Πρισμ</a:t>
            </a:r>
            <a:r>
              <a:rPr lang="en-US" sz="1200" b="1" u="none" strike="noStrike" kern="1200" dirty="0">
                <a:solidFill>
                  <a:schemeClr val="tx1"/>
                </a:solidFill>
                <a:effectLst/>
                <a:latin typeface="+mn-lt"/>
                <a:ea typeface="+mn-ea"/>
                <a:cs typeface="+mn-cs"/>
              </a:rPr>
              <a:t>ατική Περσίδα</a:t>
            </a:r>
          </a:p>
          <a:p>
            <a:r>
              <a:rPr lang="en-US" sz="1200" b="1" u="none" strike="noStrike" kern="1200" dirty="0" err="1">
                <a:solidFill>
                  <a:schemeClr val="tx1"/>
                </a:solidFill>
                <a:effectLst/>
                <a:latin typeface="+mn-lt"/>
                <a:ea typeface="+mn-ea"/>
                <a:cs typeface="+mn-cs"/>
              </a:rPr>
              <a:t>Ανάκλ</a:t>
            </a:r>
            <a:r>
              <a:rPr lang="en-US" sz="1200" b="1" u="none" strike="noStrike" kern="1200" dirty="0">
                <a:solidFill>
                  <a:schemeClr val="tx1"/>
                </a:solidFill>
                <a:effectLst/>
                <a:latin typeface="+mn-lt"/>
                <a:ea typeface="+mn-ea"/>
                <a:cs typeface="+mn-cs"/>
              </a:rPr>
              <a:t>αση της Θερμότητας (Καλοκαίρι)</a:t>
            </a:r>
            <a:r>
              <a:rPr lang="en-US" sz="1200" b="0" u="none" strike="noStrike" kern="1200" dirty="0">
                <a:solidFill>
                  <a:schemeClr val="tx1"/>
                </a:solidFill>
                <a:effectLst/>
                <a:latin typeface="+mn-lt"/>
                <a:ea typeface="+mn-ea"/>
                <a:cs typeface="+mn-cs"/>
              </a:rPr>
              <a:t>: Όταν ο ήλιος είναι ψηλά και η ακτινοβολία είναι έντονη (μεγάλη γωνία πρόσπτωσης), τα πρίσματα λειτουργούν ως «καθρέφτες», </a:t>
            </a:r>
            <a:r>
              <a:rPr lang="en-US" sz="1200" b="1" u="none" strike="noStrike" kern="1200" dirty="0">
                <a:solidFill>
                  <a:schemeClr val="tx1"/>
                </a:solidFill>
                <a:effectLst/>
                <a:latin typeface="+mn-lt"/>
                <a:ea typeface="+mn-ea"/>
                <a:cs typeface="+mn-cs"/>
              </a:rPr>
              <a:t>ανακλώντας την άμεση ηλιακή ακτινοβολία</a:t>
            </a:r>
            <a:r>
              <a:rPr lang="en-US" sz="1200" b="0" u="none" strike="noStrike" kern="1200" dirty="0">
                <a:solidFill>
                  <a:schemeClr val="tx1"/>
                </a:solidFill>
                <a:effectLst/>
                <a:latin typeface="+mn-lt"/>
                <a:ea typeface="+mn-ea"/>
                <a:cs typeface="+mn-cs"/>
              </a:rPr>
              <a:t> προς τα έξω για να μην υπερθερμαίνεται το κτίριο.</a:t>
            </a:r>
          </a:p>
          <a:p>
            <a:r>
              <a:rPr lang="en-US" sz="1200" b="1" u="none" strike="noStrike" kern="1200" dirty="0" err="1">
                <a:solidFill>
                  <a:schemeClr val="tx1"/>
                </a:solidFill>
                <a:effectLst/>
                <a:latin typeface="+mn-lt"/>
                <a:ea typeface="+mn-ea"/>
                <a:cs typeface="+mn-cs"/>
              </a:rPr>
              <a:t>Διάχυση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Φυσικού</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Φωτισμού</a:t>
            </a:r>
            <a:r>
              <a:rPr lang="en-US" sz="1200" b="1" u="none" strike="noStrike" kern="1200" dirty="0">
                <a:solidFill>
                  <a:schemeClr val="tx1"/>
                </a:solidFill>
                <a:effectLst/>
                <a:latin typeface="+mn-lt"/>
                <a:ea typeface="+mn-ea"/>
                <a:cs typeface="+mn-cs"/>
              </a:rPr>
              <a:t> </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Αντί</a:t>
            </a:r>
            <a:r>
              <a:rPr lang="en-US" sz="1200" b="0" u="none" strike="noStrike" kern="1200" dirty="0">
                <a:solidFill>
                  <a:schemeClr val="tx1"/>
                </a:solidFill>
                <a:effectLst/>
                <a:latin typeface="+mn-lt"/>
                <a:ea typeface="+mn-ea"/>
                <a:cs typeface="+mn-cs"/>
              </a:rPr>
              <a:t> να </a:t>
            </a:r>
            <a:r>
              <a:rPr lang="en-US" sz="1200" b="0" u="none" strike="noStrike" kern="1200" dirty="0" err="1">
                <a:solidFill>
                  <a:schemeClr val="tx1"/>
                </a:solidFill>
                <a:effectLst/>
                <a:latin typeface="+mn-lt"/>
                <a:ea typeface="+mn-ea"/>
                <a:cs typeface="+mn-cs"/>
              </a:rPr>
              <a:t>σκοτεινιάζει</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τον</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χώρο</a:t>
            </a:r>
            <a:r>
              <a:rPr lang="en-US" sz="1200" b="0" u="none" strike="noStrike" kern="1200" dirty="0">
                <a:solidFill>
                  <a:schemeClr val="tx1"/>
                </a:solidFill>
                <a:effectLst/>
                <a:latin typeface="+mn-lt"/>
                <a:ea typeface="+mn-ea"/>
                <a:cs typeface="+mn-cs"/>
              </a:rPr>
              <a:t> όπ</a:t>
            </a:r>
            <a:r>
              <a:rPr lang="en-US" sz="1200" b="0" u="none" strike="noStrike" kern="1200" dirty="0" err="1">
                <a:solidFill>
                  <a:schemeClr val="tx1"/>
                </a:solidFill>
                <a:effectLst/>
                <a:latin typeface="+mn-lt"/>
                <a:ea typeface="+mn-ea"/>
                <a:cs typeface="+mn-cs"/>
              </a:rPr>
              <a:t>ως</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μι</a:t>
            </a:r>
            <a:r>
              <a:rPr lang="en-US" sz="1200" b="0" u="none" strike="noStrike" kern="1200" dirty="0">
                <a:solidFill>
                  <a:schemeClr val="tx1"/>
                </a:solidFill>
                <a:effectLst/>
                <a:latin typeface="+mn-lt"/>
                <a:ea typeface="+mn-ea"/>
                <a:cs typeface="+mn-cs"/>
              </a:rPr>
              <a:t>α κοινή αδιαφανής περσίδα, το PMMA επιτρέπει στο έμμεσο (διάχυτο) φως του ουρανού να περάσει στο εσωτερικό. Τα π</a:t>
            </a:r>
            <a:r>
              <a:rPr lang="en-US" sz="1200" b="0" u="none" strike="noStrike" kern="1200" dirty="0" err="1">
                <a:solidFill>
                  <a:schemeClr val="tx1"/>
                </a:solidFill>
                <a:effectLst/>
                <a:latin typeface="+mn-lt"/>
                <a:ea typeface="+mn-ea"/>
                <a:cs typeface="+mn-cs"/>
              </a:rPr>
              <a:t>ρίσμ</a:t>
            </a:r>
            <a:r>
              <a:rPr lang="en-US" sz="1200" b="0" u="none" strike="noStrike" kern="1200" dirty="0">
                <a:solidFill>
                  <a:schemeClr val="tx1"/>
                </a:solidFill>
                <a:effectLst/>
                <a:latin typeface="+mn-lt"/>
                <a:ea typeface="+mn-ea"/>
                <a:cs typeface="+mn-cs"/>
              </a:rPr>
              <a:t>ατα ανακατευθύνουν αυτό το φως προς την οροφή του δωματίου, προσφέροντας </a:t>
            </a:r>
            <a:r>
              <a:rPr lang="en-US" sz="1200" b="1" u="none" strike="noStrike" kern="1200" dirty="0">
                <a:solidFill>
                  <a:schemeClr val="tx1"/>
                </a:solidFill>
                <a:effectLst/>
                <a:latin typeface="+mn-lt"/>
                <a:ea typeface="+mn-ea"/>
                <a:cs typeface="+mn-cs"/>
              </a:rPr>
              <a:t>ομοιόμορφο φυσικό φωτισμό</a:t>
            </a:r>
            <a:r>
              <a:rPr lang="en-US" sz="1200" b="0" u="none" strike="noStrike" kern="1200" dirty="0">
                <a:solidFill>
                  <a:schemeClr val="tx1"/>
                </a:solidFill>
                <a:effectLst/>
                <a:latin typeface="+mn-lt"/>
                <a:ea typeface="+mn-ea"/>
                <a:cs typeface="+mn-cs"/>
              </a:rPr>
              <a:t> βαθύτερα μέσα στο κτίριο χωρίς να τυφλώνει τους χρήστες.</a:t>
            </a:r>
          </a:p>
          <a:p>
            <a:endParaRPr lang="el-GR" dirty="0"/>
          </a:p>
          <a:p>
            <a:r>
              <a:rPr lang="en-US" sz="1200" b="0" u="none" strike="noStrike" kern="1200" dirty="0" err="1">
                <a:solidFill>
                  <a:schemeClr val="tx1"/>
                </a:solidFill>
                <a:effectLst/>
                <a:latin typeface="+mn-lt"/>
                <a:ea typeface="+mn-ea"/>
                <a:cs typeface="+mn-cs"/>
              </a:rPr>
              <a:t>Το</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ερευνητικό</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έργο</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INTELSHAD</a:t>
            </a:r>
            <a:r>
              <a:rPr lang="en-US" dirty="0"/>
              <a:t> βα</a:t>
            </a:r>
            <a:r>
              <a:rPr lang="en-US" dirty="0" err="1"/>
              <a:t>σίστηκε</a:t>
            </a:r>
            <a:r>
              <a:rPr lang="en-US" dirty="0"/>
              <a:t> </a:t>
            </a:r>
            <a:r>
              <a:rPr lang="en-US" dirty="0" err="1"/>
              <a:t>σε</a:t>
            </a:r>
            <a:r>
              <a:rPr lang="en-US" dirty="0"/>
              <a:t> </a:t>
            </a:r>
            <a:r>
              <a:rPr lang="en-US" dirty="0" err="1"/>
              <a:t>έν</a:t>
            </a:r>
            <a:r>
              <a:rPr lang="en-US" dirty="0"/>
              <a:t>α ολοκληρωμένο οικοσύστημα τεχνολογιών Internet of Things (IoT) για να μετατρέψει τα παραδοσιακά συστήματα σκίασης αλουμινίου σε έξυπνες, αυτοπροσαρμοζόμενες δομές.</a:t>
            </a:r>
            <a:endParaRPr lang="el-GR" dirty="0"/>
          </a:p>
          <a:p>
            <a:endParaRPr lang="el-GR" dirty="0"/>
          </a:p>
          <a:p>
            <a:r>
              <a:rPr lang="en-US" sz="1200" b="0" u="none" strike="noStrike" kern="1200" dirty="0">
                <a:solidFill>
                  <a:schemeClr val="tx1"/>
                </a:solidFill>
                <a:effectLst/>
                <a:latin typeface="+mn-lt"/>
                <a:ea typeface="+mn-ea"/>
                <a:cs typeface="+mn-cs"/>
              </a:rPr>
              <a:t>Τα </a:t>
            </a:r>
            <a:r>
              <a:rPr lang="en-US" sz="1200" b="0" u="none" strike="noStrike" kern="1200" dirty="0" err="1">
                <a:solidFill>
                  <a:schemeClr val="tx1"/>
                </a:solidFill>
                <a:effectLst/>
                <a:latin typeface="+mn-lt"/>
                <a:ea typeface="+mn-ea"/>
                <a:cs typeface="+mn-cs"/>
              </a:rPr>
              <a:t>σκί</a:t>
            </a:r>
            <a:r>
              <a:rPr lang="en-US" sz="1200" b="0" u="none" strike="noStrike" kern="1200" dirty="0">
                <a:solidFill>
                  <a:schemeClr val="tx1"/>
                </a:solidFill>
                <a:effectLst/>
                <a:latin typeface="+mn-lt"/>
                <a:ea typeface="+mn-ea"/>
                <a:cs typeface="+mn-cs"/>
              </a:rPr>
              <a:t>αστρα εξοπλίστηκαν με </a:t>
            </a:r>
            <a:r>
              <a:rPr lang="en-US" sz="1200" b="1" u="none" strike="noStrike" kern="1200" dirty="0">
                <a:solidFill>
                  <a:schemeClr val="tx1"/>
                </a:solidFill>
                <a:effectLst/>
                <a:latin typeface="+mn-lt"/>
                <a:ea typeface="+mn-ea"/>
                <a:cs typeface="+mn-cs"/>
              </a:rPr>
              <a:t>αισθητήρες πεδίου</a:t>
            </a:r>
            <a:r>
              <a:rPr lang="en-US" sz="1200" b="0" u="none" strike="noStrike" kern="1200" dirty="0">
                <a:solidFill>
                  <a:schemeClr val="tx1"/>
                </a:solidFill>
                <a:effectLst/>
                <a:latin typeface="+mn-lt"/>
                <a:ea typeface="+mn-ea"/>
                <a:cs typeface="+mn-cs"/>
              </a:rPr>
              <a:t> που κατέγραφαν συνεχώς περιβαλλοντικά δεδομένα:</a:t>
            </a:r>
          </a:p>
          <a:p>
            <a:r>
              <a:rPr lang="en-US" sz="1200" b="1" u="none" strike="noStrike" kern="1200" dirty="0" err="1">
                <a:solidFill>
                  <a:schemeClr val="tx1"/>
                </a:solidFill>
                <a:effectLst/>
                <a:latin typeface="+mn-lt"/>
                <a:ea typeface="+mn-ea"/>
                <a:cs typeface="+mn-cs"/>
              </a:rPr>
              <a:t>Αισθητήρες</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ηλι</a:t>
            </a:r>
            <a:r>
              <a:rPr lang="en-US" sz="1200" b="1" u="none" strike="noStrike" kern="1200" dirty="0">
                <a:solidFill>
                  <a:schemeClr val="tx1"/>
                </a:solidFill>
                <a:effectLst/>
                <a:latin typeface="+mn-lt"/>
                <a:ea typeface="+mn-ea"/>
                <a:cs typeface="+mn-cs"/>
              </a:rPr>
              <a:t>ακής ακτινοβολίας </a:t>
            </a:r>
            <a:endParaRPr lang="el-GR" sz="1200" b="1" u="none" strike="noStrike" kern="1200" dirty="0">
              <a:solidFill>
                <a:schemeClr val="tx1"/>
              </a:solidFill>
              <a:effectLst/>
              <a:latin typeface="+mn-lt"/>
              <a:ea typeface="+mn-ea"/>
              <a:cs typeface="+mn-cs"/>
            </a:endParaRPr>
          </a:p>
          <a:p>
            <a:r>
              <a:rPr lang="en-US" sz="1200" b="1" u="none" strike="noStrike" kern="1200" dirty="0" err="1">
                <a:solidFill>
                  <a:schemeClr val="tx1"/>
                </a:solidFill>
                <a:effectLst/>
                <a:latin typeface="+mn-lt"/>
                <a:ea typeface="+mn-ea"/>
                <a:cs typeface="+mn-cs"/>
              </a:rPr>
              <a:t>Στ</a:t>
            </a:r>
            <a:r>
              <a:rPr lang="en-US" sz="1200" b="1" u="none" strike="noStrike" kern="1200" dirty="0">
                <a:solidFill>
                  <a:schemeClr val="tx1"/>
                </a:solidFill>
                <a:effectLst/>
                <a:latin typeface="+mn-lt"/>
                <a:ea typeface="+mn-ea"/>
                <a:cs typeface="+mn-cs"/>
              </a:rPr>
              <a:t>αθμοί μέτρησης θερμοκρασίας και υγρασίας</a:t>
            </a:r>
            <a:endParaRPr lang="el-GR" sz="1200" b="0" u="none" strike="noStrike" kern="1200" dirty="0">
              <a:solidFill>
                <a:schemeClr val="tx1"/>
              </a:solidFill>
              <a:effectLst/>
              <a:latin typeface="+mn-lt"/>
              <a:ea typeface="+mn-ea"/>
              <a:cs typeface="+mn-cs"/>
            </a:endParaRPr>
          </a:p>
          <a:p>
            <a:r>
              <a:rPr lang="en-US" sz="1200" b="1" u="none" strike="noStrike" kern="1200" dirty="0" err="1">
                <a:solidFill>
                  <a:schemeClr val="tx1"/>
                </a:solidFill>
                <a:effectLst/>
                <a:latin typeface="+mn-lt"/>
                <a:ea typeface="+mn-ea"/>
                <a:cs typeface="+mn-cs"/>
              </a:rPr>
              <a:t>Ανεμόμετρ</a:t>
            </a:r>
            <a:r>
              <a:rPr lang="en-US" sz="1200" b="1" u="none" strike="noStrike" kern="1200" dirty="0">
                <a:solidFill>
                  <a:schemeClr val="tx1"/>
                </a:solidFill>
                <a:effectLst/>
                <a:latin typeface="+mn-lt"/>
                <a:ea typeface="+mn-ea"/>
                <a:cs typeface="+mn-cs"/>
              </a:rPr>
              <a:t>α</a:t>
            </a:r>
            <a:endParaRPr lang="el-GR" sz="1200" b="0" u="none" strike="noStrike" kern="1200" dirty="0">
              <a:solidFill>
                <a:schemeClr val="tx1"/>
              </a:solidFill>
              <a:effectLst/>
              <a:latin typeface="+mn-lt"/>
              <a:ea typeface="+mn-ea"/>
              <a:cs typeface="+mn-cs"/>
            </a:endParaRPr>
          </a:p>
          <a:p>
            <a:r>
              <a:rPr lang="en-US" sz="1200" b="1" u="none" strike="noStrike" kern="1200" dirty="0" err="1">
                <a:solidFill>
                  <a:schemeClr val="tx1"/>
                </a:solidFill>
                <a:effectLst/>
                <a:latin typeface="+mn-lt"/>
                <a:ea typeface="+mn-ea"/>
                <a:cs typeface="+mn-cs"/>
              </a:rPr>
              <a:t>Ελεγκτές</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κίνησης</a:t>
            </a:r>
            <a:r>
              <a:rPr lang="en-US" sz="1200" b="1" u="none" strike="noStrike" kern="1200" dirty="0">
                <a:solidFill>
                  <a:schemeClr val="tx1"/>
                </a:solidFill>
                <a:effectLst/>
                <a:latin typeface="+mn-lt"/>
                <a:ea typeface="+mn-ea"/>
                <a:cs typeface="+mn-cs"/>
              </a:rPr>
              <a:t> (Actuators)</a:t>
            </a:r>
            <a:endParaRPr lang="el-GR" sz="1200" b="0" u="none" strike="noStrike" kern="1200" dirty="0">
              <a:solidFill>
                <a:schemeClr val="tx1"/>
              </a:solidFill>
              <a:effectLst/>
              <a:latin typeface="+mn-lt"/>
              <a:ea typeface="+mn-ea"/>
              <a:cs typeface="+mn-cs"/>
            </a:endParaRPr>
          </a:p>
          <a:p>
            <a:endParaRPr lang="el-GR" dirty="0"/>
          </a:p>
          <a:p>
            <a:r>
              <a:rPr lang="en-US" dirty="0" err="1"/>
              <a:t>Γι</a:t>
            </a:r>
            <a:r>
              <a:rPr lang="en-US" dirty="0"/>
              <a:t>α τη μεταφορά των δεδομένων από τα σκίαστρα προς το κεντρικό σύστημα χρησιμοποιήθηκαν </a:t>
            </a:r>
            <a:r>
              <a:rPr lang="en-US" sz="1200" b="1" u="none" strike="noStrike" kern="1200" dirty="0">
                <a:solidFill>
                  <a:schemeClr val="tx1"/>
                </a:solidFill>
                <a:effectLst/>
                <a:latin typeface="+mn-lt"/>
                <a:ea typeface="+mn-ea"/>
                <a:cs typeface="+mn-cs"/>
              </a:rPr>
              <a:t>ασύρματες τεχνολογίες χαμηλής κατα</a:t>
            </a:r>
            <a:r>
              <a:rPr lang="el-GR" sz="1200" b="1" u="none" strike="noStrike" kern="1200" dirty="0">
                <a:solidFill>
                  <a:schemeClr val="tx1"/>
                </a:solidFill>
                <a:effectLst/>
                <a:latin typeface="+mn-lt"/>
                <a:ea typeface="+mn-ea"/>
                <a:cs typeface="+mn-cs"/>
              </a:rPr>
              <a:t>ν</a:t>
            </a:r>
            <a:r>
              <a:rPr lang="en-US" sz="1200" b="1" u="none" strike="noStrike" kern="1200" dirty="0" err="1">
                <a:solidFill>
                  <a:schemeClr val="tx1"/>
                </a:solidFill>
                <a:effectLst/>
                <a:latin typeface="+mn-lt"/>
                <a:ea typeface="+mn-ea"/>
                <a:cs typeface="+mn-cs"/>
              </a:rPr>
              <a:t>άλωσης</a:t>
            </a:r>
            <a:endParaRPr lang="el-GR" dirty="0"/>
          </a:p>
          <a:p>
            <a:endParaRPr lang="el-GR" dirty="0"/>
          </a:p>
          <a:p>
            <a:r>
              <a:rPr lang="en-US" dirty="0"/>
              <a:t>Τα </a:t>
            </a:r>
            <a:r>
              <a:rPr lang="en-US" dirty="0" err="1"/>
              <a:t>δεδομέν</a:t>
            </a:r>
            <a:r>
              <a:rPr lang="en-US" dirty="0"/>
              <a:t>α που συγκεντρώνονταν μεταφέρονταν σε μια </a:t>
            </a:r>
            <a:r>
              <a:rPr lang="en-US" sz="1200" b="1" u="none" strike="noStrike" kern="1200" dirty="0">
                <a:solidFill>
                  <a:schemeClr val="tx1"/>
                </a:solidFill>
                <a:effectLst/>
                <a:latin typeface="+mn-lt"/>
                <a:ea typeface="+mn-ea"/>
                <a:cs typeface="+mn-cs"/>
              </a:rPr>
              <a:t>κεντρική πλατφόρμα Cloud</a:t>
            </a:r>
            <a:r>
              <a:rPr lang="en-US" dirty="0"/>
              <a:t>, η οποία αποτελούσε τον «εγκέφαλο» του INTELSHAD</a:t>
            </a:r>
            <a:endParaRPr lang="el-GR" dirty="0"/>
          </a:p>
          <a:p>
            <a:endParaRPr lang="el-GR" dirty="0"/>
          </a:p>
          <a:p>
            <a:endParaRPr lang="el-GR" dirty="0"/>
          </a:p>
          <a:p>
            <a:endParaRPr lang="en-US"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5</a:t>
            </a:fld>
            <a:endParaRPr lang="en-US"/>
          </a:p>
        </p:txBody>
      </p:sp>
    </p:spTree>
    <p:extLst>
      <p:ext uri="{BB962C8B-B14F-4D97-AF65-F5344CB8AC3E}">
        <p14:creationId xmlns:p14="http://schemas.microsoft.com/office/powerpoint/2010/main" val="126727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0" u="none" strike="noStrike" kern="1200" dirty="0" err="1">
                <a:solidFill>
                  <a:schemeClr val="tx1"/>
                </a:solidFill>
                <a:effectLst/>
                <a:latin typeface="+mn-lt"/>
                <a:ea typeface="+mn-ea"/>
                <a:cs typeface="+mn-cs"/>
              </a:rPr>
              <a:t>Το</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έργο</a:t>
            </a:r>
            <a:r>
              <a:rPr lang="en-US" sz="1200" b="0" u="none" strike="noStrike" kern="1200" dirty="0">
                <a:solidFill>
                  <a:schemeClr val="tx1"/>
                </a:solidFill>
                <a:effectLst/>
                <a:latin typeface="+mn-lt"/>
                <a:ea typeface="+mn-ea"/>
                <a:cs typeface="+mn-cs"/>
              </a:rPr>
              <a:t> INTELSHAD π</a:t>
            </a:r>
            <a:r>
              <a:rPr lang="en-US" sz="1200" b="0" u="none" strike="noStrike" kern="1200" dirty="0" err="1">
                <a:solidFill>
                  <a:schemeClr val="tx1"/>
                </a:solidFill>
                <a:effectLst/>
                <a:latin typeface="+mn-lt"/>
                <a:ea typeface="+mn-ea"/>
                <a:cs typeface="+mn-cs"/>
              </a:rPr>
              <a:t>έτυχε</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την</a:t>
            </a:r>
            <a:r>
              <a:rPr lang="en-US" sz="1200" b="0" u="none" strike="noStrike" kern="1200" dirty="0">
                <a:solidFill>
                  <a:schemeClr val="tx1"/>
                </a:solidFill>
                <a:effectLst/>
                <a:latin typeface="+mn-lt"/>
                <a:ea typeface="+mn-ea"/>
                <a:cs typeface="+mn-cs"/>
              </a:rPr>
              <a:t> α</a:t>
            </a:r>
            <a:r>
              <a:rPr lang="en-US" sz="1200" b="0" u="none" strike="noStrike" kern="1200" dirty="0" err="1">
                <a:solidFill>
                  <a:schemeClr val="tx1"/>
                </a:solidFill>
                <a:effectLst/>
                <a:latin typeface="+mn-lt"/>
                <a:ea typeface="+mn-ea"/>
                <a:cs typeface="+mn-cs"/>
              </a:rPr>
              <a:t>υτομ</a:t>
            </a:r>
            <a:r>
              <a:rPr lang="en-US" sz="1200" b="0" u="none" strike="noStrike" kern="1200" dirty="0">
                <a:solidFill>
                  <a:schemeClr val="tx1"/>
                </a:solidFill>
                <a:effectLst/>
                <a:latin typeface="+mn-lt"/>
                <a:ea typeface="+mn-ea"/>
                <a:cs typeface="+mn-cs"/>
              </a:rPr>
              <a:t>ατοποίηση συστημάτων σκίασης αλουμινίου μέσω IoT</a:t>
            </a:r>
            <a:r>
              <a:rPr lang="el-GR" sz="1200" b="0" u="none" strike="noStrike" kern="1200" dirty="0">
                <a:solidFill>
                  <a:schemeClr val="tx1"/>
                </a:solidFill>
                <a:effectLst/>
                <a:latin typeface="+mn-lt"/>
                <a:ea typeface="+mn-ea"/>
                <a:cs typeface="+mn-cs"/>
              </a:rPr>
              <a:t>. </a:t>
            </a:r>
            <a:r>
              <a:rPr lang="en-US" dirty="0"/>
              <a:t>Τα </a:t>
            </a:r>
            <a:r>
              <a:rPr lang="en-US" dirty="0" err="1"/>
              <a:t>συμ</a:t>
            </a:r>
            <a:r>
              <a:rPr lang="en-US" dirty="0"/>
              <a:t>περάσματα αναδεικνύουν αυξημένη ενεργειακή αποδοτικότητα, βελτιωμένη οπτική άνεση και υψηλή εμπορική αξιοποίηση της τεχνολογίας για τη βιώσιμη δόμηση</a:t>
            </a:r>
            <a:r>
              <a:rPr lang="el-GR" dirty="0"/>
              <a:t>.</a:t>
            </a:r>
          </a:p>
          <a:p>
            <a:endParaRPr lang="el-GR" dirty="0"/>
          </a:p>
          <a:p>
            <a:r>
              <a:rPr lang="en-US" sz="1200" b="1" u="none" strike="noStrike" kern="1200" dirty="0" err="1">
                <a:solidFill>
                  <a:schemeClr val="tx1"/>
                </a:solidFill>
                <a:effectLst/>
                <a:latin typeface="+mn-lt"/>
                <a:ea typeface="+mn-ea"/>
                <a:cs typeface="+mn-cs"/>
              </a:rPr>
              <a:t>Ενεργει</a:t>
            </a:r>
            <a:r>
              <a:rPr lang="en-US" sz="1200" b="1" u="none" strike="noStrike" kern="1200" dirty="0">
                <a:solidFill>
                  <a:schemeClr val="tx1"/>
                </a:solidFill>
                <a:effectLst/>
                <a:latin typeface="+mn-lt"/>
                <a:ea typeface="+mn-ea"/>
                <a:cs typeface="+mn-cs"/>
              </a:rPr>
              <a:t>ακή Αποδοτικότητα &amp; Εξοικονόμηση</a:t>
            </a:r>
          </a:p>
          <a:p>
            <a:r>
              <a:rPr lang="en-US" sz="1200" b="1" u="none" strike="noStrike" kern="1200" dirty="0" err="1">
                <a:solidFill>
                  <a:schemeClr val="tx1"/>
                </a:solidFill>
                <a:effectLst/>
                <a:latin typeface="+mn-lt"/>
                <a:ea typeface="+mn-ea"/>
                <a:cs typeface="+mn-cs"/>
              </a:rPr>
              <a:t>Έως</a:t>
            </a:r>
            <a:r>
              <a:rPr lang="en-US" sz="1200" b="1" u="none" strike="noStrike" kern="1200" dirty="0">
                <a:solidFill>
                  <a:schemeClr val="tx1"/>
                </a:solidFill>
                <a:effectLst/>
                <a:latin typeface="+mn-lt"/>
                <a:ea typeface="+mn-ea"/>
                <a:cs typeface="+mn-cs"/>
              </a:rPr>
              <a:t> 25% - 30% </a:t>
            </a:r>
            <a:r>
              <a:rPr lang="en-US" sz="1200" b="1" u="none" strike="noStrike" kern="1200" dirty="0" err="1">
                <a:solidFill>
                  <a:schemeClr val="tx1"/>
                </a:solidFill>
                <a:effectLst/>
                <a:latin typeface="+mn-lt"/>
                <a:ea typeface="+mn-ea"/>
                <a:cs typeface="+mn-cs"/>
              </a:rPr>
              <a:t>μείωση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στ</a:t>
            </a:r>
            <a:r>
              <a:rPr lang="en-US" sz="1200" b="1" u="none" strike="noStrike" kern="1200" dirty="0">
                <a:solidFill>
                  <a:schemeClr val="tx1"/>
                </a:solidFill>
                <a:effectLst/>
                <a:latin typeface="+mn-lt"/>
                <a:ea typeface="+mn-ea"/>
                <a:cs typeface="+mn-cs"/>
              </a:rPr>
              <a:t>α φορτία ψύξης</a:t>
            </a:r>
            <a:r>
              <a:rPr lang="en-US" sz="1200" b="0" u="none" strike="noStrike" kern="1200" dirty="0">
                <a:solidFill>
                  <a:schemeClr val="tx1"/>
                </a:solidFill>
                <a:effectLst/>
                <a:latin typeface="+mn-lt"/>
                <a:ea typeface="+mn-ea"/>
                <a:cs typeface="+mn-cs"/>
              </a:rPr>
              <a:t>: Η δυναμική ρύθμιση της κλίσης των περσίδων κατά τους καλοκαιρινούς μήνες εμποδίζει την άμεση ηλιακή ακτινοβολία, ελαττώνοντας δραστικά τη χρήση κλιματισμού.</a:t>
            </a:r>
          </a:p>
          <a:p>
            <a:r>
              <a:rPr lang="en-US" sz="1200" b="1" u="none" strike="noStrike" kern="1200" dirty="0">
                <a:solidFill>
                  <a:schemeClr val="tx1"/>
                </a:solidFill>
                <a:effectLst/>
                <a:latin typeface="+mn-lt"/>
                <a:ea typeface="+mn-ea"/>
                <a:cs typeface="+mn-cs"/>
              </a:rPr>
              <a:t>10% - 15% </a:t>
            </a:r>
            <a:r>
              <a:rPr lang="en-US" sz="1200" b="1" u="none" strike="noStrike" kern="1200" dirty="0" err="1">
                <a:solidFill>
                  <a:schemeClr val="tx1"/>
                </a:solidFill>
                <a:effectLst/>
                <a:latin typeface="+mn-lt"/>
                <a:ea typeface="+mn-ea"/>
                <a:cs typeface="+mn-cs"/>
              </a:rPr>
              <a:t>εξοικονόμηση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στη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θέρμ</a:t>
            </a:r>
            <a:r>
              <a:rPr lang="en-US" sz="1200" b="1" u="none" strike="noStrike" kern="1200" dirty="0">
                <a:solidFill>
                  <a:schemeClr val="tx1"/>
                </a:solidFill>
                <a:effectLst/>
                <a:latin typeface="+mn-lt"/>
                <a:ea typeface="+mn-ea"/>
                <a:cs typeface="+mn-cs"/>
              </a:rPr>
              <a:t>ανση</a:t>
            </a:r>
            <a:r>
              <a:rPr lang="en-US" sz="1200" b="0" u="none" strike="noStrike" kern="1200" dirty="0">
                <a:solidFill>
                  <a:schemeClr val="tx1"/>
                </a:solidFill>
                <a:effectLst/>
                <a:latin typeface="+mn-lt"/>
                <a:ea typeface="+mn-ea"/>
                <a:cs typeface="+mn-cs"/>
              </a:rPr>
              <a:t>: Το χειμώνα το σύστημα επιτρέπει την ελεγχόμενη είσοδο της ηλιακής θερμότητας (παθητικό κέρδος) για τη φυσική θέρμανση των εσωτερικών χώρων.</a:t>
            </a:r>
          </a:p>
          <a:p>
            <a:r>
              <a:rPr lang="en-US" sz="1200" b="1" u="none" strike="noStrike" kern="1200" dirty="0" err="1">
                <a:solidFill>
                  <a:schemeClr val="tx1"/>
                </a:solidFill>
                <a:effectLst/>
                <a:latin typeface="+mn-lt"/>
                <a:ea typeface="+mn-ea"/>
                <a:cs typeface="+mn-cs"/>
              </a:rPr>
              <a:t>Έως</a:t>
            </a:r>
            <a:r>
              <a:rPr lang="en-US" sz="1200" b="1" u="none" strike="noStrike" kern="1200" dirty="0">
                <a:solidFill>
                  <a:schemeClr val="tx1"/>
                </a:solidFill>
                <a:effectLst/>
                <a:latin typeface="+mn-lt"/>
                <a:ea typeface="+mn-ea"/>
                <a:cs typeface="+mn-cs"/>
              </a:rPr>
              <a:t> 20% </a:t>
            </a:r>
            <a:r>
              <a:rPr lang="en-US" sz="1200" b="1" u="none" strike="noStrike" kern="1200" dirty="0" err="1">
                <a:solidFill>
                  <a:schemeClr val="tx1"/>
                </a:solidFill>
                <a:effectLst/>
                <a:latin typeface="+mn-lt"/>
                <a:ea typeface="+mn-ea"/>
                <a:cs typeface="+mn-cs"/>
              </a:rPr>
              <a:t>μείωση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στην</a:t>
            </a:r>
            <a:r>
              <a:rPr lang="en-US" sz="1200" b="1" u="none" strike="noStrike" kern="1200" dirty="0">
                <a:solidFill>
                  <a:schemeClr val="tx1"/>
                </a:solidFill>
                <a:effectLst/>
                <a:latin typeface="+mn-lt"/>
                <a:ea typeface="+mn-ea"/>
                <a:cs typeface="+mn-cs"/>
              </a:rPr>
              <a:t> κατα</a:t>
            </a:r>
            <a:r>
              <a:rPr lang="en-US" sz="1200" b="1" u="none" strike="noStrike" kern="1200" dirty="0" err="1">
                <a:solidFill>
                  <a:schemeClr val="tx1"/>
                </a:solidFill>
                <a:effectLst/>
                <a:latin typeface="+mn-lt"/>
                <a:ea typeface="+mn-ea"/>
                <a:cs typeface="+mn-cs"/>
              </a:rPr>
              <a:t>νάλωση</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τεχνητού</a:t>
            </a:r>
            <a:r>
              <a:rPr lang="en-US" sz="1200" b="1" u="none" strike="noStrike" kern="1200" dirty="0">
                <a:solidFill>
                  <a:schemeClr val="tx1"/>
                </a:solidFill>
                <a:effectLst/>
                <a:latin typeface="+mn-lt"/>
                <a:ea typeface="+mn-ea"/>
                <a:cs typeface="+mn-cs"/>
              </a:rPr>
              <a:t> </a:t>
            </a:r>
            <a:r>
              <a:rPr lang="en-US" sz="1200" b="1" u="none" strike="noStrike" kern="1200" dirty="0" err="1">
                <a:solidFill>
                  <a:schemeClr val="tx1"/>
                </a:solidFill>
                <a:effectLst/>
                <a:latin typeface="+mn-lt"/>
                <a:ea typeface="+mn-ea"/>
                <a:cs typeface="+mn-cs"/>
              </a:rPr>
              <a:t>φωτισμού</a:t>
            </a:r>
            <a:r>
              <a:rPr lang="en-US" sz="1200" b="0" u="none" strike="noStrike" kern="1200" dirty="0">
                <a:solidFill>
                  <a:schemeClr val="tx1"/>
                </a:solidFill>
                <a:effectLst/>
                <a:latin typeface="+mn-lt"/>
                <a:ea typeface="+mn-ea"/>
                <a:cs typeface="+mn-cs"/>
              </a:rPr>
              <a:t>: </a:t>
            </a:r>
            <a:r>
              <a:rPr lang="en-US" sz="1200" b="0" u="none" strike="noStrike" kern="1200" dirty="0" err="1">
                <a:solidFill>
                  <a:schemeClr val="tx1"/>
                </a:solidFill>
                <a:effectLst/>
                <a:latin typeface="+mn-lt"/>
                <a:ea typeface="+mn-ea"/>
                <a:cs typeface="+mn-cs"/>
              </a:rPr>
              <a:t>Αντίθετ</a:t>
            </a:r>
            <a:r>
              <a:rPr lang="en-US" sz="1200" b="0" u="none" strike="noStrike" kern="1200" dirty="0">
                <a:solidFill>
                  <a:schemeClr val="tx1"/>
                </a:solidFill>
                <a:effectLst/>
                <a:latin typeface="+mn-lt"/>
                <a:ea typeface="+mn-ea"/>
                <a:cs typeface="+mn-cs"/>
              </a:rPr>
              <a:t>α με τα στατικά σκίαστρα που συχνά σκοτεινιάζουν το χώρο, οι αλγόριθμοι IoT υπολογίζουν τη βέλτιστη γωνία ώστε να διαχέεται επαρκές φυσικό φως στο εσωτερικό.</a:t>
            </a:r>
          </a:p>
          <a:p>
            <a:endParaRPr lang="el-GR" dirty="0"/>
          </a:p>
          <a:p>
            <a:endParaRPr lang="en-US" dirty="0"/>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6</a:t>
            </a:fld>
            <a:endParaRPr lang="en-US"/>
          </a:p>
        </p:txBody>
      </p:sp>
    </p:spTree>
    <p:extLst>
      <p:ext uri="{BB962C8B-B14F-4D97-AF65-F5344CB8AC3E}">
        <p14:creationId xmlns:p14="http://schemas.microsoft.com/office/powerpoint/2010/main" val="3498530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kern="1200" dirty="0">
                <a:solidFill>
                  <a:schemeClr val="tx1"/>
                </a:solidFill>
                <a:effectLst/>
                <a:latin typeface="+mn-lt"/>
                <a:ea typeface="+mn-ea"/>
                <a:cs typeface="+mn-cs"/>
              </a:rPr>
              <a:t>Για την </a:t>
            </a:r>
            <a:r>
              <a:rPr lang="en-US" sz="1200" kern="1200" dirty="0">
                <a:solidFill>
                  <a:schemeClr val="tx1"/>
                </a:solidFill>
                <a:effectLst/>
                <a:latin typeface="+mn-lt"/>
                <a:ea typeface="+mn-ea"/>
                <a:cs typeface="+mn-cs"/>
              </a:rPr>
              <a:t>Aluminco</a:t>
            </a:r>
            <a:r>
              <a:rPr lang="el-GR" sz="1200" kern="1200" dirty="0">
                <a:solidFill>
                  <a:schemeClr val="tx1"/>
                </a:solidFill>
                <a:effectLst/>
                <a:latin typeface="+mn-lt"/>
                <a:ea typeface="+mn-ea"/>
                <a:cs typeface="+mn-cs"/>
              </a:rPr>
              <a:t> το ερευνητικό αυτό </a:t>
            </a:r>
            <a:r>
              <a:rPr lang="en-US" sz="1200" kern="1200" dirty="0">
                <a:solidFill>
                  <a:schemeClr val="tx1"/>
                </a:solidFill>
                <a:effectLst/>
                <a:latin typeface="+mn-lt"/>
                <a:ea typeface="+mn-ea"/>
                <a:cs typeface="+mn-cs"/>
              </a:rPr>
              <a:t>project </a:t>
            </a:r>
            <a:r>
              <a:rPr lang="el-GR" sz="1200" kern="1200" dirty="0">
                <a:solidFill>
                  <a:schemeClr val="tx1"/>
                </a:solidFill>
                <a:effectLst/>
                <a:latin typeface="+mn-lt"/>
                <a:ea typeface="+mn-ea"/>
                <a:cs typeface="+mn-cs"/>
              </a:rPr>
              <a:t>αποτέλεσε έμπνευση για τον σχεδιασμό και την παραγωγή της βιοκλιματικής πέργκολας </a:t>
            </a:r>
            <a:r>
              <a:rPr lang="en-US" sz="1200" kern="1200" dirty="0">
                <a:solidFill>
                  <a:schemeClr val="tx1"/>
                </a:solidFill>
                <a:effectLst/>
                <a:latin typeface="+mn-lt"/>
                <a:ea typeface="+mn-ea"/>
                <a:cs typeface="+mn-cs"/>
              </a:rPr>
              <a:t>Freedom</a:t>
            </a:r>
            <a:r>
              <a:rPr lang="el-GR" sz="1200" kern="1200" dirty="0">
                <a:solidFill>
                  <a:schemeClr val="tx1"/>
                </a:solidFill>
                <a:effectLst/>
                <a:latin typeface="+mn-lt"/>
                <a:ea typeface="+mn-ea"/>
                <a:cs typeface="+mn-cs"/>
              </a:rPr>
              <a:t>,  η οποία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Για την </a:t>
            </a:r>
            <a:r>
              <a:rPr lang="en-US" sz="1200" kern="1200" dirty="0">
                <a:solidFill>
                  <a:schemeClr val="tx1"/>
                </a:solidFill>
                <a:effectLst/>
                <a:latin typeface="+mn-lt"/>
                <a:ea typeface="+mn-ea"/>
                <a:cs typeface="+mn-cs"/>
              </a:rPr>
              <a:t>Aluminco</a:t>
            </a:r>
            <a:r>
              <a:rPr lang="el-GR" sz="1200" kern="1200" dirty="0">
                <a:solidFill>
                  <a:schemeClr val="tx1"/>
                </a:solidFill>
                <a:effectLst/>
                <a:latin typeface="+mn-lt"/>
                <a:ea typeface="+mn-ea"/>
                <a:cs typeface="+mn-cs"/>
              </a:rPr>
              <a:t>, το συγκεκριμένο ερευνητικό </a:t>
            </a:r>
            <a:r>
              <a:rPr lang="en-US" sz="1200" kern="1200" dirty="0">
                <a:solidFill>
                  <a:schemeClr val="tx1"/>
                </a:solidFill>
                <a:effectLst/>
                <a:latin typeface="+mn-lt"/>
                <a:ea typeface="+mn-ea"/>
                <a:cs typeface="+mn-cs"/>
              </a:rPr>
              <a:t>project</a:t>
            </a:r>
            <a:r>
              <a:rPr lang="el-GR" sz="1200" kern="1200" dirty="0">
                <a:solidFill>
                  <a:schemeClr val="tx1"/>
                </a:solidFill>
                <a:effectLst/>
                <a:latin typeface="+mn-lt"/>
                <a:ea typeface="+mn-ea"/>
                <a:cs typeface="+mn-cs"/>
              </a:rPr>
              <a:t> αποτέλεσε πηγή έμπνευσης για τον σχεδιασμό και την ανάπτυξη της βιοκλιματικής πέργκολας </a:t>
            </a:r>
            <a:r>
              <a:rPr lang="en-US" sz="1200" b="1" kern="1200" dirty="0">
                <a:solidFill>
                  <a:schemeClr val="tx1"/>
                </a:solidFill>
                <a:effectLst/>
                <a:latin typeface="+mn-lt"/>
                <a:ea typeface="+mn-ea"/>
                <a:cs typeface="+mn-cs"/>
              </a:rPr>
              <a:t>Freedom</a:t>
            </a:r>
            <a:r>
              <a:rPr lang="el-GR" sz="1200" kern="1200" dirty="0">
                <a:solidFill>
                  <a:schemeClr val="tx1"/>
                </a:solidFill>
                <a:effectLst/>
                <a:latin typeface="+mn-lt"/>
                <a:ea typeface="+mn-ea"/>
                <a:cs typeface="+mn-cs"/>
              </a:rPr>
              <a:t>. Αξιοποιώντας την </a:t>
            </a:r>
          </a:p>
          <a:p>
            <a:r>
              <a:rPr lang="el-GR" sz="1200" kern="1200" dirty="0">
                <a:solidFill>
                  <a:schemeClr val="tx1"/>
                </a:solidFill>
                <a:effectLst/>
                <a:latin typeface="+mn-lt"/>
                <a:ea typeface="+mn-ea"/>
                <a:cs typeface="+mn-cs"/>
              </a:rPr>
              <a:t>τεχνογνωσία και τα συμπεράσματα της έρευνας, δημιουργήσαμε ένα σύστημα που συνδυάζει προηγμένη τεχνολογία, υψηλή αισθητική και ενεργειακή απόδοση.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a:t>
            </a:r>
            <a:r>
              <a:rPr lang="en-US" sz="1200" kern="1200" dirty="0">
                <a:solidFill>
                  <a:schemeClr val="tx1"/>
                </a:solidFill>
                <a:effectLst/>
                <a:latin typeface="+mn-lt"/>
                <a:ea typeface="+mn-ea"/>
                <a:cs typeface="+mn-cs"/>
              </a:rPr>
              <a:t>Freedom</a:t>
            </a:r>
            <a:r>
              <a:rPr lang="el-GR" sz="1200" kern="1200" dirty="0">
                <a:solidFill>
                  <a:schemeClr val="tx1"/>
                </a:solidFill>
                <a:effectLst/>
                <a:latin typeface="+mn-lt"/>
                <a:ea typeface="+mn-ea"/>
                <a:cs typeface="+mn-cs"/>
              </a:rPr>
              <a:t> δεν αποτελεί απλώς ένα καινοτόμο προϊόν, αλλά την έμπρακτη απόδειξη της δέσμευσής μας να μετατρέπουμε την έρευνα και την καινοτομία σε λύσεις με πραγματική αξία για τον σύγχρονο τρόπο ζωής.</a:t>
            </a:r>
          </a:p>
        </p:txBody>
      </p:sp>
      <p:sp>
        <p:nvSpPr>
          <p:cNvPr id="4" name="Θέση αριθμού διαφάνειας 3"/>
          <p:cNvSpPr>
            <a:spLocks noGrp="1"/>
          </p:cNvSpPr>
          <p:nvPr>
            <p:ph type="sldNum" sz="quarter" idx="5"/>
          </p:nvPr>
        </p:nvSpPr>
        <p:spPr/>
        <p:txBody>
          <a:bodyPr/>
          <a:lstStyle/>
          <a:p>
            <a:fld id="{2B74015F-A911-4783-BB90-57BDF484AC5C}" type="slidenum">
              <a:rPr lang="en-US" smtClean="0"/>
              <a:t>7</a:t>
            </a:fld>
            <a:endParaRPr lang="en-US"/>
          </a:p>
        </p:txBody>
      </p:sp>
    </p:spTree>
    <p:extLst>
      <p:ext uri="{BB962C8B-B14F-4D97-AF65-F5344CB8AC3E}">
        <p14:creationId xmlns:p14="http://schemas.microsoft.com/office/powerpoint/2010/main" val="1280155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83FF9-EBE0-8F40-C1C3-ED1D9B223EB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A9CAD26-205B-EFCF-1C3D-E20648E942A1}"/>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9F7F3BF-0550-1188-93D8-A55A2B23D20D}"/>
              </a:ext>
            </a:extLst>
          </p:cNvPr>
          <p:cNvSpPr>
            <a:spLocks noGrp="1"/>
          </p:cNvSpPr>
          <p:nvPr>
            <p:ph type="body" idx="1"/>
          </p:nvPr>
        </p:nvSpPr>
        <p:spPr/>
        <p:txBody>
          <a:bodyPr/>
          <a:lstStyle/>
          <a:p>
            <a:endParaRPr lang="en-US" dirty="0"/>
          </a:p>
        </p:txBody>
      </p:sp>
      <p:sp>
        <p:nvSpPr>
          <p:cNvPr id="4" name="Θέση αριθμού διαφάνειας 3">
            <a:extLst>
              <a:ext uri="{FF2B5EF4-FFF2-40B4-BE49-F238E27FC236}">
                <a16:creationId xmlns:a16="http://schemas.microsoft.com/office/drawing/2014/main" id="{0F5EA887-4AB8-5F06-5D33-9AE13CC97252}"/>
              </a:ext>
            </a:extLst>
          </p:cNvPr>
          <p:cNvSpPr>
            <a:spLocks noGrp="1"/>
          </p:cNvSpPr>
          <p:nvPr>
            <p:ph type="sldNum" sz="quarter" idx="5"/>
          </p:nvPr>
        </p:nvSpPr>
        <p:spPr/>
        <p:txBody>
          <a:bodyPr/>
          <a:lstStyle/>
          <a:p>
            <a:fld id="{2B74015F-A911-4783-BB90-57BDF484AC5C}" type="slidenum">
              <a:rPr lang="en-US" smtClean="0"/>
              <a:t>8</a:t>
            </a:fld>
            <a:endParaRPr lang="en-US"/>
          </a:p>
        </p:txBody>
      </p:sp>
    </p:spTree>
    <p:extLst>
      <p:ext uri="{BB962C8B-B14F-4D97-AF65-F5344CB8AC3E}">
        <p14:creationId xmlns:p14="http://schemas.microsoft.com/office/powerpoint/2010/main" val="305264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87ACF0-93A5-794B-8C52-4964C15937DD}"/>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a:p>
        </p:txBody>
      </p:sp>
      <p:sp>
        <p:nvSpPr>
          <p:cNvPr id="3" name="Υπότιτλος 2">
            <a:extLst>
              <a:ext uri="{FF2B5EF4-FFF2-40B4-BE49-F238E27FC236}">
                <a16:creationId xmlns:a16="http://schemas.microsoft.com/office/drawing/2014/main" id="{7C16CEC2-1979-42FB-AC8D-7C4EDFF7E8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a:p>
        </p:txBody>
      </p:sp>
      <p:sp>
        <p:nvSpPr>
          <p:cNvPr id="4" name="Θέση ημερομηνίας 3">
            <a:extLst>
              <a:ext uri="{FF2B5EF4-FFF2-40B4-BE49-F238E27FC236}">
                <a16:creationId xmlns:a16="http://schemas.microsoft.com/office/drawing/2014/main" id="{A1390B3D-1C31-8BB1-AECD-3E034B77005F}"/>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C1584D81-0B27-0BB8-91D3-DD1E31F44027}"/>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4CB1345A-437C-9F56-AE4A-87748896B69A}"/>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2239126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765C74-6E3F-D1E2-3DAE-D044E8EB169F}"/>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8944FDC6-2EE9-BCD6-7813-31D0886DC4A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98F47729-EDD2-D200-F4DB-ABC621EDAA0C}"/>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0AC3521C-CEC4-9403-5D3A-817BF7FCDAA3}"/>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2C32BB4F-7094-8D01-E46D-DC659080313E}"/>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411196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D685C7-C10C-7AFC-5A0B-F24BEBC83CE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118BA370-A148-407F-0502-7E7879055A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73A57BF-1AA1-961F-875A-0550E5F1DF22}"/>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98BC7316-CA06-6389-F578-86498A53F24F}"/>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88B46BD6-7B2D-9A48-81ED-1B333F522CF1}"/>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3755437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68E59A-B9A0-53D4-5245-4438CEF4C359}"/>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EC61BC90-B657-7FAA-C56B-99550879402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περιεχομένου 3">
            <a:extLst>
              <a:ext uri="{FF2B5EF4-FFF2-40B4-BE49-F238E27FC236}">
                <a16:creationId xmlns:a16="http://schemas.microsoft.com/office/drawing/2014/main" id="{39AEB151-F54E-0583-D77B-D896CE844FA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ημερομηνίας 4">
            <a:extLst>
              <a:ext uri="{FF2B5EF4-FFF2-40B4-BE49-F238E27FC236}">
                <a16:creationId xmlns:a16="http://schemas.microsoft.com/office/drawing/2014/main" id="{85598202-C2FE-EA8D-6DBF-A23938B9EA5C}"/>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6" name="Θέση υποσέλιδου 5">
            <a:extLst>
              <a:ext uri="{FF2B5EF4-FFF2-40B4-BE49-F238E27FC236}">
                <a16:creationId xmlns:a16="http://schemas.microsoft.com/office/drawing/2014/main" id="{2F1FC47E-1022-66A4-E8CA-9E15C18926B0}"/>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A17D3D01-61AF-422C-6654-3136413085F1}"/>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167187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FBB37A-8DCE-FA1F-AC8F-48E1CF98A5A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44245767-E906-5282-4F18-CEC22F1DE7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66E5243-B4DB-2793-772C-714109518FE7}"/>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κειμένου 4">
            <a:extLst>
              <a:ext uri="{FF2B5EF4-FFF2-40B4-BE49-F238E27FC236}">
                <a16:creationId xmlns:a16="http://schemas.microsoft.com/office/drawing/2014/main" id="{1D0F9263-F6C7-2A00-7851-CD04CD59FB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E973B7B-71D4-1C9B-04BF-CBD6BB2FC46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7" name="Θέση ημερομηνίας 6">
            <a:extLst>
              <a:ext uri="{FF2B5EF4-FFF2-40B4-BE49-F238E27FC236}">
                <a16:creationId xmlns:a16="http://schemas.microsoft.com/office/drawing/2014/main" id="{630F4553-F568-D12A-B380-8524F4839B3F}"/>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8" name="Θέση υποσέλιδου 7">
            <a:extLst>
              <a:ext uri="{FF2B5EF4-FFF2-40B4-BE49-F238E27FC236}">
                <a16:creationId xmlns:a16="http://schemas.microsoft.com/office/drawing/2014/main" id="{4E298E6B-1491-B8B1-D2C1-031D26F9FC31}"/>
              </a:ext>
            </a:extLst>
          </p:cNvPr>
          <p:cNvSpPr>
            <a:spLocks noGrp="1"/>
          </p:cNvSpPr>
          <p:nvPr>
            <p:ph type="ftr" sz="quarter" idx="11"/>
          </p:nvPr>
        </p:nvSpPr>
        <p:spPr/>
        <p:txBody>
          <a:bodyPr/>
          <a:lstStyle/>
          <a:p>
            <a:endParaRPr lang="en-US"/>
          </a:p>
        </p:txBody>
      </p:sp>
      <p:sp>
        <p:nvSpPr>
          <p:cNvPr id="9" name="Θέση αριθμού διαφάνειας 8">
            <a:extLst>
              <a:ext uri="{FF2B5EF4-FFF2-40B4-BE49-F238E27FC236}">
                <a16:creationId xmlns:a16="http://schemas.microsoft.com/office/drawing/2014/main" id="{5492ED3E-CB47-A78C-A45E-41A1C8C95B80}"/>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699551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3A18E3-2DD8-A411-27F7-341C9DEC1AE2}"/>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ημερομηνίας 2">
            <a:extLst>
              <a:ext uri="{FF2B5EF4-FFF2-40B4-BE49-F238E27FC236}">
                <a16:creationId xmlns:a16="http://schemas.microsoft.com/office/drawing/2014/main" id="{17A359EE-2437-D5B7-6D23-CEC5226F74D7}"/>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4" name="Θέση υποσέλιδου 3">
            <a:extLst>
              <a:ext uri="{FF2B5EF4-FFF2-40B4-BE49-F238E27FC236}">
                <a16:creationId xmlns:a16="http://schemas.microsoft.com/office/drawing/2014/main" id="{9CB79C02-8EFC-4396-A3DF-293A717D0DA8}"/>
              </a:ext>
            </a:extLst>
          </p:cNvPr>
          <p:cNvSpPr>
            <a:spLocks noGrp="1"/>
          </p:cNvSpPr>
          <p:nvPr>
            <p:ph type="ftr" sz="quarter" idx="11"/>
          </p:nvPr>
        </p:nvSpPr>
        <p:spPr/>
        <p:txBody>
          <a:bodyPr/>
          <a:lstStyle/>
          <a:p>
            <a:endParaRPr lang="en-US"/>
          </a:p>
        </p:txBody>
      </p:sp>
      <p:sp>
        <p:nvSpPr>
          <p:cNvPr id="5" name="Θέση αριθμού διαφάνειας 4">
            <a:extLst>
              <a:ext uri="{FF2B5EF4-FFF2-40B4-BE49-F238E27FC236}">
                <a16:creationId xmlns:a16="http://schemas.microsoft.com/office/drawing/2014/main" id="{1DD01CD7-97AE-DE52-8F1E-FC0EC4BEBE43}"/>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2848665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D002301-16AB-F3D1-850B-F10B2B8689E2}"/>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3" name="Θέση υποσέλιδου 2">
            <a:extLst>
              <a:ext uri="{FF2B5EF4-FFF2-40B4-BE49-F238E27FC236}">
                <a16:creationId xmlns:a16="http://schemas.microsoft.com/office/drawing/2014/main" id="{CC3896CC-5C77-C3CA-3F19-A59728F575AE}"/>
              </a:ext>
            </a:extLst>
          </p:cNvPr>
          <p:cNvSpPr>
            <a:spLocks noGrp="1"/>
          </p:cNvSpPr>
          <p:nvPr>
            <p:ph type="ftr" sz="quarter" idx="11"/>
          </p:nvPr>
        </p:nvSpPr>
        <p:spPr/>
        <p:txBody>
          <a:bodyPr/>
          <a:lstStyle/>
          <a:p>
            <a:endParaRPr lang="en-US"/>
          </a:p>
        </p:txBody>
      </p:sp>
      <p:sp>
        <p:nvSpPr>
          <p:cNvPr id="4" name="Θέση αριθμού διαφάνειας 3">
            <a:extLst>
              <a:ext uri="{FF2B5EF4-FFF2-40B4-BE49-F238E27FC236}">
                <a16:creationId xmlns:a16="http://schemas.microsoft.com/office/drawing/2014/main" id="{0519FA77-F208-7977-BF5B-D59773512155}"/>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2091157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326FD9-65AA-D9EC-11A0-ED16CC41206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7657E33D-2430-D73E-8B76-4E6C7A2F2C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κειμένου 3">
            <a:extLst>
              <a:ext uri="{FF2B5EF4-FFF2-40B4-BE49-F238E27FC236}">
                <a16:creationId xmlns:a16="http://schemas.microsoft.com/office/drawing/2014/main" id="{1D40E117-EB35-88E3-FF6E-15DEDF196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C33F207-624F-6B93-FF91-21327DE4FD57}"/>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6" name="Θέση υποσέλιδου 5">
            <a:extLst>
              <a:ext uri="{FF2B5EF4-FFF2-40B4-BE49-F238E27FC236}">
                <a16:creationId xmlns:a16="http://schemas.microsoft.com/office/drawing/2014/main" id="{9AA14F15-77E0-71E5-68EF-122894604431}"/>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3F684396-F72C-E538-7C3E-FDA099EF3FA9}"/>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21220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195856-AE09-F9B3-6099-0814BF59779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εικόνας 2">
            <a:extLst>
              <a:ext uri="{FF2B5EF4-FFF2-40B4-BE49-F238E27FC236}">
                <a16:creationId xmlns:a16="http://schemas.microsoft.com/office/drawing/2014/main" id="{08F6D8CA-AFBA-9056-7B01-84B8A9A6D9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a:extLst>
              <a:ext uri="{FF2B5EF4-FFF2-40B4-BE49-F238E27FC236}">
                <a16:creationId xmlns:a16="http://schemas.microsoft.com/office/drawing/2014/main" id="{68EB1E1E-6630-0778-B9CC-53417D613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32F715C-C428-ABA0-71F4-F47E625AB851}"/>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6" name="Θέση υποσέλιδου 5">
            <a:extLst>
              <a:ext uri="{FF2B5EF4-FFF2-40B4-BE49-F238E27FC236}">
                <a16:creationId xmlns:a16="http://schemas.microsoft.com/office/drawing/2014/main" id="{896E54A2-5B70-4F81-5454-D39C396C4447}"/>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40B35C88-926B-6B06-5485-7EC0CF914584}"/>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262606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BA49E5-66A6-E4A5-27A1-91CC4B25558B}"/>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71F22AA6-34CF-0898-D25E-F7096956026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2CCA9F83-2917-7C89-761A-ED9C82E81F20}"/>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1F30247F-AE36-AB78-9100-89913A226CEB}"/>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3EA3EB3B-53C8-6380-33C1-082DD77989E3}"/>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42914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C5C4B39-72FC-B8D9-4753-CABB3AA0F78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557937F5-BEF5-0796-B7F6-9B6518702861}"/>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08044DF5-769A-9BCE-5F99-B2034415D9B7}"/>
              </a:ext>
            </a:extLst>
          </p:cNvPr>
          <p:cNvSpPr>
            <a:spLocks noGrp="1"/>
          </p:cNvSpPr>
          <p:nvPr>
            <p:ph type="dt" sz="half" idx="10"/>
          </p:nvPr>
        </p:nvSpPr>
        <p:spPr/>
        <p:txBody>
          <a:body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8C1C0358-B466-F6AC-3B57-B20B1CF809E1}"/>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C060D0DF-9589-7BDD-C728-10327A16BBC3}"/>
              </a:ext>
            </a:extLst>
          </p:cNvPr>
          <p:cNvSpPr>
            <a:spLocks noGrp="1"/>
          </p:cNvSpPr>
          <p:nvPr>
            <p:ph type="sldNum" sz="quarter" idx="12"/>
          </p:nvPr>
        </p:nvSpPr>
        <p:spPr/>
        <p:txBody>
          <a:bodyPr/>
          <a:lstStyle/>
          <a:p>
            <a:fld id="{007FD2A7-2936-4A94-84DE-519DCFEA3E28}" type="slidenum">
              <a:rPr lang="en-US" smtClean="0"/>
              <a:t>‹#›</a:t>
            </a:fld>
            <a:endParaRPr lang="en-US"/>
          </a:p>
        </p:txBody>
      </p:sp>
    </p:spTree>
    <p:extLst>
      <p:ext uri="{BB962C8B-B14F-4D97-AF65-F5344CB8AC3E}">
        <p14:creationId xmlns:p14="http://schemas.microsoft.com/office/powerpoint/2010/main" val="148163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ECAFE29-6C55-2C3C-BF6C-3A23182F99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E2ECB897-688F-8726-1EC7-CDAD91026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C0372C8E-BF27-168A-237D-D626D5C6E6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0D8132-AB75-4874-84B0-42125FE5BB67}" type="datetimeFigureOut">
              <a:rPr lang="en-US" smtClean="0"/>
              <a:t>10/2/2026</a:t>
            </a:fld>
            <a:endParaRPr lang="en-US"/>
          </a:p>
        </p:txBody>
      </p:sp>
      <p:sp>
        <p:nvSpPr>
          <p:cNvPr id="5" name="Θέση υποσέλιδου 4">
            <a:extLst>
              <a:ext uri="{FF2B5EF4-FFF2-40B4-BE49-F238E27FC236}">
                <a16:creationId xmlns:a16="http://schemas.microsoft.com/office/drawing/2014/main" id="{99AB692B-3040-E2B9-D802-D6FA455EA3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Θέση αριθμού διαφάνειας 5">
            <a:extLst>
              <a:ext uri="{FF2B5EF4-FFF2-40B4-BE49-F238E27FC236}">
                <a16:creationId xmlns:a16="http://schemas.microsoft.com/office/drawing/2014/main" id="{99524FAE-D704-4F1C-F83D-A7E1EE15B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7FD2A7-2936-4A94-84DE-519DCFEA3E28}" type="slidenum">
              <a:rPr lang="en-US" smtClean="0"/>
              <a:t>‹#›</a:t>
            </a:fld>
            <a:endParaRPr lang="en-US"/>
          </a:p>
        </p:txBody>
      </p:sp>
    </p:spTree>
    <p:extLst>
      <p:ext uri="{BB962C8B-B14F-4D97-AF65-F5344CB8AC3E}">
        <p14:creationId xmlns:p14="http://schemas.microsoft.com/office/powerpoint/2010/main" val="425930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LUMINCO_FullRange_HD">
            <a:hlinkClick r:id="" action="ppaction://media"/>
            <a:extLst>
              <a:ext uri="{FF2B5EF4-FFF2-40B4-BE49-F238E27FC236}">
                <a16:creationId xmlns:a16="http://schemas.microsoft.com/office/drawing/2014/main" id="{95C2B7B0-50AF-E009-C512-3E6A934729D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894"/>
            <a:ext cx="12192000" cy="6858000"/>
          </a:xfrm>
          <a:prstGeom prst="rect">
            <a:avLst/>
          </a:prstGeom>
        </p:spPr>
      </p:pic>
    </p:spTree>
    <p:extLst>
      <p:ext uri="{BB962C8B-B14F-4D97-AF65-F5344CB8AC3E}">
        <p14:creationId xmlns:p14="http://schemas.microsoft.com/office/powerpoint/2010/main" val="159967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8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2D23832C-37B5-A3DD-B3F2-8A62D0A3D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80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p:cNvGrpSpPr/>
        <p:nvPr/>
      </p:nvGrpSpPr>
      <p:grpSpPr>
        <a:xfrm>
          <a:off x="0" y="0"/>
          <a:ext cx="0" cy="0"/>
          <a:chOff x="0" y="0"/>
          <a:chExt cx="0" cy="0"/>
        </a:xfrm>
      </p:grpSpPr>
      <p:pic>
        <p:nvPicPr>
          <p:cNvPr id="14" name="Εικόνα 13">
            <a:extLst>
              <a:ext uri="{FF2B5EF4-FFF2-40B4-BE49-F238E27FC236}">
                <a16:creationId xmlns:a16="http://schemas.microsoft.com/office/drawing/2014/main" id="{9D4AF865-BD59-538F-00D4-EA2871636016}"/>
              </a:ext>
            </a:extLst>
          </p:cNvPr>
          <p:cNvPicPr>
            <a:picLocks noChangeAspect="1"/>
          </p:cNvPicPr>
          <p:nvPr/>
        </p:nvPicPr>
        <p:blipFill>
          <a:blip r:embed="rId3">
            <a:extLst>
              <a:ext uri="{28A0092B-C50C-407E-A947-70E740481C1C}">
                <a14:useLocalDpi xmlns:a14="http://schemas.microsoft.com/office/drawing/2010/main" val="0"/>
              </a:ext>
            </a:extLst>
          </a:blip>
          <a:srcRect l="8449" t="15696" r="19494" b="17131"/>
          <a:stretch>
            <a:fillRect/>
          </a:stretch>
        </p:blipFill>
        <p:spPr>
          <a:xfrm>
            <a:off x="353326" y="299390"/>
            <a:ext cx="7697150" cy="4036187"/>
          </a:xfrm>
          <a:prstGeom prst="rect">
            <a:avLst/>
          </a:prstGeom>
        </p:spPr>
      </p:pic>
      <p:pic>
        <p:nvPicPr>
          <p:cNvPr id="6" name="Εικόνα 5">
            <a:extLst>
              <a:ext uri="{FF2B5EF4-FFF2-40B4-BE49-F238E27FC236}">
                <a16:creationId xmlns:a16="http://schemas.microsoft.com/office/drawing/2014/main" id="{0FA7B496-8EDF-5722-BAEF-1A2C7D59359E}"/>
              </a:ext>
            </a:extLst>
          </p:cNvPr>
          <p:cNvPicPr>
            <a:picLocks noChangeAspect="1"/>
          </p:cNvPicPr>
          <p:nvPr/>
        </p:nvPicPr>
        <p:blipFill>
          <a:blip r:embed="rId4"/>
          <a:stretch>
            <a:fillRect/>
          </a:stretch>
        </p:blipFill>
        <p:spPr>
          <a:xfrm>
            <a:off x="0" y="6201308"/>
            <a:ext cx="12192000" cy="656692"/>
          </a:xfrm>
          <a:prstGeom prst="rect">
            <a:avLst/>
          </a:prstGeom>
        </p:spPr>
      </p:pic>
      <p:pic>
        <p:nvPicPr>
          <p:cNvPr id="16" name="Εικόνα 15">
            <a:extLst>
              <a:ext uri="{FF2B5EF4-FFF2-40B4-BE49-F238E27FC236}">
                <a16:creationId xmlns:a16="http://schemas.microsoft.com/office/drawing/2014/main" id="{0ADA0FE3-7392-E3D4-621C-28A4F645C152}"/>
              </a:ext>
            </a:extLst>
          </p:cNvPr>
          <p:cNvPicPr>
            <a:picLocks noChangeAspect="1"/>
          </p:cNvPicPr>
          <p:nvPr/>
        </p:nvPicPr>
        <p:blipFill>
          <a:blip r:embed="rId5"/>
          <a:stretch>
            <a:fillRect/>
          </a:stretch>
        </p:blipFill>
        <p:spPr>
          <a:xfrm>
            <a:off x="8977616" y="513512"/>
            <a:ext cx="2179895" cy="3066632"/>
          </a:xfrm>
          <a:prstGeom prst="rect">
            <a:avLst/>
          </a:prstGeom>
        </p:spPr>
      </p:pic>
      <p:pic>
        <p:nvPicPr>
          <p:cNvPr id="18" name="Εικόνα 17">
            <a:extLst>
              <a:ext uri="{FF2B5EF4-FFF2-40B4-BE49-F238E27FC236}">
                <a16:creationId xmlns:a16="http://schemas.microsoft.com/office/drawing/2014/main" id="{3D5CBF69-9375-7C4B-D4C6-4D020501F2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382" y="4916492"/>
            <a:ext cx="2018405" cy="1137355"/>
          </a:xfrm>
          <a:prstGeom prst="rect">
            <a:avLst/>
          </a:prstGeom>
        </p:spPr>
      </p:pic>
      <p:pic>
        <p:nvPicPr>
          <p:cNvPr id="20" name="Εικόνα 19">
            <a:extLst>
              <a:ext uri="{FF2B5EF4-FFF2-40B4-BE49-F238E27FC236}">
                <a16:creationId xmlns:a16="http://schemas.microsoft.com/office/drawing/2014/main" id="{0089F344-D120-E8BF-925C-049BB0D336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9708" y="4776552"/>
            <a:ext cx="2018405" cy="1424756"/>
          </a:xfrm>
          <a:prstGeom prst="rect">
            <a:avLst/>
          </a:prstGeom>
        </p:spPr>
      </p:pic>
      <p:pic>
        <p:nvPicPr>
          <p:cNvPr id="22" name="Εικόνα 21">
            <a:extLst>
              <a:ext uri="{FF2B5EF4-FFF2-40B4-BE49-F238E27FC236}">
                <a16:creationId xmlns:a16="http://schemas.microsoft.com/office/drawing/2014/main" id="{2653C3B4-A2F9-C039-F243-9C7157F93A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3796" y="5047955"/>
            <a:ext cx="2510840" cy="957777"/>
          </a:xfrm>
          <a:prstGeom prst="rect">
            <a:avLst/>
          </a:prstGeom>
        </p:spPr>
      </p:pic>
      <p:pic>
        <p:nvPicPr>
          <p:cNvPr id="24" name="Εικόνα 23">
            <a:extLst>
              <a:ext uri="{FF2B5EF4-FFF2-40B4-BE49-F238E27FC236}">
                <a16:creationId xmlns:a16="http://schemas.microsoft.com/office/drawing/2014/main" id="{A8E25EF1-99B9-092E-F4C9-358A3DBE2D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80901" y="3794266"/>
            <a:ext cx="4148111" cy="2333312"/>
          </a:xfrm>
          <a:prstGeom prst="rect">
            <a:avLst/>
          </a:prstGeom>
        </p:spPr>
      </p:pic>
    </p:spTree>
    <p:extLst>
      <p:ext uri="{BB962C8B-B14F-4D97-AF65-F5344CB8AC3E}">
        <p14:creationId xmlns:p14="http://schemas.microsoft.com/office/powerpoint/2010/main" val="3156082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Εικόνα 2">
            <a:extLst>
              <a:ext uri="{FF2B5EF4-FFF2-40B4-BE49-F238E27FC236}">
                <a16:creationId xmlns:a16="http://schemas.microsoft.com/office/drawing/2014/main" id="{48CBEC1D-E905-DE90-C7DB-114A33604FEC}"/>
              </a:ext>
            </a:extLst>
          </p:cNvPr>
          <p:cNvPicPr>
            <a:picLocks noChangeAspect="1"/>
          </p:cNvPicPr>
          <p:nvPr/>
        </p:nvPicPr>
        <p:blipFill>
          <a:blip r:embed="rId3"/>
          <a:stretch>
            <a:fillRect/>
          </a:stretch>
        </p:blipFill>
        <p:spPr>
          <a:xfrm>
            <a:off x="0" y="6201308"/>
            <a:ext cx="12192000" cy="656692"/>
          </a:xfrm>
          <a:prstGeom prst="rect">
            <a:avLst/>
          </a:prstGeom>
        </p:spPr>
      </p:pic>
      <p:sp>
        <p:nvSpPr>
          <p:cNvPr id="9" name="TextBox 8">
            <a:extLst>
              <a:ext uri="{FF2B5EF4-FFF2-40B4-BE49-F238E27FC236}">
                <a16:creationId xmlns:a16="http://schemas.microsoft.com/office/drawing/2014/main" id="{854B547B-CDD7-5E1C-46E0-3808F92557C5}"/>
              </a:ext>
            </a:extLst>
          </p:cNvPr>
          <p:cNvSpPr txBox="1"/>
          <p:nvPr/>
        </p:nvSpPr>
        <p:spPr>
          <a:xfrm>
            <a:off x="93211" y="345990"/>
            <a:ext cx="12097265" cy="1200329"/>
          </a:xfrm>
          <a:prstGeom prst="rect">
            <a:avLst/>
          </a:prstGeom>
          <a:noFill/>
        </p:spPr>
        <p:txBody>
          <a:bodyPr wrap="square" rtlCol="0">
            <a:spAutoFit/>
          </a:bodyPr>
          <a:lstStyle/>
          <a:p>
            <a:pPr algn="ctr"/>
            <a:r>
              <a:rPr lang="en-US" b="1" dirty="0">
                <a:latin typeface="Gotham Greek Book" panose="02000503020000020004" pitchFamily="50" charset="0"/>
              </a:rPr>
              <a:t>INTELSHAD</a:t>
            </a:r>
          </a:p>
          <a:p>
            <a:pPr algn="ctr"/>
            <a:r>
              <a:rPr lang="el-GR" dirty="0">
                <a:latin typeface="Gotham Greek Book" panose="02000503020000020004" pitchFamily="50" charset="0"/>
              </a:rPr>
              <a:t>ΕΥΦΥΕΣ ΣΥΣΤΗΜΑ ΗΛΙΑΚΩΝ ΣΚΙΑΣΤΡΩΝ ΒΑΣΙΣΜΕΝΟ ΣΕ ΚΑΙΝΟΤΟΜΑ ΔΟΜΙΚΑ ΣΥΣΤΑΤΙΚΑ ΚΑΙ ΤΕΧΝΟΛΟΓΙΕΣ</a:t>
            </a:r>
          </a:p>
          <a:p>
            <a:pPr algn="ctr"/>
            <a:r>
              <a:rPr lang="en-US" dirty="0">
                <a:latin typeface="Gotham Greek Book" panose="02000503020000020004" pitchFamily="50" charset="0"/>
              </a:rPr>
              <a:t>INTERNET OF THINGS</a:t>
            </a:r>
          </a:p>
        </p:txBody>
      </p:sp>
      <p:pic>
        <p:nvPicPr>
          <p:cNvPr id="11" name="Εικόνα 10">
            <a:extLst>
              <a:ext uri="{FF2B5EF4-FFF2-40B4-BE49-F238E27FC236}">
                <a16:creationId xmlns:a16="http://schemas.microsoft.com/office/drawing/2014/main" id="{2173198C-9050-EEE5-A235-3D8CBA9A20C2}"/>
              </a:ext>
            </a:extLst>
          </p:cNvPr>
          <p:cNvPicPr>
            <a:picLocks noChangeAspect="1"/>
          </p:cNvPicPr>
          <p:nvPr/>
        </p:nvPicPr>
        <p:blipFill>
          <a:blip r:embed="rId4"/>
          <a:stretch>
            <a:fillRect/>
          </a:stretch>
        </p:blipFill>
        <p:spPr>
          <a:xfrm>
            <a:off x="583532" y="1919389"/>
            <a:ext cx="4648849" cy="1181265"/>
          </a:xfrm>
          <a:prstGeom prst="rect">
            <a:avLst/>
          </a:prstGeom>
        </p:spPr>
      </p:pic>
      <p:pic>
        <p:nvPicPr>
          <p:cNvPr id="14" name="Εικόνα 13">
            <a:extLst>
              <a:ext uri="{FF2B5EF4-FFF2-40B4-BE49-F238E27FC236}">
                <a16:creationId xmlns:a16="http://schemas.microsoft.com/office/drawing/2014/main" id="{B8B16AD7-26F2-F0AB-C39B-CD45468C6835}"/>
              </a:ext>
            </a:extLst>
          </p:cNvPr>
          <p:cNvPicPr>
            <a:picLocks noChangeAspect="1"/>
          </p:cNvPicPr>
          <p:nvPr/>
        </p:nvPicPr>
        <p:blipFill>
          <a:blip r:embed="rId5"/>
          <a:stretch>
            <a:fillRect/>
          </a:stretch>
        </p:blipFill>
        <p:spPr>
          <a:xfrm>
            <a:off x="6442951" y="1684340"/>
            <a:ext cx="4793887" cy="4378946"/>
          </a:xfrm>
          <a:prstGeom prst="rect">
            <a:avLst/>
          </a:prstGeom>
        </p:spPr>
      </p:pic>
      <p:pic>
        <p:nvPicPr>
          <p:cNvPr id="16" name="Εικόνα 15">
            <a:extLst>
              <a:ext uri="{FF2B5EF4-FFF2-40B4-BE49-F238E27FC236}">
                <a16:creationId xmlns:a16="http://schemas.microsoft.com/office/drawing/2014/main" id="{0FA0E406-7747-8D53-3E08-BD45AADE7A3C}"/>
              </a:ext>
            </a:extLst>
          </p:cNvPr>
          <p:cNvPicPr>
            <a:picLocks noChangeAspect="1"/>
          </p:cNvPicPr>
          <p:nvPr/>
        </p:nvPicPr>
        <p:blipFill>
          <a:blip r:embed="rId6"/>
          <a:stretch>
            <a:fillRect/>
          </a:stretch>
        </p:blipFill>
        <p:spPr>
          <a:xfrm>
            <a:off x="1593322" y="3403621"/>
            <a:ext cx="2629267" cy="1619476"/>
          </a:xfrm>
          <a:prstGeom prst="rect">
            <a:avLst/>
          </a:prstGeom>
        </p:spPr>
      </p:pic>
      <p:pic>
        <p:nvPicPr>
          <p:cNvPr id="18" name="Εικόνα 17">
            <a:extLst>
              <a:ext uri="{FF2B5EF4-FFF2-40B4-BE49-F238E27FC236}">
                <a16:creationId xmlns:a16="http://schemas.microsoft.com/office/drawing/2014/main" id="{7AC9DDC1-FC79-A7A4-0841-89FA1CECEEB4}"/>
              </a:ext>
            </a:extLst>
          </p:cNvPr>
          <p:cNvPicPr>
            <a:picLocks noChangeAspect="1"/>
          </p:cNvPicPr>
          <p:nvPr/>
        </p:nvPicPr>
        <p:blipFill>
          <a:blip r:embed="rId7"/>
          <a:stretch>
            <a:fillRect/>
          </a:stretch>
        </p:blipFill>
        <p:spPr>
          <a:xfrm>
            <a:off x="955162" y="5326064"/>
            <a:ext cx="3572374" cy="800212"/>
          </a:xfrm>
          <a:prstGeom prst="rect">
            <a:avLst/>
          </a:prstGeom>
        </p:spPr>
      </p:pic>
    </p:spTree>
    <p:extLst>
      <p:ext uri="{BB962C8B-B14F-4D97-AF65-F5344CB8AC3E}">
        <p14:creationId xmlns:p14="http://schemas.microsoft.com/office/powerpoint/2010/main" val="2029015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Εικόνα 1">
            <a:extLst>
              <a:ext uri="{FF2B5EF4-FFF2-40B4-BE49-F238E27FC236}">
                <a16:creationId xmlns:a16="http://schemas.microsoft.com/office/drawing/2014/main" id="{D1E12DE9-283F-E852-2D84-4BB7D2DFCE07}"/>
              </a:ext>
            </a:extLst>
          </p:cNvPr>
          <p:cNvPicPr>
            <a:picLocks noChangeAspect="1"/>
          </p:cNvPicPr>
          <p:nvPr/>
        </p:nvPicPr>
        <p:blipFill>
          <a:blip r:embed="rId3"/>
          <a:stretch>
            <a:fillRect/>
          </a:stretch>
        </p:blipFill>
        <p:spPr>
          <a:xfrm>
            <a:off x="0" y="6201308"/>
            <a:ext cx="12192000" cy="656692"/>
          </a:xfrm>
          <a:prstGeom prst="rect">
            <a:avLst/>
          </a:prstGeom>
        </p:spPr>
      </p:pic>
      <p:pic>
        <p:nvPicPr>
          <p:cNvPr id="8" name="Εικόνα 7">
            <a:extLst>
              <a:ext uri="{FF2B5EF4-FFF2-40B4-BE49-F238E27FC236}">
                <a16:creationId xmlns:a16="http://schemas.microsoft.com/office/drawing/2014/main" id="{1E687027-E4CC-5345-3ED0-0E063C8AAAD2}"/>
              </a:ext>
            </a:extLst>
          </p:cNvPr>
          <p:cNvPicPr>
            <a:picLocks noChangeAspect="1"/>
          </p:cNvPicPr>
          <p:nvPr/>
        </p:nvPicPr>
        <p:blipFill>
          <a:blip r:embed="rId4"/>
          <a:srcRect l="8170" r="19537" b="-1"/>
          <a:stretch>
            <a:fillRect/>
          </a:stretch>
        </p:blipFill>
        <p:spPr>
          <a:xfrm>
            <a:off x="208350" y="601401"/>
            <a:ext cx="6530750" cy="5284796"/>
          </a:xfrm>
          <a:prstGeom prst="rect">
            <a:avLst/>
          </a:prstGeom>
        </p:spPr>
      </p:pic>
      <p:sp>
        <p:nvSpPr>
          <p:cNvPr id="9" name="1 - Τίτλος">
            <a:extLst>
              <a:ext uri="{FF2B5EF4-FFF2-40B4-BE49-F238E27FC236}">
                <a16:creationId xmlns:a16="http://schemas.microsoft.com/office/drawing/2014/main" id="{63524963-1353-1962-81E5-C617B970169C}"/>
              </a:ext>
            </a:extLst>
          </p:cNvPr>
          <p:cNvSpPr txBox="1">
            <a:spLocks/>
          </p:cNvSpPr>
          <p:nvPr/>
        </p:nvSpPr>
        <p:spPr>
          <a:xfrm>
            <a:off x="441117" y="120496"/>
            <a:ext cx="4536504"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tx1">
                    <a:lumMod val="75000"/>
                    <a:lumOff val="25000"/>
                  </a:schemeClr>
                </a:solidFill>
                <a:latin typeface="Gotham Greek Book" panose="02000503020000020004" pitchFamily="50" charset="0"/>
              </a:rPr>
              <a:t>INTELSHAD SHADING SYSTEM</a:t>
            </a:r>
            <a:endParaRPr lang="el-GR" sz="1800" b="1" dirty="0">
              <a:solidFill>
                <a:schemeClr val="tx1">
                  <a:lumMod val="75000"/>
                  <a:lumOff val="25000"/>
                </a:schemeClr>
              </a:solidFill>
              <a:latin typeface="Gotham Greek Book" panose="02000503020000020004" pitchFamily="50" charset="0"/>
            </a:endParaRPr>
          </a:p>
        </p:txBody>
      </p:sp>
      <p:pic>
        <p:nvPicPr>
          <p:cNvPr id="13" name="Εικόνα 12">
            <a:extLst>
              <a:ext uri="{FF2B5EF4-FFF2-40B4-BE49-F238E27FC236}">
                <a16:creationId xmlns:a16="http://schemas.microsoft.com/office/drawing/2014/main" id="{683DBF11-4A41-30BD-EBBA-B67A4A5BDA6F}"/>
              </a:ext>
            </a:extLst>
          </p:cNvPr>
          <p:cNvPicPr>
            <a:picLocks noChangeAspect="1"/>
          </p:cNvPicPr>
          <p:nvPr/>
        </p:nvPicPr>
        <p:blipFill>
          <a:blip r:embed="rId5"/>
          <a:stretch>
            <a:fillRect/>
          </a:stretch>
        </p:blipFill>
        <p:spPr>
          <a:xfrm>
            <a:off x="7484401" y="4610335"/>
            <a:ext cx="4639458" cy="1536325"/>
          </a:xfrm>
          <a:prstGeom prst="rect">
            <a:avLst/>
          </a:prstGeom>
        </p:spPr>
      </p:pic>
      <p:pic>
        <p:nvPicPr>
          <p:cNvPr id="15" name="Εικόνα 14">
            <a:extLst>
              <a:ext uri="{FF2B5EF4-FFF2-40B4-BE49-F238E27FC236}">
                <a16:creationId xmlns:a16="http://schemas.microsoft.com/office/drawing/2014/main" id="{7B9495F6-F083-EBBD-9E4A-B06664D7623F}"/>
              </a:ext>
            </a:extLst>
          </p:cNvPr>
          <p:cNvPicPr>
            <a:picLocks noChangeAspect="1"/>
          </p:cNvPicPr>
          <p:nvPr/>
        </p:nvPicPr>
        <p:blipFill>
          <a:blip r:embed="rId6"/>
          <a:stretch>
            <a:fillRect/>
          </a:stretch>
        </p:blipFill>
        <p:spPr>
          <a:xfrm>
            <a:off x="4613950" y="4656635"/>
            <a:ext cx="2672910" cy="1414762"/>
          </a:xfrm>
          <a:prstGeom prst="rect">
            <a:avLst/>
          </a:prstGeom>
        </p:spPr>
      </p:pic>
      <p:pic>
        <p:nvPicPr>
          <p:cNvPr id="19" name="Εικόνα 18">
            <a:extLst>
              <a:ext uri="{FF2B5EF4-FFF2-40B4-BE49-F238E27FC236}">
                <a16:creationId xmlns:a16="http://schemas.microsoft.com/office/drawing/2014/main" id="{97DAFD42-3C8E-5D8C-D620-69ECB8A750D3}"/>
              </a:ext>
            </a:extLst>
          </p:cNvPr>
          <p:cNvPicPr>
            <a:picLocks noChangeAspect="1"/>
          </p:cNvPicPr>
          <p:nvPr/>
        </p:nvPicPr>
        <p:blipFill>
          <a:blip r:embed="rId7"/>
          <a:srcRect r="31047"/>
          <a:stretch>
            <a:fillRect/>
          </a:stretch>
        </p:blipFill>
        <p:spPr>
          <a:xfrm>
            <a:off x="7500685" y="601401"/>
            <a:ext cx="4445686" cy="3661497"/>
          </a:xfrm>
          <a:prstGeom prst="rect">
            <a:avLst/>
          </a:prstGeom>
        </p:spPr>
      </p:pic>
      <p:sp>
        <p:nvSpPr>
          <p:cNvPr id="23" name="1 - Τίτλος">
            <a:extLst>
              <a:ext uri="{FF2B5EF4-FFF2-40B4-BE49-F238E27FC236}">
                <a16:creationId xmlns:a16="http://schemas.microsoft.com/office/drawing/2014/main" id="{4E01295C-E15B-0CD0-AF42-B60FD67285B0}"/>
              </a:ext>
            </a:extLst>
          </p:cNvPr>
          <p:cNvSpPr txBox="1">
            <a:spLocks/>
          </p:cNvSpPr>
          <p:nvPr/>
        </p:nvSpPr>
        <p:spPr>
          <a:xfrm>
            <a:off x="6698822" y="120496"/>
            <a:ext cx="4536504"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a:solidFill>
                  <a:schemeClr val="tx1">
                    <a:lumMod val="75000"/>
                    <a:lumOff val="25000"/>
                  </a:schemeClr>
                </a:solidFill>
                <a:latin typeface="Gotham Greek Book" panose="02000503020000020004" pitchFamily="50" charset="0"/>
              </a:rPr>
              <a:t>ALUMINCO SH3400</a:t>
            </a:r>
            <a:endParaRPr lang="el-GR" sz="1800" b="1" dirty="0">
              <a:solidFill>
                <a:schemeClr val="tx1">
                  <a:lumMod val="75000"/>
                  <a:lumOff val="25000"/>
                </a:schemeClr>
              </a:solidFill>
              <a:latin typeface="Gotham Greek Book" panose="02000503020000020004" pitchFamily="50" charset="0"/>
            </a:endParaRPr>
          </a:p>
        </p:txBody>
      </p:sp>
      <p:sp>
        <p:nvSpPr>
          <p:cNvPr id="24" name="1 - Τίτλος">
            <a:extLst>
              <a:ext uri="{FF2B5EF4-FFF2-40B4-BE49-F238E27FC236}">
                <a16:creationId xmlns:a16="http://schemas.microsoft.com/office/drawing/2014/main" id="{C3CCA103-2D8A-8816-B605-66B3B50D0F98}"/>
              </a:ext>
            </a:extLst>
          </p:cNvPr>
          <p:cNvSpPr txBox="1">
            <a:spLocks/>
          </p:cNvSpPr>
          <p:nvPr/>
        </p:nvSpPr>
        <p:spPr>
          <a:xfrm>
            <a:off x="7256580" y="4228846"/>
            <a:ext cx="4536504"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1800" b="1" dirty="0">
                <a:solidFill>
                  <a:schemeClr val="tx1">
                    <a:lumMod val="75000"/>
                    <a:lumOff val="25000"/>
                  </a:schemeClr>
                </a:solidFill>
                <a:latin typeface="Gotham Greek Book" panose="02000503020000020004" pitchFamily="50" charset="0"/>
              </a:rPr>
              <a:t>ΠΡΙΣΜΑΤΙΚΗ ΠΕΡΣΙΔΑ </a:t>
            </a:r>
            <a:r>
              <a:rPr lang="en-US" sz="1800" b="1" dirty="0">
                <a:solidFill>
                  <a:schemeClr val="tx1">
                    <a:lumMod val="75000"/>
                    <a:lumOff val="25000"/>
                  </a:schemeClr>
                </a:solidFill>
                <a:latin typeface="Gotham Greek Book" panose="02000503020000020004" pitchFamily="50" charset="0"/>
              </a:rPr>
              <a:t>PMMA</a:t>
            </a:r>
            <a:endParaRPr lang="el-GR" sz="1800" b="1" dirty="0">
              <a:solidFill>
                <a:schemeClr val="tx1">
                  <a:lumMod val="75000"/>
                  <a:lumOff val="25000"/>
                </a:schemeClr>
              </a:solidFill>
              <a:latin typeface="Gotham Greek Book" panose="02000503020000020004" pitchFamily="50" charset="0"/>
            </a:endParaRPr>
          </a:p>
        </p:txBody>
      </p:sp>
    </p:spTree>
    <p:extLst>
      <p:ext uri="{BB962C8B-B14F-4D97-AF65-F5344CB8AC3E}">
        <p14:creationId xmlns:p14="http://schemas.microsoft.com/office/powerpoint/2010/main" val="190256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00A39F1-283B-1413-FBC0-66176CE4E6AD}"/>
              </a:ext>
            </a:extLst>
          </p:cNvPr>
          <p:cNvPicPr>
            <a:picLocks noChangeAspect="1"/>
          </p:cNvPicPr>
          <p:nvPr/>
        </p:nvPicPr>
        <p:blipFill>
          <a:blip r:embed="rId3"/>
          <a:stretch>
            <a:fillRect/>
          </a:stretch>
        </p:blipFill>
        <p:spPr>
          <a:xfrm>
            <a:off x="0" y="6201308"/>
            <a:ext cx="12192000" cy="656692"/>
          </a:xfrm>
          <a:prstGeom prst="rect">
            <a:avLst/>
          </a:prstGeom>
        </p:spPr>
      </p:pic>
      <p:pic>
        <p:nvPicPr>
          <p:cNvPr id="5" name="Εικόνα 4">
            <a:extLst>
              <a:ext uri="{FF2B5EF4-FFF2-40B4-BE49-F238E27FC236}">
                <a16:creationId xmlns:a16="http://schemas.microsoft.com/office/drawing/2014/main" id="{5E0BA9AE-430D-0F07-B005-4022AC8F3429}"/>
              </a:ext>
            </a:extLst>
          </p:cNvPr>
          <p:cNvPicPr>
            <a:picLocks noChangeAspect="1"/>
          </p:cNvPicPr>
          <p:nvPr/>
        </p:nvPicPr>
        <p:blipFill>
          <a:blip r:embed="rId4"/>
          <a:stretch>
            <a:fillRect/>
          </a:stretch>
        </p:blipFill>
        <p:spPr>
          <a:xfrm>
            <a:off x="363769" y="414212"/>
            <a:ext cx="5839076" cy="5648200"/>
          </a:xfrm>
          <a:prstGeom prst="rect">
            <a:avLst/>
          </a:prstGeom>
        </p:spPr>
      </p:pic>
      <p:sp>
        <p:nvSpPr>
          <p:cNvPr id="6" name="1 - Τίτλος">
            <a:extLst>
              <a:ext uri="{FF2B5EF4-FFF2-40B4-BE49-F238E27FC236}">
                <a16:creationId xmlns:a16="http://schemas.microsoft.com/office/drawing/2014/main" id="{F9B668D5-545A-2101-8EA4-DD30DA9ED7C2}"/>
              </a:ext>
            </a:extLst>
          </p:cNvPr>
          <p:cNvSpPr txBox="1">
            <a:spLocks/>
          </p:cNvSpPr>
          <p:nvPr/>
        </p:nvSpPr>
        <p:spPr>
          <a:xfrm>
            <a:off x="6575697" y="907579"/>
            <a:ext cx="4941111" cy="3826466"/>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l-GR" sz="1200" b="1" dirty="0">
                <a:solidFill>
                  <a:schemeClr val="tx1">
                    <a:lumMod val="75000"/>
                    <a:lumOff val="25000"/>
                  </a:schemeClr>
                </a:solidFill>
                <a:latin typeface="Gotham Greek Book" panose="02000503020000020004" pitchFamily="50" charset="0"/>
              </a:rPr>
              <a:t>ΤΟ ΑΠΟΤΕΛΕΣΜΑ</a:t>
            </a:r>
          </a:p>
          <a:p>
            <a:pPr algn="just"/>
            <a:endParaRPr lang="el-GR" sz="1200" b="1" dirty="0">
              <a:solidFill>
                <a:schemeClr val="tx1">
                  <a:lumMod val="75000"/>
                  <a:lumOff val="25000"/>
                </a:schemeClr>
              </a:solidFill>
              <a:latin typeface="Gotham Greek Book" panose="02000503020000020004" pitchFamily="50" charset="0"/>
            </a:endParaRPr>
          </a:p>
          <a:p>
            <a:pPr algn="just"/>
            <a:r>
              <a:rPr lang="el-GR" sz="1200" dirty="0">
                <a:solidFill>
                  <a:schemeClr val="tx1">
                    <a:lumMod val="75000"/>
                    <a:lumOff val="25000"/>
                  </a:schemeClr>
                </a:solidFill>
                <a:latin typeface="Gotham Greek Book" panose="02000503020000020004" pitchFamily="50" charset="0"/>
              </a:rPr>
              <a:t>ΧΑΜΗΛΟΥ ΚΟΣΤΟΥΣ ΑΥΤΟΜΑΤΟΠΟΙΗΜΕΝΟ ΣΥΣΤΗΜΑ ΣΚΙΑΣΗΣ</a:t>
            </a:r>
          </a:p>
          <a:p>
            <a:pPr algn="just"/>
            <a:endParaRPr lang="el-GR" sz="1200" dirty="0">
              <a:solidFill>
                <a:schemeClr val="tx1">
                  <a:lumMod val="75000"/>
                  <a:lumOff val="25000"/>
                </a:schemeClr>
              </a:solidFill>
              <a:latin typeface="Gotham Greek Book" panose="02000503020000020004" pitchFamily="50" charset="0"/>
            </a:endParaRPr>
          </a:p>
          <a:p>
            <a:pPr algn="just"/>
            <a:r>
              <a:rPr lang="el-GR" sz="1200" dirty="0">
                <a:solidFill>
                  <a:schemeClr val="tx1">
                    <a:lumMod val="75000"/>
                    <a:lumOff val="25000"/>
                  </a:schemeClr>
                </a:solidFill>
                <a:latin typeface="Gotham Greek Book" panose="02000503020000020004" pitchFamily="50" charset="0"/>
              </a:rPr>
              <a:t>ΑΥΤΟΜΑΤΗ ΡΥΘΜΙΣΗ ΚΛΙΣΗΣ ΜΕ ΒΑΣΗ ΤΗΝ ΘΕΣΗ ΤΟΥ ΗΛΙΟΥ</a:t>
            </a:r>
          </a:p>
          <a:p>
            <a:pPr algn="just"/>
            <a:endParaRPr lang="el-GR" sz="1200" dirty="0">
              <a:solidFill>
                <a:schemeClr val="tx1">
                  <a:lumMod val="75000"/>
                  <a:lumOff val="25000"/>
                </a:schemeClr>
              </a:solidFill>
              <a:latin typeface="Gotham Greek Book" panose="02000503020000020004" pitchFamily="50" charset="0"/>
            </a:endParaRPr>
          </a:p>
          <a:p>
            <a:pPr algn="just"/>
            <a:r>
              <a:rPr lang="el-GR" sz="1200" dirty="0">
                <a:solidFill>
                  <a:schemeClr val="tx1">
                    <a:lumMod val="75000"/>
                    <a:lumOff val="25000"/>
                  </a:schemeClr>
                </a:solidFill>
                <a:latin typeface="Gotham Greek Book" panose="02000503020000020004" pitchFamily="50" charset="0"/>
              </a:rPr>
              <a:t>ΕΝΣΩΜΑΤΩΣΗ ΣΕ ΝΕΕΣ Ή ΥΠΑΡΧΟΥΣΕΣ ΕΓΚΑΤΑΣΤΑΣΕΙΣ</a:t>
            </a:r>
          </a:p>
          <a:p>
            <a:pPr algn="just"/>
            <a:endParaRPr lang="el-GR" sz="1200" dirty="0">
              <a:solidFill>
                <a:schemeClr val="tx1">
                  <a:lumMod val="75000"/>
                  <a:lumOff val="25000"/>
                </a:schemeClr>
              </a:solidFill>
              <a:latin typeface="Gotham Greek Book" panose="02000503020000020004" pitchFamily="50" charset="0"/>
            </a:endParaRPr>
          </a:p>
          <a:p>
            <a:pPr algn="just"/>
            <a:r>
              <a:rPr lang="el-GR" sz="1200" dirty="0">
                <a:solidFill>
                  <a:schemeClr val="tx1">
                    <a:lumMod val="75000"/>
                    <a:lumOff val="25000"/>
                  </a:schemeClr>
                </a:solidFill>
                <a:latin typeface="Gotham Greek Book" panose="02000503020000020004" pitchFamily="50" charset="0"/>
              </a:rPr>
              <a:t>ΑΠΟΜΑΚΡΥΣΜΕΝΗ ΛΕΙΤΟΥΡΓΙΑ</a:t>
            </a:r>
          </a:p>
          <a:p>
            <a:pPr algn="just"/>
            <a:endParaRPr lang="el-GR" sz="1200" dirty="0">
              <a:solidFill>
                <a:schemeClr val="tx1">
                  <a:lumMod val="75000"/>
                  <a:lumOff val="25000"/>
                </a:schemeClr>
              </a:solidFill>
              <a:latin typeface="Gotham Greek Book" panose="02000503020000020004" pitchFamily="50" charset="0"/>
            </a:endParaRPr>
          </a:p>
          <a:p>
            <a:pPr algn="just"/>
            <a:r>
              <a:rPr lang="el-GR" sz="1200" dirty="0">
                <a:solidFill>
                  <a:schemeClr val="tx1">
                    <a:lumMod val="75000"/>
                    <a:lumOff val="25000"/>
                  </a:schemeClr>
                </a:solidFill>
                <a:latin typeface="Gotham Greek Book" panose="02000503020000020004" pitchFamily="50" charset="0"/>
              </a:rPr>
              <a:t>ΑΝΙΧΝΕΥΣΗ ΑΝΕΜΟΥ &amp; ΠΡΟΒΛΕΨΗ ΚΑΙΡΟΥ</a:t>
            </a:r>
          </a:p>
          <a:p>
            <a:pPr algn="just"/>
            <a:endParaRPr lang="el-GR" sz="1200" b="1" dirty="0">
              <a:solidFill>
                <a:schemeClr val="tx1">
                  <a:lumMod val="75000"/>
                  <a:lumOff val="25000"/>
                </a:schemeClr>
              </a:solidFill>
              <a:latin typeface="Gotham Greek Book" panose="02000503020000020004" pitchFamily="50" charset="0"/>
            </a:endParaRPr>
          </a:p>
        </p:txBody>
      </p:sp>
    </p:spTree>
    <p:extLst>
      <p:ext uri="{BB962C8B-B14F-4D97-AF65-F5344CB8AC3E}">
        <p14:creationId xmlns:p14="http://schemas.microsoft.com/office/powerpoint/2010/main" val="325055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A893D5D-B860-D7BB-09A2-693EC23835CA}"/>
              </a:ext>
            </a:extLst>
          </p:cNvPr>
          <p:cNvPicPr>
            <a:picLocks noChangeAspect="1"/>
          </p:cNvPicPr>
          <p:nvPr/>
        </p:nvPicPr>
        <p:blipFill>
          <a:blip r:embed="rId3"/>
          <a:stretch>
            <a:fillRect/>
          </a:stretch>
        </p:blipFill>
        <p:spPr>
          <a:xfrm>
            <a:off x="0" y="6201308"/>
            <a:ext cx="12192000" cy="656692"/>
          </a:xfrm>
          <a:prstGeom prst="rect">
            <a:avLst/>
          </a:prstGeom>
        </p:spPr>
      </p:pic>
      <p:pic>
        <p:nvPicPr>
          <p:cNvPr id="6" name="Εικόνα 5">
            <a:extLst>
              <a:ext uri="{FF2B5EF4-FFF2-40B4-BE49-F238E27FC236}">
                <a16:creationId xmlns:a16="http://schemas.microsoft.com/office/drawing/2014/main" id="{61DBDA68-A2F7-527A-1F56-C63D126013D5}"/>
              </a:ext>
            </a:extLst>
          </p:cNvPr>
          <p:cNvPicPr>
            <a:picLocks noChangeAspect="1"/>
          </p:cNvPicPr>
          <p:nvPr/>
        </p:nvPicPr>
        <p:blipFill>
          <a:blip r:embed="rId4"/>
          <a:stretch>
            <a:fillRect/>
          </a:stretch>
        </p:blipFill>
        <p:spPr>
          <a:xfrm>
            <a:off x="146210" y="97265"/>
            <a:ext cx="2258678" cy="969943"/>
          </a:xfrm>
          <a:prstGeom prst="rect">
            <a:avLst/>
          </a:prstGeom>
        </p:spPr>
      </p:pic>
      <p:pic>
        <p:nvPicPr>
          <p:cNvPr id="8" name="Εικόνα 7">
            <a:extLst>
              <a:ext uri="{FF2B5EF4-FFF2-40B4-BE49-F238E27FC236}">
                <a16:creationId xmlns:a16="http://schemas.microsoft.com/office/drawing/2014/main" id="{10635797-87CF-5B87-9149-7394608A7D23}"/>
              </a:ext>
            </a:extLst>
          </p:cNvPr>
          <p:cNvPicPr>
            <a:picLocks noChangeAspect="1"/>
          </p:cNvPicPr>
          <p:nvPr/>
        </p:nvPicPr>
        <p:blipFill>
          <a:blip r:embed="rId5"/>
          <a:stretch>
            <a:fillRect/>
          </a:stretch>
        </p:blipFill>
        <p:spPr>
          <a:xfrm>
            <a:off x="2779137" y="67722"/>
            <a:ext cx="9038614" cy="6133586"/>
          </a:xfrm>
          <a:prstGeom prst="rect">
            <a:avLst/>
          </a:prstGeom>
        </p:spPr>
      </p:pic>
    </p:spTree>
    <p:extLst>
      <p:ext uri="{BB962C8B-B14F-4D97-AF65-F5344CB8AC3E}">
        <p14:creationId xmlns:p14="http://schemas.microsoft.com/office/powerpoint/2010/main" val="3469840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0000"/>
          </a:schemeClr>
        </a:solidFill>
        <a:effectLst/>
      </p:bgPr>
    </p:bg>
    <p:spTree>
      <p:nvGrpSpPr>
        <p:cNvPr id="1" name="">
          <a:extLst>
            <a:ext uri="{FF2B5EF4-FFF2-40B4-BE49-F238E27FC236}">
              <a16:creationId xmlns:a16="http://schemas.microsoft.com/office/drawing/2014/main" id="{FF1A580B-95CE-7428-37B3-726D97632955}"/>
            </a:ext>
          </a:extLst>
        </p:cNvPr>
        <p:cNvGrpSpPr/>
        <p:nvPr/>
      </p:nvGrpSpPr>
      <p:grpSpPr>
        <a:xfrm>
          <a:off x="0" y="0"/>
          <a:ext cx="0" cy="0"/>
          <a:chOff x="0" y="0"/>
          <a:chExt cx="0" cy="0"/>
        </a:xfrm>
      </p:grpSpPr>
      <p:pic>
        <p:nvPicPr>
          <p:cNvPr id="2" name="Εικόνα 1">
            <a:extLst>
              <a:ext uri="{FF2B5EF4-FFF2-40B4-BE49-F238E27FC236}">
                <a16:creationId xmlns:a16="http://schemas.microsoft.com/office/drawing/2014/main" id="{E34266E8-ACBD-F841-DD87-B948BA1416CF}"/>
              </a:ext>
            </a:extLst>
          </p:cNvPr>
          <p:cNvPicPr>
            <a:picLocks noChangeAspect="1"/>
          </p:cNvPicPr>
          <p:nvPr/>
        </p:nvPicPr>
        <p:blipFill>
          <a:blip r:embed="rId3"/>
          <a:stretch>
            <a:fillRect/>
          </a:stretch>
        </p:blipFill>
        <p:spPr>
          <a:xfrm>
            <a:off x="0" y="6201308"/>
            <a:ext cx="12192000" cy="656692"/>
          </a:xfrm>
          <a:prstGeom prst="rect">
            <a:avLst/>
          </a:prstGeom>
        </p:spPr>
      </p:pic>
      <p:sp>
        <p:nvSpPr>
          <p:cNvPr id="3" name="TextBox 2">
            <a:extLst>
              <a:ext uri="{FF2B5EF4-FFF2-40B4-BE49-F238E27FC236}">
                <a16:creationId xmlns:a16="http://schemas.microsoft.com/office/drawing/2014/main" id="{405D2467-76BC-FC1B-2C83-DC03B2C66837}"/>
              </a:ext>
            </a:extLst>
          </p:cNvPr>
          <p:cNvSpPr txBox="1"/>
          <p:nvPr/>
        </p:nvSpPr>
        <p:spPr>
          <a:xfrm>
            <a:off x="3905336" y="2511706"/>
            <a:ext cx="4381328" cy="1015663"/>
          </a:xfrm>
          <a:prstGeom prst="rect">
            <a:avLst/>
          </a:prstGeom>
          <a:noFill/>
        </p:spPr>
        <p:txBody>
          <a:bodyPr wrap="none" rtlCol="0">
            <a:spAutoFit/>
          </a:bodyPr>
          <a:lstStyle/>
          <a:p>
            <a:r>
              <a:rPr lang="en-US" sz="6000" dirty="0">
                <a:latin typeface="Gotham Greek Book" panose="02000503020000020004" pitchFamily="50" charset="0"/>
              </a:rPr>
              <a:t>Thank You!</a:t>
            </a:r>
          </a:p>
        </p:txBody>
      </p:sp>
    </p:spTree>
    <p:extLst>
      <p:ext uri="{BB962C8B-B14F-4D97-AF65-F5344CB8AC3E}">
        <p14:creationId xmlns:p14="http://schemas.microsoft.com/office/powerpoint/2010/main" val="109456398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553</TotalTime>
  <Words>1099</Words>
  <Application>Microsoft Office PowerPoint</Application>
  <PresentationFormat>Ευρεία οθόνη</PresentationFormat>
  <Paragraphs>87</Paragraphs>
  <Slides>8</Slides>
  <Notes>8</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8</vt:i4>
      </vt:variant>
    </vt:vector>
  </HeadingPairs>
  <TitlesOfParts>
    <vt:vector size="13" baseType="lpstr">
      <vt:lpstr>Aptos</vt:lpstr>
      <vt:lpstr>Aptos Display</vt:lpstr>
      <vt:lpstr>Arial</vt:lpstr>
      <vt:lpstr>Gotham Greek Book</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Bampoura</dc:creator>
  <cp:lastModifiedBy>Γεώργιος Γλωσσιώτης</cp:lastModifiedBy>
  <cp:revision>14</cp:revision>
  <dcterms:created xsi:type="dcterms:W3CDTF">2026-07-01T09:27:31Z</dcterms:created>
  <dcterms:modified xsi:type="dcterms:W3CDTF">2026-10-02T06:13:26Z</dcterms:modified>
</cp:coreProperties>
</file>